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475" r:id="rId3"/>
    <p:sldId id="490" r:id="rId4"/>
    <p:sldId id="468" r:id="rId5"/>
    <p:sldId id="492" r:id="rId6"/>
    <p:sldId id="494" r:id="rId7"/>
    <p:sldId id="491" r:id="rId8"/>
    <p:sldId id="493" r:id="rId9"/>
    <p:sldId id="495" r:id="rId10"/>
    <p:sldId id="496" r:id="rId11"/>
    <p:sldId id="497" r:id="rId12"/>
    <p:sldId id="498" r:id="rId13"/>
    <p:sldId id="499" r:id="rId14"/>
    <p:sldId id="500" r:id="rId15"/>
    <p:sldId id="501" r:id="rId16"/>
    <p:sldId id="502" r:id="rId17"/>
    <p:sldId id="503" r:id="rId18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8" autoAdjust="0"/>
    <p:restoredTop sz="69273" autoAdjust="0"/>
  </p:normalViewPr>
  <p:slideViewPr>
    <p:cSldViewPr>
      <p:cViewPr varScale="1">
        <p:scale>
          <a:sx n="86" d="100"/>
          <a:sy n="86" d="100"/>
        </p:scale>
        <p:origin x="1696" y="1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06" d="100"/>
          <a:sy n="106" d="100"/>
        </p:scale>
        <p:origin x="259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25A70-5908-4F26-95C5-87BC94421A41}" type="datetimeFigureOut">
              <a:rPr lang="ko-KR" altLang="en-US" smtClean="0"/>
              <a:t>2023. 8. 2.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C53CC-49FF-4CD2-A4C1-1F15E1088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98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3A17A-95E8-4381-B66B-5D6DE2B3048A}" type="datetimeFigureOut">
              <a:rPr lang="en-US" smtClean="0"/>
              <a:pPr/>
              <a:t>8/2/23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C9D69-9831-4844-8B1E-062B2DA58B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90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365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b="1" i="0" u="none" strike="noStrike" dirty="0">
              <a:solidFill>
                <a:srgbClr val="505567"/>
              </a:solidFill>
              <a:effectLst/>
              <a:latin typeface="Pretendar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11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3731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" altLang="ko-Kore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Verilog HDL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에서 가변적인 데이터 흐름을 정의하기 위해 사용되는 구조입니다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.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절차적 연속 할당은 </a:t>
            </a:r>
            <a:r>
              <a:rPr lang="en" altLang="ko-Kore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assign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키워드를 사용한 일반적인 연속 할당과는 달리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,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절차적 블록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(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예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: </a:t>
            </a:r>
            <a:r>
              <a:rPr lang="en" altLang="ko-Kore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always, initial)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내에서 이루어집니다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.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절차적 연속 할당은 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&lt;=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또는 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=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연산자를 사용하여 블록 내에서 </a:t>
            </a:r>
            <a:r>
              <a:rPr lang="en" altLang="ko-Kore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wire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또는 </a:t>
            </a:r>
            <a:r>
              <a:rPr lang="en" altLang="ko-Kore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reg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변수의 값을 할당할 수 있습니다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.</a:t>
            </a:r>
          </a:p>
          <a:p>
            <a:pPr algn="l"/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 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절차적 연속 할당의 주요 특징은 다음과 같습니다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:</a:t>
            </a:r>
          </a:p>
          <a:p>
            <a:pPr algn="l"/>
            <a:endParaRPr lang="en-US" altLang="ko-KR" b="1" i="0" u="none" strike="noStrike" dirty="0">
              <a:solidFill>
                <a:srgbClr val="505567"/>
              </a:solidFill>
              <a:effectLst/>
              <a:latin typeface="Pretendard"/>
            </a:endParaRPr>
          </a:p>
          <a:p>
            <a:pPr algn="l">
              <a:buFont typeface="+mj-lt"/>
              <a:buAutoNum type="arabicPeriod"/>
            </a:pP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절차적 블록 내에서 발생합니다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.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일반적인 연속 할당과 달리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,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절차적 연속 할당은 </a:t>
            </a:r>
            <a:r>
              <a:rPr lang="en" altLang="ko-Kore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always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또는 </a:t>
            </a:r>
            <a:r>
              <a:rPr lang="en" altLang="ko-Kore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initial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과 같은 절차적 블록 내에서 사용됩니다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altLang="ko-KR" b="1" i="0" u="none" strike="noStrike" dirty="0">
              <a:solidFill>
                <a:srgbClr val="505567"/>
              </a:solidFill>
              <a:effectLst/>
              <a:latin typeface="Pretendard"/>
            </a:endParaRPr>
          </a:p>
          <a:p>
            <a:pPr algn="l">
              <a:buFont typeface="+mj-lt"/>
              <a:buAutoNum type="arabicPeriod"/>
            </a:pP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변수 할당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: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절차적 연속 할당을 사용하여 </a:t>
            </a:r>
            <a:r>
              <a:rPr lang="en" altLang="ko-Kore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wire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또는 </a:t>
            </a:r>
            <a:r>
              <a:rPr lang="en" altLang="ko-Kore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reg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변수에 값을 할당할 수 있습니다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.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그러나 </a:t>
            </a:r>
            <a:r>
              <a:rPr lang="en" altLang="ko-Kore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wire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에 할당할 경우 </a:t>
            </a:r>
            <a:r>
              <a:rPr lang="en" altLang="ko-Kore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assign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문을 사용하는 것이 더 일반적입니다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altLang="ko-KR" b="1" i="0" u="none" strike="noStrike" dirty="0">
              <a:solidFill>
                <a:srgbClr val="505567"/>
              </a:solidFill>
              <a:effectLst/>
              <a:latin typeface="Pretendard"/>
            </a:endParaRPr>
          </a:p>
          <a:p>
            <a:pPr algn="l">
              <a:buFont typeface="+mj-lt"/>
              <a:buAutoNum type="arabicPeriod"/>
            </a:pPr>
            <a:r>
              <a:rPr lang="en" altLang="ko-Kore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Non-blocking (&lt;=)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및 </a:t>
            </a:r>
            <a:r>
              <a:rPr lang="en" altLang="ko-Kore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blocking (=)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할당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: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절차적 연속 할당에서 두 가지 종류의 할당 연산자를 사용할 수 있습니다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. </a:t>
            </a:r>
            <a:r>
              <a:rPr lang="en" altLang="ko-Kore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Non-blocking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할당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(&lt;=)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은 할당들이 동시에 처리되는 반면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, </a:t>
            </a:r>
            <a:r>
              <a:rPr lang="en" altLang="ko-Kore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blocking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할당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(=)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은 한 </a:t>
            </a:r>
            <a:r>
              <a:rPr lang="ko-KR" altLang="en-US" b="1" i="0" u="none" strike="noStrike" dirty="0" err="1">
                <a:solidFill>
                  <a:srgbClr val="505567"/>
                </a:solidFill>
                <a:effectLst/>
                <a:latin typeface="Pretendard"/>
              </a:rPr>
              <a:t>줄씩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 순차적으로 처리됩니다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altLang="ko-Kore-KR" b="1" i="0" u="none" strike="noStrike" dirty="0">
              <a:solidFill>
                <a:srgbClr val="505567"/>
              </a:solidFill>
              <a:effectLst/>
              <a:latin typeface="Pretendard"/>
            </a:endParaRPr>
          </a:p>
          <a:p>
            <a:pPr algn="l">
              <a:buFont typeface="+mj-lt"/>
              <a:buAutoNum type="arabicPeriod"/>
            </a:pPr>
            <a:r>
              <a:rPr lang="en-US" altLang="ko-Kore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f</a:t>
            </a:r>
            <a:r>
              <a:rPr lang="en" altLang="ko-Kore-KR" dirty="0" err="1"/>
              <a:t>orce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와 </a:t>
            </a:r>
            <a:r>
              <a:rPr lang="en" altLang="ko-Kore-KR" dirty="0"/>
              <a:t>release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는 주로 하드웨어 설명 언어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(</a:t>
            </a:r>
            <a:r>
              <a:rPr lang="en" altLang="ko-Kore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HDL)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시뮬레이션에서 사용되는 디버깅 및 시뮬레이션 관련 명령입니다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.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이 명령들은 </a:t>
            </a:r>
            <a:r>
              <a:rPr lang="ko-KR" altLang="en-US" b="1" i="0" u="none" strike="noStrike" dirty="0" err="1">
                <a:solidFill>
                  <a:srgbClr val="505567"/>
                </a:solidFill>
                <a:effectLst/>
                <a:latin typeface="Pretendard"/>
              </a:rPr>
              <a:t>테스트벤치에서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 원하는 조건을 강제로 설정하거나 시뮬레이션 동작을 관찰하기 위해 이용됩니다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. </a:t>
            </a:r>
          </a:p>
          <a:p>
            <a:endParaRPr lang="en-US" altLang="ko-KR" b="1" i="0" u="none" strike="noStrike" dirty="0">
              <a:solidFill>
                <a:srgbClr val="505567"/>
              </a:solidFill>
              <a:effectLst/>
              <a:latin typeface="Pretendar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12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0228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" altLang="ko-Kore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Verilog HDL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에서는 모듈 내부 또는 인스턴스화할 때 파라미터 값을 설정하여 모듈을 사용합니다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.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파라미터 값은 모듈의 동작 및 기능을 조정하는 데 사용됩니다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.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파라미터 값은 모듈 안에서 </a:t>
            </a:r>
            <a:r>
              <a:rPr lang="en" altLang="ko-Kore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parameter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라는 키워드와 함께 선언됩니다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.</a:t>
            </a:r>
          </a:p>
          <a:p>
            <a:pPr algn="l"/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 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인스턴스화할 때 파라미터를 </a:t>
            </a:r>
            <a:r>
              <a:rPr lang="ko-KR" altLang="en-US" b="1" i="0" u="none" strike="noStrike" dirty="0" err="1">
                <a:solidFill>
                  <a:srgbClr val="505567"/>
                </a:solidFill>
                <a:effectLst/>
                <a:latin typeface="Pretendard"/>
              </a:rPr>
              <a:t>오버라이딩하면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 파라미터 값이 변경됩니다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.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이를 통해 모듈 기능을 조정하거나 다양한 인스턴스에 동일한 모듈을 사용할 때 파라미터 값만 변경하여 작업을 수행할 수 있습니다</a:t>
            </a:r>
          </a:p>
          <a:p>
            <a:endParaRPr lang="en-US" altLang="ko-KR" b="1" i="0" u="none" strike="noStrike" dirty="0">
              <a:solidFill>
                <a:srgbClr val="505567"/>
              </a:solidFill>
              <a:effectLst/>
              <a:latin typeface="Pretendar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13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0754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" altLang="ko-Kore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Verilog HDL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에서 조건부 컴파일은 여러 상황에서 유용하게 사용됩니다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. </a:t>
            </a:r>
          </a:p>
          <a:p>
            <a:pPr algn="l"/>
            <a:endParaRPr lang="en-US" altLang="ko-KR" b="1" i="0" u="none" strike="noStrike" dirty="0">
              <a:solidFill>
                <a:srgbClr val="505567"/>
              </a:solidFill>
              <a:effectLst/>
              <a:latin typeface="Pretendard"/>
            </a:endParaRPr>
          </a:p>
          <a:p>
            <a:pPr algn="l"/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디버깅 및 테스트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: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조건부 컴파일을 사용하여 디버깅 정보를 포함한 코드를 작성할 수 있습니다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.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이를 통해 개발자는 정상적인 작동 코드와 디버깅 코드를 구분하여 관리할 수 있으며 필요에 따라 쉽게 활성화하거나 비활성화할 수 있습니다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altLang="ko-KR" b="1" i="0" u="none" strike="noStrike" dirty="0">
              <a:solidFill>
                <a:srgbClr val="505567"/>
              </a:solidFill>
              <a:effectLst/>
              <a:latin typeface="Pretendard"/>
            </a:endParaRPr>
          </a:p>
          <a:p>
            <a:pPr algn="l">
              <a:buFont typeface="+mj-lt"/>
              <a:buAutoNum type="arabicPeriod"/>
            </a:pP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하드웨어 및 플랫폼 구분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: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동일한 소스 코드를 다양한 하드웨어나 플랫폼에서 구현할 때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,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조건부 컴파일을 통해 각 플랫폼에 맞는 구현 변경이 용이하게 가능합니다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altLang="ko-KR" b="1" i="0" u="none" strike="noStrike" dirty="0">
              <a:solidFill>
                <a:srgbClr val="505567"/>
              </a:solidFill>
              <a:effectLst/>
              <a:latin typeface="Pretendard"/>
            </a:endParaRPr>
          </a:p>
          <a:p>
            <a:pPr algn="l">
              <a:buFont typeface="+mj-lt"/>
              <a:buAutoNum type="arabicPeriod"/>
            </a:pP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옵션 및 기능 선택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: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설계의 여러 옵션과 기능들 중 필요한 것들을 선택하여 컴파일할 수 있습니다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.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이를 통해 하나의 코드 베이스로 다양한 기능 조합이 가능합니다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altLang="ko-KR" b="1" i="0" u="none" strike="noStrike" dirty="0">
              <a:solidFill>
                <a:srgbClr val="505567"/>
              </a:solidFill>
              <a:effectLst/>
              <a:latin typeface="Pretendard"/>
            </a:endParaRPr>
          </a:p>
          <a:p>
            <a:pPr algn="l">
              <a:buFont typeface="+mj-lt"/>
              <a:buAutoNum type="arabicPeriod"/>
            </a:pP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성능 최적화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: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유사한 작업을 수행하는 여러 함수 중에서 특정 조건 동안 최상의 성능을 제공하는 함수를 선택적으로 컴파일 할 수 있습니다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altLang="ko-KR" b="1" i="0" u="none" strike="noStrike" dirty="0">
              <a:solidFill>
                <a:srgbClr val="505567"/>
              </a:solidFill>
              <a:effectLst/>
              <a:latin typeface="Pretendard"/>
            </a:endParaRPr>
          </a:p>
          <a:p>
            <a:pPr algn="l">
              <a:buFont typeface="+mj-lt"/>
              <a:buAutoNum type="arabicPeriod"/>
            </a:pP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코드 가독성 및 유지 관리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: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조건부 컴파일을 사용하여 코드의 특정 부분을 임시적으로 비활성화 한 다음 개발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,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유지 보수 작업을 수행하거나 해당 코드 </a:t>
            </a:r>
            <a:r>
              <a:rPr lang="ko-KR" altLang="en-US" b="1" i="0" u="none" strike="noStrike" dirty="0" err="1">
                <a:solidFill>
                  <a:srgbClr val="505567"/>
                </a:solidFill>
                <a:effectLst/>
                <a:latin typeface="Pretendard"/>
              </a:rPr>
              <a:t>스니펫을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 향후 참조로 남겨두는 것이 가능하게 됩니다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.</a:t>
            </a:r>
          </a:p>
          <a:p>
            <a:endParaRPr lang="en-US" altLang="ko-KR" b="1" i="0" u="none" strike="noStrike" dirty="0">
              <a:solidFill>
                <a:srgbClr val="505567"/>
              </a:solidFill>
              <a:effectLst/>
              <a:latin typeface="Pretendar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14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958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" altLang="ko-Kore-KR" dirty="0"/>
              <a:t>$</a:t>
            </a:r>
            <a:r>
              <a:rPr lang="en" altLang="ko-Kore-KR" dirty="0" err="1"/>
              <a:t>test$plusargs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는 </a:t>
            </a:r>
            <a:r>
              <a:rPr lang="en" altLang="ko-Kore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Verilog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및 </a:t>
            </a:r>
            <a:r>
              <a:rPr lang="en" altLang="ko-Kore-KR" b="1" i="0" u="none" strike="noStrike" dirty="0" err="1">
                <a:solidFill>
                  <a:srgbClr val="505567"/>
                </a:solidFill>
                <a:effectLst/>
                <a:latin typeface="Pretendard"/>
              </a:rPr>
              <a:t>SystemVerilog</a:t>
            </a:r>
            <a:r>
              <a:rPr lang="en" altLang="ko-Kore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 HDL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시뮬레이션에서 사용되는 시스템 함수입니다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.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이 함수는 </a:t>
            </a:r>
            <a:r>
              <a:rPr lang="ko-KR" altLang="en-US" b="1" i="0" u="none" strike="noStrike" dirty="0" err="1">
                <a:solidFill>
                  <a:srgbClr val="505567"/>
                </a:solidFill>
                <a:effectLst/>
                <a:latin typeface="Pretendard"/>
              </a:rPr>
              <a:t>명령줄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 인수를 기반으로 </a:t>
            </a:r>
            <a:r>
              <a:rPr lang="ko-KR" altLang="en-US" b="1" i="0" u="none" strike="noStrike" dirty="0" err="1">
                <a:solidFill>
                  <a:srgbClr val="505567"/>
                </a:solidFill>
                <a:effectLst/>
                <a:latin typeface="Pretendard"/>
              </a:rPr>
              <a:t>테스트벤치에서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 특정 작업 또는 시뮬레이션 구성을 수행하는 데 도움이 됩니다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.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주로 검증 및 디버깅 단계에서 사용되며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, </a:t>
            </a:r>
            <a:r>
              <a:rPr lang="ko-KR" altLang="en-US" b="1" i="0" u="none" strike="noStrike" dirty="0" err="1">
                <a:solidFill>
                  <a:srgbClr val="505567"/>
                </a:solidFill>
                <a:effectLst/>
                <a:latin typeface="Pretendard"/>
              </a:rPr>
              <a:t>테스트벤치와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 프로그램의 유연성을 높입니다</a:t>
            </a:r>
            <a:endParaRPr lang="en-US" altLang="ko-KR" b="1" i="0" u="none" strike="noStrike" dirty="0">
              <a:solidFill>
                <a:srgbClr val="505567"/>
              </a:solidFill>
              <a:effectLst/>
              <a:latin typeface="Pretendard"/>
            </a:endParaRPr>
          </a:p>
          <a:p>
            <a:endParaRPr lang="en-US" altLang="ko-KR" b="1" i="0" u="none" strike="noStrike" dirty="0">
              <a:solidFill>
                <a:srgbClr val="505567"/>
              </a:solidFill>
              <a:effectLst/>
              <a:latin typeface="Pretendard"/>
            </a:endParaRPr>
          </a:p>
          <a:p>
            <a:pPr algn="l"/>
            <a:r>
              <a:rPr lang="en" altLang="ko-Kore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$</a:t>
            </a:r>
            <a:r>
              <a:rPr lang="en" altLang="ko-Kore-KR" b="1" i="0" u="none" strike="noStrike" dirty="0" err="1">
                <a:solidFill>
                  <a:srgbClr val="505567"/>
                </a:solidFill>
                <a:effectLst/>
                <a:latin typeface="Pretendard"/>
              </a:rPr>
              <a:t>value$plusargs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는 </a:t>
            </a:r>
            <a:r>
              <a:rPr lang="en" altLang="ko-Kore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Verilog HDL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시뮬레이션에서 사용되는 시스템 함수로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,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명령 줄 인수에서 값을 추출하고 이를 사용하여 </a:t>
            </a:r>
            <a:r>
              <a:rPr lang="ko-KR" altLang="en-US" b="1" i="0" u="none" strike="noStrike" dirty="0" err="1">
                <a:solidFill>
                  <a:srgbClr val="505567"/>
                </a:solidFill>
                <a:effectLst/>
                <a:latin typeface="Pretendard"/>
              </a:rPr>
              <a:t>테스트벤치나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 시뮬레이션 프로그램의 동작을 변경하도록 합니다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.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이를 활용하면 시뮬레이션 외부의 요소를 동적으로 변경할 수 있으며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,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검증과 디버깅 단계에서 유용합니다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.</a:t>
            </a:r>
          </a:p>
          <a:p>
            <a:pPr algn="l"/>
            <a:endParaRPr lang="en-US" altLang="ko-KR" b="1" i="0" u="none" strike="noStrike" dirty="0">
              <a:solidFill>
                <a:srgbClr val="505567"/>
              </a:solidFill>
              <a:effectLst/>
              <a:latin typeface="Pretendard"/>
            </a:endParaRPr>
          </a:p>
          <a:p>
            <a:pPr algn="l"/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 $</a:t>
            </a:r>
            <a:r>
              <a:rPr lang="en" altLang="ko-Kore-KR" b="1" i="0" u="none" strike="noStrike" dirty="0" err="1">
                <a:solidFill>
                  <a:srgbClr val="505567"/>
                </a:solidFill>
                <a:effectLst/>
                <a:latin typeface="Pretendard"/>
              </a:rPr>
              <a:t>value$plusargs</a:t>
            </a:r>
            <a:r>
              <a:rPr lang="en" altLang="ko-Kore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함수는 두 가지 인자를 받습니다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첫 번째 인자는 포맷 문자열로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, </a:t>
            </a:r>
            <a:r>
              <a:rPr lang="ko-KR" altLang="en-US" b="1" i="0" u="none" strike="noStrike" dirty="0" err="1">
                <a:solidFill>
                  <a:srgbClr val="505567"/>
                </a:solidFill>
                <a:effectLst/>
                <a:latin typeface="Pretendard"/>
              </a:rPr>
              <a:t>명령줄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 인수에서 찾아야 하는 특정 키워드와 찾고자 하는 값에 대한 형식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(</a:t>
            </a:r>
            <a:r>
              <a:rPr lang="en" altLang="ko-Kore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placeholders)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을 지정합니다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두 번째 인자는 값을 저장할 변수에 대한 참조로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,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값이 추출되면 계산 및 처리를 위해 해당 변수에 저장됩니다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.</a:t>
            </a:r>
          </a:p>
          <a:p>
            <a:pPr algn="l"/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$</a:t>
            </a:r>
            <a:r>
              <a:rPr lang="en" altLang="ko-Kore-KR" b="1" i="0" u="none" strike="noStrike" dirty="0" err="1">
                <a:solidFill>
                  <a:srgbClr val="505567"/>
                </a:solidFill>
                <a:effectLst/>
                <a:latin typeface="Pretendard"/>
              </a:rPr>
              <a:t>value$plusargs</a:t>
            </a:r>
            <a:r>
              <a:rPr lang="en" altLang="ko-Kore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함수가 키워드와 일치하는 인수를 찾으면 해당 인수의 값을 추출하고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,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지정된 변수에 저장한 뒤 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1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을 반환합니다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.</a:t>
            </a:r>
          </a:p>
          <a:p>
            <a:endParaRPr lang="en-US" altLang="ko-KR" b="1" i="0" u="none" strike="noStrike" dirty="0">
              <a:solidFill>
                <a:srgbClr val="505567"/>
              </a:solidFill>
              <a:effectLst/>
              <a:latin typeface="Pretendar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15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1956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`timescale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참조시간단위 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/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 시간 정밀도</a:t>
            </a:r>
            <a:endParaRPr lang="en-US" altLang="ko-KR" b="1" i="0" u="none" strike="noStrike" dirty="0">
              <a:solidFill>
                <a:srgbClr val="505567"/>
              </a:solidFill>
              <a:effectLst/>
              <a:latin typeface="Pretendard"/>
            </a:endParaRPr>
          </a:p>
          <a:p>
            <a:endParaRPr lang="en-US" altLang="ko-KR" b="1" i="0" u="none" strike="noStrike" dirty="0">
              <a:solidFill>
                <a:srgbClr val="505567"/>
              </a:solidFill>
              <a:effectLst/>
              <a:latin typeface="Pretendard"/>
            </a:endParaRPr>
          </a:p>
          <a:p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참조시간단위는 시간과 지연의 측정 단위를 나타냄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.</a:t>
            </a:r>
          </a:p>
          <a:p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시간 정밀도는 시뮬레이션동안 반올림된 지연의 정확도를 나타냄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16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3668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b="1" i="0" u="none" strike="noStrike" dirty="0">
              <a:solidFill>
                <a:srgbClr val="505567"/>
              </a:solidFill>
              <a:effectLst/>
              <a:latin typeface="Pretendar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17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88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46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" altLang="ko-Kore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Verilog HDL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에서 태스크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(</a:t>
            </a:r>
            <a:r>
              <a:rPr lang="en" altLang="ko-Kore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task)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와 함수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(</a:t>
            </a:r>
            <a:r>
              <a:rPr lang="en" altLang="ko-Kore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function)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는 유사한 용도로 사용되지만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,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몇 가지 주요 차이점이 있습니다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.</a:t>
            </a:r>
          </a:p>
          <a:p>
            <a:pPr algn="l"/>
            <a:endParaRPr lang="en-US" altLang="ko-KR" b="1" i="0" u="none" strike="noStrike" dirty="0">
              <a:solidFill>
                <a:srgbClr val="505567"/>
              </a:solidFill>
              <a:effectLst/>
              <a:latin typeface="Pretendard"/>
            </a:endParaRPr>
          </a:p>
          <a:p>
            <a:pPr algn="l">
              <a:buFont typeface="+mj-lt"/>
              <a:buAutoNum type="arabicPeriod"/>
            </a:pP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반환 값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: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함수는 특정 값을 반환하며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,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이 값은 디자인의 다른 부분에서 사용됩니다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.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반면에 태스크는 값을 반환하지 않습니다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. </a:t>
            </a:r>
          </a:p>
          <a:p>
            <a:pPr algn="l">
              <a:buFont typeface="+mj-lt"/>
              <a:buAutoNum type="arabicPeriod"/>
            </a:pPr>
            <a:endParaRPr lang="en-US" altLang="ko-KR" b="1" i="0" u="none" strike="noStrike" dirty="0">
              <a:solidFill>
                <a:srgbClr val="505567"/>
              </a:solidFill>
              <a:effectLst/>
              <a:latin typeface="Pretendard"/>
            </a:endParaRPr>
          </a:p>
          <a:p>
            <a:pPr algn="l">
              <a:buFont typeface="+mj-lt"/>
              <a:buAutoNum type="arabicPeriod"/>
            </a:pP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실행 시간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: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함수는 항상 한 클럭 시간 안에 완료되어야 하므로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,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클럭 이벤트나 </a:t>
            </a:r>
            <a:r>
              <a:rPr lang="ko-KR" altLang="en-US" b="1" i="0" u="none" strike="noStrike" dirty="0" err="1">
                <a:solidFill>
                  <a:srgbClr val="505567"/>
                </a:solidFill>
                <a:effectLst/>
                <a:latin typeface="Pretendard"/>
              </a:rPr>
              <a:t>블로킹된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 언어 구조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(#, @, </a:t>
            </a:r>
            <a:r>
              <a:rPr lang="en" altLang="ko-Kore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wait, disable)</a:t>
            </a:r>
            <a:r>
              <a:rPr lang="ko-KR" altLang="en-US" b="1" i="0" u="none" strike="noStrike" dirty="0" err="1">
                <a:solidFill>
                  <a:srgbClr val="505567"/>
                </a:solidFill>
                <a:effectLst/>
                <a:latin typeface="Pretendard"/>
              </a:rPr>
              <a:t>를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 사용할 수 없습니다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.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그러나 태스크는 여러 클럭 시간에 걸쳐 동작할 수 있으며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,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이벤트나 </a:t>
            </a:r>
            <a:r>
              <a:rPr lang="ko-KR" altLang="en-US" b="1" i="0" u="none" strike="noStrike" dirty="0" err="1">
                <a:solidFill>
                  <a:srgbClr val="505567"/>
                </a:solidFill>
                <a:effectLst/>
                <a:latin typeface="Pretendard"/>
              </a:rPr>
              <a:t>블로킹된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 언어 구조를 사용할 수 있습니다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altLang="ko-KR" b="1" i="0" u="none" strike="noStrike" dirty="0">
              <a:solidFill>
                <a:srgbClr val="505567"/>
              </a:solidFill>
              <a:effectLst/>
              <a:latin typeface="Pretendard"/>
            </a:endParaRPr>
          </a:p>
          <a:p>
            <a:pPr algn="l">
              <a:buFont typeface="+mj-lt"/>
              <a:buAutoNum type="arabicPeriod"/>
            </a:pP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호출 방식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: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함수는 항상 값 계산에 사용되며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,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일반적으로 </a:t>
            </a:r>
            <a:r>
              <a:rPr lang="ko-KR" altLang="en-US" b="1" i="0" u="none" strike="noStrike" dirty="0" err="1">
                <a:solidFill>
                  <a:srgbClr val="505567"/>
                </a:solidFill>
                <a:effectLst/>
                <a:latin typeface="Pretendard"/>
              </a:rPr>
              <a:t>대입문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 또는 표현식 내에서 호출됩니다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.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태스크는 절차적 블록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(</a:t>
            </a:r>
            <a:r>
              <a:rPr lang="en" altLang="ko-Kore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initial, always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등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)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내에서 호출되며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,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실행 순서에 따라 실행됩니다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altLang="ko-KR" b="1" i="0" u="none" strike="noStrike" dirty="0">
              <a:solidFill>
                <a:srgbClr val="505567"/>
              </a:solidFill>
              <a:effectLst/>
              <a:latin typeface="Pretendard"/>
            </a:endParaRPr>
          </a:p>
          <a:p>
            <a:pPr algn="l">
              <a:buFont typeface="+mj-lt"/>
              <a:buAutoNum type="arabicPeriod"/>
            </a:pP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컨텍스트 사용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: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함수는 항상 하나의 입력과 출력을 사용할 수 있습니다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(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일반적으로 입력 인수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).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태스크는 입력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,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출력 및 입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/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출력 인수와 함께 내부 로컬 변수를 가질 수 있습니다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altLang="ko-KR" b="1" i="0" u="none" strike="noStrike" dirty="0">
              <a:solidFill>
                <a:srgbClr val="505567"/>
              </a:solidFill>
              <a:effectLst/>
              <a:latin typeface="Pretendard"/>
            </a:endParaRPr>
          </a:p>
          <a:p>
            <a:pPr algn="l">
              <a:buFont typeface="+mj-lt"/>
              <a:buAutoNum type="arabicPeriod"/>
            </a:pP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실시간 동작 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: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함수는 호출한 순간 실행 종료 전까지 실시간 연산을 수행하며 값 대입이나 변수 변동이 없습니다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.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반면에 태스크는 호출이 끝날 때까지 실시간 연산을 수행하며 언어 구조에 의해 일시 중단될 수 있습니다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altLang="ko-KR" b="1" i="0" u="none" strike="noStrike" dirty="0">
              <a:solidFill>
                <a:srgbClr val="505567"/>
              </a:solidFill>
              <a:effectLst/>
              <a:latin typeface="Pretendard"/>
            </a:endParaRPr>
          </a:p>
          <a:p>
            <a:pPr algn="l"/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요약하면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,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함수는 특정 값을 반환하고 한 클럭 시간 내에 결과를 반환해야 하는 경우에 사용되며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,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값을 반환하지 않고 여러 클럭 시간에 걸쳐 동작할 수 있는 일련의 명령문 구현에는 태스크가 사용됩니다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.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반환 값과 실행 시간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,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그리고 호출 방식과 사용되는 컨텍스트 등이 주요 차이점이 됩니다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. </a:t>
            </a:r>
            <a:endParaRPr lang="en-US" altLang="ko-KR" b="1" i="0" u="none" strike="noStrike" dirty="0">
              <a:solidFill>
                <a:srgbClr val="505567"/>
              </a:solidFill>
              <a:effectLst/>
              <a:latin typeface="Pretendard"/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4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56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" altLang="ko-Kore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Verilog HDL (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하드웨어 기술 언어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)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에서 태스크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(</a:t>
            </a:r>
            <a:r>
              <a:rPr lang="en" altLang="ko-Kore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task)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는 하나 이상의 문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(</a:t>
            </a:r>
            <a:r>
              <a:rPr lang="en" altLang="ko-Kore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statement)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을 포함하는 구성요소로서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,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작업이나 함수를 정의하는 데 사용됩니다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.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태스크는 입력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,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출력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,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입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/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출력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(</a:t>
            </a:r>
            <a:r>
              <a:rPr lang="en" altLang="ko-Kore-KR" b="1" i="0" u="none" strike="noStrike" dirty="0" err="1">
                <a:solidFill>
                  <a:srgbClr val="505567"/>
                </a:solidFill>
                <a:effectLst/>
                <a:latin typeface="Pretendard"/>
              </a:rPr>
              <a:t>inout</a:t>
            </a:r>
            <a:r>
              <a:rPr lang="en" altLang="ko-Kore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)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및 내부 변수를 가지고 있을 수 있으며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,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이들 변수는 절차적 블록 내에서 사용됩니다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.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태스크는 일반적으로 반복되는 로직을 디자인에서 여러 번 사용할 때 중복 코드를 줄이기 위한 목적으로 쓰입니다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.</a:t>
            </a:r>
          </a:p>
          <a:p>
            <a:endParaRPr lang="en-US" altLang="ko-KR" b="1" i="0" u="none" strike="noStrike" dirty="0">
              <a:solidFill>
                <a:srgbClr val="505567"/>
              </a:solidFill>
              <a:effectLst/>
              <a:latin typeface="Pretendard"/>
              <a:ea typeface="굴림" panose="020B0600000101010101" pitchFamily="50" charset="-127"/>
            </a:endParaRPr>
          </a:p>
          <a:p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태스크와 비슷하게 함수라는 개념도 있지만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,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함수는 값을 반환하는 반면 태스크는 값을 반환하지 않는다는 차이점이 있습니다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. 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5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575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재진입 태스크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(</a:t>
            </a:r>
            <a:r>
              <a:rPr lang="en" altLang="ko-Kore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reentrant task)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는 동일한 메서드를 여러 번 호출할 때 상호 작용하거나 서로 영향주지 않도록 설계된 태스크입니다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.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이를 구현하려면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,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태스크 내에서 사용되는 변수들이 서로 독립적이어야 합니다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6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721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l">
              <a:buFont typeface="+mj-lt"/>
              <a:buAutoNum type="arabicPeriod"/>
            </a:pP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코드 재사용성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: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태스크를 사용하면 같은 코드 블록이 여러 군데에서 사용될 수 있어 관리와 유지 보수가 </a:t>
            </a:r>
            <a:r>
              <a:rPr lang="ko-KR" altLang="en-US" b="1" i="0" u="none" strike="noStrike" dirty="0" err="1">
                <a:solidFill>
                  <a:srgbClr val="505567"/>
                </a:solidFill>
                <a:effectLst/>
                <a:latin typeface="Pretendard"/>
              </a:rPr>
              <a:t>용이해집니다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.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이를 통해 전체 디자인의 코드 중복을 줄이고 일관성을 유지할 수 있습니다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altLang="ko-KR" b="1" i="0" u="none" strike="noStrike" dirty="0">
              <a:solidFill>
                <a:srgbClr val="505567"/>
              </a:solidFill>
              <a:effectLst/>
              <a:latin typeface="Pretendard"/>
            </a:endParaRPr>
          </a:p>
          <a:p>
            <a:pPr algn="l">
              <a:buFont typeface="+mj-lt"/>
              <a:buAutoNum type="arabicPeriod"/>
            </a:pP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모듈화 및 추상화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: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태스크를 사용하여 특정 기능이나 연산을 </a:t>
            </a:r>
            <a:r>
              <a:rPr lang="ko-KR" altLang="en-US" b="1" i="0" u="none" strike="noStrike" dirty="0" err="1">
                <a:solidFill>
                  <a:srgbClr val="505567"/>
                </a:solidFill>
                <a:effectLst/>
                <a:latin typeface="Pretendard"/>
              </a:rPr>
              <a:t>추상화할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 수 있어 전체 디자인의 복잡성을 줄일 수 있습니다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.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이는 코드의 가독성과 이해하기 쉬운 구조를 유지하는 데 도움이 됩니다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.</a:t>
            </a:r>
            <a:b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</a:br>
            <a:endParaRPr lang="en-US" altLang="ko-KR" b="1" i="0" u="none" strike="noStrike" dirty="0">
              <a:solidFill>
                <a:srgbClr val="505567"/>
              </a:solidFill>
              <a:effectLst/>
              <a:latin typeface="Pretendard"/>
            </a:endParaRPr>
          </a:p>
          <a:p>
            <a:pPr algn="l">
              <a:buFont typeface="+mj-lt"/>
              <a:buAutoNum type="arabicPeriod"/>
            </a:pP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직관적인 구조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: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태스크를 사용하면 절차적 블록을 사용하여 예상되는 동작을 직관적으로 나타낼 수 있습니다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.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이로 인해 이해하기 쉬운 코드가 우선적으로 생성되어 나중에 문제를 디버깅할 때 도움이 됩니다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.</a:t>
            </a:r>
          </a:p>
          <a:p>
            <a:endParaRPr lang="en-US" altLang="ko-KR" b="1" i="0" u="none" strike="noStrike" dirty="0">
              <a:solidFill>
                <a:srgbClr val="505567"/>
              </a:solidFill>
              <a:effectLst/>
              <a:latin typeface="Pretendar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7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559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l"/>
            <a:endParaRPr lang="en-US" altLang="ko-KR" b="1" i="0" u="none" strike="noStrike" dirty="0">
              <a:solidFill>
                <a:srgbClr val="505567"/>
              </a:solidFill>
              <a:effectLst/>
              <a:latin typeface="Pretendard"/>
            </a:endParaRPr>
          </a:p>
          <a:p>
            <a:pPr algn="l">
              <a:buFont typeface="+mj-lt"/>
              <a:buAutoNum type="arabicPeriod"/>
            </a:pP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동시성 제한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: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태스크는 절차적 블록이기 때문에 호출된 순서대로 실행됩니다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.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따라서 여러 곳에서 동시에 수행되어야 하는 공통 기능을 구현할 때 태스크를 사용하는 것이 적합하지 않을 수 있습니다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altLang="ko-KR" b="1" i="0" u="none" strike="noStrike" dirty="0">
              <a:solidFill>
                <a:srgbClr val="505567"/>
              </a:solidFill>
              <a:effectLst/>
              <a:latin typeface="Pretendard"/>
            </a:endParaRPr>
          </a:p>
          <a:p>
            <a:pPr algn="l">
              <a:buFont typeface="+mj-lt"/>
              <a:buAutoNum type="arabicPeriod"/>
            </a:pP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공유 자원 관리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: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태스크가 공유 자원을 사용하는 경우 동기화와 접근 제어를 잘 관리해야 합니다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.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그렇지 않으면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,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여러 곳에서 동시에 호출될 때 발생할 수 있는 충돌 및 데이터 손상을 방지하기 어려워집니다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altLang="ko-KR" b="1" i="0" u="none" strike="noStrike" dirty="0">
              <a:solidFill>
                <a:srgbClr val="505567"/>
              </a:solidFill>
              <a:effectLst/>
              <a:latin typeface="Pretendard"/>
            </a:endParaRPr>
          </a:p>
          <a:p>
            <a:pPr algn="l">
              <a:buFont typeface="+mj-lt"/>
              <a:buAutoNum type="arabicPeriod"/>
            </a:pP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최적화 및 성능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: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일부 하드웨어 설계 도구는 태스크 내에서 자동 최적화를 수행하기 어렵습니다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.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따라서 성능에 민감한 디자인의 경우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,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태스크를 사용하는 것이 성능상 문제를 초래할 수 있습니다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altLang="ko-KR" b="1" i="0" u="none" strike="noStrike" dirty="0">
              <a:solidFill>
                <a:srgbClr val="505567"/>
              </a:solidFill>
              <a:effectLst/>
              <a:latin typeface="Pretendard"/>
            </a:endParaRPr>
          </a:p>
          <a:p>
            <a:pPr algn="l">
              <a:buFont typeface="+mj-lt"/>
              <a:buAutoNum type="arabicPeriod"/>
            </a:pP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가독성 저하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: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태스크를 과도하게 사용하는 경우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,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코드의 가독성이 저하될 수 있습니다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.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복잡한 태스크를 작성하거나 여러 기능을 하나의 태스크에 포함시키면 코드를 이해하고 유지하기가 어려워질 수 있습니다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.</a:t>
            </a:r>
          </a:p>
          <a:p>
            <a:endParaRPr lang="en-US" altLang="ko-KR" b="1" i="0" u="none" strike="noStrike" dirty="0">
              <a:solidFill>
                <a:srgbClr val="505567"/>
              </a:solidFill>
              <a:effectLst/>
              <a:latin typeface="Pretendar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8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498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" altLang="ko-Kore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Verilog HDL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에서 함수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(</a:t>
            </a:r>
            <a:r>
              <a:rPr lang="en" altLang="ko-Kore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function)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은 특정 값을 계산하고 반환하기 위해 사용되는 절차적 요소입니다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.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함수는 일련의 명령문을 통해 </a:t>
            </a:r>
            <a:r>
              <a:rPr lang="ko-KR" altLang="en-US" b="1" i="0" u="none" strike="noStrike" dirty="0" err="1">
                <a:solidFill>
                  <a:srgbClr val="505567"/>
                </a:solidFill>
                <a:effectLst/>
                <a:latin typeface="Pretendard"/>
              </a:rPr>
              <a:t>입력값을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 처리하고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, </a:t>
            </a:r>
            <a:r>
              <a:rPr lang="ko-KR" altLang="en-US" b="1" i="0" u="none" strike="noStrike" dirty="0" err="1">
                <a:solidFill>
                  <a:srgbClr val="505567"/>
                </a:solidFill>
                <a:effectLst/>
                <a:latin typeface="Pretendard"/>
              </a:rPr>
              <a:t>출력값을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 생성합니다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.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여러 변수와 연산으로 구성되는 복잡한 표현식을 함수를 사용하여 나타낼 수 있습니다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. 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이를 통해 코드의 가독성과 재사용성을 높이며 설계의 복잡성을 줄일 수 있습니다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.</a:t>
            </a:r>
          </a:p>
          <a:p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9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509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재귀 함수</a:t>
            </a:r>
            <a:r>
              <a:rPr lang="en-US" altLang="ko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(</a:t>
            </a:r>
            <a:r>
              <a:rPr lang="en" altLang="ko-Kore-KR" b="1" i="0" u="none" strike="noStrike" dirty="0">
                <a:solidFill>
                  <a:srgbClr val="505567"/>
                </a:solidFill>
                <a:effectLst/>
                <a:latin typeface="Pretendard"/>
              </a:rPr>
              <a:t>recursive function)</a:t>
            </a:r>
            <a:r>
              <a:rPr lang="ko-KR" altLang="en-US" b="1" i="0" u="none" strike="noStrike" dirty="0">
                <a:solidFill>
                  <a:srgbClr val="505567"/>
                </a:solidFill>
                <a:effectLst/>
                <a:latin typeface="Pretendard"/>
              </a:rPr>
              <a:t>란 자기 자신을 호출하는 특성을 가진 함수를 말합니다</a:t>
            </a:r>
            <a:endParaRPr lang="en-US" altLang="ko-KR" b="1" i="0" u="none" strike="noStrike" dirty="0">
              <a:solidFill>
                <a:srgbClr val="505567"/>
              </a:solidFill>
              <a:effectLst/>
              <a:latin typeface="Pretendard"/>
            </a:endParaRPr>
          </a:p>
          <a:p>
            <a:endParaRPr lang="en-US" altLang="ko-KR" b="1" i="0" u="none" strike="noStrike" dirty="0">
              <a:solidFill>
                <a:srgbClr val="505567"/>
              </a:solidFill>
              <a:effectLst/>
              <a:latin typeface="Pretendar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10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154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3B6732A1-8A50-42D0-9FB5-A7CC4F887D83}" type="datetime1">
              <a:rPr lang="en-US" smtClean="0"/>
              <a:t>8/2/23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>
            <a:lvl1pPr algn="l" eaLnBrk="1" latinLnBrk="0" hangingPunct="1">
              <a:defRPr/>
            </a:lvl1pPr>
          </a:lstStyle>
          <a:p>
            <a:fld id="{EA7C8D44-3667-46F6-9772-CC52308E2A7F}" type="slidenum">
              <a:rPr kumimoji="0" lang="en-US" altLang="ko-KR" smtClean="0"/>
              <a:pPr/>
              <a:t>‹#›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32F6112-2530-4960-AA07-04E672D1E722}" type="datetime1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96A6EFF-8172-426D-9AC7-B0DD95EEE533}" type="datetime1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4B809B3-6A2C-46CF-98AB-C7B45372B065}" type="datetime1">
              <a:rPr lang="en-US" smtClean="0"/>
              <a:t>8/2/23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 eaLnBrk="1" latinLnBrk="0" hangingPunct="1">
              <a:defRPr/>
            </a:lvl1pPr>
          </a:lstStyle>
          <a:p>
            <a:fld id="{EA7C8D44-3667-46F6-9772-CC52308E2A7F}" type="slidenum">
              <a:rPr kumimoji="0" lang="en-US" altLang="ko-KR" smtClean="0"/>
              <a:pPr/>
              <a:t>‹#›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pPr eaLnBrk="1" latinLnBrk="0" hangingPunct="1"/>
            <a:fld id="{C191117F-3CD7-4767-AEE5-49A060274EAA}" type="datetime1">
              <a:rPr lang="en-US" smtClean="0"/>
              <a:t>8/2/23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7B8C5CE-9DF7-4BB4-863A-6E277DDC03D4}" type="datetime1">
              <a:rPr lang="en-US" smtClean="0"/>
              <a:t>8/2/23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EE11402-9D83-40E7-9253-0548CE63EB94}" type="datetime1">
              <a:rPr lang="en-US" smtClean="0"/>
              <a:t>8/2/23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C0C8811-C7DA-4658-BB60-F635F9220CDF}" type="datetime1">
              <a:rPr lang="en-US" smtClean="0"/>
              <a:t>8/2/23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EB38FCF-5E28-44CB-A212-D3E75CA77D8D}" type="datetime1">
              <a:rPr lang="en-US" smtClean="0"/>
              <a:t>8/2/23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55FE7C6-0DE5-4400-A2DD-37AB2CB98797}" type="datetime1">
              <a:rPr lang="en-US" smtClean="0"/>
              <a:t>8/2/23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312819A-A7E0-496A-9C6B-0FBBF375D97B}" type="datetime1">
              <a:rPr lang="en-US" smtClean="0"/>
              <a:t>8/2/23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470973"/>
            <a:ext cx="1063524" cy="304168"/>
          </a:xfrm>
          <a:prstGeom prst="rect">
            <a:avLst/>
          </a:prstGeom>
        </p:spPr>
      </p:pic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0259BA2E-082A-4ACD-AA34-4B617DF5D259}" type="datetime1">
              <a:rPr lang="en-US" smtClean="0"/>
              <a:t>8/2/23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summer 2023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1828801"/>
            <a:ext cx="9601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C00000"/>
                </a:solidFill>
              </a:rPr>
              <a:t>Chapter </a:t>
            </a:r>
            <a:r>
              <a:rPr lang="en-US" altLang="ko-KR" sz="3600" b="1" dirty="0">
                <a:solidFill>
                  <a:srgbClr val="C00000"/>
                </a:solidFill>
              </a:rPr>
              <a:t>8~9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000" dirty="0"/>
              <a:t>202021304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백명운</a:t>
            </a:r>
            <a:r>
              <a:rPr lang="en-US" altLang="ko-KR" sz="2000" dirty="0"/>
              <a:t> </a:t>
            </a:r>
            <a:br>
              <a:rPr lang="en-US" altLang="ko-KR" sz="2000" dirty="0"/>
            </a:br>
            <a:r>
              <a:rPr lang="en-US" altLang="ko-KR" sz="2000" dirty="0"/>
              <a:t>System Semiconductor Engineering</a:t>
            </a:r>
            <a:br>
              <a:rPr lang="en-US" altLang="ko-KR" sz="2000" dirty="0"/>
            </a:br>
            <a:r>
              <a:rPr lang="en-US" altLang="ko-KR" sz="2000" dirty="0"/>
              <a:t>University of </a:t>
            </a:r>
            <a:r>
              <a:rPr lang="en-US" altLang="ko-KR" sz="2000" dirty="0" err="1"/>
              <a:t>Sangmyung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2763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태스크와 함수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자동</a:t>
            </a:r>
            <a:r>
              <a:rPr lang="en-US" altLang="ko-KR" dirty="0">
                <a:ea typeface="굴림" panose="020B0600000101010101" pitchFamily="50" charset="-127"/>
              </a:rPr>
              <a:t>(</a:t>
            </a:r>
            <a:r>
              <a:rPr lang="ko-KR" altLang="en-US" dirty="0">
                <a:ea typeface="굴림" panose="020B0600000101010101" pitchFamily="50" charset="-127"/>
              </a:rPr>
              <a:t>재귀</a:t>
            </a:r>
            <a:r>
              <a:rPr lang="en-US" altLang="ko-KR" dirty="0">
                <a:ea typeface="굴림" panose="020B0600000101010101" pitchFamily="50" charset="-127"/>
              </a:rPr>
              <a:t>)</a:t>
            </a:r>
            <a:r>
              <a:rPr lang="ko-KR" altLang="en-US" dirty="0">
                <a:ea typeface="굴림" panose="020B0600000101010101" pitchFamily="50" charset="-127"/>
              </a:rPr>
              <a:t> 함수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816864" y="1219200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10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4" name="그림 3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E6E6A6CD-2334-3AF2-7857-FA3B8D1ABE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332" y="1275608"/>
            <a:ext cx="5626100" cy="4838700"/>
          </a:xfrm>
          <a:prstGeom prst="rect">
            <a:avLst/>
          </a:prstGeom>
        </p:spPr>
      </p:pic>
      <p:sp>
        <p:nvSpPr>
          <p:cNvPr id="5" name="액자 4">
            <a:extLst>
              <a:ext uri="{FF2B5EF4-FFF2-40B4-BE49-F238E27FC236}">
                <a16:creationId xmlns:a16="http://schemas.microsoft.com/office/drawing/2014/main" id="{155D6CC7-365D-B2C2-03FC-9FAB08BFFAD6}"/>
              </a:ext>
            </a:extLst>
          </p:cNvPr>
          <p:cNvSpPr/>
          <p:nvPr/>
        </p:nvSpPr>
        <p:spPr>
          <a:xfrm>
            <a:off x="4688332" y="1676400"/>
            <a:ext cx="5626100" cy="2401690"/>
          </a:xfrm>
          <a:prstGeom prst="frame">
            <a:avLst>
              <a:gd name="adj1" fmla="val 4963"/>
            </a:avLst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C74DFFA2-D047-1E08-DB48-9AC01A581317}"/>
              </a:ext>
            </a:extLst>
          </p:cNvPr>
          <p:cNvSpPr/>
          <p:nvPr/>
        </p:nvSpPr>
        <p:spPr>
          <a:xfrm>
            <a:off x="4721979" y="4804265"/>
            <a:ext cx="5626100" cy="447998"/>
          </a:xfrm>
          <a:prstGeom prst="frame">
            <a:avLst>
              <a:gd name="adj1" fmla="val 24868"/>
            </a:avLst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26897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52400" y="1981200"/>
            <a:ext cx="11887200" cy="2047398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>
                <a:ea typeface="굴림" panose="020B0600000101010101" pitchFamily="50" charset="-127"/>
              </a:rPr>
              <a:t>유용한 모델링 기법들</a:t>
            </a:r>
            <a:endParaRPr lang="en-US" altLang="ko-KR" sz="4000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816864" y="1219200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11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62505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유용한 모델링 기법들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절차적 연속 할당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assign</a:t>
            </a:r>
            <a:r>
              <a:rPr lang="ko-KR" altLang="en-US" dirty="0">
                <a:ea typeface="굴림" panose="020B0600000101010101" pitchFamily="50" charset="-127"/>
              </a:rPr>
              <a:t>과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  <a:r>
              <a:rPr lang="en-US" altLang="ko-KR" dirty="0" err="1">
                <a:ea typeface="굴림" panose="020B0600000101010101" pitchFamily="50" charset="-127"/>
              </a:rPr>
              <a:t>deassign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Force</a:t>
            </a:r>
            <a:r>
              <a:rPr lang="ko-KR" altLang="en-US" dirty="0">
                <a:ea typeface="굴림" panose="020B0600000101010101" pitchFamily="50" charset="-127"/>
              </a:rPr>
              <a:t>와 </a:t>
            </a:r>
            <a:r>
              <a:rPr lang="en-US" altLang="ko-KR" dirty="0">
                <a:ea typeface="굴림" panose="020B0600000101010101" pitchFamily="50" charset="-127"/>
              </a:rPr>
              <a:t>release</a:t>
            </a: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816864" y="1219200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12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3A14D9-61F9-6261-50FA-E8A657C37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895600"/>
            <a:ext cx="3276600" cy="19939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8CED78-E400-DA48-541A-00305B5D1E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736" y="1502526"/>
            <a:ext cx="3835400" cy="1092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1D7C596-651F-C478-92C8-2029010F90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813" y="3249984"/>
            <a:ext cx="2915779" cy="71519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9E39297-9AE2-B0F6-42EA-2268F4C8DB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643614"/>
            <a:ext cx="2570592" cy="794167"/>
          </a:xfrm>
          <a:prstGeom prst="rect">
            <a:avLst/>
          </a:prstGeom>
        </p:spPr>
      </p:pic>
      <p:sp>
        <p:nvSpPr>
          <p:cNvPr id="11" name="액자 10">
            <a:extLst>
              <a:ext uri="{FF2B5EF4-FFF2-40B4-BE49-F238E27FC236}">
                <a16:creationId xmlns:a16="http://schemas.microsoft.com/office/drawing/2014/main" id="{73FAD66A-B12C-EFAA-6CDB-D939C4AC61A4}"/>
              </a:ext>
            </a:extLst>
          </p:cNvPr>
          <p:cNvSpPr/>
          <p:nvPr/>
        </p:nvSpPr>
        <p:spPr>
          <a:xfrm>
            <a:off x="7539736" y="1460929"/>
            <a:ext cx="3835400" cy="1133797"/>
          </a:xfrm>
          <a:prstGeom prst="frame">
            <a:avLst>
              <a:gd name="adj1" fmla="val 4963"/>
            </a:avLst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0011CA7D-B83E-1A8D-D3AA-7345FF429B87}"/>
              </a:ext>
            </a:extLst>
          </p:cNvPr>
          <p:cNvSpPr/>
          <p:nvPr/>
        </p:nvSpPr>
        <p:spPr>
          <a:xfrm>
            <a:off x="8036813" y="3230994"/>
            <a:ext cx="2915779" cy="734181"/>
          </a:xfrm>
          <a:prstGeom prst="frame">
            <a:avLst>
              <a:gd name="adj1" fmla="val 4963"/>
            </a:avLst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686D7050-7452-7B9E-6642-C6DDF9BDE54C}"/>
              </a:ext>
            </a:extLst>
          </p:cNvPr>
          <p:cNvSpPr/>
          <p:nvPr/>
        </p:nvSpPr>
        <p:spPr>
          <a:xfrm>
            <a:off x="8356600" y="4613285"/>
            <a:ext cx="2595992" cy="824496"/>
          </a:xfrm>
          <a:prstGeom prst="frame">
            <a:avLst>
              <a:gd name="adj1" fmla="val 9589"/>
            </a:avLst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25C5EB0-4A4C-52E6-7044-83881E9BF5F3}"/>
              </a:ext>
            </a:extLst>
          </p:cNvPr>
          <p:cNvCxnSpPr>
            <a:cxnSpLocks/>
          </p:cNvCxnSpPr>
          <p:nvPr/>
        </p:nvCxnSpPr>
        <p:spPr>
          <a:xfrm>
            <a:off x="9220200" y="2579310"/>
            <a:ext cx="0" cy="697066"/>
          </a:xfrm>
          <a:prstGeom prst="straightConnector1">
            <a:avLst/>
          </a:prstGeom>
          <a:ln w="825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64BAD7E-74D0-18A5-70F2-2AD02389A048}"/>
              </a:ext>
            </a:extLst>
          </p:cNvPr>
          <p:cNvCxnSpPr>
            <a:cxnSpLocks/>
          </p:cNvCxnSpPr>
          <p:nvPr/>
        </p:nvCxnSpPr>
        <p:spPr>
          <a:xfrm>
            <a:off x="9220200" y="3965076"/>
            <a:ext cx="0" cy="678538"/>
          </a:xfrm>
          <a:prstGeom prst="straightConnector1">
            <a:avLst/>
          </a:prstGeom>
          <a:ln w="825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55682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유용한 모델링 기법들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>
          <a:xfrm>
            <a:off x="391450" y="1280795"/>
            <a:ext cx="10972800" cy="4937760"/>
          </a:xfrm>
        </p:spPr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파라미터 </a:t>
            </a:r>
            <a:r>
              <a:rPr lang="ko-KR" altLang="en-US" dirty="0" err="1">
                <a:ea typeface="굴림" panose="020B0600000101010101" pitchFamily="50" charset="-127"/>
              </a:rPr>
              <a:t>오버라이딩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en-US" altLang="ko-KR" dirty="0" err="1">
                <a:ea typeface="굴림" panose="020B0600000101010101" pitchFamily="50" charset="-127"/>
              </a:rPr>
              <a:t>Dedparam</a:t>
            </a:r>
            <a:r>
              <a:rPr lang="ko-KR" altLang="en-US" dirty="0">
                <a:ea typeface="굴림" panose="020B0600000101010101" pitchFamily="50" charset="-127"/>
              </a:rPr>
              <a:t>문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816864" y="1219200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13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4" name="그림 3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BFB63539-2587-C898-8CA1-86B4BD3C0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728767"/>
            <a:ext cx="3949700" cy="4635500"/>
          </a:xfrm>
          <a:prstGeom prst="rect">
            <a:avLst/>
          </a:prstGeom>
        </p:spPr>
      </p:pic>
      <p:sp>
        <p:nvSpPr>
          <p:cNvPr id="5" name="액자 4">
            <a:extLst>
              <a:ext uri="{FF2B5EF4-FFF2-40B4-BE49-F238E27FC236}">
                <a16:creationId xmlns:a16="http://schemas.microsoft.com/office/drawing/2014/main" id="{89909802-4BF4-6F27-B4A1-F032881B0F33}"/>
              </a:ext>
            </a:extLst>
          </p:cNvPr>
          <p:cNvSpPr/>
          <p:nvPr/>
        </p:nvSpPr>
        <p:spPr>
          <a:xfrm>
            <a:off x="2886829" y="1757287"/>
            <a:ext cx="3949700" cy="302795"/>
          </a:xfrm>
          <a:prstGeom prst="frame">
            <a:avLst>
              <a:gd name="adj1" fmla="val 19031"/>
            </a:avLst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C401040F-C816-000B-AB2A-1416BE076DFA}"/>
              </a:ext>
            </a:extLst>
          </p:cNvPr>
          <p:cNvSpPr/>
          <p:nvPr/>
        </p:nvSpPr>
        <p:spPr>
          <a:xfrm>
            <a:off x="2886829" y="5582711"/>
            <a:ext cx="3949700" cy="302795"/>
          </a:xfrm>
          <a:prstGeom prst="frame">
            <a:avLst>
              <a:gd name="adj1" fmla="val 19031"/>
            </a:avLst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 descr="텍스트, 폰트, 스크린샷, 그래픽이(가) 표시된 사진&#10;&#10;자동 생성된 설명">
            <a:extLst>
              <a:ext uri="{FF2B5EF4-FFF2-40B4-BE49-F238E27FC236}">
                <a16:creationId xmlns:a16="http://schemas.microsoft.com/office/drawing/2014/main" id="{885EB0AE-B3A3-C8F7-7147-76A2F6BE40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016" y="5202555"/>
            <a:ext cx="3594100" cy="749300"/>
          </a:xfrm>
          <a:prstGeom prst="rect">
            <a:avLst/>
          </a:prstGeom>
        </p:spPr>
      </p:pic>
      <p:sp>
        <p:nvSpPr>
          <p:cNvPr id="9" name="액자 8">
            <a:extLst>
              <a:ext uri="{FF2B5EF4-FFF2-40B4-BE49-F238E27FC236}">
                <a16:creationId xmlns:a16="http://schemas.microsoft.com/office/drawing/2014/main" id="{B117E6BE-F243-F55B-30DA-3518DE9164FD}"/>
              </a:ext>
            </a:extLst>
          </p:cNvPr>
          <p:cNvSpPr/>
          <p:nvPr/>
        </p:nvSpPr>
        <p:spPr>
          <a:xfrm>
            <a:off x="7923916" y="5138193"/>
            <a:ext cx="3670300" cy="878024"/>
          </a:xfrm>
          <a:prstGeom prst="frame">
            <a:avLst>
              <a:gd name="adj1" fmla="val 10451"/>
            </a:avLst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67F8A5F-19FA-3BF0-A2BF-FAC96C4591B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836529" y="5734109"/>
            <a:ext cx="1125487" cy="0"/>
          </a:xfrm>
          <a:prstGeom prst="straightConnector1">
            <a:avLst/>
          </a:prstGeom>
          <a:ln w="825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39039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유용한 모델링 기법들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조건 컴파일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코드를 조건에 따라 컴파일 하는 기능</a:t>
            </a:r>
            <a:endParaRPr lang="en-US" altLang="ko-KR" dirty="0">
              <a:ea typeface="굴림" panose="020B0600000101010101" pitchFamily="50" charset="-127"/>
            </a:endParaRPr>
          </a:p>
          <a:p>
            <a:pPr lvl="2"/>
            <a:r>
              <a:rPr lang="ko-KR" altLang="en-US" dirty="0">
                <a:ea typeface="굴림" panose="020B0600000101010101" pitchFamily="50" charset="-127"/>
              </a:rPr>
              <a:t>디버깅 및 테스트</a:t>
            </a:r>
            <a:endParaRPr lang="en-US" altLang="ko-KR" dirty="0">
              <a:ea typeface="굴림" panose="020B0600000101010101" pitchFamily="50" charset="-127"/>
            </a:endParaRPr>
          </a:p>
          <a:p>
            <a:pPr lvl="2"/>
            <a:r>
              <a:rPr lang="ko-KR" altLang="en-US" dirty="0">
                <a:ea typeface="굴림" panose="020B0600000101010101" pitchFamily="50" charset="-127"/>
              </a:rPr>
              <a:t>하드웨어 및 플랫폼 구분</a:t>
            </a:r>
            <a:endParaRPr lang="en-US" altLang="ko-KR" dirty="0">
              <a:ea typeface="굴림" panose="020B0600000101010101" pitchFamily="50" charset="-127"/>
            </a:endParaRPr>
          </a:p>
          <a:p>
            <a:pPr lvl="2"/>
            <a:r>
              <a:rPr lang="ko-KR" altLang="en-US" dirty="0">
                <a:ea typeface="굴림" panose="020B0600000101010101" pitchFamily="50" charset="-127"/>
              </a:rPr>
              <a:t>옵션 및 기능 선택</a:t>
            </a:r>
            <a:endParaRPr lang="en-US" altLang="ko-KR" dirty="0">
              <a:ea typeface="굴림" panose="020B0600000101010101" pitchFamily="50" charset="-127"/>
            </a:endParaRPr>
          </a:p>
          <a:p>
            <a:pPr lvl="2"/>
            <a:r>
              <a:rPr lang="ko-KR" altLang="en-US" dirty="0">
                <a:ea typeface="굴림" panose="020B0600000101010101" pitchFamily="50" charset="-127"/>
              </a:rPr>
              <a:t>성능 최적화</a:t>
            </a:r>
            <a:endParaRPr lang="en-US" altLang="ko-KR" dirty="0">
              <a:ea typeface="굴림" panose="020B0600000101010101" pitchFamily="50" charset="-127"/>
            </a:endParaRPr>
          </a:p>
          <a:p>
            <a:pPr lvl="2"/>
            <a:r>
              <a:rPr lang="ko-KR" altLang="en-US" dirty="0">
                <a:ea typeface="굴림" panose="020B0600000101010101" pitchFamily="50" charset="-127"/>
              </a:rPr>
              <a:t>코드 가독성 및 유지 관리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816864" y="1219200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14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3087EBB3-56F9-1E7E-B4BE-E95F8A25ED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334142"/>
            <a:ext cx="2180338" cy="4905761"/>
          </a:xfrm>
          <a:prstGeom prst="rect">
            <a:avLst/>
          </a:prstGeom>
        </p:spPr>
      </p:pic>
      <p:sp>
        <p:nvSpPr>
          <p:cNvPr id="7" name="액자 6">
            <a:extLst>
              <a:ext uri="{FF2B5EF4-FFF2-40B4-BE49-F238E27FC236}">
                <a16:creationId xmlns:a16="http://schemas.microsoft.com/office/drawing/2014/main" id="{97B3D834-588E-F7A2-6640-44210E2AFE2C}"/>
              </a:ext>
            </a:extLst>
          </p:cNvPr>
          <p:cNvSpPr/>
          <p:nvPr/>
        </p:nvSpPr>
        <p:spPr>
          <a:xfrm>
            <a:off x="6603670" y="2079140"/>
            <a:ext cx="787730" cy="302795"/>
          </a:xfrm>
          <a:prstGeom prst="frame">
            <a:avLst>
              <a:gd name="adj1" fmla="val 19031"/>
            </a:avLst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4455E752-C8DA-C22E-C00C-880F8ED38A30}"/>
              </a:ext>
            </a:extLst>
          </p:cNvPr>
          <p:cNvSpPr/>
          <p:nvPr/>
        </p:nvSpPr>
        <p:spPr>
          <a:xfrm>
            <a:off x="6616535" y="3635624"/>
            <a:ext cx="698665" cy="302795"/>
          </a:xfrm>
          <a:prstGeom prst="frame">
            <a:avLst>
              <a:gd name="adj1" fmla="val 19031"/>
            </a:avLst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3BDE75AC-9575-42AD-0FDC-0197C0880D1A}"/>
              </a:ext>
            </a:extLst>
          </p:cNvPr>
          <p:cNvSpPr/>
          <p:nvPr/>
        </p:nvSpPr>
        <p:spPr>
          <a:xfrm>
            <a:off x="6642265" y="4423075"/>
            <a:ext cx="749135" cy="302795"/>
          </a:xfrm>
          <a:prstGeom prst="frame">
            <a:avLst>
              <a:gd name="adj1" fmla="val 19031"/>
            </a:avLst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29E6CAC7-B34F-54E0-9B11-560D05AD0A10}"/>
              </a:ext>
            </a:extLst>
          </p:cNvPr>
          <p:cNvSpPr/>
          <p:nvPr/>
        </p:nvSpPr>
        <p:spPr>
          <a:xfrm>
            <a:off x="6655130" y="4953000"/>
            <a:ext cx="1726870" cy="302795"/>
          </a:xfrm>
          <a:prstGeom prst="frame">
            <a:avLst>
              <a:gd name="adj1" fmla="val 19031"/>
            </a:avLst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5DBA766D-ED07-2821-BD20-A1E8DE013244}"/>
              </a:ext>
            </a:extLst>
          </p:cNvPr>
          <p:cNvSpPr/>
          <p:nvPr/>
        </p:nvSpPr>
        <p:spPr>
          <a:xfrm>
            <a:off x="6625442" y="2840587"/>
            <a:ext cx="765958" cy="302795"/>
          </a:xfrm>
          <a:prstGeom prst="frame">
            <a:avLst>
              <a:gd name="adj1" fmla="val 19031"/>
            </a:avLst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0110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유용한 모델링 기법들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조건 실행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$</a:t>
            </a:r>
            <a:r>
              <a:rPr lang="en-US" altLang="ko-KR" dirty="0" err="1">
                <a:ea typeface="굴림" panose="020B0600000101010101" pitchFamily="50" charset="-127"/>
              </a:rPr>
              <a:t>test$plusarges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$</a:t>
            </a:r>
            <a:r>
              <a:rPr lang="en-US" altLang="ko-KR" dirty="0" err="1">
                <a:ea typeface="굴림" panose="020B0600000101010101" pitchFamily="50" charset="-127"/>
              </a:rPr>
              <a:t>value$plusargs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816864" y="1219200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15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4" name="그림 3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052AA62C-64BB-7422-DC54-FF86346D5A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341747"/>
            <a:ext cx="3352800" cy="4330700"/>
          </a:xfrm>
          <a:prstGeom prst="rect">
            <a:avLst/>
          </a:prstGeom>
        </p:spPr>
      </p:pic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D4918537-48ED-1D50-77B1-BE0D725917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944" y="1359560"/>
            <a:ext cx="3937000" cy="3581400"/>
          </a:xfrm>
          <a:prstGeom prst="rect">
            <a:avLst/>
          </a:prstGeom>
        </p:spPr>
      </p:pic>
      <p:sp>
        <p:nvSpPr>
          <p:cNvPr id="7" name="액자 6">
            <a:extLst>
              <a:ext uri="{FF2B5EF4-FFF2-40B4-BE49-F238E27FC236}">
                <a16:creationId xmlns:a16="http://schemas.microsoft.com/office/drawing/2014/main" id="{CF1898BB-94A2-150B-3080-D2F90E57F21C}"/>
              </a:ext>
            </a:extLst>
          </p:cNvPr>
          <p:cNvSpPr/>
          <p:nvPr/>
        </p:nvSpPr>
        <p:spPr>
          <a:xfrm>
            <a:off x="4557096" y="2048462"/>
            <a:ext cx="1538904" cy="302795"/>
          </a:xfrm>
          <a:prstGeom prst="frame">
            <a:avLst>
              <a:gd name="adj1" fmla="val 19031"/>
            </a:avLst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20DCA5F3-BEAA-6D3A-19D6-F84A5AE0570A}"/>
              </a:ext>
            </a:extLst>
          </p:cNvPr>
          <p:cNvSpPr/>
          <p:nvPr/>
        </p:nvSpPr>
        <p:spPr>
          <a:xfrm>
            <a:off x="8077200" y="2039511"/>
            <a:ext cx="1578864" cy="302795"/>
          </a:xfrm>
          <a:prstGeom prst="frame">
            <a:avLst>
              <a:gd name="adj1" fmla="val 19031"/>
            </a:avLst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11897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유용한 모델링 기법들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시간 규모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`timescale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$display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$time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816864" y="1219200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16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DDCBAD-AB62-7697-3409-00269C071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715856"/>
            <a:ext cx="2895600" cy="384964"/>
          </a:xfrm>
          <a:prstGeom prst="rect">
            <a:avLst/>
          </a:prstGeom>
        </p:spPr>
      </p:pic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2A8D911A-5230-11B0-9CCB-E6639E64E1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392997"/>
            <a:ext cx="7772400" cy="2186730"/>
          </a:xfrm>
          <a:prstGeom prst="rect">
            <a:avLst/>
          </a:prstGeom>
        </p:spPr>
      </p:pic>
      <p:pic>
        <p:nvPicPr>
          <p:cNvPr id="8" name="그림 7" descr="텍스트, 폰트, 스크린샷, 그래픽이(가) 표시된 사진&#10;&#10;자동 생성된 설명">
            <a:extLst>
              <a:ext uri="{FF2B5EF4-FFF2-40B4-BE49-F238E27FC236}">
                <a16:creationId xmlns:a16="http://schemas.microsoft.com/office/drawing/2014/main" id="{F1DC4B78-F9DF-D563-5F3F-6C4CBFDC03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909" y="4871904"/>
            <a:ext cx="4445000" cy="647700"/>
          </a:xfrm>
          <a:prstGeom prst="rect">
            <a:avLst/>
          </a:prstGeom>
        </p:spPr>
      </p:pic>
      <p:sp>
        <p:nvSpPr>
          <p:cNvPr id="9" name="액자 8">
            <a:extLst>
              <a:ext uri="{FF2B5EF4-FFF2-40B4-BE49-F238E27FC236}">
                <a16:creationId xmlns:a16="http://schemas.microsoft.com/office/drawing/2014/main" id="{71B7D098-791C-16BA-D020-CEBEF6EDAD13}"/>
              </a:ext>
            </a:extLst>
          </p:cNvPr>
          <p:cNvSpPr/>
          <p:nvPr/>
        </p:nvSpPr>
        <p:spPr>
          <a:xfrm>
            <a:off x="3276600" y="2593654"/>
            <a:ext cx="838200" cy="302795"/>
          </a:xfrm>
          <a:prstGeom prst="frame">
            <a:avLst>
              <a:gd name="adj1" fmla="val 19031"/>
            </a:avLst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87CEA3D6-81EC-7234-7FF4-A5D1A842A0BA}"/>
              </a:ext>
            </a:extLst>
          </p:cNvPr>
          <p:cNvSpPr/>
          <p:nvPr/>
        </p:nvSpPr>
        <p:spPr>
          <a:xfrm>
            <a:off x="9144000" y="2593653"/>
            <a:ext cx="609600" cy="302795"/>
          </a:xfrm>
          <a:prstGeom prst="frame">
            <a:avLst>
              <a:gd name="adj1" fmla="val 19031"/>
            </a:avLst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5FBEAC74-23F9-A7BC-04A5-62CAB05FD85E}"/>
              </a:ext>
            </a:extLst>
          </p:cNvPr>
          <p:cNvSpPr/>
          <p:nvPr/>
        </p:nvSpPr>
        <p:spPr>
          <a:xfrm>
            <a:off x="3437458" y="5216946"/>
            <a:ext cx="381000" cy="302795"/>
          </a:xfrm>
          <a:prstGeom prst="frame">
            <a:avLst>
              <a:gd name="adj1" fmla="val 19031"/>
            </a:avLst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D161589E-2A78-34C4-75BD-F540E0F5A625}"/>
              </a:ext>
            </a:extLst>
          </p:cNvPr>
          <p:cNvSpPr/>
          <p:nvPr/>
        </p:nvSpPr>
        <p:spPr>
          <a:xfrm>
            <a:off x="3124200" y="1715719"/>
            <a:ext cx="1447800" cy="384964"/>
          </a:xfrm>
          <a:prstGeom prst="frame">
            <a:avLst>
              <a:gd name="adj1" fmla="val 19031"/>
            </a:avLst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10503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참고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2"/>
            <a:r>
              <a:rPr lang="en-US" altLang="ko-KR" dirty="0">
                <a:ea typeface="굴림" panose="020B0600000101010101" pitchFamily="50" charset="-127"/>
              </a:rPr>
              <a:t>Verilog HDL(</a:t>
            </a:r>
            <a:r>
              <a:rPr lang="ko-KR" altLang="en-US" dirty="0">
                <a:ea typeface="굴림" panose="020B0600000101010101" pitchFamily="50" charset="-127"/>
              </a:rPr>
              <a:t>디지털 설계와 합성의 길잡이</a:t>
            </a:r>
            <a:r>
              <a:rPr lang="en-US" altLang="ko-KR" dirty="0">
                <a:ea typeface="굴림" panose="020B0600000101010101" pitchFamily="50" charset="-127"/>
              </a:rPr>
              <a:t>/Samir </a:t>
            </a:r>
            <a:r>
              <a:rPr lang="en-US" altLang="ko-KR" dirty="0" err="1">
                <a:ea typeface="굴림" panose="020B0600000101010101" pitchFamily="50" charset="-127"/>
              </a:rPr>
              <a:t>Palnitkar</a:t>
            </a:r>
            <a:r>
              <a:rPr lang="ko-KR" altLang="en-US" dirty="0">
                <a:ea typeface="굴림" panose="020B0600000101010101" pitchFamily="50" charset="-127"/>
              </a:rPr>
              <a:t> 저</a:t>
            </a:r>
            <a:r>
              <a:rPr lang="en-US" altLang="ko-KR" dirty="0">
                <a:ea typeface="굴림" panose="020B0600000101010101" pitchFamily="50" charset="-127"/>
              </a:rPr>
              <a:t>/</a:t>
            </a:r>
            <a:r>
              <a:rPr lang="ko-KR" altLang="en-US" dirty="0">
                <a:ea typeface="굴림" panose="020B0600000101010101" pitchFamily="50" charset="-127"/>
              </a:rPr>
              <a:t> 장훈 역</a:t>
            </a:r>
            <a:r>
              <a:rPr lang="en-US" altLang="ko-KR" dirty="0">
                <a:ea typeface="굴림" panose="020B0600000101010101" pitchFamily="50" charset="-127"/>
              </a:rPr>
              <a:t>/</a:t>
            </a:r>
            <a:r>
              <a:rPr lang="ko-KR" altLang="en-US" dirty="0">
                <a:ea typeface="굴림" panose="020B0600000101010101" pitchFamily="50" charset="-127"/>
              </a:rPr>
              <a:t> 홍릉과학 출판사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816864" y="1219200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17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55900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Contents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태스크와 함수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태스크와 함수의 차이점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태스크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함수</a:t>
            </a:r>
            <a:endParaRPr lang="ru-RU" altLang="ko-KR" dirty="0"/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530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Contents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유용한 모델링 기법들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절차적 할당 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파라미터 </a:t>
            </a:r>
            <a:r>
              <a:rPr lang="ko-KR" altLang="en-US" dirty="0" err="1">
                <a:ea typeface="굴림" panose="020B0600000101010101" pitchFamily="50" charset="-127"/>
              </a:rPr>
              <a:t>오버라이딩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조건 컴파일과 실행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시간 규모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3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972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태스크와 함수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태스크와 함수의 차이점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816864" y="1219200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4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42560A6-0C28-DBF2-2EF0-4744141A7F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337053"/>
              </p:ext>
            </p:extLst>
          </p:nvPr>
        </p:nvGraphicFramePr>
        <p:xfrm>
          <a:off x="2032000" y="1721530"/>
          <a:ext cx="8128000" cy="4535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27209815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0954572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000" dirty="0"/>
                        <a:t>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2000" dirty="0"/>
                        <a:t>태스크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608519"/>
                  </a:ext>
                </a:extLst>
              </a:tr>
              <a:tr h="4138885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■</a:t>
                      </a:r>
                      <a:r>
                        <a:rPr lang="ko-KR" altLang="en-US" dirty="0"/>
                        <a:t> 다른 함수는 사용할 수 있지만 다른    태스크는 사용할 수 없다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endParaRPr lang="en-US" altLang="ko-KR" dirty="0"/>
                    </a:p>
                    <a:p>
                      <a:r>
                        <a:rPr lang="ko-Kore-KR" altLang="en-US" dirty="0"/>
                        <a:t>■항상</a:t>
                      </a:r>
                      <a:r>
                        <a:rPr lang="ko-KR" altLang="en-US" dirty="0"/>
                        <a:t> 시뮬레이션 시간 </a:t>
                      </a:r>
                      <a:r>
                        <a:rPr lang="en-US" altLang="ko-KR" dirty="0"/>
                        <a:t>0</a:t>
                      </a:r>
                      <a:r>
                        <a:rPr lang="ko-KR" altLang="en-US" dirty="0"/>
                        <a:t>에 수행된다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endParaRPr lang="en-US" altLang="ko-KR" dirty="0"/>
                    </a:p>
                    <a:p>
                      <a:r>
                        <a:rPr lang="ko-Kore-KR" altLang="en-US" dirty="0"/>
                        <a:t>■어떤</a:t>
                      </a:r>
                      <a:r>
                        <a:rPr lang="ko-KR" altLang="en-US" dirty="0"/>
                        <a:t> 지연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사건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또는 타이밍 제어 문장을 포함할 수 없다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endParaRPr lang="en-US" altLang="ko-KR" dirty="0"/>
                    </a:p>
                    <a:p>
                      <a:r>
                        <a:rPr lang="ko-Kore-KR" altLang="en-US" dirty="0"/>
                        <a:t>■</a:t>
                      </a:r>
                      <a:r>
                        <a:rPr lang="ko-KR" altLang="en-US" dirty="0"/>
                        <a:t>적어도 하나 이상의 </a:t>
                      </a:r>
                      <a:r>
                        <a:rPr lang="en-US" altLang="ko-KR" dirty="0"/>
                        <a:t>input </a:t>
                      </a:r>
                      <a:r>
                        <a:rPr lang="ko-KR" altLang="en-US" dirty="0"/>
                        <a:t>인수를 가져야만 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endParaRPr lang="en-US" altLang="ko-KR" dirty="0"/>
                    </a:p>
                    <a:p>
                      <a:r>
                        <a:rPr lang="ko-Kore-KR" altLang="en-US" dirty="0"/>
                        <a:t>■항상</a:t>
                      </a:r>
                      <a:r>
                        <a:rPr lang="ko-KR" altLang="en-US" dirty="0"/>
                        <a:t> 하나의 값을 되돌린다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Output </a:t>
                      </a:r>
                      <a:r>
                        <a:rPr lang="ko-KR" altLang="en-US" dirty="0"/>
                        <a:t>또는 </a:t>
                      </a:r>
                      <a:r>
                        <a:rPr lang="en-US" altLang="ko-KR" dirty="0"/>
                        <a:t>Input </a:t>
                      </a:r>
                      <a:r>
                        <a:rPr lang="ko-KR" altLang="en-US" dirty="0"/>
                        <a:t>인수를 가질 수 없다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 </a:t>
                      </a:r>
                      <a:endParaRPr lang="en-US" altLang="ko-KR" dirty="0"/>
                    </a:p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■</a:t>
                      </a:r>
                      <a:r>
                        <a:rPr lang="ko-KR" altLang="en-US" dirty="0"/>
                        <a:t> 다른 태스크나 함수를 사용할 수 있다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endParaRPr lang="en-US" altLang="ko-Kore-KR" dirty="0"/>
                    </a:p>
                    <a:p>
                      <a:r>
                        <a:rPr lang="ko-Kore-KR" altLang="en-US" dirty="0"/>
                        <a:t>■</a:t>
                      </a:r>
                      <a:r>
                        <a:rPr lang="en-US" altLang="ko-Kore-KR" dirty="0"/>
                        <a:t> non-zero </a:t>
                      </a:r>
                      <a:r>
                        <a:rPr lang="ko-KR" altLang="en-US" dirty="0"/>
                        <a:t>시뮬레이션 시간에 수행될 수 있다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endParaRPr lang="en-US" altLang="ko-Kore-KR" dirty="0"/>
                    </a:p>
                    <a:p>
                      <a:r>
                        <a:rPr lang="ko-Kore-KR" altLang="en-US" dirty="0"/>
                        <a:t>■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input, output </a:t>
                      </a:r>
                      <a:r>
                        <a:rPr lang="ko-KR" altLang="en-US" dirty="0"/>
                        <a:t>또는 </a:t>
                      </a:r>
                      <a:r>
                        <a:rPr lang="en-US" altLang="ko-KR" dirty="0" err="1"/>
                        <a:t>inout</a:t>
                      </a:r>
                      <a:r>
                        <a:rPr lang="ko-KR" altLang="en-US" dirty="0" err="1"/>
                        <a:t>를</a:t>
                      </a:r>
                      <a:r>
                        <a:rPr lang="ko-KR" altLang="en-US" dirty="0"/>
                        <a:t> 하나도 가지지 않거나 다수를 가질 수 있다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endParaRPr lang="en-US" altLang="ko-Kore-KR" dirty="0"/>
                    </a:p>
                    <a:p>
                      <a:r>
                        <a:rPr lang="ko-Kore-KR" altLang="en-US" dirty="0"/>
                        <a:t>■</a:t>
                      </a:r>
                      <a:r>
                        <a:rPr lang="ko-KR" altLang="en-US" dirty="0"/>
                        <a:t> 값을 되돌릴 수 없지만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output</a:t>
                      </a:r>
                      <a:r>
                        <a:rPr lang="ko-KR" altLang="en-US" dirty="0"/>
                        <a:t>와 </a:t>
                      </a:r>
                      <a:r>
                        <a:rPr lang="en-US" altLang="ko-KR" dirty="0"/>
                        <a:t>input</a:t>
                      </a:r>
                      <a:r>
                        <a:rPr lang="ko-KR" altLang="en-US" dirty="0"/>
                        <a:t>을 통해서 여러 개의 값을 전달할 수 있다</a:t>
                      </a:r>
                      <a:r>
                        <a:rPr lang="en-US" altLang="ko-KR" dirty="0"/>
                        <a:t>.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512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63201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태스크와 함수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태스크</a:t>
            </a:r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816864" y="1219200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5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D815E79-9599-952C-24A2-93D75B7C8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1163782"/>
            <a:ext cx="3143447" cy="5137150"/>
          </a:xfrm>
          <a:prstGeom prst="rect">
            <a:avLst/>
          </a:prstGeom>
        </p:spPr>
      </p:pic>
      <p:sp>
        <p:nvSpPr>
          <p:cNvPr id="9" name="액자 8">
            <a:extLst>
              <a:ext uri="{FF2B5EF4-FFF2-40B4-BE49-F238E27FC236}">
                <a16:creationId xmlns:a16="http://schemas.microsoft.com/office/drawing/2014/main" id="{94E509D1-2939-D051-A7F4-7EE65D410521}"/>
              </a:ext>
            </a:extLst>
          </p:cNvPr>
          <p:cNvSpPr/>
          <p:nvPr/>
        </p:nvSpPr>
        <p:spPr>
          <a:xfrm>
            <a:off x="2667000" y="2026566"/>
            <a:ext cx="2133600" cy="1783433"/>
          </a:xfrm>
          <a:prstGeom prst="frame">
            <a:avLst>
              <a:gd name="adj1" fmla="val 6007"/>
            </a:avLst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2A72E673-AA3B-23C7-CF05-03A6B619A1A8}"/>
              </a:ext>
            </a:extLst>
          </p:cNvPr>
          <p:cNvSpPr/>
          <p:nvPr/>
        </p:nvSpPr>
        <p:spPr>
          <a:xfrm>
            <a:off x="2895600" y="4876800"/>
            <a:ext cx="2057400" cy="304800"/>
          </a:xfrm>
          <a:prstGeom prst="frame">
            <a:avLst>
              <a:gd name="adj1" fmla="val 14920"/>
            </a:avLst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40092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태스크와 함수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재진입 태스크</a:t>
            </a:r>
            <a:endParaRPr lang="en-US" altLang="ko-KR" b="1" dirty="0">
              <a:solidFill>
                <a:srgbClr val="505567"/>
              </a:solidFill>
              <a:latin typeface="Pretendard"/>
              <a:ea typeface="굴림" panose="020B0600000101010101" pitchFamily="50" charset="-127"/>
            </a:endParaRP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같은 </a:t>
            </a:r>
            <a:r>
              <a:rPr lang="en-US" altLang="ko-KR" dirty="0">
                <a:ea typeface="굴림" panose="020B0600000101010101" pitchFamily="50" charset="-127"/>
              </a:rPr>
              <a:t>task</a:t>
            </a:r>
            <a:r>
              <a:rPr lang="ko-KR" altLang="en-US" dirty="0" err="1">
                <a:ea typeface="굴림" panose="020B0600000101010101" pitchFamily="50" charset="-127"/>
              </a:rPr>
              <a:t>를</a:t>
            </a:r>
            <a:r>
              <a:rPr lang="ko-KR" altLang="en-US" dirty="0">
                <a:ea typeface="굴림" panose="020B0600000101010101" pitchFamily="50" charset="-127"/>
              </a:rPr>
              <a:t> 동시에 사용할 때 사용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816864" y="1219200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6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6" name="그림 5" descr="텍스트, 폰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FC02742D-8E11-80FE-7E4A-E219FE18F4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462" y="1273629"/>
            <a:ext cx="2842002" cy="2019318"/>
          </a:xfrm>
          <a:prstGeom prst="rect">
            <a:avLst/>
          </a:prstGeom>
        </p:spPr>
      </p:pic>
      <p:pic>
        <p:nvPicPr>
          <p:cNvPr id="8" name="그림 7" descr="폰트, 텍스트, 스크린샷, 번호이(가) 표시된 사진&#10;&#10;자동 생성된 설명">
            <a:extLst>
              <a:ext uri="{FF2B5EF4-FFF2-40B4-BE49-F238E27FC236}">
                <a16:creationId xmlns:a16="http://schemas.microsoft.com/office/drawing/2014/main" id="{58ED34F7-960B-3141-A081-47D112155F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462" y="3934640"/>
            <a:ext cx="2842002" cy="979447"/>
          </a:xfrm>
          <a:prstGeom prst="rect">
            <a:avLst/>
          </a:prstGeom>
        </p:spPr>
      </p:pic>
      <p:sp>
        <p:nvSpPr>
          <p:cNvPr id="9" name="액자 8">
            <a:extLst>
              <a:ext uri="{FF2B5EF4-FFF2-40B4-BE49-F238E27FC236}">
                <a16:creationId xmlns:a16="http://schemas.microsoft.com/office/drawing/2014/main" id="{31942C46-96BD-70ED-5682-1FA6ABC67F20}"/>
              </a:ext>
            </a:extLst>
          </p:cNvPr>
          <p:cNvSpPr/>
          <p:nvPr/>
        </p:nvSpPr>
        <p:spPr>
          <a:xfrm>
            <a:off x="6737862" y="1242075"/>
            <a:ext cx="1219200" cy="341155"/>
          </a:xfrm>
          <a:prstGeom prst="frame">
            <a:avLst>
              <a:gd name="adj1" fmla="val 15266"/>
            </a:avLst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A8C73570-07C0-0D5A-2EE6-EC44A88D2F11}"/>
              </a:ext>
            </a:extLst>
          </p:cNvPr>
          <p:cNvSpPr/>
          <p:nvPr/>
        </p:nvSpPr>
        <p:spPr>
          <a:xfrm>
            <a:off x="6204462" y="3913464"/>
            <a:ext cx="1219200" cy="341155"/>
          </a:xfrm>
          <a:prstGeom prst="frame">
            <a:avLst>
              <a:gd name="adj1" fmla="val 15266"/>
            </a:avLst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05397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태스크와 함수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태스크 사용의 장점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코드 재사용성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모듈화 및 추상화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직관적인 구조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816864" y="1219200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7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83662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태스크와 함수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태스크 사용의 단점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동시성 제한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공유자원 관리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최적화 및 성능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가독성 저하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816864" y="1219200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8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25422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태스크와 함수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함수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프로시저에 지연</a:t>
            </a:r>
            <a:r>
              <a:rPr lang="en-US" altLang="ko-KR" dirty="0">
                <a:ea typeface="굴림" panose="020B0600000101010101" pitchFamily="50" charset="-127"/>
              </a:rPr>
              <a:t>,</a:t>
            </a:r>
            <a:r>
              <a:rPr lang="ko-KR" altLang="en-US" dirty="0">
                <a:ea typeface="굴림" panose="020B0600000101010101" pitchFamily="50" charset="-127"/>
              </a:rPr>
              <a:t> 타이밍 또는 사건 제어 구조가 없음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프로시저는 하나의 값을 되돌림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적어도 하나의 입력 인자가 있음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Output </a:t>
            </a:r>
            <a:r>
              <a:rPr lang="ko-KR" altLang="en-US" dirty="0">
                <a:ea typeface="굴림" panose="020B0600000101010101" pitchFamily="50" charset="-127"/>
              </a:rPr>
              <a:t>혹은 </a:t>
            </a:r>
            <a:r>
              <a:rPr lang="en-US" altLang="ko-KR" dirty="0">
                <a:ea typeface="굴림" panose="020B0600000101010101" pitchFamily="50" charset="-127"/>
              </a:rPr>
              <a:t>input </a:t>
            </a:r>
            <a:r>
              <a:rPr lang="ko-KR" altLang="en-US" dirty="0">
                <a:ea typeface="굴림" panose="020B0600000101010101" pitchFamily="50" charset="-127"/>
              </a:rPr>
              <a:t>인자가 없음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pPr lvl="1"/>
            <a:r>
              <a:rPr lang="ko-KR" altLang="en-US" dirty="0" err="1">
                <a:ea typeface="굴림" panose="020B0600000101010101" pitchFamily="50" charset="-127"/>
              </a:rPr>
              <a:t>논블록킹</a:t>
            </a:r>
            <a:r>
              <a:rPr lang="ko-KR" altLang="en-US" dirty="0">
                <a:ea typeface="굴림" panose="020B0600000101010101" pitchFamily="50" charset="-127"/>
              </a:rPr>
              <a:t> 할당이 없음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816864" y="1219200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9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4" name="그림 3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B36FE5B7-7AF7-A820-23D6-875752AF6A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021" y="1318895"/>
            <a:ext cx="2864570" cy="4937760"/>
          </a:xfrm>
          <a:prstGeom prst="rect">
            <a:avLst/>
          </a:prstGeom>
        </p:spPr>
      </p:pic>
      <p:sp>
        <p:nvSpPr>
          <p:cNvPr id="5" name="액자 4">
            <a:extLst>
              <a:ext uri="{FF2B5EF4-FFF2-40B4-BE49-F238E27FC236}">
                <a16:creationId xmlns:a16="http://schemas.microsoft.com/office/drawing/2014/main" id="{843EB728-83F4-5490-36A6-576D0A864B9D}"/>
              </a:ext>
            </a:extLst>
          </p:cNvPr>
          <p:cNvSpPr/>
          <p:nvPr/>
        </p:nvSpPr>
        <p:spPr>
          <a:xfrm>
            <a:off x="8229600" y="2286000"/>
            <a:ext cx="2864570" cy="1441053"/>
          </a:xfrm>
          <a:prstGeom prst="frame">
            <a:avLst>
              <a:gd name="adj1" fmla="val 7435"/>
            </a:avLst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8086353C-B11E-F79B-6143-B36E518A410F}"/>
              </a:ext>
            </a:extLst>
          </p:cNvPr>
          <p:cNvSpPr/>
          <p:nvPr/>
        </p:nvSpPr>
        <p:spPr>
          <a:xfrm>
            <a:off x="8219703" y="4596290"/>
            <a:ext cx="2894887" cy="395125"/>
          </a:xfrm>
          <a:prstGeom prst="frame">
            <a:avLst>
              <a:gd name="adj1" fmla="val 18288"/>
            </a:avLst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068286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18224</TotalTime>
  <Words>1562</Words>
  <Application>Microsoft Macintosh PowerPoint</Application>
  <PresentationFormat>와이드스크린</PresentationFormat>
  <Paragraphs>185</Paragraphs>
  <Slides>17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맑은 고딕</vt:lpstr>
      <vt:lpstr>Pretendard</vt:lpstr>
      <vt:lpstr>Arial</vt:lpstr>
      <vt:lpstr>Bookman Old Style</vt:lpstr>
      <vt:lpstr>Calibri</vt:lpstr>
      <vt:lpstr>Gill Sans MT</vt:lpstr>
      <vt:lpstr>Wingdings</vt:lpstr>
      <vt:lpstr>Wingdings 3</vt:lpstr>
      <vt:lpstr>Origin</vt:lpstr>
      <vt:lpstr>202021304 백명운  System Semiconductor Engineering University of Sangmyung</vt:lpstr>
      <vt:lpstr>Contents</vt:lpstr>
      <vt:lpstr>Contents</vt:lpstr>
      <vt:lpstr>태스크와 함수</vt:lpstr>
      <vt:lpstr>태스크와 함수</vt:lpstr>
      <vt:lpstr>태스크와 함수</vt:lpstr>
      <vt:lpstr>태스크와 함수</vt:lpstr>
      <vt:lpstr>태스크와 함수</vt:lpstr>
      <vt:lpstr>태스크와 함수</vt:lpstr>
      <vt:lpstr>태스크와 함수</vt:lpstr>
      <vt:lpstr>유용한 모델링 기법들</vt:lpstr>
      <vt:lpstr>유용한 모델링 기법들</vt:lpstr>
      <vt:lpstr>유용한 모델링 기법들</vt:lpstr>
      <vt:lpstr>유용한 모델링 기법들</vt:lpstr>
      <vt:lpstr>유용한 모델링 기법들</vt:lpstr>
      <vt:lpstr>유용한 모델링 기법들</vt:lpstr>
      <vt:lpstr>참고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zhu;YongwooKim</dc:creator>
  <cp:lastModifiedBy>백명운</cp:lastModifiedBy>
  <cp:revision>428</cp:revision>
  <dcterms:created xsi:type="dcterms:W3CDTF">2013-05-12T07:12:15Z</dcterms:created>
  <dcterms:modified xsi:type="dcterms:W3CDTF">2023-08-03T04:25:23Z</dcterms:modified>
</cp:coreProperties>
</file>