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6" r:id="rId3"/>
    <p:sldId id="468" r:id="rId4"/>
    <p:sldId id="467" r:id="rId5"/>
    <p:sldId id="475" r:id="rId6"/>
    <p:sldId id="469" r:id="rId7"/>
    <p:sldId id="476" r:id="rId8"/>
    <p:sldId id="473" r:id="rId9"/>
    <p:sldId id="474" r:id="rId10"/>
    <p:sldId id="477" r:id="rId11"/>
    <p:sldId id="478" r:id="rId12"/>
    <p:sldId id="479" r:id="rId13"/>
    <p:sldId id="480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 varScale="1">
        <p:scale>
          <a:sx n="70" d="100"/>
          <a:sy n="70" d="100"/>
        </p:scale>
        <p:origin x="1195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7/13/2023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7/13/2023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Verilog chapter 4~5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201921300 </a:t>
            </a:r>
            <a:r>
              <a:rPr lang="ko-KR" altLang="en-US" sz="2000" dirty="0"/>
              <a:t>안준영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BA01-63E3-9FB2-DC6B-E4F6D1F9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A9A3FB-CD0B-86B6-F235-0C8270AF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1BF95-707F-49D7-A10C-532F4FA317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포트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모듈이 외부 환경과 소통할 수 있는 인터페이스</a:t>
            </a:r>
            <a:endParaRPr lang="ko-KR" altLang="en-US" b="0" i="0" dirty="0">
              <a:solidFill>
                <a:srgbClr val="666666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2850F-9C2A-E07B-33DE-D197810E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799"/>
            <a:ext cx="6781800" cy="4360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DDC37-5F22-1313-92AE-E018121AB758}"/>
              </a:ext>
            </a:extLst>
          </p:cNvPr>
          <p:cNvSpPr txBox="1"/>
          <p:nvPr/>
        </p:nvSpPr>
        <p:spPr>
          <a:xfrm>
            <a:off x="7239000" y="190500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포트선언</a:t>
            </a:r>
            <a:endParaRPr lang="en-US" altLang="ko-KR" dirty="0"/>
          </a:p>
          <a:p>
            <a:r>
              <a:rPr lang="en-US" altLang="ko-KR" dirty="0"/>
              <a:t> Input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입력포트</a:t>
            </a:r>
            <a:endParaRPr lang="en-US" altLang="ko-KR" dirty="0"/>
          </a:p>
          <a:p>
            <a:r>
              <a:rPr lang="en-US" altLang="ko-KR" dirty="0"/>
              <a:t>out put- </a:t>
            </a:r>
            <a:r>
              <a:rPr lang="ko-KR" altLang="en-US" dirty="0"/>
              <a:t>출력 포트</a:t>
            </a:r>
            <a:endParaRPr lang="en-US" altLang="ko-KR" dirty="0"/>
          </a:p>
          <a:p>
            <a:r>
              <a:rPr lang="en-US" altLang="ko-KR" dirty="0" err="1"/>
              <a:t>Inout</a:t>
            </a:r>
            <a:r>
              <a:rPr lang="en-US" altLang="ko-KR" dirty="0"/>
              <a:t> – </a:t>
            </a:r>
            <a:r>
              <a:rPr lang="ko-KR" altLang="en-US" dirty="0"/>
              <a:t>양방향 포트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Input,output,inout</a:t>
            </a:r>
            <a:r>
              <a:rPr lang="en-US" altLang="ko-KR" dirty="0"/>
              <a:t> </a:t>
            </a:r>
            <a:r>
              <a:rPr lang="ko-KR" altLang="en-US" dirty="0"/>
              <a:t>포트는 일반적으로 </a:t>
            </a:r>
            <a:r>
              <a:rPr lang="en-US" altLang="ko-KR" dirty="0">
                <a:highlight>
                  <a:srgbClr val="FFFF00"/>
                </a:highlight>
              </a:rPr>
              <a:t>wire</a:t>
            </a:r>
            <a:r>
              <a:rPr lang="en-US" altLang="ko-KR" dirty="0"/>
              <a:t> </a:t>
            </a:r>
            <a:r>
              <a:rPr lang="ko-KR" altLang="en-US" dirty="0"/>
              <a:t>로 선언됩니다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output  </a:t>
            </a:r>
            <a:r>
              <a:rPr lang="ko-KR" altLang="en-US" dirty="0"/>
              <a:t>포트가 </a:t>
            </a:r>
            <a:r>
              <a:rPr lang="ko-KR" altLang="en-US" dirty="0" err="1"/>
              <a:t>값을유지해야된다면</a:t>
            </a:r>
            <a:r>
              <a:rPr lang="ko-KR" altLang="en-US" dirty="0"/>
              <a:t> 반드시 </a:t>
            </a:r>
            <a:r>
              <a:rPr lang="en-US" altLang="ko-KR" dirty="0">
                <a:highlight>
                  <a:srgbClr val="FFFF00"/>
                </a:highlight>
              </a:rPr>
              <a:t>reg</a:t>
            </a:r>
            <a:r>
              <a:rPr lang="ko-KR" altLang="en-US" dirty="0">
                <a:highlight>
                  <a:srgbClr val="FFFF00"/>
                </a:highlight>
              </a:rPr>
              <a:t>로</a:t>
            </a:r>
            <a:r>
              <a:rPr lang="ko-KR" altLang="en-US" dirty="0"/>
              <a:t> 선언되어야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51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8211E-10B5-FDC0-1D60-BF91A6CE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게이트 형태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790225-7EA9-9420-DCF6-EDCD6511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B13F15-BA91-F68C-2D53-4ABEBE3BAC7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744" y="1219200"/>
            <a:ext cx="8274511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70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ABDBC-DEF0-9BDB-0873-D34A058D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Wavedrom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C709EE-C280-967C-6A63-20A3ED2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내용 개체 틀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471B3345-4DDD-99A5-EB3D-2397CD418E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63303"/>
            <a:ext cx="3962400" cy="2486372"/>
          </a:xfrm>
        </p:spPr>
      </p:pic>
      <p:pic>
        <p:nvPicPr>
          <p:cNvPr id="8" name="그림 7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11C6A661-4CF7-1226-D454-670CDC9C4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30646"/>
            <a:ext cx="4105848" cy="2400635"/>
          </a:xfrm>
          <a:prstGeom prst="rect">
            <a:avLst/>
          </a:prstGeom>
        </p:spPr>
      </p:pic>
      <p:pic>
        <p:nvPicPr>
          <p:cNvPr id="12" name="그림 11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598B064B-9083-5F7E-9434-E725E8A5F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5" y="3782332"/>
            <a:ext cx="4086795" cy="2276793"/>
          </a:xfrm>
          <a:prstGeom prst="rect">
            <a:avLst/>
          </a:prstGeom>
        </p:spPr>
      </p:pic>
      <p:pic>
        <p:nvPicPr>
          <p:cNvPr id="14" name="그림 13" descr="도표, 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C2479116-4F55-7F90-CBC4-174BB6157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797576"/>
            <a:ext cx="3962400" cy="2410161"/>
          </a:xfrm>
          <a:prstGeom prst="rect">
            <a:avLst/>
          </a:prstGeom>
        </p:spPr>
      </p:pic>
      <p:pic>
        <p:nvPicPr>
          <p:cNvPr id="16" name="그림 15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5BC2F327-B673-DA85-5728-827774B5D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61" y="3820438"/>
            <a:ext cx="4077269" cy="2238687"/>
          </a:xfrm>
          <a:prstGeom prst="rect">
            <a:avLst/>
          </a:prstGeom>
        </p:spPr>
      </p:pic>
      <p:pic>
        <p:nvPicPr>
          <p:cNvPr id="18" name="그림 17" descr="도표, 텍스트, 라인, 스크린샷이(가) 표시된 사진&#10;&#10;자동 생성된 설명">
            <a:extLst>
              <a:ext uri="{FF2B5EF4-FFF2-40B4-BE49-F238E27FC236}">
                <a16:creationId xmlns:a16="http://schemas.microsoft.com/office/drawing/2014/main" id="{8F7DED95-27A1-65BB-0924-9F4A82261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595" y="1369543"/>
            <a:ext cx="396240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F59E9-90EE-5AD0-F728-E9A1C758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664E1E-3A00-A881-F022-818F2409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67068C-182E-3C18-A7DE-E73ACB53263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1153885"/>
            <a:ext cx="2764536" cy="265377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1F145C-B34D-0DF7-3A85-C9E182FDE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19206"/>
            <a:ext cx="2971992" cy="22097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8F3EC1-E073-50D4-2ACA-2FB2499DF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92" y="1153885"/>
            <a:ext cx="4053629" cy="2362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E4F9AD-887C-2CC1-0BFC-1BA6E99F5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3807660"/>
            <a:ext cx="2764536" cy="25486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8D86BB-8A73-3895-6A5D-19E1FA8FF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1"/>
            <a:ext cx="2814684" cy="29273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779BAB-6C12-8413-1F35-6E7797E39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84" y="3526969"/>
            <a:ext cx="4317831" cy="28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168547"/>
            <a:ext cx="10972800" cy="99060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포트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 err="1">
                <a:ea typeface="굴림" panose="020B0600000101010101" pitchFamily="50" charset="-127"/>
              </a:rPr>
              <a:t>게이트형태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Verilog</a:t>
            </a:r>
            <a:r>
              <a:rPr lang="ko-KR" altLang="en-US" dirty="0">
                <a:ea typeface="굴림" panose="020B0600000101010101" pitchFamily="50" charset="-127"/>
              </a:rPr>
              <a:t> 모듈의 구성요소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A38EF3-14C5-A28A-6FF3-0FDF1EF39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219200"/>
            <a:ext cx="11353800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1.</a:t>
            </a:r>
            <a:r>
              <a:rPr lang="ko-KR" altLang="en-US" dirty="0">
                <a:ea typeface="굴림" panose="020B0600000101010101" pitchFamily="50" charset="-127"/>
              </a:rPr>
              <a:t>모듈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784207" y="1280795"/>
            <a:ext cx="10972800" cy="4937760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ko-KR" b="0" i="0" dirty="0">
                <a:solidFill>
                  <a:srgbClr val="BC61AB"/>
                </a:solidFill>
                <a:effectLst/>
                <a:latin typeface="se-nanumgothic"/>
              </a:rPr>
              <a:t>Verilog </a:t>
            </a:r>
            <a:r>
              <a:rPr lang="ko-KR" altLang="en-US" b="0" i="0" dirty="0">
                <a:solidFill>
                  <a:srgbClr val="BC61AB"/>
                </a:solidFill>
                <a:effectLst/>
                <a:latin typeface="se-nanumgothic"/>
              </a:rPr>
              <a:t>모듈의 구성요소</a:t>
            </a:r>
            <a:endParaRPr lang="ko-KR" altLang="en-US" b="0" i="0" dirty="0">
              <a:solidFill>
                <a:srgbClr val="666666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module,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모듈 이름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포트 리스트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포트 선언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파라미터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선택적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)</a:t>
            </a:r>
          </a:p>
          <a:p>
            <a:pPr algn="l" fontAlgn="base"/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변수 선언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(wire, reg),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se-nanumgothic"/>
              </a:rPr>
              <a:t>데이터플로우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 문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(assign),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하위 모듈 파생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행위적 블록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(always, initial),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태스크 또는 함수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(Tasks, functions)(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순서상관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x )</a:t>
            </a:r>
          </a:p>
          <a:p>
            <a:pPr algn="l" fontAlgn="base"/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모듈 끝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: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se-nanumgothic"/>
              </a:rPr>
              <a:t>endmodule</a:t>
            </a:r>
            <a:endParaRPr lang="en-US" altLang="ko-KR" b="0" i="0" dirty="0">
              <a:solidFill>
                <a:srgbClr val="666666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​Verilog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se-nanumgothic"/>
              </a:rPr>
              <a:t>는 한 파일에 여러 개의 모듈을 정의할 수 있고 한 파일안에서 순서는 상관없다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e-nanumgothic"/>
              </a:rPr>
              <a:t>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E7009-1FE3-DFD8-9408-14739BA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 타입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33A99B-D81F-6F52-1FAC-00A89C9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678BF0-7173-A8CB-DCEA-FB28461611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Wire: </a:t>
            </a:r>
            <a:r>
              <a:rPr lang="ko-KR" altLang="en-US" dirty="0"/>
              <a:t>조합논리회로에서 사용하고 물리적인 연결선으로 다뤄지며 </a:t>
            </a:r>
            <a:r>
              <a:rPr lang="ko-KR" altLang="en-US" dirty="0" err="1"/>
              <a:t>특정값을</a:t>
            </a:r>
            <a:r>
              <a:rPr lang="ko-KR" altLang="en-US" dirty="0"/>
              <a:t> </a:t>
            </a:r>
            <a:r>
              <a:rPr lang="ko-KR" altLang="en-US" dirty="0" err="1"/>
              <a:t>저장할수</a:t>
            </a:r>
            <a:r>
              <a:rPr lang="ko-KR" altLang="en-US" dirty="0"/>
              <a:t> 없습니다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순서논리 회로에서 사용하고 </a:t>
            </a:r>
            <a:r>
              <a:rPr lang="ko-KR" altLang="en-US" dirty="0" err="1"/>
              <a:t>다음값이</a:t>
            </a:r>
            <a:r>
              <a:rPr lang="ko-KR" altLang="en-US" dirty="0"/>
              <a:t> 할당되기까지 </a:t>
            </a:r>
            <a:r>
              <a:rPr lang="ko-KR" altLang="en-US" dirty="0" err="1"/>
              <a:t>현재값을</a:t>
            </a:r>
            <a:r>
              <a:rPr lang="ko-KR" altLang="en-US" dirty="0"/>
              <a:t> 유지합니다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63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Wire</a:t>
            </a:r>
            <a:r>
              <a:rPr lang="ko-KR" altLang="en-US" dirty="0">
                <a:ea typeface="굴림" panose="020B0600000101010101" pitchFamily="50" charset="-127"/>
              </a:rPr>
              <a:t>와 </a:t>
            </a:r>
            <a:r>
              <a:rPr lang="en-US" altLang="ko-KR" dirty="0">
                <a:ea typeface="굴림" panose="020B0600000101010101" pitchFamily="50" charset="-127"/>
              </a:rPr>
              <a:t>reg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wire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타입의 변수는 값을 저장할 수 없습니다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따라서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조합논리로를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표현할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wire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를 주로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이와 달리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reg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타입의 변수는 값을 저장할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디지털 로직에서 값을 저장할 수 있다는 것은 순선논리회로를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reg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타입의 변수는 조합논리회로를 표현할 때도 사용되고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플립플롭이나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레지스터와 같이 순서논리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회로를을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표현할 때도 사용됩니다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D34A1-DBC9-AB9B-A119-17E76F35FA9D}"/>
              </a:ext>
            </a:extLst>
          </p:cNvPr>
          <p:cNvSpPr txBox="1"/>
          <p:nvPr/>
        </p:nvSpPr>
        <p:spPr>
          <a:xfrm>
            <a:off x="1981200" y="4724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wire out:</a:t>
            </a:r>
          </a:p>
          <a:p>
            <a:r>
              <a:rPr lang="en-US" altLang="ko-KR" dirty="0"/>
              <a:t>reg out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CAD0C2E-C37B-90A4-3648-329BB66BE53C}"/>
              </a:ext>
            </a:extLst>
          </p:cNvPr>
          <p:cNvCxnSpPr>
            <a:cxnSpLocks/>
          </p:cNvCxnSpPr>
          <p:nvPr/>
        </p:nvCxnSpPr>
        <p:spPr>
          <a:xfrm flipV="1">
            <a:off x="4114800" y="4191000"/>
            <a:ext cx="4038602" cy="533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F3448E0-5D43-2DFF-9E8F-2CB6567A2B96}"/>
              </a:ext>
            </a:extLst>
          </p:cNvPr>
          <p:cNvCxnSpPr/>
          <p:nvPr/>
        </p:nvCxnSpPr>
        <p:spPr>
          <a:xfrm>
            <a:off x="8153402" y="4191000"/>
            <a:ext cx="914398" cy="5334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7D10B-8889-F538-A049-4F4754408FD8}"/>
              </a:ext>
            </a:extLst>
          </p:cNvPr>
          <p:cNvCxnSpPr/>
          <p:nvPr/>
        </p:nvCxnSpPr>
        <p:spPr>
          <a:xfrm>
            <a:off x="9067800" y="47244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4A923DA-48B7-B1C6-7701-E24824A25ADF}"/>
              </a:ext>
            </a:extLst>
          </p:cNvPr>
          <p:cNvCxnSpPr/>
          <p:nvPr/>
        </p:nvCxnSpPr>
        <p:spPr>
          <a:xfrm flipV="1">
            <a:off x="4114800" y="5181600"/>
            <a:ext cx="3962400" cy="381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F43002-49BE-3BED-DAE5-F626BFE1FC5F}"/>
              </a:ext>
            </a:extLst>
          </p:cNvPr>
          <p:cNvCxnSpPr/>
          <p:nvPr/>
        </p:nvCxnSpPr>
        <p:spPr>
          <a:xfrm>
            <a:off x="8077200" y="5170714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B2C1-EC1E-9F4C-CE11-74D90BFC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</a:t>
            </a:r>
            <a:r>
              <a:rPr lang="ko-KR" altLang="en-US" dirty="0"/>
              <a:t>과 </a:t>
            </a:r>
            <a:r>
              <a:rPr lang="en-US" altLang="ko-KR" dirty="0"/>
              <a:t>always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B88D97-D105-FEBD-B0AF-28E02476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BA34-08A9-97D6-1242-82E722A630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Assign</a:t>
            </a:r>
            <a:r>
              <a:rPr lang="ko-KR" altLang="en-US" dirty="0"/>
              <a:t>은 조합논리회로를 나타내는데 사용됩니다</a:t>
            </a:r>
            <a:r>
              <a:rPr lang="en-US" altLang="ko-KR" dirty="0"/>
              <a:t>. Assign</a:t>
            </a:r>
            <a:r>
              <a:rPr lang="ko-KR" altLang="en-US" dirty="0"/>
              <a:t>은</a:t>
            </a:r>
            <a:r>
              <a:rPr lang="en-US" altLang="ko-KR" dirty="0"/>
              <a:t> wire </a:t>
            </a:r>
            <a:r>
              <a:rPr lang="ko-KR" altLang="en-US" dirty="0"/>
              <a:t>변수를 값에 할당하고</a:t>
            </a:r>
            <a:r>
              <a:rPr lang="en-US" altLang="ko-KR" dirty="0"/>
              <a:t>, </a:t>
            </a:r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ko-KR" altLang="en-US" dirty="0" err="1"/>
              <a:t>변할때마다</a:t>
            </a:r>
            <a:r>
              <a:rPr lang="ko-KR" altLang="en-US" dirty="0"/>
              <a:t> 즉시 갱신됩니다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Always</a:t>
            </a:r>
            <a:r>
              <a:rPr lang="ko-KR" altLang="en-US" dirty="0"/>
              <a:t>는 순서 논리회로를 나타내는데 사용됩니다</a:t>
            </a:r>
            <a:r>
              <a:rPr lang="en-US" altLang="ko-KR" dirty="0"/>
              <a:t>.  Always</a:t>
            </a:r>
            <a:r>
              <a:rPr lang="ko-KR" altLang="en-US" dirty="0"/>
              <a:t>는 </a:t>
            </a:r>
            <a:r>
              <a:rPr lang="en-US" altLang="ko-KR" dirty="0"/>
              <a:t>reg </a:t>
            </a:r>
            <a:r>
              <a:rPr lang="ko-KR" altLang="en-US" dirty="0"/>
              <a:t>변수를 사용합니다</a:t>
            </a:r>
            <a:r>
              <a:rPr lang="en-US" altLang="ko-KR" dirty="0"/>
              <a:t>. </a:t>
            </a:r>
            <a:r>
              <a:rPr lang="ko-KR" altLang="en-US" dirty="0"/>
              <a:t>레지스터를 사용하여 상태를 저장하고 다음상태를 계산하는 순차 동작을 </a:t>
            </a:r>
            <a:r>
              <a:rPr lang="ko-KR" altLang="en-US" dirty="0" err="1"/>
              <a:t>수행할수있습니다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51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조합논리 회로</a:t>
            </a:r>
            <a:r>
              <a:rPr lang="en-US" altLang="ko-KR" dirty="0">
                <a:ea typeface="굴림" panose="020B0600000101010101" pitchFamily="50" charset="-127"/>
              </a:rPr>
              <a:t>(combination logic)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374151"/>
                </a:solidFill>
                <a:latin typeface="Söhne"/>
                <a:ea typeface="굴림" panose="020B0600000101010101" pitchFamily="50" charset="-127"/>
              </a:rPr>
              <a:t>출력값이</a:t>
            </a:r>
            <a:r>
              <a:rPr lang="ko-KR" altLang="en-US" dirty="0">
                <a:solidFill>
                  <a:srgbClr val="374151"/>
                </a:solidFill>
                <a:latin typeface="Söhne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374151"/>
                </a:solidFill>
                <a:latin typeface="Söhne"/>
                <a:ea typeface="굴림" panose="020B0600000101010101" pitchFamily="50" charset="-127"/>
              </a:rPr>
              <a:t>입력값에만</a:t>
            </a:r>
            <a:r>
              <a:rPr lang="ko-KR" altLang="en-US" dirty="0">
                <a:solidFill>
                  <a:srgbClr val="374151"/>
                </a:solidFill>
                <a:latin typeface="Söhne"/>
                <a:ea typeface="굴림" panose="020B0600000101010101" pitchFamily="50" charset="-127"/>
              </a:rPr>
              <a:t> 영향을 </a:t>
            </a:r>
            <a:r>
              <a:rPr lang="ko-KR" altLang="en-US" dirty="0" err="1">
                <a:solidFill>
                  <a:srgbClr val="374151"/>
                </a:solidFill>
                <a:latin typeface="Söhne"/>
                <a:ea typeface="굴림" panose="020B0600000101010101" pitchFamily="50" charset="-127"/>
              </a:rPr>
              <a:t>받는논리회로</a:t>
            </a:r>
            <a:endParaRPr lang="en-US" altLang="ko-KR" dirty="0">
              <a:solidFill>
                <a:srgbClr val="374151"/>
              </a:solidFill>
              <a:latin typeface="Söhne"/>
              <a:ea typeface="굴림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조합 논리 회로는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wire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변수와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assign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문을 사용하여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모델링됩니다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174E74-0B51-A033-81FE-48F0701E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413001"/>
            <a:ext cx="11334750" cy="3001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4FD5E2-0C00-5A91-EE72-C21D2B512B8B}"/>
              </a:ext>
            </a:extLst>
          </p:cNvPr>
          <p:cNvSpPr txBox="1"/>
          <p:nvPr/>
        </p:nvSpPr>
        <p:spPr>
          <a:xfrm>
            <a:off x="914400" y="5257800"/>
            <a:ext cx="998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assign</a:t>
            </a:r>
            <a:r>
              <a:rPr lang="ko-KR" altLang="en-US" dirty="0"/>
              <a:t> </a:t>
            </a:r>
            <a:r>
              <a:rPr lang="en-US" altLang="ko-KR" dirty="0"/>
              <a:t>o1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ko-KR" altLang="en-US" dirty="0"/>
              <a:t> </a:t>
            </a:r>
            <a:r>
              <a:rPr lang="en-US" altLang="ko-KR" dirty="0"/>
              <a:t>z1;</a:t>
            </a:r>
          </a:p>
          <a:p>
            <a:r>
              <a:rPr lang="en-US" altLang="ko-KR" dirty="0"/>
              <a:t>assign o2 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/>
              <a:t> z2 + z3;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순서논리회로</a:t>
            </a:r>
            <a:r>
              <a:rPr lang="en-US" altLang="ko-KR" dirty="0">
                <a:ea typeface="굴림" panose="020B0600000101010101" pitchFamily="50" charset="-127"/>
              </a:rPr>
              <a:t>(sequential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logic)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fontAlgn="base"/>
            <a:r>
              <a:rPr lang="ko-KR" altLang="en-US" dirty="0" err="1">
                <a:solidFill>
                  <a:srgbClr val="666666"/>
                </a:solidFill>
                <a:latin typeface="se-nanumgothic"/>
              </a:rPr>
              <a:t>출력값이</a:t>
            </a:r>
            <a:r>
              <a:rPr lang="ko-KR" altLang="en-US" dirty="0">
                <a:solidFill>
                  <a:srgbClr val="666666"/>
                </a:solidFill>
                <a:latin typeface="se-nanumgothic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se-nanumgothic"/>
              </a:rPr>
              <a:t>입력값과</a:t>
            </a:r>
            <a:r>
              <a:rPr lang="ko-KR" altLang="en-US" dirty="0">
                <a:solidFill>
                  <a:srgbClr val="666666"/>
                </a:solidFill>
                <a:latin typeface="se-nanumgothic"/>
              </a:rPr>
              <a:t> 이전 입력들의 영향을 받는 논리회로 </a:t>
            </a:r>
            <a:r>
              <a:rPr lang="en-US" altLang="ko-KR" dirty="0">
                <a:solidFill>
                  <a:srgbClr val="666666"/>
                </a:solidFill>
                <a:latin typeface="se-nanumgothic"/>
              </a:rPr>
              <a:t>reg </a:t>
            </a:r>
            <a:r>
              <a:rPr lang="ko-KR" altLang="en-US" dirty="0">
                <a:solidFill>
                  <a:srgbClr val="666666"/>
                </a:solidFill>
                <a:latin typeface="se-nanumgothic"/>
              </a:rPr>
              <a:t>와</a:t>
            </a:r>
            <a:r>
              <a:rPr lang="en-US" altLang="ko-KR" dirty="0">
                <a:solidFill>
                  <a:srgbClr val="666666"/>
                </a:solidFill>
                <a:latin typeface="se-nanumgothic"/>
              </a:rPr>
              <a:t> always</a:t>
            </a:r>
            <a:r>
              <a:rPr lang="ko-KR" altLang="en-US" dirty="0">
                <a:solidFill>
                  <a:srgbClr val="666666"/>
                </a:solidFill>
                <a:latin typeface="se-nanumgothic"/>
              </a:rPr>
              <a:t> 을 사용합니다</a:t>
            </a:r>
            <a:r>
              <a:rPr lang="en-US" altLang="ko-KR" dirty="0">
                <a:solidFill>
                  <a:srgbClr val="666666"/>
                </a:solidFill>
                <a:latin typeface="se-nanumgothic"/>
              </a:rPr>
              <a:t>.</a:t>
            </a:r>
            <a:endParaRPr lang="en-US" altLang="ko-KR" b="0" i="0" dirty="0">
              <a:solidFill>
                <a:srgbClr val="666666"/>
              </a:solidFill>
              <a:effectLst/>
              <a:latin typeface="se-nanumgothic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E27E84-BA41-498C-A233-91B3B41B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0"/>
            <a:ext cx="7620000" cy="407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36BDD-D3E1-0F26-576D-8DED8F9BE8A2}"/>
              </a:ext>
            </a:extLst>
          </p:cNvPr>
          <p:cNvSpPr txBox="1"/>
          <p:nvPr/>
        </p:nvSpPr>
        <p:spPr>
          <a:xfrm>
            <a:off x="7380514" y="2971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Always @(posedge </a:t>
            </a:r>
            <a:r>
              <a:rPr lang="en-US" altLang="ko-KR" dirty="0" err="1"/>
              <a:t>clk</a:t>
            </a:r>
            <a:r>
              <a:rPr lang="en-US" altLang="ko-KR" dirty="0"/>
              <a:t> or </a:t>
            </a:r>
            <a:r>
              <a:rPr lang="en-US" altLang="ko-KR" dirty="0" err="1"/>
              <a:t>negedge</a:t>
            </a:r>
            <a:r>
              <a:rPr lang="en-US" altLang="ko-KR" dirty="0"/>
              <a:t> </a:t>
            </a:r>
            <a:r>
              <a:rPr lang="en-US" altLang="ko-KR" dirty="0" err="1"/>
              <a:t>n_rst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if(!</a:t>
            </a:r>
            <a:r>
              <a:rPr lang="en-US" altLang="ko-KR" dirty="0" err="1"/>
              <a:t>n_rst</a:t>
            </a:r>
            <a:r>
              <a:rPr lang="en-US" altLang="ko-KR" dirty="0"/>
              <a:t>) begin</a:t>
            </a:r>
          </a:p>
          <a:p>
            <a:r>
              <a:rPr lang="en-US" altLang="ko-KR" dirty="0"/>
              <a:t> o1 </a:t>
            </a:r>
            <a:r>
              <a:rPr lang="en-US" altLang="ko-KR" dirty="0">
                <a:solidFill>
                  <a:srgbClr val="FF0000"/>
                </a:solidFill>
              </a:rPr>
              <a:t>&lt;=</a:t>
            </a:r>
            <a:r>
              <a:rPr lang="en-US" altLang="ko-KR" dirty="0"/>
              <a:t> 1’b0;</a:t>
            </a:r>
          </a:p>
          <a:p>
            <a:r>
              <a:rPr lang="en-US" altLang="ko-KR" dirty="0"/>
              <a:t>End</a:t>
            </a:r>
          </a:p>
          <a:p>
            <a:r>
              <a:rPr lang="en-US" altLang="ko-KR" dirty="0"/>
              <a:t>Else begin</a:t>
            </a:r>
          </a:p>
          <a:p>
            <a:r>
              <a:rPr lang="en-US" altLang="ko-KR" dirty="0"/>
              <a:t> o1 </a:t>
            </a:r>
            <a:r>
              <a:rPr lang="en-US" altLang="ko-KR" dirty="0">
                <a:solidFill>
                  <a:srgbClr val="FF0000"/>
                </a:solidFill>
              </a:rPr>
              <a:t>&lt;= </a:t>
            </a:r>
            <a:r>
              <a:rPr lang="en-US" altLang="ko-KR" dirty="0"/>
              <a:t> z1;</a:t>
            </a:r>
          </a:p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4051</TotalTime>
  <Words>378</Words>
  <Application>Microsoft Office PowerPoint</Application>
  <PresentationFormat>와이드스크린</PresentationFormat>
  <Paragraphs>75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-apple-system</vt:lpstr>
      <vt:lpstr>se-nanumgothic</vt:lpstr>
      <vt:lpstr>Söhne</vt:lpstr>
      <vt:lpstr>Dotum</vt:lpstr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201921300 안준영 System Semiconductor Engineering University of Sangmyung</vt:lpstr>
      <vt:lpstr>목차</vt:lpstr>
      <vt:lpstr>Verilog 모듈의 구성요소</vt:lpstr>
      <vt:lpstr>1.모듈</vt:lpstr>
      <vt:lpstr>포트 타입</vt:lpstr>
      <vt:lpstr>Wire와 reg</vt:lpstr>
      <vt:lpstr>Assign과 always</vt:lpstr>
      <vt:lpstr>조합논리 회로(combination logic)</vt:lpstr>
      <vt:lpstr>순서논리회로(sequential logic)</vt:lpstr>
      <vt:lpstr>포트</vt:lpstr>
      <vt:lpstr>게이트 형태</vt:lpstr>
      <vt:lpstr>Wavedrom</vt:lpstr>
      <vt:lpstr>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안준영</cp:lastModifiedBy>
  <cp:revision>416</cp:revision>
  <dcterms:created xsi:type="dcterms:W3CDTF">2013-05-12T07:12:15Z</dcterms:created>
  <dcterms:modified xsi:type="dcterms:W3CDTF">2023-07-13T06:23:04Z</dcterms:modified>
</cp:coreProperties>
</file>