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6" r:id="rId3"/>
    <p:sldId id="469" r:id="rId4"/>
    <p:sldId id="467" r:id="rId5"/>
    <p:sldId id="468" r:id="rId6"/>
    <p:sldId id="470" r:id="rId7"/>
    <p:sldId id="471" r:id="rId8"/>
    <p:sldId id="473" r:id="rId9"/>
    <p:sldId id="474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4859" autoAdjust="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7/13/2023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7/13/2023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846921&amp;ref=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rms.naver.com/entry.nhn?docId=835349&amp;ref=y" TargetMode="External"/><Relationship Id="rId4" Type="http://schemas.openxmlformats.org/officeDocument/2006/relationships/hyperlink" Target="https://terms.naver.com/entry.nhn?docId=831008&amp;ref=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aver?docId=830824&amp;cid=50376&amp;categoryId=5037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</a:t>
            </a:r>
            <a:r>
              <a:rPr lang="ko-KR" altLang="en-US" dirty="0"/>
              <a:t> </a:t>
            </a:r>
            <a:r>
              <a:rPr lang="en-US" altLang="ko-KR" dirty="0"/>
              <a:t>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rgbClr val="C00000"/>
                </a:solidFill>
              </a:rPr>
              <a:t>Non-restore divider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202121375 </a:t>
            </a:r>
            <a:r>
              <a:rPr lang="ko-KR" altLang="en-US" sz="2000" dirty="0"/>
              <a:t>이윤지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90416-B64A-1C16-2A44-D9D906E5FF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880603"/>
            <a:ext cx="109728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Non-restore divider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</a:rPr>
              <a:t>란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?</a:t>
            </a:r>
          </a:p>
          <a:p>
            <a:endParaRPr lang="en-US" altLang="ko-KR" sz="2800" kern="0" dirty="0">
              <a:solidFill>
                <a:srgbClr val="000000"/>
              </a:solidFill>
            </a:endParaRPr>
          </a:p>
          <a:p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Non-restore divider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</a:rPr>
              <a:t> 순서도</a:t>
            </a:r>
            <a:endParaRPr lang="en-US" altLang="ko-KR" sz="2800" kern="0" spc="0" dirty="0">
              <a:solidFill>
                <a:srgbClr val="000000"/>
              </a:solidFill>
              <a:effectLst/>
            </a:endParaRPr>
          </a:p>
          <a:p>
            <a:endParaRPr lang="en-US" altLang="ko-KR" sz="2800" kern="0" dirty="0">
              <a:solidFill>
                <a:srgbClr val="000000"/>
              </a:solidFill>
            </a:endParaRPr>
          </a:p>
          <a:p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Non-restore divider </a:t>
            </a:r>
            <a:r>
              <a:rPr lang="ko-KR" altLang="en-US" sz="2800" kern="0" dirty="0">
                <a:solidFill>
                  <a:srgbClr val="000000"/>
                </a:solidFill>
              </a:rPr>
              <a:t>알고리즘</a:t>
            </a:r>
            <a:endParaRPr lang="en-US" altLang="ko-KR" sz="2800" kern="0" spc="0" dirty="0">
              <a:solidFill>
                <a:srgbClr val="000000"/>
              </a:solidFill>
              <a:effectLst/>
            </a:endParaRPr>
          </a:p>
          <a:p>
            <a:endParaRPr lang="en-US" altLang="ko-KR" sz="2800" kern="0" spc="0" dirty="0">
              <a:solidFill>
                <a:srgbClr val="000000"/>
              </a:solidFill>
              <a:effectLst/>
            </a:endParaRPr>
          </a:p>
          <a:p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Non-restore divider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</a:rPr>
              <a:t>예시</a:t>
            </a:r>
            <a:endParaRPr lang="en-US" altLang="ko-KR" sz="2800" kern="0" spc="0" dirty="0">
              <a:solidFill>
                <a:srgbClr val="000000"/>
              </a:solidFill>
              <a:effectLst/>
            </a:endParaRPr>
          </a:p>
          <a:p>
            <a:endParaRPr lang="en-US" altLang="ko-KR" sz="2800" kern="0" dirty="0">
              <a:solidFill>
                <a:srgbClr val="000000"/>
              </a:solidFill>
            </a:endParaRPr>
          </a:p>
          <a:p>
            <a:r>
              <a:rPr lang="en-US" altLang="ko-KR" sz="2800" kern="0" spc="0" dirty="0">
                <a:solidFill>
                  <a:srgbClr val="000000"/>
                </a:solidFill>
                <a:effectLst/>
              </a:rPr>
              <a:t>Reference</a:t>
            </a:r>
            <a:endParaRPr lang="ko-KR" altLang="en-US" sz="2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831241" y="1198564"/>
            <a:ext cx="10972800" cy="4937760"/>
          </a:xfrm>
        </p:spPr>
        <p:txBody>
          <a:bodyPr/>
          <a:lstStyle/>
          <a:p>
            <a:endParaRPr lang="en-US" altLang="ko-KR" dirty="0">
              <a:latin typeface="+mj-lt"/>
              <a:ea typeface="굴림" panose="020B0600000101010101" pitchFamily="50" charset="-127"/>
            </a:endParaRPr>
          </a:p>
          <a:p>
            <a:r>
              <a:rPr lang="ko-KR" altLang="en-US" dirty="0" err="1">
                <a:latin typeface="+mj-lt"/>
                <a:ea typeface="굴림" panose="020B0600000101010101" pitchFamily="50" charset="-127"/>
              </a:rPr>
              <a:t>비복원</a:t>
            </a:r>
            <a:r>
              <a:rPr lang="ko-KR" altLang="en-US" dirty="0">
                <a:latin typeface="+mj-lt"/>
                <a:ea typeface="굴림" panose="020B0600000101010101" pitchFamily="50" charset="-127"/>
              </a:rPr>
              <a:t> 나눗셈기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sz="2100" dirty="0">
              <a:solidFill>
                <a:srgbClr val="0033A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뺄셈에 의하여 </a:t>
            </a:r>
            <a:r>
              <a:rPr lang="ko-KR" altLang="en-US" sz="2100" b="0" i="0" u="none" strike="noStrike" dirty="0">
                <a:solidFill>
                  <a:srgbClr val="0033AC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나눗셈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수행할 때 생기는 </a:t>
            </a:r>
            <a:r>
              <a:rPr lang="ko-KR" altLang="en-US" sz="2100" b="0" i="0" u="none" strike="noStrike" dirty="0">
                <a:solidFill>
                  <a:srgbClr val="0033AC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4"/>
              </a:rPr>
              <a:t>피제수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endParaRPr lang="en-US" altLang="ko-KR" sz="2100" b="0" i="0" dirty="0">
              <a:solidFill>
                <a:srgbClr val="333333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sz="210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중간 </a:t>
            </a:r>
            <a:r>
              <a:rPr lang="ko-KR" altLang="en-US" sz="2100" b="0" i="0" u="none" strike="noStrike" dirty="0">
                <a:solidFill>
                  <a:srgbClr val="0033AC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나머지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음수일 때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제수를 오른쪽으로 한 비트 이동한 값을 </a:t>
            </a:r>
            <a:endParaRPr lang="en-US" altLang="ko-KR" sz="2100" b="0" i="0" dirty="0">
              <a:solidFill>
                <a:srgbClr val="333333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sz="210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중간 나머지에 더함으로써 제수를 그대로 </a:t>
            </a:r>
            <a:endParaRPr lang="en-US" altLang="ko-KR" sz="2100" b="0" i="0" dirty="0">
              <a:solidFill>
                <a:srgbClr val="333333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320" lvl="1" indent="0">
              <a:lnSpc>
                <a:spcPct val="200000"/>
              </a:lnSpc>
              <a:buNone/>
            </a:pPr>
            <a:r>
              <a:rPr lang="en-US" altLang="ko-KR" sz="2100" dirty="0">
                <a:solidFill>
                  <a:srgbClr val="333333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중간 나머지에 더하는 환원 나눗셈을 계산하는 방법</a:t>
            </a:r>
            <a:r>
              <a:rPr lang="en-US" altLang="ko-KR" sz="2100" b="0" i="0" dirty="0">
                <a:solidFill>
                  <a:srgbClr val="333333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A64EEB-181C-75A8-5253-06EF4F0E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Non-restore divider </a:t>
            </a:r>
            <a:r>
              <a:rPr lang="ko-KR" altLang="en-US" dirty="0">
                <a:ea typeface="굴림" panose="020B0600000101010101" pitchFamily="50" charset="-127"/>
              </a:rPr>
              <a:t>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Non-restore divider </a:t>
            </a:r>
            <a:r>
              <a:rPr lang="ko-KR" altLang="en-US" dirty="0">
                <a:ea typeface="굴림" panose="020B0600000101010101" pitchFamily="50" charset="-127"/>
              </a:rPr>
              <a:t>란</a:t>
            </a:r>
            <a:r>
              <a:rPr lang="en-US" altLang="ko-KR" dirty="0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0972800" cy="627761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>
                <a:latin typeface="+mj-lt"/>
                <a:ea typeface="굴림" panose="020B0600000101010101" pitchFamily="50" charset="-127"/>
              </a:rPr>
              <a:t>비복원</a:t>
            </a:r>
            <a:r>
              <a:rPr lang="ko-KR" altLang="en-US" dirty="0">
                <a:latin typeface="+mj-lt"/>
                <a:ea typeface="굴림" panose="020B0600000101010101" pitchFamily="50" charset="-127"/>
              </a:rPr>
              <a:t> 나눗셈기의 장점</a:t>
            </a:r>
            <a:endParaRPr lang="en-US" altLang="ko-KR" dirty="0">
              <a:latin typeface="+mj-lt"/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복원 나눗셈기의 단점 보완</a:t>
            </a:r>
            <a:endParaRPr lang="en-US" altLang="ko-KR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복원 알고리즘 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연산 후 값이 음수면 다시 복구해야 함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→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속도가 느려짐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하드웨어 구현 용이성 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복잡한 복원 단계</a:t>
            </a: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  → </a:t>
            </a:r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더 간단한 하드웨어 회로 구성</a:t>
            </a:r>
            <a:endParaRPr lang="en-US" altLang="ko-KR" sz="2200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빠른 연산 속도</a:t>
            </a:r>
            <a:r>
              <a:rPr lang="en-US" altLang="ko-KR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고성능 프로세서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실시간 시스템과 같이 빠른 연산이 필요한 환경에서 유용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공간 효율성</a:t>
            </a:r>
            <a:r>
              <a:rPr lang="en-US" altLang="ko-KR" b="1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복원 알고리즘보다 더 적은 레지스터나 기타 저장 공간을 필요로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Non-restore divider </a:t>
            </a:r>
            <a:r>
              <a:rPr lang="ko-KR" altLang="en-US" dirty="0">
                <a:ea typeface="굴림" panose="020B0600000101010101" pitchFamily="50" charset="-127"/>
              </a:rPr>
              <a:t>순서도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D9C2D00-49C4-3C7A-7460-62F55B3A1F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189443"/>
            <a:ext cx="4267200" cy="515778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C91513-D7C1-0900-C6B6-5BD87579F3D4}"/>
              </a:ext>
            </a:extLst>
          </p:cNvPr>
          <p:cNvSpPr txBox="1"/>
          <p:nvPr/>
        </p:nvSpPr>
        <p:spPr>
          <a:xfrm flipH="1">
            <a:off x="4572000" y="228389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A0FAE-60FB-8E12-0365-A9FF629CE131}"/>
              </a:ext>
            </a:extLst>
          </p:cNvPr>
          <p:cNvSpPr txBox="1"/>
          <p:nvPr/>
        </p:nvSpPr>
        <p:spPr>
          <a:xfrm flipH="1">
            <a:off x="6477000" y="2274778"/>
            <a:ext cx="4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B84C2-0359-53C1-1C34-997B2F8C5627}"/>
              </a:ext>
            </a:extLst>
          </p:cNvPr>
          <p:cNvSpPr txBox="1"/>
          <p:nvPr/>
        </p:nvSpPr>
        <p:spPr>
          <a:xfrm flipH="1">
            <a:off x="43815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F60AC-E9FE-0AD8-DF3A-BF33FDE5BFEF}"/>
              </a:ext>
            </a:extLst>
          </p:cNvPr>
          <p:cNvSpPr txBox="1"/>
          <p:nvPr/>
        </p:nvSpPr>
        <p:spPr>
          <a:xfrm flipH="1">
            <a:off x="6553200" y="3380343"/>
            <a:ext cx="40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6F355-B5FF-E5BE-4907-783FA4D2D081}"/>
              </a:ext>
            </a:extLst>
          </p:cNvPr>
          <p:cNvSpPr txBox="1"/>
          <p:nvPr/>
        </p:nvSpPr>
        <p:spPr>
          <a:xfrm flipH="1">
            <a:off x="6456783" y="4285476"/>
            <a:ext cx="55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NO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330DB-581E-14A9-2185-B9858B2A4DE3}"/>
              </a:ext>
            </a:extLst>
          </p:cNvPr>
          <p:cNvSpPr txBox="1"/>
          <p:nvPr/>
        </p:nvSpPr>
        <p:spPr>
          <a:xfrm flipH="1">
            <a:off x="5903166" y="4651828"/>
            <a:ext cx="553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59205-9AAB-B1CE-0BB3-CAF0E9DC47F2}"/>
              </a:ext>
            </a:extLst>
          </p:cNvPr>
          <p:cNvSpPr txBox="1"/>
          <p:nvPr/>
        </p:nvSpPr>
        <p:spPr>
          <a:xfrm flipH="1">
            <a:off x="5115506" y="5105400"/>
            <a:ext cx="60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ECDB39-A95A-B939-EB9D-1DE4254F1FAD}"/>
              </a:ext>
            </a:extLst>
          </p:cNvPr>
          <p:cNvSpPr txBox="1"/>
          <p:nvPr/>
        </p:nvSpPr>
        <p:spPr>
          <a:xfrm flipH="1">
            <a:off x="6583136" y="4805716"/>
            <a:ext cx="60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00A25-5B93-FB24-D0C9-4B6AFC38A1EF}"/>
              </a:ext>
            </a:extLst>
          </p:cNvPr>
          <p:cNvSpPr/>
          <p:nvPr/>
        </p:nvSpPr>
        <p:spPr>
          <a:xfrm>
            <a:off x="6258508" y="4586254"/>
            <a:ext cx="132183" cy="131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F81EE7-1DDD-B696-07E0-C4F2B6CAA0A1}"/>
              </a:ext>
            </a:extLst>
          </p:cNvPr>
          <p:cNvCxnSpPr>
            <a:cxnSpLocks/>
          </p:cNvCxnSpPr>
          <p:nvPr/>
        </p:nvCxnSpPr>
        <p:spPr>
          <a:xfrm>
            <a:off x="6246065" y="4627959"/>
            <a:ext cx="144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AA0F14-E3AD-B9F7-E662-8B0B61AC6F0A}"/>
              </a:ext>
            </a:extLst>
          </p:cNvPr>
          <p:cNvCxnSpPr/>
          <p:nvPr/>
        </p:nvCxnSpPr>
        <p:spPr>
          <a:xfrm flipH="1">
            <a:off x="5604003" y="2307977"/>
            <a:ext cx="22199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80795"/>
            <a:ext cx="10972800" cy="49377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정렬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 </a:t>
            </a:r>
            <a:r>
              <a:rPr lang="ko-KR" altLang="en-US" sz="1400" dirty="0">
                <a:ea typeface="굴림" panose="020B0600000101010101" pitchFamily="50" charset="-127"/>
              </a:rPr>
              <a:t>나눗셈에 사용되는 비트 길이에 따라 나눗셈 피연산자와 나누는 수 정렬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 </a:t>
            </a:r>
            <a:r>
              <a:rPr lang="ko-KR" altLang="en-US" sz="1400" dirty="0">
                <a:ea typeface="굴림" panose="020B0600000101010101" pitchFamily="50" charset="-127"/>
              </a:rPr>
              <a:t>피연산자는 왼쪽으로 시프트 </a:t>
            </a:r>
            <a:r>
              <a:rPr lang="en-US" altLang="ko-KR" sz="1400" dirty="0">
                <a:ea typeface="굴림" panose="020B0600000101010101" pitchFamily="50" charset="-127"/>
              </a:rPr>
              <a:t>&gt; </a:t>
            </a:r>
            <a:r>
              <a:rPr lang="ko-KR" altLang="en-US" sz="1400" dirty="0">
                <a:ea typeface="굴림" panose="020B0600000101010101" pitchFamily="50" charset="-127"/>
              </a:rPr>
              <a:t>가장 높은 비트</a:t>
            </a:r>
            <a:r>
              <a:rPr lang="en-US" altLang="ko-KR" sz="1400" dirty="0">
                <a:ea typeface="굴림" panose="020B0600000101010101" pitchFamily="50" charset="-127"/>
              </a:rPr>
              <a:t>(MSB)</a:t>
            </a:r>
            <a:r>
              <a:rPr lang="ko-KR" altLang="en-US" sz="1400" dirty="0">
                <a:ea typeface="굴림" panose="020B0600000101010101" pitchFamily="50" charset="-127"/>
              </a:rPr>
              <a:t>를 </a:t>
            </a:r>
            <a:r>
              <a:rPr lang="en-US" altLang="ko-KR" sz="1400" dirty="0"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ea typeface="굴림" panose="020B0600000101010101" pitchFamily="50" charset="-127"/>
              </a:rPr>
              <a:t>로 정렬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 </a:t>
            </a:r>
            <a:r>
              <a:rPr lang="ko-KR" altLang="en-US" sz="1400" dirty="0">
                <a:ea typeface="굴림" panose="020B0600000101010101" pitchFamily="50" charset="-127"/>
              </a:rPr>
              <a:t>연산자를 오른쪽으로 시프트 </a:t>
            </a:r>
            <a:r>
              <a:rPr lang="en-US" altLang="ko-KR" sz="1400" dirty="0">
                <a:ea typeface="굴림" panose="020B0600000101010101" pitchFamily="50" charset="-127"/>
              </a:rPr>
              <a:t>&gt; </a:t>
            </a:r>
            <a:r>
              <a:rPr lang="ko-KR" altLang="en-US" sz="1400" dirty="0">
                <a:ea typeface="굴림" panose="020B0600000101010101" pitchFamily="50" charset="-127"/>
              </a:rPr>
              <a:t>가장 낮은 비트</a:t>
            </a:r>
            <a:r>
              <a:rPr lang="en-US" altLang="ko-KR" sz="1400" dirty="0">
                <a:ea typeface="굴림" panose="020B0600000101010101" pitchFamily="50" charset="-127"/>
              </a:rPr>
              <a:t>(LSB)</a:t>
            </a:r>
            <a:r>
              <a:rPr lang="ko-KR" altLang="en-US" sz="1400" dirty="0">
                <a:ea typeface="굴림" panose="020B0600000101010101" pitchFamily="50" charset="-127"/>
              </a:rPr>
              <a:t>를 </a:t>
            </a:r>
            <a:r>
              <a:rPr lang="en-US" altLang="ko-KR" sz="1400" dirty="0"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ea typeface="굴림" panose="020B0600000101010101" pitchFamily="50" charset="-127"/>
              </a:rPr>
              <a:t>로 정렬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비교 및 </a:t>
            </a:r>
            <a:r>
              <a:rPr lang="ko-KR" altLang="en-US" dirty="0" err="1">
                <a:ea typeface="굴림" panose="020B0600000101010101" pitchFamily="50" charset="-127"/>
              </a:rPr>
              <a:t>셀렉트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ko-KR" altLang="en-US" sz="1400" dirty="0">
                <a:ea typeface="굴림" panose="020B0600000101010101" pitchFamily="50" charset="-127"/>
              </a:rPr>
              <a:t>피연산자 사용 </a:t>
            </a:r>
            <a:r>
              <a:rPr lang="en-US" altLang="ko-KR" sz="1400" dirty="0">
                <a:ea typeface="굴림" panose="020B0600000101010101" pitchFamily="50" charset="-127"/>
              </a:rPr>
              <a:t>&gt; </a:t>
            </a:r>
            <a:r>
              <a:rPr lang="ko-KR" altLang="en-US" sz="1400" dirty="0">
                <a:ea typeface="굴림" panose="020B0600000101010101" pitchFamily="50" charset="-127"/>
              </a:rPr>
              <a:t>나눗셈 수행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 </a:t>
            </a:r>
            <a:r>
              <a:rPr lang="ko-KR" altLang="en-US" sz="1400" dirty="0">
                <a:ea typeface="굴림" panose="020B0600000101010101" pitchFamily="50" charset="-127"/>
              </a:rPr>
              <a:t>피연산자와 연산자를 비교 </a:t>
            </a:r>
            <a:r>
              <a:rPr lang="en-US" altLang="ko-KR" sz="1400" dirty="0">
                <a:ea typeface="굴림" panose="020B0600000101010101" pitchFamily="50" charset="-127"/>
              </a:rPr>
              <a:t>&gt; </a:t>
            </a:r>
            <a:r>
              <a:rPr lang="ko-KR" altLang="en-US" sz="1400" dirty="0">
                <a:ea typeface="굴림" panose="020B0600000101010101" pitchFamily="50" charset="-127"/>
              </a:rPr>
              <a:t>결과에 따라 몫과 나머지 업데이트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 </a:t>
            </a:r>
            <a:r>
              <a:rPr lang="ko-KR" altLang="en-US" sz="1400" dirty="0">
                <a:ea typeface="굴림" panose="020B0600000101010101" pitchFamily="50" charset="-127"/>
              </a:rPr>
              <a:t>다음 단계로 피연산자와 나머지 전달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 err="1">
                <a:ea typeface="굴림" panose="020B0600000101010101" pitchFamily="50" charset="-127"/>
              </a:rPr>
              <a:t>쉬프트</a:t>
            </a:r>
            <a:r>
              <a:rPr lang="ko-KR" altLang="en-US" dirty="0">
                <a:ea typeface="굴림" panose="020B0600000101010101" pitchFamily="50" charset="-127"/>
              </a:rPr>
              <a:t> 및 </a:t>
            </a:r>
            <a:r>
              <a:rPr lang="ko-KR" altLang="en-US" dirty="0" err="1">
                <a:ea typeface="굴림" panose="020B0600000101010101" pitchFamily="50" charset="-127"/>
              </a:rPr>
              <a:t>서브트랙트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400" dirty="0">
                <a:ea typeface="굴림" panose="020B0600000101010101" pitchFamily="50" charset="-127"/>
              </a:rPr>
              <a:t>   위 단계에서 전달된 피연산자와 나머지로 나눗셈 수행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</a:t>
            </a:r>
            <a:r>
              <a:rPr lang="ko-KR" altLang="en-US" sz="1400" dirty="0" err="1">
                <a:ea typeface="굴림" panose="020B0600000101010101" pitchFamily="50" charset="-127"/>
              </a:rPr>
              <a:t>쉬프트</a:t>
            </a:r>
            <a:r>
              <a:rPr lang="ko-KR" altLang="en-US" sz="1400" dirty="0">
                <a:ea typeface="굴림" panose="020B0600000101010101" pitchFamily="50" charset="-127"/>
              </a:rPr>
              <a:t> 연산으로 피연산자 갱신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연산자 중 하나로 </a:t>
            </a:r>
            <a:r>
              <a:rPr lang="ko-KR" altLang="en-US" sz="1050" b="0" i="0" dirty="0" err="1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비트값을</a:t>
            </a:r>
            <a:r>
              <a:rPr lang="ko-KR" altLang="en-US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왼쪽</a:t>
            </a:r>
            <a:r>
              <a:rPr lang="en-US" altLang="ko-KR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(&lt;&lt;) </a:t>
            </a:r>
            <a:r>
              <a:rPr lang="ko-KR" altLang="en-US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오른쪽</a:t>
            </a:r>
            <a:r>
              <a:rPr lang="en-US" altLang="ko-KR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(&gt;&gt;)</a:t>
            </a:r>
            <a:r>
              <a:rPr lang="ko-KR" altLang="en-US" sz="1050" b="0" i="0" dirty="0">
                <a:solidFill>
                  <a:srgbClr val="222222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이동시키는 연산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</a:t>
            </a:r>
            <a:r>
              <a:rPr lang="ko-KR" altLang="en-US" sz="1400" dirty="0" err="1">
                <a:ea typeface="굴림" panose="020B0600000101010101" pitchFamily="50" charset="-127"/>
              </a:rPr>
              <a:t>서브트랙트</a:t>
            </a:r>
            <a:r>
              <a:rPr lang="ko-KR" altLang="en-US" sz="1400" dirty="0">
                <a:ea typeface="굴림" panose="020B0600000101010101" pitchFamily="50" charset="-127"/>
              </a:rPr>
              <a:t> 연산으로 나머지 갱신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두 개 이상의 입력서 하나의 입력으로부터 나머지 입력을 뺄셈 후 그 차 출력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ea typeface="굴림" panose="020B0600000101010101" pitchFamily="50" charset="-127"/>
              </a:rPr>
              <a:t>   </a:t>
            </a:r>
            <a:r>
              <a:rPr lang="ko-KR" altLang="en-US" sz="1400" dirty="0">
                <a:ea typeface="굴림" panose="020B0600000101010101" pitchFamily="50" charset="-127"/>
              </a:rPr>
              <a:t>이 단계들을 반복하여 나눗셈 완료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5B36E5-DE09-5AC1-F8E1-DEA40DB5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Non-restore divider </a:t>
            </a:r>
            <a:r>
              <a:rPr lang="ko-KR" altLang="en-US" dirty="0">
                <a:ea typeface="굴림" panose="020B0600000101010101" pitchFamily="50" charset="-127"/>
              </a:rPr>
              <a:t>알고리즘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CC36AFB-1388-28E6-2026-4B9EF73DB597}"/>
              </a:ext>
            </a:extLst>
          </p:cNvPr>
          <p:cNvSpPr/>
          <p:nvPr/>
        </p:nvSpPr>
        <p:spPr>
          <a:xfrm>
            <a:off x="6172200" y="3429000"/>
            <a:ext cx="533400" cy="3048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CEB08-D5CA-59E4-2C84-AE2403DE6F67}"/>
              </a:ext>
            </a:extLst>
          </p:cNvPr>
          <p:cNvSpPr txBox="1"/>
          <p:nvPr/>
        </p:nvSpPr>
        <p:spPr>
          <a:xfrm>
            <a:off x="7696200" y="2468565"/>
            <a:ext cx="4343400" cy="16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빠른 연산을 위해 주로 사용</a:t>
            </a:r>
            <a:endParaRPr lang="en-US" altLang="ko-KR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정밀한 수치 연산에 유리</a:t>
            </a:r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EE0A4A-F217-CDB4-A40C-FF6230F8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Non-restore divider </a:t>
            </a:r>
            <a:r>
              <a:rPr lang="ko-KR" altLang="en-US" dirty="0">
                <a:ea typeface="굴림" panose="020B0600000101010101" pitchFamily="50" charset="-127"/>
              </a:rPr>
              <a:t>예시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081E4E-074A-7CBD-98FD-8E278D995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97477"/>
              </p:ext>
            </p:extLst>
          </p:nvPr>
        </p:nvGraphicFramePr>
        <p:xfrm>
          <a:off x="1295400" y="1198564"/>
          <a:ext cx="9427290" cy="5117384"/>
        </p:xfrm>
        <a:graphic>
          <a:graphicData uri="http://schemas.openxmlformats.org/drawingml/2006/table">
            <a:tbl>
              <a:tblPr/>
              <a:tblGrid>
                <a:gridCol w="1885458">
                  <a:extLst>
                    <a:ext uri="{9D8B030D-6E8A-4147-A177-3AD203B41FA5}">
                      <a16:colId xmlns:a16="http://schemas.microsoft.com/office/drawing/2014/main" val="3707379430"/>
                    </a:ext>
                  </a:extLst>
                </a:gridCol>
                <a:gridCol w="1885458">
                  <a:extLst>
                    <a:ext uri="{9D8B030D-6E8A-4147-A177-3AD203B41FA5}">
                      <a16:colId xmlns:a16="http://schemas.microsoft.com/office/drawing/2014/main" val="151587650"/>
                    </a:ext>
                  </a:extLst>
                </a:gridCol>
                <a:gridCol w="1885458">
                  <a:extLst>
                    <a:ext uri="{9D8B030D-6E8A-4147-A177-3AD203B41FA5}">
                      <a16:colId xmlns:a16="http://schemas.microsoft.com/office/drawing/2014/main" val="2485046194"/>
                    </a:ext>
                  </a:extLst>
                </a:gridCol>
                <a:gridCol w="1885458">
                  <a:extLst>
                    <a:ext uri="{9D8B030D-6E8A-4147-A177-3AD203B41FA5}">
                      <a16:colId xmlns:a16="http://schemas.microsoft.com/office/drawing/2014/main" val="30618711"/>
                    </a:ext>
                  </a:extLst>
                </a:gridCol>
                <a:gridCol w="1885458">
                  <a:extLst>
                    <a:ext uri="{9D8B030D-6E8A-4147-A177-3AD203B41FA5}">
                      <a16:colId xmlns:a16="http://schemas.microsoft.com/office/drawing/2014/main" val="4125588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40672"/>
                  </a:ext>
                </a:extLst>
              </a:tr>
              <a:tr h="3284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Ready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1011(11)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1111(15)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Initialize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467840"/>
                  </a:ext>
                </a:extLst>
              </a:tr>
              <a:tr h="872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0001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  <a:t>10110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0110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1110</a:t>
                      </a:r>
                      <a:b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1110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r>
                        <a:rPr lang="en-US" altLang="ko-KR" sz="1600" dirty="0">
                          <a:solidFill>
                            <a:schemeClr val="accent3"/>
                          </a:solidFill>
                          <a:effectLst/>
                        </a:rPr>
                        <a:t>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SHIFT LEFT {A,Q}</a:t>
                      </a:r>
                      <a:b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A = A - M</a:t>
                      </a:r>
                      <a:b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accent3"/>
                          </a:solidFill>
                          <a:effectLst/>
                        </a:rPr>
                        <a:t>Q[0] = 0</a:t>
                      </a:r>
                      <a:endParaRPr lang="en-US" sz="16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88124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01101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  <a:t>11000</a:t>
                      </a:r>
                      <a:b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1100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r>
                        <a:rPr lang="en-US" altLang="ko-KR" sz="1600" dirty="0">
                          <a:solidFill>
                            <a:schemeClr val="accent3"/>
                          </a:solidFill>
                          <a:effectLst/>
                        </a:rPr>
                        <a:t>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SHIFT LEFT {A,Q}</a:t>
                      </a:r>
                      <a:b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A = A + M</a:t>
                      </a:r>
                      <a:b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accent3"/>
                          </a:solidFill>
                          <a:effectLst/>
                        </a:rPr>
                        <a:t>Q[0] = 0</a:t>
                      </a:r>
                      <a:endParaRPr lang="en-US" sz="16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277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10001</a:t>
                      </a:r>
                      <a:b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  <a:t>11100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1100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1000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en-US" altLang="ko-KR" sz="1600" dirty="0">
                          <a:solidFill>
                            <a:schemeClr val="accent3"/>
                          </a:solidFill>
                          <a:effectLst/>
                        </a:rPr>
                        <a:t>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SHIFT LEFT {A,Q}</a:t>
                      </a:r>
                      <a:b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A = A + M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accent3"/>
                          </a:solidFill>
                          <a:effectLst/>
                        </a:rPr>
                        <a:t>Q[0] = 0</a:t>
                      </a:r>
                      <a:endParaRPr lang="en-US" sz="16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569000"/>
                  </a:ext>
                </a:extLst>
              </a:tr>
              <a:tr h="7894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11001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  <a:t>00100</a:t>
                      </a:r>
                      <a:br>
                        <a:rPr lang="en-US" altLang="ko-KR" sz="16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0100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accent4"/>
                          </a:solidFill>
                          <a:effectLst/>
                        </a:rPr>
                        <a:t>0000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000</a:t>
                      </a:r>
                      <a:r>
                        <a:rPr lang="en-US" altLang="ko-KR" sz="1600" dirty="0"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  <a:t>SHIFT LEFT {A,Q}</a:t>
                      </a:r>
                      <a:br>
                        <a:rPr lang="en-US" sz="1600" dirty="0">
                          <a:solidFill>
                            <a:schemeClr val="accent4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  <a:t>A = A + M</a:t>
                      </a:r>
                      <a:br>
                        <a:rPr lang="en-US" sz="1600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accent3"/>
                          </a:solidFill>
                          <a:effectLst/>
                        </a:rPr>
                        <a:t>Q[0] = 1</a:t>
                      </a:r>
                      <a:endParaRPr lang="en-US" sz="1600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67149"/>
                  </a:ext>
                </a:extLst>
              </a:tr>
              <a:tr h="512168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LAST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00100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00100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  <a:b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MSB_A is 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Do Nothing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4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RESULT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0_0100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A[3:0] = Remainder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Q = Quotient(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몫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85795" marR="85795" marT="39598" marB="395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56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976120"/>
            <a:ext cx="10972800" cy="4937760"/>
          </a:xfrm>
        </p:spPr>
        <p:txBody>
          <a:bodyPr>
            <a:normAutofit/>
          </a:bodyPr>
          <a:lstStyle/>
          <a:p>
            <a:endParaRPr lang="en-US" altLang="ko-KR" sz="2000" dirty="0">
              <a:ea typeface="굴림" panose="020B0600000101010101" pitchFamily="50" charset="-127"/>
              <a:hlinkClick r:id="rId3"/>
            </a:endParaRPr>
          </a:p>
          <a:p>
            <a:r>
              <a:rPr lang="en-US" altLang="ko-KR" sz="1800" dirty="0">
                <a:ea typeface="굴림" panose="020B0600000101010101" pitchFamily="50" charset="-127"/>
                <a:hlinkClick r:id="rId3"/>
              </a:rPr>
              <a:t>https://terms.naver.com/entry.naver?docId=830824&amp;cid=50376&amp;categoryId=50376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1800" dirty="0">
                <a:ea typeface="굴림" panose="020B0600000101010101" pitchFamily="50" charset="-127"/>
              </a:rPr>
              <a:t>https://www.javatpoint.com/non-restoring-division-algorithm-for-unsigned-integer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4572000" y="3190556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ea typeface="굴림" panose="020B0600000101010101" pitchFamily="50" charset="-127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5142</TotalTime>
  <Words>509</Words>
  <Application>Microsoft Office PowerPoint</Application>
  <PresentationFormat>와이드스크린</PresentationFormat>
  <Paragraphs>125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맑은 고딕</vt:lpstr>
      <vt:lpstr>Batang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202121375 이윤지 System Semiconductor Engineering University of Sangmyung</vt:lpstr>
      <vt:lpstr>목차</vt:lpstr>
      <vt:lpstr>Non-restore divider 란?</vt:lpstr>
      <vt:lpstr>Non-restore divider 란?</vt:lpstr>
      <vt:lpstr>Non-restore divider 순서도</vt:lpstr>
      <vt:lpstr>Non-restore divider 알고리즘 </vt:lpstr>
      <vt:lpstr>Non-restore divider 예시  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0115yjsr@naver.com</cp:lastModifiedBy>
  <cp:revision>486</cp:revision>
  <dcterms:created xsi:type="dcterms:W3CDTF">2013-05-12T07:12:15Z</dcterms:created>
  <dcterms:modified xsi:type="dcterms:W3CDTF">2023-07-13T02:07:52Z</dcterms:modified>
</cp:coreProperties>
</file>