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466" r:id="rId3"/>
    <p:sldId id="488" r:id="rId4"/>
    <p:sldId id="489" r:id="rId5"/>
    <p:sldId id="491" r:id="rId6"/>
    <p:sldId id="482" r:id="rId7"/>
    <p:sldId id="492" r:id="rId8"/>
    <p:sldId id="493" r:id="rId9"/>
    <p:sldId id="495" r:id="rId10"/>
    <p:sldId id="496" r:id="rId11"/>
    <p:sldId id="497" r:id="rId12"/>
    <p:sldId id="499" r:id="rId13"/>
    <p:sldId id="500" r:id="rId14"/>
    <p:sldId id="519" r:id="rId15"/>
    <p:sldId id="502" r:id="rId16"/>
    <p:sldId id="503" r:id="rId17"/>
    <p:sldId id="504" r:id="rId18"/>
    <p:sldId id="505" r:id="rId19"/>
    <p:sldId id="507" r:id="rId20"/>
    <p:sldId id="506" r:id="rId21"/>
    <p:sldId id="508" r:id="rId22"/>
    <p:sldId id="509" r:id="rId23"/>
    <p:sldId id="510" r:id="rId24"/>
    <p:sldId id="512" r:id="rId25"/>
    <p:sldId id="514" r:id="rId26"/>
    <p:sldId id="515" r:id="rId27"/>
    <p:sldId id="516" r:id="rId28"/>
    <p:sldId id="517" r:id="rId29"/>
    <p:sldId id="518" r:id="rId30"/>
    <p:sldId id="494" r:id="rId31"/>
    <p:sldId id="487" r:id="rId3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5220" autoAdjust="0"/>
  </p:normalViewPr>
  <p:slideViewPr>
    <p:cSldViewPr>
      <p:cViewPr varScale="1">
        <p:scale>
          <a:sx n="87" d="100"/>
          <a:sy n="87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2023-08-10 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4bit</a:t>
            </a:r>
            <a:r>
              <a:rPr lang="ko-KR" altLang="en-US" sz="1000" dirty="0"/>
              <a:t> </a:t>
            </a:r>
            <a:r>
              <a:rPr lang="en-US" altLang="ko-KR" sz="1000" dirty="0"/>
              <a:t>CLA</a:t>
            </a:r>
            <a:r>
              <a:rPr lang="ko-KR" altLang="en-US" sz="1000" dirty="0"/>
              <a:t>는 </a:t>
            </a:r>
            <a:r>
              <a:rPr lang="en-US" altLang="ko-KR" sz="1000" dirty="0"/>
              <a:t>Ripple Carry Adder</a:t>
            </a:r>
            <a:r>
              <a:rPr lang="ko-KR" altLang="en-US" sz="1000" dirty="0"/>
              <a:t>의 속도가 느린 단점을 보완하여 덧셈의 지연 시간을 최소화함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CLA</a:t>
            </a:r>
            <a:r>
              <a:rPr lang="ko-KR" altLang="en-US" sz="1000" dirty="0"/>
              <a:t>는 캐리를 미리 예측하고 병렬로 처리함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G</a:t>
            </a:r>
            <a:r>
              <a:rPr lang="ko-KR" altLang="en-US" sz="1000" dirty="0"/>
              <a:t> </a:t>
            </a:r>
            <a:r>
              <a:rPr lang="en-US" altLang="ko-KR" sz="1000" dirty="0"/>
              <a:t>(Generate)</a:t>
            </a:r>
            <a:r>
              <a:rPr lang="ko-KR" altLang="en-US" sz="1000" dirty="0"/>
              <a:t>는 두 입력 비트를 </a:t>
            </a:r>
            <a:r>
              <a:rPr lang="en-US" altLang="ko-KR" sz="1000" dirty="0"/>
              <a:t>AND </a:t>
            </a:r>
            <a:r>
              <a:rPr lang="ko-KR" altLang="en-US" sz="1000" dirty="0"/>
              <a:t>연산함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P</a:t>
            </a:r>
            <a:r>
              <a:rPr lang="ko-KR" altLang="en-US" sz="1000" dirty="0"/>
              <a:t> </a:t>
            </a:r>
            <a:r>
              <a:rPr lang="en-US" altLang="ko-KR" sz="1000" dirty="0"/>
              <a:t>(Propagate(</a:t>
            </a:r>
            <a:r>
              <a:rPr lang="ko-KR" altLang="en-US" sz="1000" dirty="0"/>
              <a:t>전파</a:t>
            </a:r>
            <a:r>
              <a:rPr lang="en-US" altLang="ko-KR" sz="1000" dirty="0"/>
              <a:t>))</a:t>
            </a:r>
            <a:r>
              <a:rPr lang="ko-KR" altLang="en-US" sz="1000" dirty="0"/>
              <a:t>로 두 입력 비트의 </a:t>
            </a:r>
            <a:r>
              <a:rPr lang="en-US" altLang="ko-KR" sz="1000" dirty="0"/>
              <a:t>Exclusive OR </a:t>
            </a:r>
            <a:r>
              <a:rPr lang="ko-KR" altLang="en-US" sz="1000" dirty="0"/>
              <a:t>연산함</a:t>
            </a:r>
            <a:r>
              <a:rPr lang="en-US" altLang="ko-KR" sz="10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각 </a:t>
            </a:r>
            <a:r>
              <a:rPr lang="en-US" altLang="ko-KR" sz="1000" dirty="0"/>
              <a:t>carry</a:t>
            </a:r>
            <a:r>
              <a:rPr lang="ko-KR" altLang="en-US" sz="1000" dirty="0"/>
              <a:t>는 </a:t>
            </a:r>
            <a:r>
              <a:rPr lang="en-US" altLang="ko-KR" sz="1000" dirty="0"/>
              <a:t>G + (P &amp; </a:t>
            </a:r>
            <a:r>
              <a:rPr lang="en-US" altLang="ko-KR" sz="1000" dirty="0" err="1"/>
              <a:t>Carry_in</a:t>
            </a:r>
            <a:r>
              <a:rPr lang="en-US" altLang="ko-KR" sz="100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5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4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비교기는 두 </a:t>
            </a:r>
            <a:r>
              <a:rPr lang="en-US" altLang="ko-KR" sz="1000" dirty="0"/>
              <a:t>2</a:t>
            </a:r>
            <a:r>
              <a:rPr lang="ko-KR" altLang="en-US" sz="1000" dirty="0"/>
              <a:t>진수 값의 크기를 비교하는 회로</a:t>
            </a:r>
            <a:r>
              <a:rPr lang="en-US" altLang="ko-KR" sz="10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2</a:t>
            </a:r>
            <a:r>
              <a:rPr lang="ko-KR" altLang="en-US" sz="1000" dirty="0"/>
              <a:t>개의 입력</a:t>
            </a:r>
            <a:r>
              <a:rPr lang="en-US" altLang="ko-KR" sz="1000" dirty="0"/>
              <a:t>, 4</a:t>
            </a:r>
            <a:r>
              <a:rPr lang="ko-KR" altLang="en-US" sz="1000" dirty="0"/>
              <a:t>개의 조건에 따른 출력으로 구성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A = B, Exclusive NOR gate </a:t>
            </a:r>
            <a:r>
              <a:rPr lang="ko-KR" altLang="en-US" sz="1000" dirty="0"/>
              <a:t>사용</a:t>
            </a:r>
            <a:r>
              <a:rPr lang="en-US" altLang="ko-KR" sz="1000" dirty="0"/>
              <a:t>. (XNOR</a:t>
            </a:r>
            <a:r>
              <a:rPr lang="ko-KR" altLang="en-US" sz="1000" dirty="0"/>
              <a:t>은 같으면 </a:t>
            </a:r>
            <a:r>
              <a:rPr lang="en-US" altLang="ko-KR" sz="1000" dirty="0"/>
              <a:t>1</a:t>
            </a:r>
            <a:r>
              <a:rPr lang="ko-KR" altLang="en-US" sz="1000" dirty="0"/>
              <a:t>을 출력하는 원리</a:t>
            </a:r>
            <a:r>
              <a:rPr lang="en-US" altLang="ko-KR" sz="1000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A != B, Exclusive OR gate </a:t>
            </a:r>
            <a:r>
              <a:rPr lang="ko-KR" altLang="en-US" sz="1000" dirty="0"/>
              <a:t>사용</a:t>
            </a:r>
            <a:r>
              <a:rPr lang="en-US" altLang="ko-KR" sz="1000" dirty="0"/>
              <a:t>. (XOR</a:t>
            </a:r>
            <a:r>
              <a:rPr lang="ko-KR" altLang="en-US" sz="1000" dirty="0"/>
              <a:t>은 다르면 </a:t>
            </a:r>
            <a:r>
              <a:rPr lang="en-US" altLang="ko-KR" sz="1000" dirty="0"/>
              <a:t>1</a:t>
            </a:r>
            <a:r>
              <a:rPr lang="ko-KR" altLang="en-US" sz="1000" dirty="0"/>
              <a:t>을 출력하는 원리</a:t>
            </a:r>
            <a:r>
              <a:rPr lang="en-US" altLang="ko-KR" sz="1000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A</a:t>
            </a:r>
            <a:r>
              <a:rPr lang="ko-KR" altLang="en-US" sz="1000" dirty="0"/>
              <a:t> </a:t>
            </a:r>
            <a:r>
              <a:rPr lang="en-US" altLang="ko-KR" sz="1000" dirty="0"/>
              <a:t>!=</a:t>
            </a:r>
            <a:r>
              <a:rPr lang="ko-KR" altLang="en-US" sz="1000" dirty="0"/>
              <a:t> </a:t>
            </a:r>
            <a:r>
              <a:rPr lang="en-US" altLang="ko-KR" sz="1000" dirty="0"/>
              <a:t>B, A &gt; B</a:t>
            </a:r>
            <a:r>
              <a:rPr lang="ko-KR" altLang="en-US" sz="1000" dirty="0"/>
              <a:t> 경우와 </a:t>
            </a:r>
            <a:r>
              <a:rPr lang="en-US" altLang="ko-KR" sz="1000" dirty="0"/>
              <a:t>A &lt; B </a:t>
            </a:r>
            <a:r>
              <a:rPr lang="ko-KR" altLang="en-US" sz="1000" dirty="0"/>
              <a:t>경우를 따져서 다르게 출력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출력은 </a:t>
            </a:r>
            <a:r>
              <a:rPr lang="en-US" altLang="ko-KR" sz="1000" dirty="0"/>
              <a:t>1</a:t>
            </a:r>
            <a:r>
              <a:rPr lang="ko-KR" altLang="en-US" sz="1000" dirty="0"/>
              <a:t>로 표시해야 하므로 </a:t>
            </a:r>
            <a:r>
              <a:rPr lang="en-US" altLang="ko-KR" sz="1000" dirty="0"/>
              <a:t>A &gt; B</a:t>
            </a:r>
            <a:r>
              <a:rPr lang="ko-KR" altLang="en-US" sz="1000" dirty="0"/>
              <a:t>일 때</a:t>
            </a:r>
            <a:r>
              <a:rPr lang="en-US" altLang="ko-KR" sz="1000" dirty="0"/>
              <a:t>, B</a:t>
            </a:r>
            <a:r>
              <a:rPr lang="ko-KR" altLang="en-US" sz="1000" dirty="0"/>
              <a:t>에 </a:t>
            </a:r>
            <a:r>
              <a:rPr lang="en-US" altLang="ko-KR" sz="1000" dirty="0"/>
              <a:t>invertor</a:t>
            </a:r>
            <a:r>
              <a:rPr lang="ko-KR" altLang="en-US" sz="1000" dirty="0"/>
              <a:t>를 달아 </a:t>
            </a:r>
            <a:r>
              <a:rPr lang="en-US" altLang="ko-KR" sz="1000" dirty="0"/>
              <a:t>AND gate</a:t>
            </a:r>
            <a:r>
              <a:rPr lang="ko-KR" altLang="en-US" sz="1000" dirty="0"/>
              <a:t>를 사용하여 </a:t>
            </a:r>
            <a:r>
              <a:rPr lang="en-US" altLang="ko-KR" sz="1000" dirty="0"/>
              <a:t>1</a:t>
            </a:r>
            <a:r>
              <a:rPr lang="ko-KR" altLang="en-US" sz="1000" dirty="0"/>
              <a:t>을 출력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A &lt; B</a:t>
            </a:r>
            <a:r>
              <a:rPr lang="ko-KR" altLang="en-US" sz="1000" dirty="0"/>
              <a:t>일 때는 </a:t>
            </a:r>
            <a:r>
              <a:rPr lang="en-US" altLang="ko-KR" sz="1000" dirty="0"/>
              <a:t>A</a:t>
            </a:r>
            <a:r>
              <a:rPr lang="ko-KR" altLang="en-US" sz="1000" dirty="0"/>
              <a:t>에 </a:t>
            </a:r>
            <a:r>
              <a:rPr lang="en-US" altLang="ko-KR" sz="1000" dirty="0"/>
              <a:t>invertor</a:t>
            </a:r>
            <a:r>
              <a:rPr lang="ko-KR" altLang="en-US" sz="1000" dirty="0"/>
              <a:t>를 달아 </a:t>
            </a:r>
            <a:r>
              <a:rPr lang="en-US" altLang="ko-KR" sz="1000" dirty="0"/>
              <a:t>AND gate</a:t>
            </a:r>
            <a:r>
              <a:rPr lang="ko-KR" altLang="en-US" sz="1000" dirty="0"/>
              <a:t>를 사용하여 </a:t>
            </a:r>
            <a:r>
              <a:rPr lang="en-US" altLang="ko-KR" sz="1000" dirty="0"/>
              <a:t>1</a:t>
            </a:r>
            <a:r>
              <a:rPr lang="ko-KR" altLang="en-US" sz="1000" dirty="0"/>
              <a:t>을 출력</a:t>
            </a:r>
            <a:r>
              <a:rPr lang="en-US" altLang="ko-KR" sz="1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27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a &gt; b</a:t>
            </a:r>
            <a:r>
              <a:rPr lang="ko-KR" altLang="en-US" sz="1000" dirty="0"/>
              <a:t>인 조건과 </a:t>
            </a:r>
            <a:r>
              <a:rPr lang="en-US" altLang="ko-KR" sz="1000" dirty="0"/>
              <a:t>a &lt; b</a:t>
            </a:r>
            <a:r>
              <a:rPr lang="ko-KR" altLang="en-US" sz="1000" dirty="0"/>
              <a:t>인 조건은 우선 </a:t>
            </a:r>
            <a:r>
              <a:rPr lang="en-US" altLang="ko-KR" sz="1000" dirty="0"/>
              <a:t>a != b</a:t>
            </a:r>
            <a:r>
              <a:rPr lang="ko-KR" altLang="en-US" sz="1000" dirty="0"/>
              <a:t>인 조건에 들어가서 이중 조건문으로 만들어야 결과값이 누락되지 않습니다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6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Decoder</a:t>
            </a:r>
            <a:r>
              <a:rPr lang="ko-KR" altLang="en-US" sz="1000" dirty="0"/>
              <a:t>는 입력선에 나타나는 </a:t>
            </a:r>
            <a:r>
              <a:rPr lang="en-US" altLang="ko-KR" sz="1000" dirty="0"/>
              <a:t>n</a:t>
            </a:r>
            <a:r>
              <a:rPr lang="ko-KR" altLang="en-US" sz="1000" dirty="0"/>
              <a:t>비트 </a:t>
            </a:r>
            <a:r>
              <a:rPr lang="en-US" altLang="ko-KR" sz="1000" dirty="0"/>
              <a:t>2</a:t>
            </a:r>
            <a:r>
              <a:rPr lang="ko-KR" altLang="en-US" sz="1000" dirty="0"/>
              <a:t>진 코드를 최대 </a:t>
            </a:r>
            <a:r>
              <a:rPr lang="en-US" altLang="ko-KR" sz="1000" dirty="0"/>
              <a:t>2**n </a:t>
            </a:r>
            <a:r>
              <a:rPr lang="ko-KR" altLang="en-US" sz="1000" dirty="0"/>
              <a:t>가지 정보로 바꿔주는 조합논리회로</a:t>
            </a:r>
            <a:r>
              <a:rPr lang="en-US" altLang="ko-KR" sz="100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000" dirty="0"/>
              <a:t>Enable </a:t>
            </a:r>
            <a:r>
              <a:rPr lang="ko-KR" altLang="en-US" sz="1000" dirty="0"/>
              <a:t>단자를 가지고 있는 </a:t>
            </a:r>
            <a:r>
              <a:rPr lang="ko-KR" altLang="en-US" sz="1000" dirty="0" err="1"/>
              <a:t>디코더와</a:t>
            </a:r>
            <a:r>
              <a:rPr lang="ko-KR" altLang="en-US" sz="1000" dirty="0"/>
              <a:t> 각종 코드를 상호 변환하는 </a:t>
            </a:r>
            <a:r>
              <a:rPr lang="ko-KR" altLang="en-US" sz="1000" dirty="0" err="1"/>
              <a:t>디코더도</a:t>
            </a:r>
            <a:r>
              <a:rPr lang="ko-KR" altLang="en-US" sz="1000" dirty="0"/>
              <a:t> 있다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1 X 2 Decoder</a:t>
            </a:r>
            <a:r>
              <a:rPr lang="ko-KR" altLang="en-US" sz="1000" dirty="0"/>
              <a:t>는 하나의 입력과 두개의 출력을 가짐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입력 </a:t>
            </a:r>
            <a:r>
              <a:rPr lang="en-US" altLang="ko-KR" sz="1000" dirty="0"/>
              <a:t>1</a:t>
            </a:r>
            <a:r>
              <a:rPr lang="ko-KR" altLang="en-US" sz="1000" dirty="0"/>
              <a:t>개에 따라 출력 </a:t>
            </a:r>
            <a:r>
              <a:rPr lang="en-US" altLang="ko-KR" sz="1000" dirty="0"/>
              <a:t>2</a:t>
            </a:r>
            <a:r>
              <a:rPr lang="ko-KR" altLang="en-US" sz="1000" dirty="0"/>
              <a:t>개 중 하나가 선택됨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출력 하나가 </a:t>
            </a:r>
            <a:r>
              <a:rPr lang="en-US" altLang="ko-KR" sz="1000" dirty="0"/>
              <a:t>1</a:t>
            </a:r>
            <a:r>
              <a:rPr lang="ko-KR" altLang="en-US" sz="1000" dirty="0"/>
              <a:t>이면 나머지는 </a:t>
            </a:r>
            <a:r>
              <a:rPr lang="en-US" altLang="ko-KR" sz="1000" dirty="0"/>
              <a:t>0</a:t>
            </a:r>
            <a:r>
              <a:rPr lang="ko-KR" altLang="en-US" sz="1000" dirty="0"/>
              <a:t>으로 출력됨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8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Enable</a:t>
            </a:r>
            <a:r>
              <a:rPr lang="ko-KR" altLang="en-US" sz="1000" dirty="0"/>
              <a:t>이 </a:t>
            </a:r>
            <a:r>
              <a:rPr lang="en-US" altLang="ko-KR" sz="1000" dirty="0"/>
              <a:t>0</a:t>
            </a:r>
            <a:r>
              <a:rPr lang="ko-KR" altLang="en-US" sz="1000" dirty="0"/>
              <a:t>일 때</a:t>
            </a:r>
            <a:r>
              <a:rPr lang="en-US" altLang="ko-KR" sz="1000" dirty="0"/>
              <a:t>, </a:t>
            </a:r>
            <a:r>
              <a:rPr lang="ko-KR" altLang="en-US" sz="1000" dirty="0"/>
              <a:t>회로가 동작하지 않음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Enable</a:t>
            </a:r>
            <a:r>
              <a:rPr lang="ko-KR" altLang="en-US" sz="1000" dirty="0"/>
              <a:t>이 </a:t>
            </a:r>
            <a:r>
              <a:rPr lang="en-US" altLang="ko-KR" sz="1000" dirty="0"/>
              <a:t>1</a:t>
            </a:r>
            <a:r>
              <a:rPr lang="ko-KR" altLang="en-US" sz="1000" dirty="0"/>
              <a:t>일 때</a:t>
            </a:r>
            <a:r>
              <a:rPr lang="en-US" altLang="ko-KR" sz="1000" dirty="0"/>
              <a:t>, </a:t>
            </a:r>
            <a:r>
              <a:rPr lang="ko-KR" altLang="en-US" sz="1000" dirty="0"/>
              <a:t>원래 </a:t>
            </a:r>
            <a:r>
              <a:rPr lang="en-US" altLang="ko-KR" sz="1000" dirty="0"/>
              <a:t>1 X</a:t>
            </a:r>
            <a:r>
              <a:rPr lang="ko-KR" altLang="en-US" sz="1000" dirty="0"/>
              <a:t> </a:t>
            </a:r>
            <a:r>
              <a:rPr lang="en-US" altLang="ko-KR" sz="1000" dirty="0"/>
              <a:t>2</a:t>
            </a:r>
            <a:r>
              <a:rPr lang="ko-KR" altLang="en-US" sz="1000" dirty="0"/>
              <a:t> </a:t>
            </a:r>
            <a:r>
              <a:rPr lang="en-US" altLang="ko-KR" sz="1000" dirty="0"/>
              <a:t>Decoder</a:t>
            </a:r>
            <a:r>
              <a:rPr lang="ko-KR" altLang="en-US" sz="1000" dirty="0"/>
              <a:t>와 동일하게 동작함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20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2 X 4 Decoder</a:t>
            </a:r>
            <a:r>
              <a:rPr lang="ko-KR" altLang="en-US" sz="1000" dirty="0"/>
              <a:t>는 두 개의 입력과 </a:t>
            </a:r>
            <a:r>
              <a:rPr lang="en-US" altLang="ko-KR" sz="1000" dirty="0"/>
              <a:t>2**2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ko-KR" altLang="en-US" sz="1000" dirty="0"/>
              <a:t>즉 </a:t>
            </a:r>
            <a:r>
              <a:rPr lang="en-US" altLang="ko-KR" sz="1000" dirty="0"/>
              <a:t>4</a:t>
            </a:r>
            <a:r>
              <a:rPr lang="ko-KR" altLang="en-US" sz="1000" dirty="0"/>
              <a:t>개의 출력을 가짐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조합논리회로에서 </a:t>
            </a:r>
            <a:r>
              <a:rPr lang="en-US" altLang="ko-KR" sz="1000" dirty="0"/>
              <a:t>y</a:t>
            </a:r>
            <a:r>
              <a:rPr lang="ko-KR" altLang="en-US" sz="1000" dirty="0"/>
              <a:t>를 </a:t>
            </a:r>
            <a:r>
              <a:rPr lang="en-US" altLang="ko-KR" sz="1000" dirty="0"/>
              <a:t>4bit</a:t>
            </a:r>
            <a:r>
              <a:rPr lang="ko-KR" altLang="en-US" sz="1000" dirty="0"/>
              <a:t> </a:t>
            </a:r>
            <a:r>
              <a:rPr lang="en-US" altLang="ko-KR" sz="1000" dirty="0"/>
              <a:t>0000</a:t>
            </a:r>
            <a:r>
              <a:rPr lang="ko-KR" altLang="en-US" sz="1000" dirty="0"/>
              <a:t>으로 우선 초기화 함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case</a:t>
            </a:r>
            <a:r>
              <a:rPr lang="ko-KR" altLang="en-US" sz="1000" dirty="0"/>
              <a:t>문을 이용하여 </a:t>
            </a:r>
            <a:r>
              <a:rPr lang="en-US" altLang="ko-KR" sz="1000" dirty="0"/>
              <a:t>a</a:t>
            </a:r>
            <a:r>
              <a:rPr lang="ko-KR" altLang="en-US" sz="1000" dirty="0"/>
              <a:t>와 </a:t>
            </a:r>
            <a:r>
              <a:rPr lang="en-US" altLang="ko-KR" sz="1000" dirty="0"/>
              <a:t>b</a:t>
            </a:r>
            <a:r>
              <a:rPr lang="ko-KR" altLang="en-US" sz="1000" dirty="0"/>
              <a:t>의 값에 따라 출력 </a:t>
            </a:r>
            <a:r>
              <a:rPr lang="en-US" altLang="ko-KR" sz="1000" dirty="0"/>
              <a:t>y</a:t>
            </a:r>
            <a:r>
              <a:rPr lang="ko-KR" altLang="en-US" sz="1000" dirty="0"/>
              <a:t>값을 지정함</a:t>
            </a:r>
            <a:r>
              <a:rPr lang="en-US" altLang="ko-KR" sz="1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1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Encoder</a:t>
            </a:r>
            <a:r>
              <a:rPr lang="ko-KR" altLang="en-US" sz="1000" dirty="0"/>
              <a:t>는 </a:t>
            </a:r>
            <a:r>
              <a:rPr lang="ko-KR" altLang="en-US" sz="1000" dirty="0" err="1"/>
              <a:t>디코더의</a:t>
            </a:r>
            <a:r>
              <a:rPr lang="ko-KR" altLang="en-US" sz="1000" dirty="0"/>
              <a:t> 반대 기능을 수행하는 조합논리회로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2**n</a:t>
            </a:r>
            <a:r>
              <a:rPr lang="ko-KR" altLang="en-US" sz="1000" dirty="0"/>
              <a:t>개의 신호를 </a:t>
            </a:r>
            <a:r>
              <a:rPr lang="ko-KR" altLang="en-US" sz="1000" dirty="0" err="1"/>
              <a:t>입력받아</a:t>
            </a:r>
            <a:r>
              <a:rPr lang="ko-KR" altLang="en-US" sz="1000" dirty="0"/>
              <a:t> </a:t>
            </a:r>
            <a:r>
              <a:rPr lang="en-US" altLang="ko-KR" sz="1000" dirty="0"/>
              <a:t>n</a:t>
            </a:r>
            <a:r>
              <a:rPr lang="ko-KR" altLang="en-US" sz="1000" dirty="0"/>
              <a:t>개의 출력신호를 </a:t>
            </a:r>
            <a:r>
              <a:rPr lang="ko-KR" altLang="en-US" sz="1000" dirty="0" err="1"/>
              <a:t>만듬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디코더와</a:t>
            </a:r>
            <a:r>
              <a:rPr lang="ko-KR" altLang="en-US" sz="1000" dirty="0"/>
              <a:t> 반대로 하나의 입력이 </a:t>
            </a:r>
            <a:r>
              <a:rPr lang="en-US" altLang="ko-KR" sz="1000" dirty="0"/>
              <a:t>1</a:t>
            </a:r>
            <a:r>
              <a:rPr lang="ko-KR" altLang="en-US" sz="1000" dirty="0"/>
              <a:t>이면 나머지는 </a:t>
            </a:r>
            <a:r>
              <a:rPr lang="en-US" altLang="ko-KR" sz="1000" dirty="0"/>
              <a:t>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2 X 1 Encoder</a:t>
            </a:r>
            <a:r>
              <a:rPr lang="ko-KR" altLang="en-US" sz="1000" dirty="0"/>
              <a:t>는 두개의 입력과 한개의 출력을 가짐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72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4 X 2 Encoder</a:t>
            </a:r>
            <a:r>
              <a:rPr lang="ko-KR" altLang="en-US" sz="1000" dirty="0"/>
              <a:t>는 </a:t>
            </a:r>
            <a:r>
              <a:rPr lang="en-US" altLang="ko-KR" sz="1000" dirty="0"/>
              <a:t>4</a:t>
            </a:r>
            <a:r>
              <a:rPr lang="ko-KR" altLang="en-US" sz="1000" dirty="0"/>
              <a:t>개의 입력과 </a:t>
            </a:r>
            <a:r>
              <a:rPr lang="en-US" altLang="ko-KR" sz="1000" dirty="0"/>
              <a:t>2</a:t>
            </a:r>
            <a:r>
              <a:rPr lang="ko-KR" altLang="en-US" sz="1000" dirty="0"/>
              <a:t>개의 출력을 가짐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case</a:t>
            </a:r>
            <a:r>
              <a:rPr lang="ko-KR" altLang="en-US" sz="1000" dirty="0"/>
              <a:t>문을 사용하여 </a:t>
            </a:r>
            <a:r>
              <a:rPr lang="en-US" altLang="ko-KR" sz="1000" dirty="0"/>
              <a:t>input</a:t>
            </a:r>
            <a:r>
              <a:rPr lang="ko-KR" altLang="en-US" sz="1000" dirty="0"/>
              <a:t>값과 </a:t>
            </a:r>
            <a:r>
              <a:rPr lang="en-US" altLang="ko-KR" sz="1000" dirty="0"/>
              <a:t>output</a:t>
            </a:r>
            <a:r>
              <a:rPr lang="ko-KR" altLang="en-US" sz="1000" dirty="0"/>
              <a:t>값을 지정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2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26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Multiplexer</a:t>
            </a:r>
            <a:r>
              <a:rPr lang="ko-KR" altLang="en-US" sz="1000" dirty="0"/>
              <a:t>는 여러 개의 </a:t>
            </a:r>
            <a:r>
              <a:rPr lang="ko-KR" altLang="en-US" sz="1000" dirty="0" err="1"/>
              <a:t>입력선</a:t>
            </a:r>
            <a:r>
              <a:rPr lang="ko-KR" altLang="en-US" sz="1000" dirty="0"/>
              <a:t> 중에서 하나를 선택하여 출력선에 연결하는 조합논리회로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선택선의 값에 따라 하나의 입력선을 선택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2**n</a:t>
            </a:r>
            <a:r>
              <a:rPr lang="ko-KR" altLang="en-US" sz="1000" dirty="0"/>
              <a:t>개의 입력선과 </a:t>
            </a:r>
            <a:r>
              <a:rPr lang="en-US" altLang="ko-KR" sz="1000" dirty="0"/>
              <a:t>n</a:t>
            </a:r>
            <a:r>
              <a:rPr lang="ko-KR" altLang="en-US" sz="1000" dirty="0"/>
              <a:t>개의 선택선으로 구성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입력값</a:t>
            </a:r>
            <a:r>
              <a:rPr lang="ko-KR" altLang="en-US" sz="1000" dirty="0"/>
              <a:t> </a:t>
            </a:r>
            <a:r>
              <a:rPr lang="en-US" altLang="ko-KR" sz="1000" dirty="0"/>
              <a:t>d</a:t>
            </a:r>
            <a:r>
              <a:rPr lang="ko-KR" altLang="en-US" sz="1000" dirty="0"/>
              <a:t>에 </a:t>
            </a:r>
            <a:r>
              <a:rPr lang="en-US" altLang="ko-KR" sz="1000" dirty="0"/>
              <a:t>2bit 10 </a:t>
            </a:r>
            <a:r>
              <a:rPr lang="ko-KR" altLang="en-US" sz="1000" dirty="0"/>
              <a:t>할당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select</a:t>
            </a:r>
            <a:r>
              <a:rPr lang="ko-KR" altLang="en-US" sz="1000" dirty="0"/>
              <a:t>가 </a:t>
            </a:r>
            <a:r>
              <a:rPr lang="en-US" altLang="ko-KR" sz="1000" dirty="0"/>
              <a:t>0</a:t>
            </a:r>
            <a:r>
              <a:rPr lang="ko-KR" altLang="en-US" sz="1000" dirty="0"/>
              <a:t>일 때</a:t>
            </a:r>
            <a:r>
              <a:rPr lang="en-US" altLang="ko-KR" sz="1000" dirty="0"/>
              <a:t>, 0. 1</a:t>
            </a:r>
            <a:r>
              <a:rPr lang="ko-KR" altLang="en-US" sz="1000" dirty="0"/>
              <a:t>일 때</a:t>
            </a:r>
            <a:r>
              <a:rPr lang="en-US" altLang="ko-KR" sz="1000" dirty="0"/>
              <a:t>, 1</a:t>
            </a:r>
            <a:r>
              <a:rPr lang="ko-KR" altLang="en-US" sz="1000" dirty="0"/>
              <a:t>로 값이 하나만 선택되는 것을 확인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인코더와 달리 지정한 값만 출력</a:t>
            </a:r>
            <a:r>
              <a:rPr lang="en-US" altLang="ko-KR" sz="1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77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4 X 1 Multiplexer</a:t>
            </a:r>
            <a:r>
              <a:rPr lang="ko-KR" altLang="en-US" sz="1000" dirty="0"/>
              <a:t>도 마찬가지로 입력 </a:t>
            </a:r>
            <a:r>
              <a:rPr lang="en-US" altLang="ko-KR" sz="1000" dirty="0"/>
              <a:t>d</a:t>
            </a:r>
            <a:r>
              <a:rPr lang="ko-KR" altLang="en-US" sz="1000" dirty="0"/>
              <a:t>에 </a:t>
            </a:r>
            <a:r>
              <a:rPr lang="en-US" altLang="ko-KR" sz="1000" dirty="0"/>
              <a:t>4bit 1010</a:t>
            </a:r>
            <a:r>
              <a:rPr lang="ko-KR" altLang="en-US" sz="1000" dirty="0"/>
              <a:t>을 할당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4</a:t>
            </a:r>
            <a:r>
              <a:rPr lang="ko-KR" altLang="en-US" sz="1000" dirty="0"/>
              <a:t>종류의 </a:t>
            </a:r>
            <a:r>
              <a:rPr lang="en-US" altLang="ko-KR" sz="1000" dirty="0"/>
              <a:t>select</a:t>
            </a:r>
            <a:r>
              <a:rPr lang="ko-KR" altLang="en-US" sz="1000" dirty="0"/>
              <a:t>에 따라 각각 출력 </a:t>
            </a:r>
            <a:r>
              <a:rPr lang="en-US" altLang="ko-KR" sz="1000" dirty="0"/>
              <a:t>f</a:t>
            </a:r>
            <a:r>
              <a:rPr lang="ko-KR" altLang="en-US" sz="1000" dirty="0"/>
              <a:t>가 </a:t>
            </a:r>
            <a:r>
              <a:rPr lang="en-US" altLang="ko-KR" sz="1000" dirty="0"/>
              <a:t>0, 1, 0, 1</a:t>
            </a:r>
            <a:r>
              <a:rPr lang="ko-KR" altLang="en-US" sz="1000" dirty="0"/>
              <a:t>로 출력되는 모습 확인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31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 Multiplexer</a:t>
            </a:r>
            <a:r>
              <a:rPr lang="ko-KR" altLang="en-US" sz="1000" dirty="0"/>
              <a:t>와 반대</a:t>
            </a:r>
            <a:r>
              <a:rPr lang="en-US" altLang="ko-KR" sz="1000" dirty="0"/>
              <a:t>, </a:t>
            </a:r>
            <a:r>
              <a:rPr lang="ko-KR" altLang="en-US" sz="1000" dirty="0"/>
              <a:t>정보를 한 선으로 받아서 </a:t>
            </a:r>
            <a:r>
              <a:rPr lang="en-US" altLang="ko-KR" sz="1000" dirty="0"/>
              <a:t>2**n</a:t>
            </a:r>
            <a:r>
              <a:rPr lang="ko-KR" altLang="en-US" sz="1000" dirty="0"/>
              <a:t>개의 가능한 출력선들 중 하나를 선택해서 받은 정보를 전송하는 회로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4bit y </a:t>
            </a:r>
            <a:r>
              <a:rPr lang="ko-KR" altLang="en-US" sz="1000" dirty="0"/>
              <a:t>대신 </a:t>
            </a:r>
            <a:r>
              <a:rPr lang="en-US" altLang="ko-KR" sz="1000" dirty="0"/>
              <a:t>y</a:t>
            </a:r>
            <a:r>
              <a:rPr lang="ko-KR" altLang="en-US" sz="1000" dirty="0"/>
              <a:t>에 번호를 매겨 출력을 하나하나 생성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각각의</a:t>
            </a:r>
            <a:r>
              <a:rPr lang="en-US" altLang="ko-KR" sz="1000" dirty="0"/>
              <a:t> select</a:t>
            </a:r>
            <a:r>
              <a:rPr lang="ko-KR" altLang="en-US" sz="1000" dirty="0"/>
              <a:t>에 따라 </a:t>
            </a:r>
            <a:r>
              <a:rPr lang="en-US" altLang="ko-KR" sz="1000" dirty="0"/>
              <a:t>y0 ~ y3</a:t>
            </a:r>
            <a:r>
              <a:rPr lang="ko-KR" altLang="en-US" sz="1000" dirty="0"/>
              <a:t>까지 출력이 </a:t>
            </a:r>
            <a:r>
              <a:rPr lang="ko-KR" altLang="en-US" sz="1000" dirty="0" err="1"/>
              <a:t>변하는걸</a:t>
            </a:r>
            <a:r>
              <a:rPr lang="ko-KR" altLang="en-US" sz="1000" dirty="0"/>
              <a:t> 확인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4bit</a:t>
            </a:r>
            <a:r>
              <a:rPr lang="ko-KR" altLang="en-US" sz="1000" dirty="0"/>
              <a:t> </a:t>
            </a:r>
            <a:r>
              <a:rPr lang="en-US" altLang="ko-KR" sz="1000" dirty="0"/>
              <a:t>output y</a:t>
            </a:r>
            <a:r>
              <a:rPr lang="ko-KR" altLang="en-US" sz="1000" dirty="0"/>
              <a:t>를 선언하여 </a:t>
            </a:r>
            <a:r>
              <a:rPr lang="en-US" altLang="ko-KR" sz="1000" dirty="0"/>
              <a:t>30~34</a:t>
            </a:r>
            <a:r>
              <a:rPr lang="ko-KR" altLang="en-US" sz="1000" dirty="0"/>
              <a:t>행까지의 </a:t>
            </a:r>
            <a:r>
              <a:rPr lang="en-US" altLang="ko-KR" sz="1000" dirty="0"/>
              <a:t>case</a:t>
            </a:r>
            <a:r>
              <a:rPr lang="ko-KR" altLang="en-US" sz="1000" dirty="0"/>
              <a:t>문으로 적용하면 출력 시 그래프가 모두 </a:t>
            </a:r>
            <a:r>
              <a:rPr lang="en-US" altLang="ko-KR" sz="1000" dirty="0"/>
              <a:t>1</a:t>
            </a:r>
            <a:r>
              <a:rPr lang="ko-KR" altLang="en-US" sz="1000" dirty="0"/>
              <a:t>로 출력됨</a:t>
            </a:r>
            <a:r>
              <a:rPr lang="en-US" altLang="ko-KR" sz="1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3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binary code - gray code </a:t>
            </a:r>
            <a:r>
              <a:rPr lang="ko-KR" altLang="en-US" sz="1000" dirty="0"/>
              <a:t>변환과 </a:t>
            </a:r>
            <a:r>
              <a:rPr lang="en-US" altLang="ko-KR" sz="1000" dirty="0"/>
              <a:t>gray code – binary code </a:t>
            </a:r>
            <a:r>
              <a:rPr lang="ko-KR" altLang="en-US" sz="1000" dirty="0"/>
              <a:t>변환은 같으면 </a:t>
            </a:r>
            <a:r>
              <a:rPr lang="en-US" altLang="ko-KR" sz="1000" dirty="0"/>
              <a:t>0, </a:t>
            </a:r>
            <a:r>
              <a:rPr lang="ko-KR" altLang="en-US" sz="1000" dirty="0"/>
              <a:t>다르면 </a:t>
            </a:r>
            <a:r>
              <a:rPr lang="en-US" altLang="ko-KR" sz="1000" dirty="0"/>
              <a:t>1</a:t>
            </a:r>
            <a:r>
              <a:rPr lang="ko-KR" altLang="en-US" sz="1000" dirty="0"/>
              <a:t>의 원리를 적용한 </a:t>
            </a:r>
            <a:r>
              <a:rPr lang="en-US" altLang="ko-KR" sz="1000" dirty="0"/>
              <a:t>Exclusive OR gate</a:t>
            </a:r>
            <a:r>
              <a:rPr lang="ko-KR" altLang="en-US" sz="1000" dirty="0"/>
              <a:t>를 사용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binary code – gray code</a:t>
            </a:r>
            <a:r>
              <a:rPr lang="ko-KR" altLang="en-US" sz="1000" dirty="0"/>
              <a:t>는 우선 최상위 비트의 수는 그대로 내려쓴다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binary code – gray code</a:t>
            </a:r>
            <a:r>
              <a:rPr lang="ko-KR" altLang="en-US" sz="1000" dirty="0"/>
              <a:t>는 직전의 상위비트가 하위비트와 같으면 </a:t>
            </a:r>
            <a:r>
              <a:rPr lang="en-US" altLang="ko-KR" sz="1000" dirty="0"/>
              <a:t>0</a:t>
            </a:r>
            <a:r>
              <a:rPr lang="ko-KR" altLang="en-US" sz="1000" dirty="0"/>
              <a:t>을</a:t>
            </a:r>
            <a:r>
              <a:rPr lang="en-US" altLang="ko-KR" sz="1000" dirty="0"/>
              <a:t>, </a:t>
            </a:r>
            <a:r>
              <a:rPr lang="ko-KR" altLang="en-US" sz="1000" dirty="0"/>
              <a:t>다르면 </a:t>
            </a:r>
            <a:r>
              <a:rPr lang="en-US" altLang="ko-KR" sz="1000" dirty="0"/>
              <a:t>1</a:t>
            </a:r>
            <a:r>
              <a:rPr lang="ko-KR" altLang="en-US" sz="1000" dirty="0"/>
              <a:t>을 출력한다</a:t>
            </a:r>
            <a:r>
              <a:rPr lang="en-US" altLang="ko-KR" sz="1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5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garay</a:t>
            </a:r>
            <a:r>
              <a:rPr lang="en-US" altLang="ko-KR" sz="1000" dirty="0"/>
              <a:t> code – binary code</a:t>
            </a:r>
            <a:r>
              <a:rPr lang="ko-KR" altLang="en-US" sz="1000" dirty="0"/>
              <a:t>는 우선 최상위 비트의 수는 그대로 내려쓴다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binary</a:t>
            </a:r>
            <a:r>
              <a:rPr lang="ko-KR" altLang="en-US" sz="1000" dirty="0"/>
              <a:t> </a:t>
            </a:r>
            <a:r>
              <a:rPr lang="en-US" altLang="ko-KR" sz="1000" dirty="0"/>
              <a:t>code</a:t>
            </a:r>
            <a:r>
              <a:rPr lang="ko-KR" altLang="en-US" sz="1000" dirty="0"/>
              <a:t>의 상위 </a:t>
            </a:r>
            <a:r>
              <a:rPr lang="ko-KR" altLang="en-US" sz="1000" dirty="0" err="1"/>
              <a:t>비트수와</a:t>
            </a:r>
            <a:r>
              <a:rPr lang="ko-KR" altLang="en-US" sz="1000" dirty="0"/>
              <a:t> </a:t>
            </a:r>
            <a:r>
              <a:rPr lang="en-US" altLang="ko-KR" sz="1000" dirty="0"/>
              <a:t>gray code</a:t>
            </a:r>
            <a:r>
              <a:rPr lang="ko-KR" altLang="en-US" sz="1000" dirty="0"/>
              <a:t>의 그 다음 하위 비트와 대조하여 같으면 </a:t>
            </a:r>
            <a:r>
              <a:rPr lang="en-US" altLang="ko-KR" sz="1000" dirty="0"/>
              <a:t>0, </a:t>
            </a:r>
            <a:r>
              <a:rPr lang="ko-KR" altLang="en-US" sz="1000" dirty="0"/>
              <a:t>다르면 </a:t>
            </a:r>
            <a:r>
              <a:rPr lang="en-US" altLang="ko-KR" sz="1000" dirty="0"/>
              <a:t>1</a:t>
            </a:r>
            <a:r>
              <a:rPr lang="ko-KR" altLang="en-US" sz="1000" dirty="0"/>
              <a:t>을 </a:t>
            </a:r>
            <a:r>
              <a:rPr lang="en-US" altLang="ko-KR" sz="1000" dirty="0"/>
              <a:t>binary code</a:t>
            </a:r>
            <a:r>
              <a:rPr lang="ko-KR" altLang="en-US" sz="1000" dirty="0"/>
              <a:t>의 하위 비트에 쓴다</a:t>
            </a:r>
            <a:r>
              <a:rPr lang="en-US" altLang="ko-KR" sz="1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8bit </a:t>
            </a:r>
            <a:r>
              <a:rPr lang="ko-KR" altLang="en-US" sz="1000" dirty="0"/>
              <a:t>짝수 패리티는 </a:t>
            </a:r>
            <a:r>
              <a:rPr lang="en-US" altLang="ko-KR" sz="1000" dirty="0"/>
              <a:t>8bit</a:t>
            </a:r>
            <a:r>
              <a:rPr lang="ko-KR" altLang="en-US" sz="1000" dirty="0"/>
              <a:t>의 입력을 </a:t>
            </a:r>
            <a:r>
              <a:rPr lang="en-US" altLang="ko-KR" sz="1000" dirty="0"/>
              <a:t>bit</a:t>
            </a:r>
            <a:r>
              <a:rPr lang="ko-KR" altLang="en-US" sz="1000" dirty="0"/>
              <a:t>마다 </a:t>
            </a:r>
            <a:r>
              <a:rPr lang="en-US" altLang="ko-KR" sz="1000" dirty="0"/>
              <a:t>Exclusive OR gate</a:t>
            </a:r>
            <a:r>
              <a:rPr lang="ko-KR" altLang="en-US" sz="1000" dirty="0"/>
              <a:t>를 취하여 각 </a:t>
            </a:r>
            <a:r>
              <a:rPr lang="en-US" altLang="ko-KR" sz="1000" dirty="0"/>
              <a:t>bit</a:t>
            </a:r>
            <a:r>
              <a:rPr lang="ko-KR" altLang="en-US" sz="1000" dirty="0"/>
              <a:t>수 중 </a:t>
            </a:r>
            <a:r>
              <a:rPr lang="en-US" altLang="ko-KR" sz="1000" dirty="0"/>
              <a:t>1</a:t>
            </a:r>
            <a:r>
              <a:rPr lang="ko-KR" altLang="en-US" sz="1000" dirty="0"/>
              <a:t>의 개수가 홀수일 때</a:t>
            </a:r>
            <a:r>
              <a:rPr lang="en-US" altLang="ko-KR" sz="1000" dirty="0"/>
              <a:t>, P = 1</a:t>
            </a:r>
            <a:r>
              <a:rPr lang="ko-KR" altLang="en-US" sz="1000" dirty="0"/>
              <a:t> 이므로 전체 </a:t>
            </a:r>
            <a:r>
              <a:rPr lang="en-US" altLang="ko-KR" sz="1000" dirty="0"/>
              <a:t>1</a:t>
            </a:r>
            <a:r>
              <a:rPr lang="ko-KR" altLang="en-US" sz="1000" dirty="0"/>
              <a:t>의 개수는 짝수가 됨</a:t>
            </a:r>
            <a:r>
              <a:rPr lang="en-US" altLang="ko-KR" sz="1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78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8bit </a:t>
            </a:r>
            <a:r>
              <a:rPr lang="ko-KR" altLang="en-US" sz="1000" dirty="0"/>
              <a:t>홀수 패리티도 </a:t>
            </a:r>
            <a:r>
              <a:rPr lang="en-US" altLang="ko-KR" sz="1000" dirty="0"/>
              <a:t>8bit</a:t>
            </a:r>
            <a:r>
              <a:rPr lang="ko-KR" altLang="en-US" sz="1000" dirty="0"/>
              <a:t>의 입력을 </a:t>
            </a:r>
            <a:r>
              <a:rPr lang="en-US" altLang="ko-KR" sz="1000" dirty="0"/>
              <a:t>bit</a:t>
            </a:r>
            <a:r>
              <a:rPr lang="ko-KR" altLang="en-US" sz="1000" dirty="0"/>
              <a:t>마다 </a:t>
            </a:r>
            <a:r>
              <a:rPr lang="en-US" altLang="ko-KR" sz="1000" dirty="0"/>
              <a:t>Exclusive OR gate</a:t>
            </a:r>
            <a:r>
              <a:rPr lang="ko-KR" altLang="en-US" sz="1000" dirty="0"/>
              <a:t>를 취하는데</a:t>
            </a:r>
            <a:r>
              <a:rPr lang="en-US" altLang="ko-KR" sz="1000" dirty="0"/>
              <a:t>, </a:t>
            </a:r>
            <a:r>
              <a:rPr lang="ko-KR" altLang="en-US" sz="1000" dirty="0"/>
              <a:t>마지막 </a:t>
            </a:r>
            <a:r>
              <a:rPr lang="en-US" altLang="ko-KR" sz="1000" dirty="0"/>
              <a:t>Exclusive OR </a:t>
            </a:r>
            <a:r>
              <a:rPr lang="ko-KR" altLang="en-US" sz="1000" dirty="0"/>
              <a:t>연산에서 </a:t>
            </a:r>
            <a:r>
              <a:rPr lang="en-US" altLang="ko-KR" sz="1000" dirty="0"/>
              <a:t>inverter</a:t>
            </a:r>
            <a:r>
              <a:rPr lang="ko-KR" altLang="en-US" sz="1000" dirty="0"/>
              <a:t>를 취하여 각 </a:t>
            </a:r>
            <a:r>
              <a:rPr lang="en-US" altLang="ko-KR" sz="1000" dirty="0"/>
              <a:t>bit</a:t>
            </a:r>
            <a:r>
              <a:rPr lang="ko-KR" altLang="en-US" sz="1000" dirty="0"/>
              <a:t>수 중 </a:t>
            </a:r>
            <a:r>
              <a:rPr lang="en-US" altLang="ko-KR" sz="1000" dirty="0"/>
              <a:t>1</a:t>
            </a:r>
            <a:r>
              <a:rPr lang="ko-KR" altLang="en-US" sz="1000" dirty="0"/>
              <a:t>의 개수가 짝수일 때</a:t>
            </a:r>
            <a:r>
              <a:rPr lang="en-US" altLang="ko-KR" sz="1000" dirty="0"/>
              <a:t>, P = 1</a:t>
            </a:r>
            <a:r>
              <a:rPr lang="ko-KR" altLang="en-US" sz="1000" dirty="0"/>
              <a:t> 이므로 전체 </a:t>
            </a:r>
            <a:r>
              <a:rPr lang="en-US" altLang="ko-KR" sz="1000" dirty="0"/>
              <a:t>1</a:t>
            </a:r>
            <a:r>
              <a:rPr lang="ko-KR" altLang="en-US" sz="1000" dirty="0"/>
              <a:t>의 개수는 홀수가 됨</a:t>
            </a:r>
            <a:r>
              <a:rPr lang="en-US" altLang="ko-KR" sz="1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26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Half Adder</a:t>
            </a:r>
            <a:r>
              <a:rPr lang="ko-KR" altLang="en-US" sz="1000" dirty="0"/>
              <a:t>는 </a:t>
            </a:r>
            <a:r>
              <a:rPr lang="en-US" altLang="ko-KR" sz="1000" dirty="0"/>
              <a:t>2</a:t>
            </a:r>
            <a:r>
              <a:rPr lang="ko-KR" altLang="en-US" sz="1000" dirty="0"/>
              <a:t>개의 입력 </a:t>
            </a:r>
            <a:r>
              <a:rPr lang="en-US" altLang="ko-KR" sz="1000" dirty="0"/>
              <a:t>A, B</a:t>
            </a:r>
            <a:r>
              <a:rPr lang="ko-KR" altLang="en-US" sz="1000" dirty="0"/>
              <a:t>와 </a:t>
            </a:r>
            <a:r>
              <a:rPr lang="en-US" altLang="ko-KR" sz="1000" dirty="0"/>
              <a:t>2</a:t>
            </a:r>
            <a:r>
              <a:rPr lang="ko-KR" altLang="en-US" sz="1000" dirty="0"/>
              <a:t>개의 출력 </a:t>
            </a:r>
            <a:r>
              <a:rPr lang="en-US" altLang="ko-KR" sz="1000" dirty="0"/>
              <a:t>Sum</a:t>
            </a:r>
            <a:r>
              <a:rPr lang="ko-KR" altLang="en-US" sz="1000" dirty="0"/>
              <a:t>과 </a:t>
            </a:r>
            <a:r>
              <a:rPr lang="en-US" altLang="ko-KR" sz="1000" dirty="0"/>
              <a:t>Carry</a:t>
            </a:r>
            <a:r>
              <a:rPr lang="ko-KR" altLang="en-US" sz="1000" dirty="0"/>
              <a:t>를 가짐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Sum</a:t>
            </a:r>
            <a:r>
              <a:rPr lang="ko-KR" altLang="en-US" sz="1000" dirty="0"/>
              <a:t>은 </a:t>
            </a:r>
            <a:r>
              <a:rPr lang="en-US" altLang="ko-KR" sz="1000" dirty="0"/>
              <a:t>A</a:t>
            </a:r>
            <a:r>
              <a:rPr lang="ko-KR" altLang="en-US" sz="1000" dirty="0"/>
              <a:t>와 </a:t>
            </a:r>
            <a:r>
              <a:rPr lang="en-US" altLang="ko-KR" sz="1000" dirty="0"/>
              <a:t>B</a:t>
            </a:r>
            <a:r>
              <a:rPr lang="ko-KR" altLang="en-US" sz="1000" dirty="0"/>
              <a:t>의 </a:t>
            </a:r>
            <a:r>
              <a:rPr lang="en-US" altLang="ko-KR" sz="1000" dirty="0"/>
              <a:t>Exclusive OR</a:t>
            </a:r>
            <a:r>
              <a:rPr lang="ko-KR" altLang="en-US" sz="1000" dirty="0"/>
              <a:t> </a:t>
            </a:r>
            <a:r>
              <a:rPr lang="en-US" altLang="ko-KR" sz="1000" dirty="0"/>
              <a:t>gate</a:t>
            </a:r>
            <a:r>
              <a:rPr lang="ko-KR" altLang="en-US" sz="1000" dirty="0"/>
              <a:t>를 사용하여 출력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Carry</a:t>
            </a:r>
            <a:r>
              <a:rPr lang="ko-KR" altLang="en-US" sz="1000" dirty="0"/>
              <a:t>는 </a:t>
            </a:r>
            <a:r>
              <a:rPr lang="en-US" altLang="ko-KR" sz="1000" dirty="0"/>
              <a:t>A</a:t>
            </a:r>
            <a:r>
              <a:rPr lang="ko-KR" altLang="en-US" sz="1000" dirty="0"/>
              <a:t>와 </a:t>
            </a:r>
            <a:r>
              <a:rPr lang="en-US" altLang="ko-KR" sz="1000" dirty="0"/>
              <a:t>B</a:t>
            </a:r>
            <a:r>
              <a:rPr lang="ko-KR" altLang="en-US" sz="1000" dirty="0"/>
              <a:t>의 </a:t>
            </a:r>
            <a:r>
              <a:rPr lang="en-US" altLang="ko-KR" sz="1000" dirty="0"/>
              <a:t>AND gate</a:t>
            </a:r>
            <a:r>
              <a:rPr lang="ko-KR" altLang="en-US" sz="1000" dirty="0"/>
              <a:t>를 사용하여 출력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Carry</a:t>
            </a:r>
            <a:r>
              <a:rPr lang="ko-KR" altLang="en-US" sz="1000" dirty="0"/>
              <a:t>는 한 비트 올라가서 다음 계산에 이용됨</a:t>
            </a:r>
            <a:r>
              <a:rPr lang="en-US" altLang="ko-KR" sz="1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89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Full Adder</a:t>
            </a:r>
            <a:r>
              <a:rPr lang="ko-KR" altLang="en-US" sz="1000" dirty="0"/>
              <a:t>는 </a:t>
            </a:r>
            <a:r>
              <a:rPr lang="en-US" altLang="ko-KR" sz="1000" dirty="0"/>
              <a:t>Half Adder</a:t>
            </a:r>
            <a:r>
              <a:rPr lang="ko-KR" altLang="en-US" sz="1000" dirty="0"/>
              <a:t>를 두 개를 사용하여 나타낸 가산기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입력은 </a:t>
            </a:r>
            <a:r>
              <a:rPr lang="en-US" altLang="ko-KR" sz="1000" dirty="0"/>
              <a:t>3</a:t>
            </a:r>
            <a:r>
              <a:rPr lang="ko-KR" altLang="en-US" sz="1000" dirty="0"/>
              <a:t>개 </a:t>
            </a:r>
            <a:r>
              <a:rPr lang="en-US" altLang="ko-KR" sz="1000" dirty="0"/>
              <a:t>a, b, carry in, </a:t>
            </a:r>
            <a:r>
              <a:rPr lang="ko-KR" altLang="en-US" sz="1000" dirty="0"/>
              <a:t>출력은 </a:t>
            </a:r>
            <a:r>
              <a:rPr lang="en-US" altLang="ko-KR" sz="1000" dirty="0"/>
              <a:t>2</a:t>
            </a:r>
            <a:r>
              <a:rPr lang="ko-KR" altLang="en-US" sz="1000" dirty="0"/>
              <a:t>개 </a:t>
            </a:r>
            <a:r>
              <a:rPr lang="en-US" altLang="ko-KR" sz="1000" dirty="0"/>
              <a:t>sum, carry 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carry in</a:t>
            </a:r>
            <a:r>
              <a:rPr lang="ko-KR" altLang="en-US" sz="1000" dirty="0"/>
              <a:t>은 이전 계산에서 </a:t>
            </a:r>
            <a:r>
              <a:rPr lang="ko-KR" altLang="en-US" sz="1000" dirty="0" err="1"/>
              <a:t>올림된</a:t>
            </a:r>
            <a:r>
              <a:rPr lang="ko-KR" altLang="en-US" sz="1000" dirty="0"/>
              <a:t> 수로 현 계산에 직접적 영향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sum</a:t>
            </a:r>
            <a:r>
              <a:rPr lang="ko-KR" altLang="en-US" sz="1000" dirty="0"/>
              <a:t>은 </a:t>
            </a:r>
            <a:r>
              <a:rPr lang="en-US" altLang="ko-KR" sz="1000" dirty="0"/>
              <a:t>a</a:t>
            </a:r>
            <a:r>
              <a:rPr lang="ko-KR" altLang="en-US" sz="1000" dirty="0"/>
              <a:t>와</a:t>
            </a:r>
            <a:r>
              <a:rPr lang="en-US" altLang="ko-KR" sz="1000" dirty="0"/>
              <a:t>b</a:t>
            </a:r>
            <a:r>
              <a:rPr lang="ko-KR" altLang="en-US" sz="1000" dirty="0"/>
              <a:t>의 </a:t>
            </a:r>
            <a:r>
              <a:rPr lang="en-US" altLang="ko-KR" sz="1000" dirty="0"/>
              <a:t>Exclusive OR</a:t>
            </a:r>
            <a:r>
              <a:rPr lang="ko-KR" altLang="en-US" sz="1000" dirty="0"/>
              <a:t>값과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carry_in</a:t>
            </a:r>
            <a:r>
              <a:rPr lang="ko-KR" altLang="en-US" sz="1000" dirty="0"/>
              <a:t>을 </a:t>
            </a:r>
            <a:r>
              <a:rPr lang="en-US" altLang="ko-KR" sz="1000" dirty="0"/>
              <a:t>Exclusive OR</a:t>
            </a:r>
            <a:r>
              <a:rPr lang="ko-KR" altLang="en-US" sz="1000" dirty="0"/>
              <a:t>취함</a:t>
            </a:r>
            <a:r>
              <a:rPr lang="en-US" altLang="ko-KR" sz="1000" dirty="0"/>
              <a:t>. a</a:t>
            </a:r>
            <a:r>
              <a:rPr lang="ko-KR" altLang="en-US" sz="1000" dirty="0"/>
              <a:t>와 </a:t>
            </a:r>
            <a:r>
              <a:rPr lang="en-US" altLang="ko-KR" sz="1000" dirty="0"/>
              <a:t>b</a:t>
            </a:r>
            <a:r>
              <a:rPr lang="ko-KR" altLang="en-US" sz="1000" dirty="0"/>
              <a:t>의 연산이 우선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carry_out</a:t>
            </a:r>
            <a:r>
              <a:rPr lang="ko-KR" altLang="en-US" sz="1000" dirty="0"/>
              <a:t>은 각각 두번의 </a:t>
            </a:r>
            <a:r>
              <a:rPr lang="en-US" altLang="ko-KR" sz="1000" dirty="0"/>
              <a:t>half adder</a:t>
            </a:r>
            <a:r>
              <a:rPr lang="ko-KR" altLang="en-US" sz="1000" dirty="0"/>
              <a:t>에서 온 </a:t>
            </a:r>
            <a:r>
              <a:rPr lang="en-US" altLang="ko-KR" sz="1000" dirty="0"/>
              <a:t>carry</a:t>
            </a:r>
            <a:r>
              <a:rPr lang="ko-KR" altLang="en-US" sz="1000" dirty="0"/>
              <a:t>들을 </a:t>
            </a:r>
            <a:r>
              <a:rPr lang="en-US" altLang="ko-KR" sz="1000" dirty="0"/>
              <a:t>OR</a:t>
            </a:r>
            <a:r>
              <a:rPr lang="ko-KR" altLang="en-US" sz="1000" dirty="0"/>
              <a:t>해준 값을 나타냅니다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4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half adder 2</a:t>
            </a:r>
            <a:r>
              <a:rPr lang="ko-KR" altLang="en-US" sz="1000" dirty="0"/>
              <a:t>개를 사용하여 </a:t>
            </a:r>
            <a:r>
              <a:rPr lang="en-US" altLang="ko-KR" sz="1000" dirty="0"/>
              <a:t>full adder</a:t>
            </a:r>
            <a:r>
              <a:rPr lang="ko-KR" altLang="en-US" sz="1000" dirty="0"/>
              <a:t>를 구현하였으므로 </a:t>
            </a:r>
            <a:r>
              <a:rPr lang="en-US" altLang="ko-KR" sz="1000" dirty="0"/>
              <a:t>instance</a:t>
            </a:r>
            <a:r>
              <a:rPr lang="ko-KR" altLang="en-US" sz="1000" dirty="0"/>
              <a:t>를 사용하여 그림 </a:t>
            </a:r>
            <a:r>
              <a:rPr lang="en-US" altLang="ko-KR" sz="1000" dirty="0"/>
              <a:t>2</a:t>
            </a:r>
            <a:r>
              <a:rPr lang="ko-KR" altLang="en-US" sz="1000" dirty="0"/>
              <a:t>와 같이 나타낼 수도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51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앞서 계산된 </a:t>
            </a:r>
            <a:r>
              <a:rPr lang="en-US" altLang="ko-KR" sz="1000"/>
              <a:t>carry out</a:t>
            </a:r>
            <a:r>
              <a:rPr lang="ko-KR" altLang="en-US" sz="1000"/>
              <a:t>이 </a:t>
            </a:r>
            <a:r>
              <a:rPr lang="en-US" altLang="ko-KR" sz="1000" dirty="0"/>
              <a:t>Ripple carry adder</a:t>
            </a:r>
            <a:r>
              <a:rPr lang="ko-KR" altLang="en-US" sz="1000" dirty="0"/>
              <a:t>에 </a:t>
            </a:r>
            <a:r>
              <a:rPr lang="en-US" altLang="ko-KR" sz="1000" dirty="0"/>
              <a:t>carry in</a:t>
            </a:r>
            <a:r>
              <a:rPr lang="ko-KR" altLang="en-US" sz="1000" dirty="0"/>
              <a:t>으로 입력됨</a:t>
            </a:r>
            <a:r>
              <a:rPr lang="en-US" altLang="ko-KR" sz="10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LSB(</a:t>
            </a:r>
            <a:r>
              <a:rPr lang="ko-KR" altLang="en-US" sz="1000" dirty="0"/>
              <a:t>최 하위 비트</a:t>
            </a:r>
            <a:r>
              <a:rPr lang="en-US" altLang="ko-KR" sz="1000" dirty="0"/>
              <a:t>)</a:t>
            </a:r>
            <a:r>
              <a:rPr lang="ko-KR" altLang="en-US" sz="1000" dirty="0"/>
              <a:t>부터 순서대로 계산되고 계산 된 </a:t>
            </a:r>
            <a:r>
              <a:rPr lang="en-US" altLang="ko-KR" sz="1000" dirty="0"/>
              <a:t>carry out</a:t>
            </a:r>
            <a:r>
              <a:rPr lang="ko-KR" altLang="en-US" sz="1000" dirty="0"/>
              <a:t>이 다음 계산의 </a:t>
            </a:r>
            <a:r>
              <a:rPr lang="en-US" altLang="ko-KR" sz="1000" dirty="0"/>
              <a:t>carry in</a:t>
            </a:r>
            <a:r>
              <a:rPr lang="ko-KR" altLang="en-US" sz="1000" dirty="0"/>
              <a:t>이 되어 동작함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순서대로 </a:t>
            </a:r>
            <a:r>
              <a:rPr lang="en-US" altLang="ko-KR" sz="1000" dirty="0"/>
              <a:t>MSB(</a:t>
            </a:r>
            <a:r>
              <a:rPr lang="ko-KR" altLang="en-US" sz="1000" dirty="0"/>
              <a:t>최 상위 비트</a:t>
            </a:r>
            <a:r>
              <a:rPr lang="en-US" altLang="ko-KR" sz="1000" dirty="0"/>
              <a:t>)</a:t>
            </a:r>
            <a:r>
              <a:rPr lang="ko-KR" altLang="en-US" sz="1000" dirty="0"/>
              <a:t>까지 계산되므로 속도가 느린 단점이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5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우선 기존의 계산 이후 올라온 </a:t>
            </a:r>
            <a:r>
              <a:rPr lang="en-US" altLang="ko-KR" sz="1000" dirty="0"/>
              <a:t>carry</a:t>
            </a:r>
            <a:r>
              <a:rPr lang="ko-KR" altLang="en-US" sz="1000" dirty="0"/>
              <a:t>가 가장 하위 비트 연산의 </a:t>
            </a:r>
            <a:r>
              <a:rPr lang="en-US" altLang="ko-KR" sz="1000" dirty="0"/>
              <a:t>carry in</a:t>
            </a:r>
            <a:r>
              <a:rPr lang="ko-KR" altLang="en-US" sz="1000" dirty="0"/>
              <a:t>으로 들어옴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이후 계산은 이전 계산에서 올라온 </a:t>
            </a:r>
            <a:r>
              <a:rPr lang="en-US" altLang="ko-KR" sz="1000" dirty="0"/>
              <a:t>carry</a:t>
            </a:r>
            <a:r>
              <a:rPr lang="ko-KR" altLang="en-US" sz="1000" dirty="0"/>
              <a:t> </a:t>
            </a:r>
            <a:r>
              <a:rPr lang="en-US" altLang="ko-KR" sz="1000" dirty="0"/>
              <a:t>out</a:t>
            </a:r>
            <a:r>
              <a:rPr lang="ko-KR" altLang="en-US" sz="1000" dirty="0"/>
              <a:t>을 </a:t>
            </a:r>
            <a:r>
              <a:rPr lang="en-US" altLang="ko-KR" sz="1000" dirty="0"/>
              <a:t>carry in</a:t>
            </a:r>
            <a:r>
              <a:rPr lang="ko-KR" altLang="en-US" sz="1000" dirty="0"/>
              <a:t>으로 취급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77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7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8/10/2023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8/10/2023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Combinational Logic</a:t>
            </a:r>
          </a:p>
          <a:p>
            <a:pPr algn="r"/>
            <a:r>
              <a:rPr lang="en-US" sz="3600" b="1" dirty="0">
                <a:solidFill>
                  <a:srgbClr val="C00000"/>
                </a:solidFill>
              </a:rPr>
              <a:t>Verilog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202021295 </a:t>
            </a:r>
            <a:r>
              <a:rPr lang="ko-KR" altLang="en-US" sz="2000" dirty="0"/>
              <a:t>김희수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– Adder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Ripple Carry Adder (RCA)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CC858C-8288-2F39-A077-7D8730685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571" y="2095500"/>
            <a:ext cx="6848857" cy="266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F87E24-F0DB-9B50-69E9-F0069564938B}"/>
              </a:ext>
            </a:extLst>
          </p:cNvPr>
          <p:cNvSpPr txBox="1"/>
          <p:nvPr/>
        </p:nvSpPr>
        <p:spPr>
          <a:xfrm>
            <a:off x="3657600" y="5130968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속도가 느리다</a:t>
            </a:r>
            <a:r>
              <a:rPr lang="en-US" altLang="ko-KR" sz="2000" b="1" dirty="0"/>
              <a:t>…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캐리가 순차적으로 전달되기 때문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19013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– Adder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Ripple Carry Adder (RCA)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E7C7AB-CC29-9F1A-5FEA-39CA637574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6472"/>
          <a:stretch/>
        </p:blipFill>
        <p:spPr>
          <a:xfrm>
            <a:off x="228600" y="1988820"/>
            <a:ext cx="7090877" cy="33985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AB79B1-DC04-5F83-C8CE-405DD071FD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563" r="40229"/>
          <a:stretch/>
        </p:blipFill>
        <p:spPr>
          <a:xfrm>
            <a:off x="7543800" y="1981200"/>
            <a:ext cx="4531360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8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– Adder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Ripple Carry Adder (RCA)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4944F4-36E3-FC06-4148-4E87C3C79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46344"/>
            <a:ext cx="8610600" cy="4083471"/>
          </a:xfrm>
          <a:prstGeom prst="rect">
            <a:avLst/>
          </a:prstGeom>
        </p:spPr>
      </p:pic>
      <p:pic>
        <p:nvPicPr>
          <p:cNvPr id="2" name="그림 1" descr="텍스트, 친필, 폰트, 번호이(가) 표시된 사진&#10;&#10;자동 생성된 설명">
            <a:extLst>
              <a:ext uri="{FF2B5EF4-FFF2-40B4-BE49-F238E27FC236}">
                <a16:creationId xmlns:a16="http://schemas.microsoft.com/office/drawing/2014/main" id="{A4DE0D39-21AF-1077-D930-31FBC7BC4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880959"/>
            <a:ext cx="6558520" cy="2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6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– Adder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Carry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Look Ahead Adder (CLA)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41972E-E238-4FFD-437B-8899141E4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05000"/>
            <a:ext cx="4648200" cy="2686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05E22CA-B82D-CFBD-7262-C142B56BAB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38"/>
          <a:stretch/>
        </p:blipFill>
        <p:spPr>
          <a:xfrm>
            <a:off x="5715000" y="1752599"/>
            <a:ext cx="5476880" cy="43937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6D9013-A654-87D0-A266-0A2885614246}"/>
              </a:ext>
            </a:extLst>
          </p:cNvPr>
          <p:cNvSpPr txBox="1"/>
          <p:nvPr/>
        </p:nvSpPr>
        <p:spPr>
          <a:xfrm>
            <a:off x="609600" y="4618672"/>
            <a:ext cx="4953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500" dirty="0"/>
              <a:t>4bit</a:t>
            </a:r>
            <a:r>
              <a:rPr lang="ko-KR" altLang="en-US" sz="1500" dirty="0"/>
              <a:t> </a:t>
            </a:r>
            <a:r>
              <a:rPr lang="en-US" altLang="ko-KR" sz="1500" dirty="0"/>
              <a:t>CLA</a:t>
            </a:r>
            <a:r>
              <a:rPr lang="ko-KR" altLang="en-US" sz="1500" dirty="0"/>
              <a:t>는 </a:t>
            </a:r>
            <a:r>
              <a:rPr lang="en-US" altLang="ko-KR" sz="1500" dirty="0"/>
              <a:t>Ripple Carry Adder</a:t>
            </a:r>
            <a:r>
              <a:rPr lang="ko-KR" altLang="en-US" sz="1500" dirty="0"/>
              <a:t>의 속도가 느린 단점을 보완하여 덧셈의 지연 시간을 최소화합니다</a:t>
            </a:r>
            <a:r>
              <a:rPr lang="en-US" altLang="ko-KR" sz="15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500" dirty="0"/>
              <a:t>CLA</a:t>
            </a:r>
            <a:r>
              <a:rPr lang="ko-KR" altLang="en-US" sz="1500" dirty="0"/>
              <a:t>는 캐리를 미리 예측하고 병렬로 처리합니다</a:t>
            </a:r>
            <a:r>
              <a:rPr lang="en-US" altLang="ko-KR" sz="15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500" dirty="0"/>
              <a:t>G</a:t>
            </a:r>
            <a:r>
              <a:rPr lang="ko-KR" altLang="en-US" sz="1500" dirty="0"/>
              <a:t> </a:t>
            </a:r>
            <a:r>
              <a:rPr lang="en-US" altLang="ko-KR" sz="1500" dirty="0"/>
              <a:t>(Generate)</a:t>
            </a:r>
            <a:r>
              <a:rPr lang="ko-KR" altLang="en-US" sz="1500" dirty="0"/>
              <a:t>는 두 입력 비트를 </a:t>
            </a:r>
            <a:r>
              <a:rPr lang="en-US" altLang="ko-KR" sz="1500" dirty="0"/>
              <a:t>AND </a:t>
            </a:r>
            <a:r>
              <a:rPr lang="ko-KR" altLang="en-US" sz="1500" dirty="0"/>
              <a:t>연산합니다</a:t>
            </a:r>
            <a:r>
              <a:rPr lang="en-US" altLang="ko-KR" sz="15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500" dirty="0"/>
              <a:t>P</a:t>
            </a:r>
            <a:r>
              <a:rPr lang="ko-KR" altLang="en-US" sz="1500" dirty="0"/>
              <a:t> </a:t>
            </a:r>
            <a:r>
              <a:rPr lang="en-US" altLang="ko-KR" sz="1500" dirty="0"/>
              <a:t>(Propagate)</a:t>
            </a:r>
            <a:r>
              <a:rPr lang="ko-KR" altLang="en-US" sz="1500" dirty="0"/>
              <a:t>로 두 입력 비트의 </a:t>
            </a:r>
            <a:r>
              <a:rPr lang="en-US" altLang="ko-KR" sz="1500" dirty="0"/>
              <a:t>XOR </a:t>
            </a:r>
            <a:r>
              <a:rPr lang="ko-KR" altLang="en-US" sz="1500" dirty="0"/>
              <a:t>연산합니다</a:t>
            </a:r>
            <a:r>
              <a:rPr lang="en-US" altLang="ko-KR" sz="15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500" dirty="0"/>
              <a:t>각 </a:t>
            </a:r>
            <a:r>
              <a:rPr lang="en-US" altLang="ko-KR" sz="1500" dirty="0"/>
              <a:t>carry</a:t>
            </a:r>
            <a:r>
              <a:rPr lang="ko-KR" altLang="en-US" sz="1500" dirty="0"/>
              <a:t>는 </a:t>
            </a:r>
            <a:r>
              <a:rPr lang="en-US" altLang="ko-KR" sz="1500" dirty="0"/>
              <a:t>G | (P &amp; </a:t>
            </a:r>
            <a:r>
              <a:rPr lang="en-US" altLang="ko-KR" sz="1500" dirty="0" err="1"/>
              <a:t>Carry_in</a:t>
            </a:r>
            <a:r>
              <a:rPr lang="en-US" altLang="ko-KR" sz="1500" dirty="0"/>
              <a:t>) </a:t>
            </a:r>
            <a:r>
              <a:rPr lang="ko-KR" altLang="en-US" sz="1500" dirty="0"/>
              <a:t>형식으로 이루어집니다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95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– Adder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Carry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Look Ahead Adder (CLA)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422CB1-CC1A-03BB-E162-1AF5B1168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" y="1828800"/>
            <a:ext cx="7459665" cy="2156248"/>
          </a:xfrm>
          <a:prstGeom prst="rect">
            <a:avLst/>
          </a:prstGeom>
        </p:spPr>
      </p:pic>
      <p:pic>
        <p:nvPicPr>
          <p:cNvPr id="8" name="그림 7" descr="텍스트, 폰트, 라인, 도표이(가) 표시된 사진&#10;&#10;자동 생성된 설명">
            <a:extLst>
              <a:ext uri="{FF2B5EF4-FFF2-40B4-BE49-F238E27FC236}">
                <a16:creationId xmlns:a16="http://schemas.microsoft.com/office/drawing/2014/main" id="{0D5DE63F-60F9-0614-8721-4D5947285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61248"/>
            <a:ext cx="7467600" cy="212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12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– Comparator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1 bit Comparator</a:t>
            </a:r>
          </a:p>
        </p:txBody>
      </p:sp>
      <p:pic>
        <p:nvPicPr>
          <p:cNvPr id="4" name="그림 3" descr="도표, 텍스트, 라인, 폰트이(가) 표시된 사진&#10;&#10;자동 생성된 설명">
            <a:extLst>
              <a:ext uri="{FF2B5EF4-FFF2-40B4-BE49-F238E27FC236}">
                <a16:creationId xmlns:a16="http://schemas.microsoft.com/office/drawing/2014/main" id="{74699AC0-CBE2-1A89-DCD6-CEB3755F8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4349750" cy="4184650"/>
          </a:xfrm>
          <a:prstGeom prst="rect">
            <a:avLst/>
          </a:prstGeom>
        </p:spPr>
      </p:pic>
      <p:pic>
        <p:nvPicPr>
          <p:cNvPr id="6" name="그림 5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3A6972C6-B66C-51C9-BABE-6F37FAA2B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524000"/>
            <a:ext cx="5867400" cy="2572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B0473D-5752-9339-5FC5-CD1E424C5082}"/>
              </a:ext>
            </a:extLst>
          </p:cNvPr>
          <p:cNvSpPr txBox="1"/>
          <p:nvPr/>
        </p:nvSpPr>
        <p:spPr>
          <a:xfrm>
            <a:off x="5448300" y="47572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800" dirty="0"/>
              <a:t>비교기는 두 </a:t>
            </a:r>
            <a:r>
              <a:rPr lang="en-US" altLang="ko-KR" sz="1800" dirty="0"/>
              <a:t>2</a:t>
            </a:r>
            <a:r>
              <a:rPr lang="ko-KR" altLang="en-US" sz="1800" dirty="0"/>
              <a:t>진수 값의 크기를 비교하는 회로</a:t>
            </a:r>
            <a:r>
              <a:rPr lang="en-US" altLang="ko-KR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0421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– Comparator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1 bit Comparator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CCB00D-1AC7-3D0B-D215-A208289A2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988"/>
          <a:stretch/>
        </p:blipFill>
        <p:spPr>
          <a:xfrm>
            <a:off x="1143000" y="1906899"/>
            <a:ext cx="4885281" cy="40873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46FF1B-F919-DC59-AD46-07C83CA45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92356"/>
            <a:ext cx="3200400" cy="411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– Comparator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1 bit Comparator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6F0ECD-3A50-6E87-40AB-E99A83D65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39" y="1828800"/>
            <a:ext cx="8088922" cy="40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12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– Decoder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1 X 2 Decoder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0E6394-E653-B436-DE85-0B40DC7D6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" y="1854926"/>
            <a:ext cx="4606578" cy="2514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4757E8-CC83-C1A3-6AC3-B2D792375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1143000"/>
            <a:ext cx="2961332" cy="52242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C5B387-2A0F-DF3C-22E9-36C639D22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542609"/>
            <a:ext cx="7046014" cy="9252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C72D26-A2AC-CA42-6019-447B6D62828E}"/>
              </a:ext>
            </a:extLst>
          </p:cNvPr>
          <p:cNvSpPr txBox="1"/>
          <p:nvPr/>
        </p:nvSpPr>
        <p:spPr>
          <a:xfrm>
            <a:off x="609600" y="55395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Decoder</a:t>
            </a:r>
            <a:r>
              <a:rPr lang="ko-KR" altLang="en-US" sz="1600" dirty="0"/>
              <a:t>는 입력선에 나타나는 </a:t>
            </a:r>
            <a:r>
              <a:rPr lang="en-US" altLang="ko-KR" sz="1600" dirty="0"/>
              <a:t>n</a:t>
            </a:r>
            <a:r>
              <a:rPr lang="ko-KR" altLang="en-US" sz="1600" dirty="0"/>
              <a:t>비트 </a:t>
            </a:r>
            <a:r>
              <a:rPr lang="en-US" altLang="ko-KR" sz="1600" dirty="0"/>
              <a:t>2</a:t>
            </a:r>
            <a:r>
              <a:rPr lang="ko-KR" altLang="en-US" sz="1600" dirty="0"/>
              <a:t>진 코드를 최대 </a:t>
            </a:r>
            <a:r>
              <a:rPr lang="en-US" altLang="ko-KR" sz="1600" dirty="0"/>
              <a:t>2**n </a:t>
            </a:r>
            <a:r>
              <a:rPr lang="ko-KR" altLang="en-US" sz="1600" dirty="0"/>
              <a:t>가지 정보로 바꿔주는 조합논리회로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7627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– Decoder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1 X 2 Decoder (Enable)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AA2CBF-EE47-4627-59DF-1D5006913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6" y="1828800"/>
            <a:ext cx="4675187" cy="2362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DCC6DC-A1CB-822D-5747-BBEBD21AFA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839"/>
          <a:stretch/>
        </p:blipFill>
        <p:spPr>
          <a:xfrm>
            <a:off x="5503374" y="1391643"/>
            <a:ext cx="3031025" cy="29508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5E6A38-C920-00DA-91A7-F7F0442A06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162"/>
          <a:stretch/>
        </p:blipFill>
        <p:spPr>
          <a:xfrm>
            <a:off x="8624291" y="1391643"/>
            <a:ext cx="3130314" cy="38532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0C1922-3E81-8DD8-0151-81373AE3A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56" y="4567456"/>
            <a:ext cx="7809829" cy="1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1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10972800" cy="501396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Combinational Logic</a:t>
            </a:r>
            <a:r>
              <a:rPr lang="ko-KR" altLang="en-US" dirty="0">
                <a:ea typeface="굴림" panose="020B0600000101010101" pitchFamily="50" charset="-127"/>
              </a:rPr>
              <a:t>이란</a:t>
            </a:r>
            <a:r>
              <a:rPr lang="en-US" altLang="ko-KR" dirty="0">
                <a:ea typeface="굴림" panose="020B0600000101010101" pitchFamily="50" charset="-127"/>
              </a:rPr>
              <a:t>?</a:t>
            </a: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Adder</a:t>
            </a:r>
          </a:p>
          <a:p>
            <a:pPr lvl="1"/>
            <a:r>
              <a:rPr lang="en-US" altLang="ko-KR" dirty="0"/>
              <a:t>Half Adder</a:t>
            </a:r>
          </a:p>
          <a:p>
            <a:pPr lvl="1"/>
            <a:r>
              <a:rPr lang="en-US" altLang="ko-KR" dirty="0"/>
              <a:t>Full Adder</a:t>
            </a:r>
          </a:p>
          <a:p>
            <a:pPr lvl="1"/>
            <a:r>
              <a:rPr lang="en-US" altLang="ko-KR" dirty="0"/>
              <a:t>Ripple Carry Adder (RCA)</a:t>
            </a:r>
          </a:p>
          <a:p>
            <a:pPr lvl="1"/>
            <a:r>
              <a:rPr lang="en-US" altLang="ko-KR" dirty="0"/>
              <a:t>Carry look ahead adder (CLA)</a:t>
            </a: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Comparator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1 bit Comparator</a:t>
            </a: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– Decoder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2 X 4 Decoder</a:t>
            </a:r>
          </a:p>
        </p:txBody>
      </p:sp>
      <p:pic>
        <p:nvPicPr>
          <p:cNvPr id="2" name="그림 1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FC24253A-4CFD-E5E5-B0E2-4D21CECE1F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" y="1752600"/>
            <a:ext cx="5203371" cy="26125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51B17C-37D9-93B4-A1C3-7A4A92172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181" y="1752600"/>
            <a:ext cx="5497619" cy="4267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4E208A-D9BA-D029-058E-A833E5F38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31" y="4553630"/>
            <a:ext cx="5879363" cy="10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– Encoder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2 X 1 Encoder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913EEA-D955-F216-2C33-DF0FD6D29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52600"/>
            <a:ext cx="4419600" cy="21153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F411B6B-E19A-7F20-907C-676C4C724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314604"/>
            <a:ext cx="3048000" cy="48858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896A47F-AA24-CDC9-A7EF-F84D7ADF6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100" y="4052259"/>
            <a:ext cx="6934801" cy="9007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F68D1F-E5C5-0555-3EE0-A489D721E256}"/>
              </a:ext>
            </a:extLst>
          </p:cNvPr>
          <p:cNvSpPr txBox="1"/>
          <p:nvPr/>
        </p:nvSpPr>
        <p:spPr>
          <a:xfrm>
            <a:off x="723900" y="523363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Encoder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디코더의</a:t>
            </a:r>
            <a:r>
              <a:rPr lang="ko-KR" altLang="en-US" sz="1600" dirty="0"/>
              <a:t> 반대 기능을 수행하는 </a:t>
            </a:r>
            <a:r>
              <a:rPr lang="ko-KR" altLang="en-US" sz="1600" dirty="0" err="1"/>
              <a:t>조합논리회로입니다</a:t>
            </a:r>
            <a:r>
              <a:rPr lang="en-US" altLang="ko-KR" sz="16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2**n</a:t>
            </a:r>
            <a:r>
              <a:rPr lang="ko-KR" altLang="en-US" sz="1600" dirty="0"/>
              <a:t>개의 신호를 </a:t>
            </a:r>
            <a:r>
              <a:rPr lang="ko-KR" altLang="en-US" sz="1600" dirty="0" err="1"/>
              <a:t>입력받아</a:t>
            </a:r>
            <a:r>
              <a:rPr lang="ko-KR" altLang="en-US" sz="1600" dirty="0"/>
              <a:t> </a:t>
            </a:r>
            <a:r>
              <a:rPr lang="en-US" altLang="ko-KR" sz="1600" dirty="0"/>
              <a:t>n</a:t>
            </a:r>
            <a:r>
              <a:rPr lang="ko-KR" altLang="en-US" sz="1600" dirty="0"/>
              <a:t>개의 출력신호를 만듭니다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디코더와</a:t>
            </a:r>
            <a:r>
              <a:rPr lang="ko-KR" altLang="en-US" sz="1600" dirty="0"/>
              <a:t> 반대로 하나의 입력이 </a:t>
            </a:r>
            <a:r>
              <a:rPr lang="en-US" altLang="ko-KR" sz="1600" dirty="0"/>
              <a:t>1</a:t>
            </a:r>
            <a:r>
              <a:rPr lang="ko-KR" altLang="en-US" sz="1600" dirty="0"/>
              <a:t>이면 나머지는 </a:t>
            </a:r>
            <a:r>
              <a:rPr lang="en-US" altLang="ko-KR" sz="1600" dirty="0"/>
              <a:t>0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9756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– Encoder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4 X 2 Encoder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C1872D-E7D0-BDD2-83B8-22465F1B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" y="1752600"/>
            <a:ext cx="5433531" cy="21718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F63EB5-C544-7E40-0F23-947F9A7EC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534" y="1438342"/>
            <a:ext cx="5265623" cy="47786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318F14-D484-5F87-7FFA-5A54528DD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4134764"/>
            <a:ext cx="6629400" cy="87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93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– Multiplexer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2 X 1 Multiplexer</a:t>
            </a: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2264DD-56DF-3CA9-1A7D-580069E32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1" y="2044139"/>
            <a:ext cx="4430084" cy="2514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5C15BB-CBE1-55B0-4C83-4F601D101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538" y="1143000"/>
            <a:ext cx="2827807" cy="52351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DF4940-024D-2298-1D99-CF06F6488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542790"/>
            <a:ext cx="7086600" cy="10960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16C464-A08E-F6F6-6F44-3D2423FDEC12}"/>
              </a:ext>
            </a:extLst>
          </p:cNvPr>
          <p:cNvSpPr txBox="1"/>
          <p:nvPr/>
        </p:nvSpPr>
        <p:spPr>
          <a:xfrm>
            <a:off x="3866964" y="1447801"/>
            <a:ext cx="46674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Multiplexer</a:t>
            </a:r>
            <a:r>
              <a:rPr lang="ko-KR" altLang="en-US" dirty="0"/>
              <a:t>는 여러 개의 </a:t>
            </a:r>
            <a:r>
              <a:rPr lang="ko-KR" altLang="en-US" dirty="0" err="1"/>
              <a:t>입력선</a:t>
            </a:r>
            <a:r>
              <a:rPr lang="ko-KR" altLang="en-US" dirty="0"/>
              <a:t> 중에서 하나를 선택하여 출력선에 </a:t>
            </a:r>
            <a:r>
              <a:rPr lang="ko-KR" altLang="en-US"/>
              <a:t>연결하는 조합논리회로입니다</a:t>
            </a:r>
            <a:r>
              <a:rPr lang="en-US" altLang="ko-KR"/>
              <a:t>.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선택선의 값에 따라 하나의 </a:t>
            </a:r>
            <a:r>
              <a:rPr lang="ko-KR" altLang="en-US"/>
              <a:t>입력선을 선택합니다</a:t>
            </a:r>
            <a:r>
              <a:rPr lang="en-US" altLang="ko-KR"/>
              <a:t>.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2**n</a:t>
            </a:r>
            <a:r>
              <a:rPr lang="ko-KR" altLang="en-US" dirty="0"/>
              <a:t>개의 </a:t>
            </a:r>
            <a:r>
              <a:rPr lang="ko-KR" altLang="en-US"/>
              <a:t>입력선과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/>
              <a:t>선택선으로 구성합니다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249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– Multiplexer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4 X 1 Multiplexer</a:t>
            </a: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97148F-FE39-986B-83CE-9576ED518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56"/>
          <a:stretch/>
        </p:blipFill>
        <p:spPr>
          <a:xfrm>
            <a:off x="609600" y="1676400"/>
            <a:ext cx="4820816" cy="2819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99DF2F-AD74-C715-2437-A3D13538C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572" y="1159313"/>
            <a:ext cx="3200400" cy="52079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10AE8D-F86F-CBA2-7295-85816EA02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46" y="4786869"/>
            <a:ext cx="7411708" cy="85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55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– </a:t>
            </a:r>
            <a:r>
              <a:rPr lang="en-US" altLang="ko-KR" dirty="0" err="1">
                <a:ea typeface="굴림" panose="020B0600000101010101" pitchFamily="50" charset="-127"/>
              </a:rPr>
              <a:t>DeMultiplexer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1 X 4 </a:t>
            </a:r>
            <a:r>
              <a:rPr lang="en-US" altLang="ko-KR" dirty="0" err="1">
                <a:ea typeface="굴림" panose="020B0600000101010101" pitchFamily="50" charset="-127"/>
              </a:rPr>
              <a:t>DeMultiplexer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E9EF3B-767B-2A05-B3F9-44D661F3D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143000"/>
            <a:ext cx="3234709" cy="5213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E68BF9-51BF-8DDA-504D-900884C4F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79841"/>
            <a:ext cx="7315200" cy="1251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29C887-3F67-AC21-63FD-C70353CCD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010" y="1396648"/>
            <a:ext cx="2315410" cy="24769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A1A4EC-2DCE-89E6-2C41-7B7143297E20}"/>
              </a:ext>
            </a:extLst>
          </p:cNvPr>
          <p:cNvSpPr txBox="1"/>
          <p:nvPr/>
        </p:nvSpPr>
        <p:spPr>
          <a:xfrm>
            <a:off x="613144" y="2057399"/>
            <a:ext cx="34254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Multiplexer</a:t>
            </a:r>
            <a:r>
              <a:rPr lang="ko-KR" altLang="en-US" sz="1600" dirty="0"/>
              <a:t>와 반대</a:t>
            </a:r>
            <a:r>
              <a:rPr lang="en-US" altLang="ko-KR" sz="1600" dirty="0"/>
              <a:t>, </a:t>
            </a:r>
            <a:r>
              <a:rPr lang="ko-KR" altLang="en-US" sz="1600" dirty="0"/>
              <a:t>정보를 한 선으로 받아서 </a:t>
            </a:r>
            <a:r>
              <a:rPr lang="en-US" altLang="ko-KR" sz="1600" dirty="0"/>
              <a:t>2**n</a:t>
            </a:r>
            <a:r>
              <a:rPr lang="ko-KR" altLang="en-US" sz="1600" dirty="0"/>
              <a:t>개의 가능한 출력선들 중 하나를 선택해서 받은 정보를 전송하는 회로입니다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4609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– Code Converter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binary code – gray code</a:t>
            </a: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5" name="그림 4" descr="텍스트, 친필, 폰트, 스크린샷이(가) 표시된 사진&#10;&#10;자동 생성된 설명">
            <a:extLst>
              <a:ext uri="{FF2B5EF4-FFF2-40B4-BE49-F238E27FC236}">
                <a16:creationId xmlns:a16="http://schemas.microsoft.com/office/drawing/2014/main" id="{461D66F9-6399-B315-3CD3-0F6F3964E5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27"/>
          <a:stretch/>
        </p:blipFill>
        <p:spPr>
          <a:xfrm>
            <a:off x="816864" y="1752600"/>
            <a:ext cx="4212336" cy="16180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C5FE08-1697-E00D-BB71-DBA31ECF2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482" y="2945674"/>
            <a:ext cx="3276600" cy="32112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2FB24DC-3401-0B47-0C21-508979A87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752600"/>
            <a:ext cx="6881108" cy="7637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98DD88E-EC2C-CF62-B400-0B439B4D0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864" y="3370655"/>
            <a:ext cx="2476846" cy="1800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0CD0DC0-3C44-9BA8-0636-DC665B386FAB}"/>
              </a:ext>
            </a:extLst>
          </p:cNvPr>
          <p:cNvSpPr txBox="1"/>
          <p:nvPr/>
        </p:nvSpPr>
        <p:spPr>
          <a:xfrm>
            <a:off x="3048000" y="5205069"/>
            <a:ext cx="46594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binary code – gray code</a:t>
            </a:r>
            <a:r>
              <a:rPr lang="ko-KR" altLang="en-US" sz="1600" dirty="0"/>
              <a:t>는 우선 최상위 비트의 수는 그대로 내려쓴다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binary code – gray code</a:t>
            </a:r>
            <a:r>
              <a:rPr lang="ko-KR" altLang="en-US" sz="1600" dirty="0"/>
              <a:t>는 직전의 상위비트가 하위비트와 같으면 </a:t>
            </a:r>
            <a:r>
              <a:rPr lang="en-US" altLang="ko-KR" sz="1600" dirty="0"/>
              <a:t>0</a:t>
            </a:r>
            <a:r>
              <a:rPr lang="ko-KR" altLang="en-US" sz="1600" dirty="0"/>
              <a:t>을</a:t>
            </a:r>
            <a:r>
              <a:rPr lang="en-US" altLang="ko-KR" sz="1600" dirty="0"/>
              <a:t>, </a:t>
            </a:r>
            <a:r>
              <a:rPr lang="ko-KR" altLang="en-US" sz="1600" dirty="0"/>
              <a:t>다르면 </a:t>
            </a:r>
            <a:r>
              <a:rPr lang="en-US" altLang="ko-KR" sz="1600" dirty="0"/>
              <a:t>1</a:t>
            </a:r>
            <a:r>
              <a:rPr lang="ko-KR" altLang="en-US" sz="1600" dirty="0"/>
              <a:t>을 출력합니다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42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– Code Converter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gray code – binary code</a:t>
            </a: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1BEE31-40DB-023D-F250-508AA65C0C35}"/>
              </a:ext>
            </a:extLst>
          </p:cNvPr>
          <p:cNvGrpSpPr/>
          <p:nvPr/>
        </p:nvGrpSpPr>
        <p:grpSpPr>
          <a:xfrm>
            <a:off x="609600" y="1752600"/>
            <a:ext cx="3886200" cy="1776406"/>
            <a:chOff x="609600" y="1744637"/>
            <a:chExt cx="3886200" cy="1776406"/>
          </a:xfrm>
        </p:grpSpPr>
        <p:pic>
          <p:nvPicPr>
            <p:cNvPr id="2" name="그림 1" descr="텍스트, 친필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827E1F41-210D-D547-0007-2D5A4AFA9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238"/>
            <a:stretch/>
          </p:blipFill>
          <p:spPr>
            <a:xfrm>
              <a:off x="609600" y="1744637"/>
              <a:ext cx="3886200" cy="1776406"/>
            </a:xfrm>
            <a:prstGeom prst="rect">
              <a:avLst/>
            </a:prstGeom>
          </p:spPr>
        </p:pic>
        <p:pic>
          <p:nvPicPr>
            <p:cNvPr id="4" name="그림 3" descr="텍스트, 친필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E8B5F79B-DA95-9B2C-4F5E-F785960090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55" t="14332" b="67427"/>
            <a:stretch/>
          </p:blipFill>
          <p:spPr>
            <a:xfrm>
              <a:off x="2787402" y="2307620"/>
              <a:ext cx="1706626" cy="1213423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39D1665-0BAD-4D2C-60DD-0F7912AFE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351" y="2914331"/>
            <a:ext cx="3886200" cy="30935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46B104-CA04-337D-E237-013BE22BB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773291"/>
            <a:ext cx="6472902" cy="8880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775554-29CF-A311-58D1-4408F9151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758" y="1754372"/>
            <a:ext cx="2362530" cy="18195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AF836A-84A4-EDDA-E077-5ED12FA6138D}"/>
              </a:ext>
            </a:extLst>
          </p:cNvPr>
          <p:cNvSpPr txBox="1"/>
          <p:nvPr/>
        </p:nvSpPr>
        <p:spPr>
          <a:xfrm>
            <a:off x="592715" y="4801775"/>
            <a:ext cx="64897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garay</a:t>
            </a:r>
            <a:r>
              <a:rPr lang="en-US" altLang="ko-KR" sz="1600" dirty="0"/>
              <a:t> code – binary code</a:t>
            </a:r>
            <a:r>
              <a:rPr lang="ko-KR" altLang="en-US" sz="1600" dirty="0"/>
              <a:t>는 우선 최상위 비트의 수는 그대로 내려씁니다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binary</a:t>
            </a:r>
            <a:r>
              <a:rPr lang="ko-KR" altLang="en-US" sz="1600" dirty="0"/>
              <a:t> </a:t>
            </a:r>
            <a:r>
              <a:rPr lang="en-US" altLang="ko-KR" sz="1600" dirty="0"/>
              <a:t>code</a:t>
            </a:r>
            <a:r>
              <a:rPr lang="ko-KR" altLang="en-US" sz="1600" dirty="0"/>
              <a:t>의 상위 </a:t>
            </a:r>
            <a:r>
              <a:rPr lang="ko-KR" altLang="en-US" sz="1600" dirty="0" err="1"/>
              <a:t>비트수와</a:t>
            </a:r>
            <a:r>
              <a:rPr lang="ko-KR" altLang="en-US" sz="1600" dirty="0"/>
              <a:t> </a:t>
            </a:r>
            <a:r>
              <a:rPr lang="en-US" altLang="ko-KR" sz="1600" dirty="0"/>
              <a:t>gray code</a:t>
            </a:r>
            <a:r>
              <a:rPr lang="ko-KR" altLang="en-US" sz="1600" dirty="0"/>
              <a:t>의 그 다음 하위 비트와 대조하여 같으면 </a:t>
            </a:r>
            <a:r>
              <a:rPr lang="en-US" altLang="ko-KR" sz="1600" dirty="0"/>
              <a:t>0, </a:t>
            </a:r>
            <a:r>
              <a:rPr lang="ko-KR" altLang="en-US" sz="1600" dirty="0"/>
              <a:t>다르면 </a:t>
            </a:r>
            <a:r>
              <a:rPr lang="en-US" altLang="ko-KR" sz="1600" dirty="0"/>
              <a:t>1</a:t>
            </a:r>
            <a:r>
              <a:rPr lang="ko-KR" altLang="en-US" sz="1600" dirty="0"/>
              <a:t>을 </a:t>
            </a:r>
            <a:r>
              <a:rPr lang="en-US" altLang="ko-KR" sz="1600" dirty="0"/>
              <a:t>binary code</a:t>
            </a:r>
            <a:r>
              <a:rPr lang="ko-KR" altLang="en-US" sz="1600" dirty="0"/>
              <a:t>의 하위 비트에 씁니다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212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– Parity Generator &amp; Checker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even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F95831-11C0-541E-67C0-EFEB5E5B5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856"/>
          <a:stretch/>
        </p:blipFill>
        <p:spPr>
          <a:xfrm>
            <a:off x="816864" y="1752600"/>
            <a:ext cx="3235573" cy="22999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F479DC0-3FD1-B69A-5688-3A99622C59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39"/>
          <a:stretch/>
        </p:blipFill>
        <p:spPr>
          <a:xfrm>
            <a:off x="6096000" y="1905000"/>
            <a:ext cx="4957304" cy="1600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E4D8B83-3821-7A3B-6A31-271B273AD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00" y="3956625"/>
            <a:ext cx="6562604" cy="8439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FCD496-C71C-D14F-6B04-47E59DE5F161}"/>
              </a:ext>
            </a:extLst>
          </p:cNvPr>
          <p:cNvSpPr txBox="1"/>
          <p:nvPr/>
        </p:nvSpPr>
        <p:spPr>
          <a:xfrm>
            <a:off x="838200" y="5297269"/>
            <a:ext cx="9470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8bit </a:t>
            </a:r>
            <a:r>
              <a:rPr lang="ko-KR" altLang="en-US" sz="1800" dirty="0"/>
              <a:t>짝수 패리티는 </a:t>
            </a:r>
            <a:r>
              <a:rPr lang="en-US" altLang="ko-KR" sz="1800" dirty="0"/>
              <a:t>8bit</a:t>
            </a:r>
            <a:r>
              <a:rPr lang="ko-KR" altLang="en-US" sz="1800" dirty="0"/>
              <a:t>의 입력을 </a:t>
            </a:r>
            <a:r>
              <a:rPr lang="en-US" altLang="ko-KR" sz="1800" dirty="0"/>
              <a:t>bit</a:t>
            </a:r>
            <a:r>
              <a:rPr lang="ko-KR" altLang="en-US" sz="1800" dirty="0"/>
              <a:t>마다 </a:t>
            </a:r>
            <a:r>
              <a:rPr lang="en-US" altLang="ko-KR" sz="1800" dirty="0"/>
              <a:t>Exclusive OR gate</a:t>
            </a:r>
            <a:r>
              <a:rPr lang="ko-KR" altLang="en-US" sz="1800" dirty="0"/>
              <a:t>를 취하여 각 </a:t>
            </a:r>
            <a:r>
              <a:rPr lang="en-US" altLang="ko-KR" sz="1800" dirty="0"/>
              <a:t>bit</a:t>
            </a:r>
            <a:r>
              <a:rPr lang="ko-KR" altLang="en-US" sz="1800" dirty="0"/>
              <a:t>수 중 </a:t>
            </a:r>
            <a:r>
              <a:rPr lang="en-US" altLang="ko-KR" sz="1800" dirty="0"/>
              <a:t>1</a:t>
            </a:r>
            <a:r>
              <a:rPr lang="ko-KR" altLang="en-US" sz="1800" dirty="0"/>
              <a:t>의 개수가 홀수일 때</a:t>
            </a:r>
            <a:r>
              <a:rPr lang="en-US" altLang="ko-KR" sz="1800" dirty="0"/>
              <a:t>, P = 1</a:t>
            </a:r>
            <a:r>
              <a:rPr lang="ko-KR" altLang="en-US" sz="1800" dirty="0"/>
              <a:t> 이므로 전체 </a:t>
            </a:r>
            <a:r>
              <a:rPr lang="en-US" altLang="ko-KR" sz="1800" dirty="0"/>
              <a:t>1</a:t>
            </a:r>
            <a:r>
              <a:rPr lang="ko-KR" altLang="en-US" sz="1800" dirty="0"/>
              <a:t>의 개수는 짝수가 됩니다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4614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– Parity Generator &amp; Checker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odd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34F402-258B-554D-8C0B-1B76D8D432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28"/>
          <a:stretch/>
        </p:blipFill>
        <p:spPr>
          <a:xfrm>
            <a:off x="816864" y="1752600"/>
            <a:ext cx="3297936" cy="2299973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066F70-6A7B-50A6-68F8-9FEDFF7AC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935" y="1905000"/>
            <a:ext cx="5193369" cy="1676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5B2A1A1-A110-E764-476D-846EAEA82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172" y="3812915"/>
            <a:ext cx="7090904" cy="7145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BABE75-954D-0E78-1440-5B51D8A9BDB2}"/>
              </a:ext>
            </a:extLst>
          </p:cNvPr>
          <p:cNvSpPr txBox="1"/>
          <p:nvPr/>
        </p:nvSpPr>
        <p:spPr>
          <a:xfrm>
            <a:off x="685800" y="5029200"/>
            <a:ext cx="9448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8bit </a:t>
            </a:r>
            <a:r>
              <a:rPr lang="ko-KR" altLang="en-US" sz="1800" dirty="0"/>
              <a:t>홀수 패리티도 </a:t>
            </a:r>
            <a:r>
              <a:rPr lang="en-US" altLang="ko-KR" sz="1800" dirty="0"/>
              <a:t>8bit</a:t>
            </a:r>
            <a:r>
              <a:rPr lang="ko-KR" altLang="en-US" sz="1800" dirty="0"/>
              <a:t>의 입력을 </a:t>
            </a:r>
            <a:r>
              <a:rPr lang="en-US" altLang="ko-KR" sz="1800" dirty="0"/>
              <a:t>bit</a:t>
            </a:r>
            <a:r>
              <a:rPr lang="ko-KR" altLang="en-US" sz="1800" dirty="0"/>
              <a:t>마다 </a:t>
            </a:r>
            <a:r>
              <a:rPr lang="en-US" altLang="ko-KR" sz="1800" dirty="0"/>
              <a:t>Exclusive OR gate</a:t>
            </a:r>
            <a:r>
              <a:rPr lang="ko-KR" altLang="en-US" sz="1800" dirty="0"/>
              <a:t>를 취하는데</a:t>
            </a:r>
            <a:r>
              <a:rPr lang="en-US" altLang="ko-KR" sz="1800" dirty="0"/>
              <a:t>, </a:t>
            </a:r>
            <a:r>
              <a:rPr lang="ko-KR" altLang="en-US" sz="1800" dirty="0"/>
              <a:t>마지막 </a:t>
            </a:r>
            <a:r>
              <a:rPr lang="en-US" altLang="ko-KR" sz="1800" dirty="0"/>
              <a:t>Exclusive OR </a:t>
            </a:r>
            <a:r>
              <a:rPr lang="ko-KR" altLang="en-US" sz="1800" dirty="0"/>
              <a:t>연산에서 </a:t>
            </a:r>
            <a:r>
              <a:rPr lang="en-US" altLang="ko-KR" sz="1800" dirty="0"/>
              <a:t>inverter</a:t>
            </a:r>
            <a:r>
              <a:rPr lang="ko-KR" altLang="en-US" sz="1800" dirty="0"/>
              <a:t>를 취하여 각 </a:t>
            </a:r>
            <a:r>
              <a:rPr lang="en-US" altLang="ko-KR" sz="1800" dirty="0"/>
              <a:t>bit</a:t>
            </a:r>
            <a:r>
              <a:rPr lang="ko-KR" altLang="en-US" sz="1800" dirty="0"/>
              <a:t>수 중 </a:t>
            </a:r>
            <a:r>
              <a:rPr lang="en-US" altLang="ko-KR" sz="1800" dirty="0"/>
              <a:t>1</a:t>
            </a:r>
            <a:r>
              <a:rPr lang="ko-KR" altLang="en-US" sz="1800" dirty="0"/>
              <a:t>의 개수가 짝수일 때</a:t>
            </a:r>
            <a:r>
              <a:rPr lang="en-US" altLang="ko-KR" sz="1800" dirty="0"/>
              <a:t>, P = 1</a:t>
            </a:r>
            <a:r>
              <a:rPr lang="ko-KR" altLang="en-US" sz="1800" dirty="0"/>
              <a:t> 이므로 전체 </a:t>
            </a:r>
            <a:r>
              <a:rPr lang="en-US" altLang="ko-KR" sz="1800" dirty="0"/>
              <a:t>1</a:t>
            </a:r>
            <a:r>
              <a:rPr lang="ko-KR" altLang="en-US" sz="1800" dirty="0"/>
              <a:t>의 개수는 홀수가 됩니다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134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D0A579-3B2C-D952-5981-E5A80128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08B605-7922-DD2A-D379-698D230B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BCC80F-3194-2BDF-4D9C-05E7758128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10972800" cy="501396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Decoder</a:t>
            </a:r>
          </a:p>
          <a:p>
            <a:pPr lvl="1"/>
            <a:r>
              <a:rPr lang="en-US" altLang="ko-KR" dirty="0"/>
              <a:t>1 X 2 Decoder</a:t>
            </a:r>
          </a:p>
          <a:p>
            <a:pPr lvl="1"/>
            <a:r>
              <a:rPr lang="en-US" altLang="ko-KR" dirty="0"/>
              <a:t>2 X 4 Decoder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Encoder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2 X 1 Encoder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4 X 2 Encoder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Multiplexer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2 X 1 Multiplexer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4 X 1 Multiplexer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547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D051F-5ED0-CDFE-8168-BB8D8C70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700"/>
            <a:ext cx="10972800" cy="990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출처 </a:t>
            </a:r>
            <a: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b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처음만나는 디지털논리회로 </a:t>
            </a:r>
            <a: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3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한빛아카데미</a:t>
            </a:r>
            <a: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b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https://soemthlng.tistory.com/5</a:t>
            </a:r>
            <a:endParaRPr lang="ko-KR" altLang="en-US" sz="3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6F35E6-2DFC-EF4E-6060-46D39CE2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74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D051F-5ED0-CDFE-8168-BB8D8C70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700"/>
            <a:ext cx="10972800" cy="9906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발표 </a:t>
            </a:r>
            <a:r>
              <a:rPr lang="ko-KR" altLang="en-US" sz="3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들어주셔서</a:t>
            </a:r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감사합니다</a:t>
            </a:r>
            <a: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이상입니다</a:t>
            </a:r>
            <a: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3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6F35E6-2DFC-EF4E-6060-46D39CE2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5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D948A2-0874-62F1-044B-573A739D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64D70C-FEA4-FC49-D86D-F2F90CDC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A233B4-7233-7E46-5066-33D0544FDE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10972800" cy="5013960"/>
          </a:xfrm>
        </p:spPr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DeMultiplexer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/>
              <a:t>1 X 4 </a:t>
            </a:r>
            <a:r>
              <a:rPr lang="en-US" altLang="ko-KR" dirty="0" err="1"/>
              <a:t>DeMultiplexer</a:t>
            </a:r>
            <a:endParaRPr lang="en-US" altLang="ko-KR" dirty="0"/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Code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Converter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binary code – gray code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gray code – binary code</a:t>
            </a: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Parity Generator &amp; Checker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even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odd</a:t>
            </a: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98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Combinational Logic</a:t>
            </a:r>
            <a:r>
              <a:rPr lang="ko-KR" altLang="en-US" dirty="0">
                <a:ea typeface="굴림" panose="020B0600000101010101" pitchFamily="50" charset="-127"/>
              </a:rPr>
              <a:t>이란</a:t>
            </a:r>
            <a:r>
              <a:rPr lang="en-US" altLang="ko-KR" dirty="0">
                <a:ea typeface="굴림" panose="020B0600000101010101" pitchFamily="50" charset="-127"/>
              </a:rPr>
              <a:t>?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r>
              <a:rPr lang="ko-KR" altLang="en-US" sz="2200" dirty="0">
                <a:ea typeface="굴림" panose="020B0600000101010101" pitchFamily="50" charset="-127"/>
              </a:rPr>
              <a:t>조합논리회로는 논리곱</a:t>
            </a:r>
            <a:r>
              <a:rPr lang="en-US" altLang="ko-KR" sz="2200" dirty="0">
                <a:ea typeface="굴림" panose="020B0600000101010101" pitchFamily="50" charset="-127"/>
              </a:rPr>
              <a:t>(AND), </a:t>
            </a:r>
            <a:r>
              <a:rPr lang="ko-KR" altLang="en-US" sz="2200" dirty="0">
                <a:ea typeface="굴림" panose="020B0600000101010101" pitchFamily="50" charset="-127"/>
              </a:rPr>
              <a:t>논리합</a:t>
            </a:r>
            <a:r>
              <a:rPr lang="en-US" altLang="ko-KR" sz="2200" dirty="0">
                <a:ea typeface="굴림" panose="020B0600000101010101" pitchFamily="50" charset="-127"/>
              </a:rPr>
              <a:t>(OR), </a:t>
            </a:r>
            <a:r>
              <a:rPr lang="ko-KR" altLang="en-US" sz="2200" dirty="0">
                <a:ea typeface="굴림" panose="020B0600000101010101" pitchFamily="50" charset="-127"/>
              </a:rPr>
              <a:t>논리부정</a:t>
            </a:r>
            <a:r>
              <a:rPr lang="en-US" altLang="ko-KR" sz="2200" dirty="0">
                <a:ea typeface="굴림" panose="020B0600000101010101" pitchFamily="50" charset="-127"/>
              </a:rPr>
              <a:t>(NOT)</a:t>
            </a:r>
            <a:r>
              <a:rPr lang="ko-KR" altLang="en-US" sz="2200" dirty="0">
                <a:ea typeface="굴림" panose="020B0600000101010101" pitchFamily="50" charset="-127"/>
              </a:rPr>
              <a:t>의 세 가지 기본 논리회로의 조합으로 만들어지며</a:t>
            </a:r>
            <a:r>
              <a:rPr lang="en-US" altLang="ko-KR" sz="2200" dirty="0">
                <a:ea typeface="굴림" panose="020B0600000101010101" pitchFamily="50" charset="-127"/>
              </a:rPr>
              <a:t>, </a:t>
            </a:r>
            <a:r>
              <a:rPr lang="ko-KR" altLang="en-US" sz="2200" dirty="0">
                <a:ea typeface="굴림" panose="020B0600000101010101" pitchFamily="50" charset="-127"/>
              </a:rPr>
              <a:t>논리 게이트 및 출력신호로 구성되는 방식입니다</a:t>
            </a:r>
            <a:r>
              <a:rPr lang="en-US" altLang="ko-KR" sz="2200" dirty="0">
                <a:ea typeface="굴림" panose="020B0600000101010101" pitchFamily="50" charset="-127"/>
              </a:rPr>
              <a:t>.</a:t>
            </a:r>
          </a:p>
          <a:p>
            <a:pPr marL="274320" lvl="1" indent="0">
              <a:buNone/>
            </a:pPr>
            <a:endParaRPr lang="en-US" altLang="ko-KR" sz="2200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r>
              <a:rPr lang="ko-KR" altLang="en-US" sz="2200" dirty="0" err="1">
                <a:ea typeface="굴림" panose="020B0600000101010101" pitchFamily="50" charset="-127"/>
              </a:rPr>
              <a:t>논리게이트는</a:t>
            </a:r>
            <a:r>
              <a:rPr lang="ko-KR" altLang="en-US" sz="2200" dirty="0">
                <a:ea typeface="굴림" panose="020B0600000101010101" pitchFamily="50" charset="-127"/>
              </a:rPr>
              <a:t> 입력신호를 받아서 </a:t>
            </a:r>
            <a:endParaRPr lang="en-US" altLang="ko-KR" sz="2200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r>
              <a:rPr lang="ko-KR" altLang="en-US" sz="2200" dirty="0">
                <a:ea typeface="굴림" panose="020B0600000101010101" pitchFamily="50" charset="-127"/>
              </a:rPr>
              <a:t>출력신호를 생성하며</a:t>
            </a:r>
            <a:r>
              <a:rPr lang="en-US" altLang="ko-KR" sz="2200" dirty="0">
                <a:ea typeface="굴림" panose="020B0600000101010101" pitchFamily="50" charset="-127"/>
              </a:rPr>
              <a:t>, </a:t>
            </a:r>
            <a:r>
              <a:rPr lang="ko-KR" altLang="en-US" sz="2200" dirty="0">
                <a:ea typeface="굴림" panose="020B0600000101010101" pitchFamily="50" charset="-127"/>
              </a:rPr>
              <a:t>이 과정에서 </a:t>
            </a:r>
            <a:endParaRPr lang="en-US" altLang="ko-KR" sz="2200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r>
              <a:rPr lang="en-US" altLang="ko-KR" sz="2200" dirty="0">
                <a:ea typeface="굴림" panose="020B0600000101010101" pitchFamily="50" charset="-127"/>
              </a:rPr>
              <a:t>2</a:t>
            </a:r>
            <a:r>
              <a:rPr lang="ko-KR" altLang="en-US" sz="2200" dirty="0">
                <a:ea typeface="굴림" panose="020B0600000101010101" pitchFamily="50" charset="-127"/>
              </a:rPr>
              <a:t>진 입력데이터를 조합하여 원하는 </a:t>
            </a:r>
            <a:endParaRPr lang="en-US" altLang="ko-KR" sz="2200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r>
              <a:rPr lang="en-US" altLang="ko-KR" sz="2200" dirty="0">
                <a:ea typeface="굴림" panose="020B0600000101010101" pitchFamily="50" charset="-127"/>
              </a:rPr>
              <a:t>2</a:t>
            </a:r>
            <a:r>
              <a:rPr lang="ko-KR" altLang="en-US" sz="2200" dirty="0">
                <a:ea typeface="굴림" panose="020B0600000101010101" pitchFamily="50" charset="-127"/>
              </a:rPr>
              <a:t>진 출력데이터를 생성합니다</a:t>
            </a:r>
            <a:r>
              <a:rPr lang="en-US" altLang="ko-KR" sz="2200" dirty="0"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4" name="그림 3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7EDCE9E4-3B33-BF25-A71E-458CA5FC4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75" y="3352800"/>
            <a:ext cx="6016625" cy="25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5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- Adder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Half Adder</a:t>
            </a:r>
          </a:p>
        </p:txBody>
      </p:sp>
      <p:pic>
        <p:nvPicPr>
          <p:cNvPr id="8" name="그림 7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30DF12A0-1618-2A54-42F2-BA20379EE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13338"/>
            <a:ext cx="7315200" cy="34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3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- Adder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Half Adder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002C25-93B4-B574-5286-FE03063F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81200"/>
            <a:ext cx="4572000" cy="37378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07C91-A02B-CE7C-317C-9DF847000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981201"/>
            <a:ext cx="6400800" cy="373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0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- Adder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Full Adder</a:t>
            </a:r>
          </a:p>
        </p:txBody>
      </p:sp>
      <p:pic>
        <p:nvPicPr>
          <p:cNvPr id="5" name="그림 4" descr="텍스트, 도표, 평면도, 스크린샷이(가) 표시된 사진&#10;&#10;자동 생성된 설명">
            <a:extLst>
              <a:ext uri="{FF2B5EF4-FFF2-40B4-BE49-F238E27FC236}">
                <a16:creationId xmlns:a16="http://schemas.microsoft.com/office/drawing/2014/main" id="{EE34386C-354B-68D3-DA5F-12FADC9944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743796"/>
            <a:ext cx="7581900" cy="388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2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BEC79-739B-6433-441C-1DA789A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96A0C6-A67E-39DC-FBA2-3ACFD2C3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Combinational Logic - Adder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C764B-ACD0-A1E3-846F-3F69FBFBC8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1"/>
            <a:r>
              <a:rPr lang="en-US" altLang="ko-KR" dirty="0">
                <a:ea typeface="굴림" panose="020B0600000101010101" pitchFamily="50" charset="-127"/>
              </a:rPr>
              <a:t>Full Adder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027A5C-17E7-4B86-E63C-6635701D3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600"/>
            <a:ext cx="3531005" cy="22186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CFE2B8-FCF9-644D-2E60-E9839F226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612" y="1828800"/>
            <a:ext cx="5964082" cy="3147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97F3A9-B281-8F78-6881-FAF3AA687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259" y="1752600"/>
            <a:ext cx="2911991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7E3A0-5D6C-F6A0-3851-6BA14F4DA0A9}"/>
              </a:ext>
            </a:extLst>
          </p:cNvPr>
          <p:cNvSpPr txBox="1"/>
          <p:nvPr/>
        </p:nvSpPr>
        <p:spPr>
          <a:xfrm>
            <a:off x="685800" y="42672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 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1F836-4931-6AFE-51E3-091B31E5155A}"/>
              </a:ext>
            </a:extLst>
          </p:cNvPr>
          <p:cNvSpPr txBox="1"/>
          <p:nvPr/>
        </p:nvSpPr>
        <p:spPr>
          <a:xfrm>
            <a:off x="3810000" y="5537358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 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7998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10333</TotalTime>
  <Words>1709</Words>
  <Application>Microsoft Office PowerPoint</Application>
  <PresentationFormat>와이드스크린</PresentationFormat>
  <Paragraphs>246</Paragraphs>
  <Slides>31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202021295 김희수 System Semiconductor Engineering University of Sangmyung</vt:lpstr>
      <vt:lpstr>Contents</vt:lpstr>
      <vt:lpstr>Contents</vt:lpstr>
      <vt:lpstr>Contents</vt:lpstr>
      <vt:lpstr>Combinational Logic</vt:lpstr>
      <vt:lpstr>Combinational Logic - Adder</vt:lpstr>
      <vt:lpstr>Combinational Logic - Adder</vt:lpstr>
      <vt:lpstr>Combinational Logic - Adder</vt:lpstr>
      <vt:lpstr>Combinational Logic - Adder</vt:lpstr>
      <vt:lpstr>Combinational Logic – Adder</vt:lpstr>
      <vt:lpstr>Combinational Logic – Adder</vt:lpstr>
      <vt:lpstr>Combinational Logic – Adder</vt:lpstr>
      <vt:lpstr>Combinational Logic – Adder</vt:lpstr>
      <vt:lpstr>Combinational Logic – Adder</vt:lpstr>
      <vt:lpstr>Combinational Logic – Comparator</vt:lpstr>
      <vt:lpstr>Combinational Logic – Comparator</vt:lpstr>
      <vt:lpstr>Combinational Logic – Comparator</vt:lpstr>
      <vt:lpstr>Combinational Logic – Decoder</vt:lpstr>
      <vt:lpstr>Combinational Logic – Decoder</vt:lpstr>
      <vt:lpstr>Combinational Logic – Decoder</vt:lpstr>
      <vt:lpstr>Combinational Logic – Encoder</vt:lpstr>
      <vt:lpstr>Combinational Logic – Encoder</vt:lpstr>
      <vt:lpstr>Combinational Logic – Multiplexer</vt:lpstr>
      <vt:lpstr>Combinational Logic – Multiplexer</vt:lpstr>
      <vt:lpstr>Combinational Logic – DeMultiplexer</vt:lpstr>
      <vt:lpstr>Combinational Logic – Code Converter</vt:lpstr>
      <vt:lpstr>Combinational Logic – Code Converter</vt:lpstr>
      <vt:lpstr>Combinational Logic – Parity Generator &amp; Checker</vt:lpstr>
      <vt:lpstr>Combinational Logic – Parity Generator &amp; Checker</vt:lpstr>
      <vt:lpstr>출처 :  처음만나는 디지털논리회로 – 한빛아카데미, https://soemthlng.tistory.com/5</vt:lpstr>
      <vt:lpstr>발표 들어주셔서 감사합니다. 이상입니다.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김희수</cp:lastModifiedBy>
  <cp:revision>482</cp:revision>
  <dcterms:created xsi:type="dcterms:W3CDTF">2013-05-12T07:12:15Z</dcterms:created>
  <dcterms:modified xsi:type="dcterms:W3CDTF">2023-08-10T04:59:42Z</dcterms:modified>
</cp:coreProperties>
</file>