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5" r:id="rId8"/>
    <p:sldId id="265" r:id="rId9"/>
    <p:sldId id="269" r:id="rId10"/>
    <p:sldId id="268" r:id="rId11"/>
    <p:sldId id="266" r:id="rId12"/>
    <p:sldId id="270" r:id="rId13"/>
    <p:sldId id="267" r:id="rId14"/>
    <p:sldId id="272" r:id="rId15"/>
    <p:sldId id="258" r:id="rId16"/>
    <p:sldId id="273" r:id="rId17"/>
    <p:sldId id="276" r:id="rId18"/>
    <p:sldId id="277" r:id="rId19"/>
    <p:sldId id="274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6"/>
    <p:restoredTop sz="94720"/>
  </p:normalViewPr>
  <p:slideViewPr>
    <p:cSldViewPr snapToGrid="0">
      <p:cViewPr varScale="1">
        <p:scale>
          <a:sx n="111" d="100"/>
          <a:sy n="111" d="100"/>
        </p:scale>
        <p:origin x="5544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F6E1-2190-0EBA-E068-30FD623E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B7ECE-F445-EC84-5075-E6203341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0B79-1CE7-C798-C43A-BCFCDACD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5140-5A40-EEBF-0E60-46C00CB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BAEE-C758-543B-8CDC-D5FA543E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66E-9C5B-4A97-C834-E8798EF1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910B-CC28-63FB-A62A-E3229DEF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E176-0D21-B494-A5B8-B59BD828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0193-0BC7-D3F9-DF6B-00CEE99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CC32-CF6F-9465-C0E5-7FB4AF0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237E-0F16-124F-E3BF-04644C096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68D9C-9D63-DCC3-20FE-BCFD93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FDF-56CC-F709-316B-C2C58F65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A7AA-7403-AFF2-6FCE-E14B07BF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2EAD-D5B5-DD86-669E-FE01E7E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31B9-6BA2-A2C7-2DDE-6121951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7B1E-0321-E800-B565-E0AE99C2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3423-B455-A3E8-5A13-F6539F9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B9F3-7662-2C89-A32B-306BD0D7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63F2-6AA9-E2AB-EAED-7EAADF1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2E30-89C2-34CD-4871-37237895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EE5E-3C8C-D480-BFB8-262D8866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C374-D6FC-A676-ACE9-C1F29ACA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82DF-1D49-D565-70DE-F43B126C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8188-D4E1-E94D-82C2-84AAB491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E061-4DD9-2228-3475-6CC9986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FD5D-F2CC-A1F6-278E-97ABB60F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28DD1-AFC7-9EAA-250E-0387F62F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282A3-E873-B342-3CCB-3DC7861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8F26-E565-26ED-1F32-CB85D08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F9C6-2409-68C0-AC1D-69B6E280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CA37-D249-D545-F1CB-8B2AD57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7DF9-EA3A-DED2-CB4E-D5E9DE6A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4C98-99F9-E8C9-3538-52D672EA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4CE7E-C30D-9587-A080-17658EB3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49C2F-2B85-FA47-8B26-78E7231BE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F9F7-931C-A10B-25A5-47DD5E64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B45AE-1523-AF0F-4F79-2FEFCA1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5197C-3BC6-4E7E-C076-1BFABDA7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9F82-A473-206E-EA5D-F56895A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BA7D8-6EE8-22F7-31AE-3619C79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D93DC-E65C-6C15-B12D-19E210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AC805-0F4B-9EF9-B0E7-C1FBFF3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02AC5-8616-E9A6-6B30-F87A8BAA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16751-23C7-BF88-C38E-021726BC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8725-B17E-82E7-DB1A-0CF68D67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1A5-DEE5-9D85-136A-4C66D4C8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C47E-5DC5-D58E-5C85-8147D56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31244-1DD8-92A3-3E5C-19744240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714E-231A-959E-0CDD-893FB313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9DB1-C860-A293-A796-7F14088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5174-C9B1-8579-C34F-00FEC15F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9500-2081-98F2-DA00-95F6AA88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D4273-EEFA-32A6-6189-5D4FDCFC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10EC-D44A-EB64-2826-47E194CC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60A7-7B2A-C622-4071-060B3DCC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2D89-E57D-1DD9-B4A6-FEE0E978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CD7B-543B-1FAC-C03B-82B1707A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4140-A46F-7273-B12A-6AD5C03F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910E6-C79C-DEA5-608F-A5507F9A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98D4-718C-FFE2-1219-366CA98F1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1834E-63A1-AE4B-9696-ADA074A3682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A7B4-8BC0-F41D-EA58-BFC1DDEF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9C1-56F8-C008-74DE-974B0BE6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EF2F-1698-32D9-F540-0B91C2249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FedGWAS</a:t>
            </a:r>
            <a:r>
              <a:rPr lang="en-US" dirty="0"/>
              <a:t>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5BDB-9314-AB73-0040-2ACA4760D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Mar. 21, 2025</a:t>
            </a:r>
          </a:p>
        </p:txBody>
      </p:sp>
    </p:spTree>
    <p:extLst>
      <p:ext uri="{BB962C8B-B14F-4D97-AF65-F5344CB8AC3E}">
        <p14:creationId xmlns:p14="http://schemas.microsoft.com/office/powerpoint/2010/main" val="174585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124-36F5-6D6A-AFD4-79361608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320-4261-4E8A-2A13-2B571924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base_client.py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partition_data</a:t>
            </a:r>
            <a:r>
              <a:rPr lang="en-US" dirty="0">
                <a:solidFill>
                  <a:srgbClr val="56A8F5"/>
                </a:solidFill>
                <a:effectLst/>
              </a:rPr>
              <a:t>(</a:t>
            </a:r>
            <a:r>
              <a:rPr lang="en-US" dirty="0">
                <a:solidFill>
                  <a:srgbClr val="56A8F5"/>
                </a:solidFill>
              </a:rPr>
              <a:t>”</a:t>
            </a:r>
            <a:r>
              <a:rPr lang="en-US" dirty="0" err="1">
                <a:solidFill>
                  <a:srgbClr val="56A8F5"/>
                </a:solidFill>
              </a:rPr>
              <a:t>by</a:t>
            </a:r>
            <a:r>
              <a:rPr lang="en-US" dirty="0" err="1">
                <a:solidFill>
                  <a:srgbClr val="56A8F5"/>
                </a:solidFill>
                <a:effectLst/>
              </a:rPr>
              <a:t>SNP</a:t>
            </a:r>
            <a:r>
              <a:rPr lang="en-US" dirty="0">
                <a:solidFill>
                  <a:srgbClr val="56A8F5"/>
                </a:solidFill>
                <a:effectLst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anonymize_snp_id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anonymize_bed_chunk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</a:t>
            </a:r>
            <a:r>
              <a:rPr lang="en-US" dirty="0">
                <a:solidFill>
                  <a:srgbClr val="56A8F5"/>
                </a:solidFill>
                <a:effectLst/>
              </a:rPr>
              <a:t>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iterative_KING.py</a:t>
            </a:r>
            <a:r>
              <a:rPr lang="en-US" dirty="0">
                <a:solidFill>
                  <a:srgbClr val="56A8F5"/>
                </a:solidFill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handle_iterative_king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secure_sum</a:t>
            </a:r>
            <a:r>
              <a:rPr lang="en-US" dirty="0">
                <a:solidFill>
                  <a:srgbClr val="C00000"/>
                </a:solidFill>
              </a:rPr>
              <a:t> protocol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aggregator_king.py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run_server_king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8CA3-0D19-40CC-84ED-ED06FA86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Local_LR</a:t>
            </a:r>
            <a:r>
              <a:rPr lang="en-US" sz="3600" dirty="0"/>
              <a:t> and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F0F1-3019-9E25-218E-C8951519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Client i’s SNP array after </a:t>
            </a:r>
            <a:r>
              <a:rPr lang="en-US" dirty="0" err="1"/>
              <a:t>iterative_KING</a:t>
            </a:r>
            <a:r>
              <a:rPr lang="en-US" dirty="0"/>
              <a:t> (by default in PLINK .bed format)</a:t>
            </a:r>
          </a:p>
          <a:p>
            <a:pPr marL="0" indent="0">
              <a:buNone/>
            </a:pPr>
            <a:r>
              <a:rPr lang="en-US" dirty="0"/>
              <a:t>Output: Client i’s SNP array excluding the insignificant SNPs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sz="2400" dirty="0"/>
              <a:t>Clients use PLINK –LR and predefined threshold to obtain insignificant SNP IDs and send it to the server</a:t>
            </a:r>
          </a:p>
          <a:p>
            <a:pPr marL="514350" indent="-514350">
              <a:buAutoNum type="arabicPeriod"/>
            </a:pPr>
            <a:r>
              <a:rPr lang="en-US" sz="2400" dirty="0"/>
              <a:t>Server collects insignificant SNP sets from clients, intersects them, and broadcasts the intersection.</a:t>
            </a:r>
          </a:p>
          <a:p>
            <a:pPr marL="514350" indent="-514350">
              <a:buAutoNum type="arabicPeriod"/>
            </a:pPr>
            <a:r>
              <a:rPr lang="en-US" sz="2400" dirty="0"/>
              <a:t>Client remove the SNPs from the local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D971-8E12-574A-8979-E4DDBB3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1A92-447A-78F6-C0F8-9CFEE240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</a:rPr>
              <a:t>local_qc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run_local_lr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parse_insignificant_snps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exclude_snps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</a:t>
            </a:r>
            <a:r>
              <a:rPr lang="en-US" dirty="0" err="1">
                <a:solidFill>
                  <a:srgbClr val="56A8F5"/>
                </a:solidFill>
              </a:rPr>
              <a:t>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56A8F5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merge_insign_snp_sets</a:t>
            </a:r>
            <a:r>
              <a:rPr lang="en-US" dirty="0">
                <a:solidFill>
                  <a:srgbClr val="C00000"/>
                </a:solidFill>
                <a:effectLst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EA85-6DB7-FE1C-13A8-F742DB62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Global_LR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C42B-6E49-8403-68B4-CCE80563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Input: Client i’s SNP array excluding the insignificant SNPs(by default in PLINK .bed format)</a:t>
            </a:r>
          </a:p>
          <a:p>
            <a:pPr marL="0" indent="0">
              <a:buNone/>
            </a:pPr>
            <a:r>
              <a:rPr lang="en-US" dirty="0"/>
              <a:t>Output: SNPs ID whose p-values &gt; threshold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Logics:</a:t>
            </a:r>
          </a:p>
          <a:p>
            <a:pPr marL="0" indent="0">
              <a:buNone/>
            </a:pPr>
            <a:r>
              <a:rPr lang="en-US" dirty="0"/>
              <a:t>	Clients send anonymized data chunks (again in .tar format) for LR. The server merges these chunks into a single PLINK dataset and runs PLINK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C11D1-051B-BF2C-5A9D-C7EC4984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589-36CF-7A0F-510A-7FA2A823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8276-C0D1-EDFA-A872-6A2AC0F7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</a:rPr>
              <a:t>iterative_lr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endParaRPr lang="en-US" dirty="0">
              <a:solidFill>
                <a:srgbClr val="56A8F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handle_iterative_lr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</a:t>
            </a:r>
            <a:r>
              <a:rPr lang="en-US" dirty="0" err="1">
                <a:solidFill>
                  <a:srgbClr val="56A8F5"/>
                </a:solidFill>
              </a:rPr>
              <a:t>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run_server_lr</a:t>
            </a:r>
            <a:r>
              <a:rPr lang="en-US" dirty="0">
                <a:solidFill>
                  <a:srgbClr val="56A8F5"/>
                </a:solidFill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882-F714-DFB9-0AE0-28E69CD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as in Flower stages in fit()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5754-D714-9154-826B-9ABA09DA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Client:</a:t>
            </a:r>
          </a:p>
          <a:p>
            <a:pPr marL="0" indent="0">
              <a:buNone/>
            </a:pPr>
            <a:r>
              <a:rPr lang="en-US" sz="2400" dirty="0" err="1"/>
              <a:t>Local_qc</a:t>
            </a:r>
            <a:r>
              <a:rPr lang="en-US" sz="2400" dirty="0"/>
              <a:t> → </a:t>
            </a:r>
            <a:r>
              <a:rPr lang="en-US" sz="2400" dirty="0" err="1"/>
              <a:t>global_qc</a:t>
            </a:r>
            <a:r>
              <a:rPr lang="en-US" sz="2400" dirty="0"/>
              <a:t> → </a:t>
            </a:r>
            <a:r>
              <a:rPr lang="en-US" sz="2400" dirty="0" err="1"/>
              <a:t>global_qc_response</a:t>
            </a:r>
            <a:r>
              <a:rPr lang="en-US" sz="2400" dirty="0"/>
              <a:t> → </a:t>
            </a:r>
            <a:r>
              <a:rPr lang="en-US" sz="2400" dirty="0" err="1"/>
              <a:t>init_chunks</a:t>
            </a:r>
            <a:r>
              <a:rPr lang="en-US" sz="2400" dirty="0"/>
              <a:t> → </a:t>
            </a:r>
            <a:r>
              <a:rPr lang="en-US" sz="2400" dirty="0" err="1"/>
              <a:t>iterative_king</a:t>
            </a:r>
            <a:r>
              <a:rPr lang="en-US" sz="2400" dirty="0"/>
              <a:t> → </a:t>
            </a:r>
            <a:r>
              <a:rPr lang="en-US" sz="2400" dirty="0" err="1"/>
              <a:t>local_lr</a:t>
            </a:r>
            <a:r>
              <a:rPr lang="en-US" sz="2400" dirty="0"/>
              <a:t> → </a:t>
            </a:r>
            <a:r>
              <a:rPr lang="en-US" sz="2400" dirty="0" err="1"/>
              <a:t>local_lr_filter_response</a:t>
            </a:r>
            <a:r>
              <a:rPr lang="en-US" sz="2400" dirty="0"/>
              <a:t> → </a:t>
            </a:r>
            <a:r>
              <a:rPr lang="en-US" sz="2400" dirty="0" err="1"/>
              <a:t>init_chunks_lr</a:t>
            </a:r>
            <a:r>
              <a:rPr lang="en-US" sz="2400" dirty="0"/>
              <a:t> → </a:t>
            </a:r>
            <a:r>
              <a:rPr lang="en-US" sz="2400" dirty="0" err="1"/>
              <a:t>iterative_lr</a:t>
            </a:r>
            <a:r>
              <a:rPr lang="en-US" sz="2400" dirty="0"/>
              <a:t> →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Server:</a:t>
            </a:r>
          </a:p>
          <a:p>
            <a:pPr marL="0" indent="0">
              <a:buNone/>
            </a:pPr>
            <a:r>
              <a:rPr lang="en-US" sz="2400" dirty="0"/>
              <a:t>sync → </a:t>
            </a:r>
            <a:r>
              <a:rPr lang="en-US" sz="2400" dirty="0" err="1"/>
              <a:t>global_qc</a:t>
            </a:r>
            <a:r>
              <a:rPr lang="en-US" sz="2400" dirty="0"/>
              <a:t> → </a:t>
            </a:r>
            <a:r>
              <a:rPr lang="en-US" sz="2400" dirty="0" err="1"/>
              <a:t>global_qc_response</a:t>
            </a:r>
            <a:r>
              <a:rPr lang="en-US" sz="2400" dirty="0"/>
              <a:t> → </a:t>
            </a:r>
            <a:r>
              <a:rPr lang="en-US" sz="2400" dirty="0" err="1"/>
              <a:t>init_chunks</a:t>
            </a:r>
            <a:r>
              <a:rPr lang="en-US" sz="2400" dirty="0"/>
              <a:t> → </a:t>
            </a:r>
            <a:r>
              <a:rPr lang="en-US" sz="2400" dirty="0" err="1"/>
              <a:t>iterative_king</a:t>
            </a:r>
            <a:r>
              <a:rPr lang="en-US" sz="2400" dirty="0"/>
              <a:t> → </a:t>
            </a:r>
            <a:r>
              <a:rPr lang="en-US" sz="2400" dirty="0" err="1"/>
              <a:t>local_lr</a:t>
            </a:r>
            <a:r>
              <a:rPr lang="en-US" sz="2400" dirty="0"/>
              <a:t> → </a:t>
            </a:r>
            <a:r>
              <a:rPr lang="en-US" sz="2400" dirty="0" err="1"/>
              <a:t>local_lr_filter_response</a:t>
            </a:r>
            <a:r>
              <a:rPr lang="en-US" sz="2400" dirty="0"/>
              <a:t> → </a:t>
            </a:r>
            <a:r>
              <a:rPr lang="en-US" sz="2400" dirty="0" err="1"/>
              <a:t>init_chunks_lr</a:t>
            </a:r>
            <a:r>
              <a:rPr lang="en-US" sz="2400" dirty="0"/>
              <a:t> → </a:t>
            </a:r>
            <a:r>
              <a:rPr lang="en-US" sz="2400" dirty="0" err="1"/>
              <a:t>iterative_lr</a:t>
            </a:r>
            <a:r>
              <a:rPr lang="en-US" sz="2400" dirty="0"/>
              <a:t> → done.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the sync can be done multiple times or once. </a:t>
            </a:r>
          </a:p>
        </p:txBody>
      </p:sp>
    </p:spTree>
    <p:extLst>
      <p:ext uri="{BB962C8B-B14F-4D97-AF65-F5344CB8AC3E}">
        <p14:creationId xmlns:p14="http://schemas.microsoft.com/office/powerpoint/2010/main" val="292616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ADFB-514B-8E21-42B7-35582439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AFF433-6AA3-A8C6-CD1F-88755337D0DF}"/>
              </a:ext>
            </a:extLst>
          </p:cNvPr>
          <p:cNvSpPr txBox="1">
            <a:spLocks/>
          </p:cNvSpPr>
          <p:nvPr/>
        </p:nvSpPr>
        <p:spPr>
          <a:xfrm>
            <a:off x="624840" y="1690688"/>
            <a:ext cx="7289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clients/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base_client.py</a:t>
            </a:r>
            <a:r>
              <a:rPr lang="en-US" dirty="0"/>
              <a:t>	# Common logic (initialization, core methods)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data_loader.py</a:t>
            </a:r>
            <a:r>
              <a:rPr lang="en-US" dirty="0"/>
              <a:t>	 # </a:t>
            </a:r>
            <a:r>
              <a:rPr lang="en-US" dirty="0" err="1">
                <a:solidFill>
                  <a:srgbClr val="C00000"/>
                </a:solidFill>
              </a:rPr>
              <a:t>dataloader</a:t>
            </a:r>
            <a:r>
              <a:rPr lang="en-US" dirty="0">
                <a:solidFill>
                  <a:srgbClr val="C00000"/>
                </a:solidFill>
              </a:rPr>
              <a:t> factory: integration with 1KGenome and All of Us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iterative_king.py</a:t>
            </a:r>
            <a:r>
              <a:rPr lang="en-US" dirty="0"/>
              <a:t>	# Iterative KING logic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iterative_lr.py</a:t>
            </a:r>
            <a:r>
              <a:rPr lang="en-US" dirty="0"/>
              <a:t>		# Iterative LR logic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local_qc.py</a:t>
            </a:r>
            <a:r>
              <a:rPr lang="en-US" dirty="0"/>
              <a:t> 		# Local QC &amp; filtering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main_client.py</a:t>
            </a:r>
            <a:r>
              <a:rPr lang="en-US" dirty="0"/>
              <a:t> 	 # the entry point (runs Flower client)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└── </a:t>
            </a:r>
            <a:r>
              <a:rPr lang="en-US" dirty="0" err="1"/>
              <a:t>config.yaml</a:t>
            </a:r>
            <a:r>
              <a:rPr lang="en-US" dirty="0"/>
              <a:t>	# configurations (data chunk sizes, thresholds,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main_server.py</a:t>
            </a:r>
            <a:r>
              <a:rPr lang="en-US" dirty="0"/>
              <a:t>        # the entry point (runs Flower server)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strategy.py</a:t>
            </a:r>
            <a:r>
              <a:rPr lang="en-US" dirty="0">
                <a:solidFill>
                  <a:srgbClr val="C00000"/>
                </a:solidFill>
              </a:rPr>
              <a:t>           # Secure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Sum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Secure Intersection protocol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aggregator_king.py</a:t>
            </a:r>
            <a:r>
              <a:rPr lang="en-US" dirty="0"/>
              <a:t>    # aggregator/logic for iterative KING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aggregator_lr.py</a:t>
            </a:r>
            <a:r>
              <a:rPr lang="en-US" dirty="0">
                <a:solidFill>
                  <a:srgbClr val="C00000"/>
                </a:solidFill>
              </a:rPr>
              <a:t>      # aggregator/logic for iterative LR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└── </a:t>
            </a:r>
            <a:r>
              <a:rPr lang="en-US" dirty="0" err="1"/>
              <a:t>base_server.py</a:t>
            </a:r>
            <a:r>
              <a:rPr lang="en-US" dirty="0"/>
              <a:t>        # optional: shared logic or base aggregator methods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A1B1D-D8A9-83FE-4F03-75BEF4AEDB21}"/>
              </a:ext>
            </a:extLst>
          </p:cNvPr>
          <p:cNvSpPr txBox="1"/>
          <p:nvPr/>
        </p:nvSpPr>
        <p:spPr>
          <a:xfrm>
            <a:off x="5419182" y="5915439"/>
            <a:ext cx="38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Visualization module: Requires more sophisticated logging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1EDB-72E4-3B55-E25A-144AC41C808F}"/>
              </a:ext>
            </a:extLst>
          </p:cNvPr>
          <p:cNvSpPr txBox="1"/>
          <p:nvPr/>
        </p:nvSpPr>
        <p:spPr>
          <a:xfrm>
            <a:off x="6394138" y="1124777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Debugging and test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31DEB-0807-FD24-AEA1-5127DDDA4C81}"/>
              </a:ext>
            </a:extLst>
          </p:cNvPr>
          <p:cNvSpPr txBox="1"/>
          <p:nvPr/>
        </p:nvSpPr>
        <p:spPr>
          <a:xfrm>
            <a:off x="8150271" y="4322411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Error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E3E0C-0174-BA5C-563C-BA1BAA563393}"/>
              </a:ext>
            </a:extLst>
          </p:cNvPr>
          <p:cNvSpPr txBox="1"/>
          <p:nvPr/>
        </p:nvSpPr>
        <p:spPr>
          <a:xfrm>
            <a:off x="8029159" y="2450340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6474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40F1-B162-90F7-805F-B3F0DA62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ED4-B369-ED55-76E8-5190AC53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EE0CB-95BC-E8A2-C51C-9A74D6D0C161}"/>
              </a:ext>
            </a:extLst>
          </p:cNvPr>
          <p:cNvSpPr/>
          <p:nvPr/>
        </p:nvSpPr>
        <p:spPr>
          <a:xfrm>
            <a:off x="26848" y="2051003"/>
            <a:ext cx="411963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4634-EE18-A3AB-BBD7-6981C6FEE506}"/>
              </a:ext>
            </a:extLst>
          </p:cNvPr>
          <p:cNvSpPr/>
          <p:nvPr/>
        </p:nvSpPr>
        <p:spPr>
          <a:xfrm>
            <a:off x="-2577" y="3036637"/>
            <a:ext cx="488163" cy="51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43B06-5115-91D8-38B5-736B61A0D7B1}"/>
              </a:ext>
            </a:extLst>
          </p:cNvPr>
          <p:cNvSpPr/>
          <p:nvPr/>
        </p:nvSpPr>
        <p:spPr>
          <a:xfrm>
            <a:off x="43143" y="4022272"/>
            <a:ext cx="488163" cy="58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44BF95-B62E-605B-41E3-4A3946E2CE6E}"/>
              </a:ext>
            </a:extLst>
          </p:cNvPr>
          <p:cNvSpPr/>
          <p:nvPr/>
        </p:nvSpPr>
        <p:spPr>
          <a:xfrm>
            <a:off x="3678910" y="2966421"/>
            <a:ext cx="1992699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QC</a:t>
            </a:r>
          </a:p>
          <a:p>
            <a:pPr algn="ctr"/>
            <a:r>
              <a:rPr lang="en-US" dirty="0"/>
              <a:t>(MAF, HWE, miss)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0C50BC-B2DA-7661-F9A7-EB1ACF49C8CD}"/>
              </a:ext>
            </a:extLst>
          </p:cNvPr>
          <p:cNvSpPr/>
          <p:nvPr/>
        </p:nvSpPr>
        <p:spPr>
          <a:xfrm>
            <a:off x="5968136" y="2953266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KING</a:t>
            </a:r>
          </a:p>
          <a:p>
            <a:pPr algn="ctr"/>
            <a:r>
              <a:rPr lang="en-US" dirty="0"/>
              <a:t>(plink -KING)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7F4791-596A-5FE0-7197-62143AB35A8D}"/>
              </a:ext>
            </a:extLst>
          </p:cNvPr>
          <p:cNvSpPr/>
          <p:nvPr/>
        </p:nvSpPr>
        <p:spPr>
          <a:xfrm>
            <a:off x="8370315" y="2035287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AA5DD9-475C-C268-59F9-05D7A7A69E2D}"/>
              </a:ext>
            </a:extLst>
          </p:cNvPr>
          <p:cNvSpPr/>
          <p:nvPr/>
        </p:nvSpPr>
        <p:spPr>
          <a:xfrm>
            <a:off x="8398194" y="3045687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2AC742-AA11-E497-2490-96901BD16A8F}"/>
              </a:ext>
            </a:extLst>
          </p:cNvPr>
          <p:cNvSpPr/>
          <p:nvPr/>
        </p:nvSpPr>
        <p:spPr>
          <a:xfrm>
            <a:off x="8401469" y="3974102"/>
            <a:ext cx="1525833" cy="5290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3ED4A-D509-96E6-82EC-B7DD19F19FAF}"/>
              </a:ext>
            </a:extLst>
          </p:cNvPr>
          <p:cNvSpPr/>
          <p:nvPr/>
        </p:nvSpPr>
        <p:spPr>
          <a:xfrm>
            <a:off x="10379248" y="2984955"/>
            <a:ext cx="1592000" cy="57810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A1373F-21AF-D9E3-DCC9-27C686882EDE}"/>
              </a:ext>
            </a:extLst>
          </p:cNvPr>
          <p:cNvSpPr/>
          <p:nvPr/>
        </p:nvSpPr>
        <p:spPr>
          <a:xfrm>
            <a:off x="1856550" y="2984955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0C8BF8-3CAD-FB6A-3F3A-C8134C126706}"/>
              </a:ext>
            </a:extLst>
          </p:cNvPr>
          <p:cNvSpPr/>
          <p:nvPr/>
        </p:nvSpPr>
        <p:spPr>
          <a:xfrm>
            <a:off x="1845675" y="3989817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16439A-56D9-A18E-EAC8-728D07B7452E}"/>
              </a:ext>
            </a:extLst>
          </p:cNvPr>
          <p:cNvSpPr/>
          <p:nvPr/>
        </p:nvSpPr>
        <p:spPr>
          <a:xfrm>
            <a:off x="1812204" y="200058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32A01684-B65C-55FB-464F-76BBB94CAC3D}"/>
              </a:ext>
            </a:extLst>
          </p:cNvPr>
          <p:cNvSpPr/>
          <p:nvPr/>
        </p:nvSpPr>
        <p:spPr>
          <a:xfrm>
            <a:off x="1500433" y="5173981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073127B3-031A-F4A6-7469-B8706D1354FE}"/>
              </a:ext>
            </a:extLst>
          </p:cNvPr>
          <p:cNvSpPr/>
          <p:nvPr/>
        </p:nvSpPr>
        <p:spPr>
          <a:xfrm>
            <a:off x="3702184" y="5167929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5EE0780-C62B-EC2E-6FD2-787F66DD1567}"/>
              </a:ext>
            </a:extLst>
          </p:cNvPr>
          <p:cNvSpPr/>
          <p:nvPr/>
        </p:nvSpPr>
        <p:spPr>
          <a:xfrm>
            <a:off x="5969956" y="5159717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B560E45B-C5A4-9880-E530-3FE33250B359}"/>
              </a:ext>
            </a:extLst>
          </p:cNvPr>
          <p:cNvSpPr/>
          <p:nvPr/>
        </p:nvSpPr>
        <p:spPr>
          <a:xfrm>
            <a:off x="8177442" y="5156523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3713375-1B5F-97E4-11DE-602D14E87303}"/>
              </a:ext>
            </a:extLst>
          </p:cNvPr>
          <p:cNvSpPr/>
          <p:nvPr/>
        </p:nvSpPr>
        <p:spPr>
          <a:xfrm>
            <a:off x="10158496" y="5110057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 SNP IDs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89B516C-C6D2-6C9F-04D3-F61AA7B8111A}"/>
              </a:ext>
            </a:extLst>
          </p:cNvPr>
          <p:cNvSpPr/>
          <p:nvPr/>
        </p:nvSpPr>
        <p:spPr>
          <a:xfrm>
            <a:off x="514235" y="3074757"/>
            <a:ext cx="153701" cy="1380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06C39A4-3BD9-5E48-B8E1-698D05E56705}"/>
              </a:ext>
            </a:extLst>
          </p:cNvPr>
          <p:cNvSpPr/>
          <p:nvPr/>
        </p:nvSpPr>
        <p:spPr>
          <a:xfrm>
            <a:off x="3371508" y="3153048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429DEE05-B599-46F5-C074-3EDFA83DD4A4}"/>
              </a:ext>
            </a:extLst>
          </p:cNvPr>
          <p:cNvSpPr/>
          <p:nvPr/>
        </p:nvSpPr>
        <p:spPr>
          <a:xfrm>
            <a:off x="5632416" y="3212787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665682B-3C81-17F0-883E-614EE769DEBA}"/>
              </a:ext>
            </a:extLst>
          </p:cNvPr>
          <p:cNvSpPr/>
          <p:nvPr/>
        </p:nvSpPr>
        <p:spPr>
          <a:xfrm>
            <a:off x="8065928" y="3208069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9F56FCF-8423-40C0-8045-273A8B1C7851}"/>
              </a:ext>
            </a:extLst>
          </p:cNvPr>
          <p:cNvSpPr/>
          <p:nvPr/>
        </p:nvSpPr>
        <p:spPr>
          <a:xfrm>
            <a:off x="10063308" y="3193743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B90D0F-A759-E036-4393-4C6727232E8D}"/>
              </a:ext>
            </a:extLst>
          </p:cNvPr>
          <p:cNvSpPr/>
          <p:nvPr/>
        </p:nvSpPr>
        <p:spPr>
          <a:xfrm>
            <a:off x="656159" y="2936261"/>
            <a:ext cx="998542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Factory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D4B86CE-8989-CEE6-D4E1-A0871452635D}"/>
              </a:ext>
            </a:extLst>
          </p:cNvPr>
          <p:cNvSpPr/>
          <p:nvPr/>
        </p:nvSpPr>
        <p:spPr>
          <a:xfrm>
            <a:off x="1685025" y="3158502"/>
            <a:ext cx="153701" cy="1380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58A0EA-DA0D-90EA-1B65-082C3218DB9D}"/>
              </a:ext>
            </a:extLst>
          </p:cNvPr>
          <p:cNvSpPr/>
          <p:nvPr/>
        </p:nvSpPr>
        <p:spPr>
          <a:xfrm>
            <a:off x="5504441" y="6253474"/>
            <a:ext cx="998542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BB6106-0E87-342A-C593-F4ABF90EDC58}"/>
              </a:ext>
            </a:extLst>
          </p:cNvPr>
          <p:cNvSpPr/>
          <p:nvPr/>
        </p:nvSpPr>
        <p:spPr>
          <a:xfrm>
            <a:off x="7227363" y="6245823"/>
            <a:ext cx="1235625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B7D69BC-3EBC-83EC-43B3-823EA08409FD}"/>
              </a:ext>
            </a:extLst>
          </p:cNvPr>
          <p:cNvSpPr/>
          <p:nvPr/>
        </p:nvSpPr>
        <p:spPr>
          <a:xfrm rot="5400000">
            <a:off x="5848444" y="6036641"/>
            <a:ext cx="243022" cy="190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35D98-3BBA-B727-2DFE-4A0A5F510B01}"/>
              </a:ext>
            </a:extLst>
          </p:cNvPr>
          <p:cNvSpPr txBox="1"/>
          <p:nvPr/>
        </p:nvSpPr>
        <p:spPr>
          <a:xfrm>
            <a:off x="1119098" y="4944932"/>
            <a:ext cx="10852150" cy="9478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E7BD559-9270-2E29-A12E-DD9C6BB33DA3}"/>
              </a:ext>
            </a:extLst>
          </p:cNvPr>
          <p:cNvSpPr/>
          <p:nvPr/>
        </p:nvSpPr>
        <p:spPr>
          <a:xfrm>
            <a:off x="6765956" y="6426082"/>
            <a:ext cx="243022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31FB-6328-75BE-5009-944928F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A4E3-FEDB-7C2E-0CB7-F08F2FFA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Next week or two:</a:t>
            </a:r>
          </a:p>
          <a:p>
            <a:pPr marL="0" indent="0">
              <a:buNone/>
            </a:pPr>
            <a:r>
              <a:rPr lang="en-US" dirty="0"/>
              <a:t>	1. Debug and test the current implementations</a:t>
            </a:r>
          </a:p>
          <a:p>
            <a:pPr marL="0" indent="0">
              <a:buNone/>
            </a:pPr>
            <a:r>
              <a:rPr lang="en-US" dirty="0"/>
              <a:t>		Test functions and error handling logics</a:t>
            </a:r>
          </a:p>
          <a:p>
            <a:pPr marL="0" indent="0">
              <a:buNone/>
            </a:pPr>
            <a:r>
              <a:rPr lang="en-US" dirty="0"/>
              <a:t>	2. Finalize the </a:t>
            </a:r>
            <a:r>
              <a:rPr lang="en-US" dirty="0" err="1"/>
              <a:t>data_loader</a:t>
            </a:r>
            <a:r>
              <a:rPr lang="en-US" dirty="0"/>
              <a:t> module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Data_loader</a:t>
            </a:r>
            <a:r>
              <a:rPr lang="en-US" dirty="0"/>
              <a:t> class for </a:t>
            </a:r>
            <a:r>
              <a:rPr lang="en-US" dirty="0" err="1"/>
              <a:t>AllofUS</a:t>
            </a:r>
            <a:r>
              <a:rPr lang="en-US" dirty="0"/>
              <a:t>/1KGenome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Data_loader</a:t>
            </a:r>
            <a:r>
              <a:rPr lang="en-US" dirty="0"/>
              <a:t> class for client’s own data</a:t>
            </a:r>
          </a:p>
          <a:p>
            <a:pPr marL="0" indent="0">
              <a:buNone/>
            </a:pPr>
            <a:r>
              <a:rPr lang="en-US" dirty="0"/>
              <a:t>	3. Prepare the documentation and workflow diagrams</a:t>
            </a:r>
          </a:p>
          <a:p>
            <a:pPr marL="0" indent="0">
              <a:buNone/>
            </a:pPr>
            <a:r>
              <a:rPr lang="en-US" dirty="0"/>
              <a:t>		Pseudo codes, diagrams of each module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4. On </a:t>
            </a:r>
            <a:r>
              <a:rPr lang="en-US" dirty="0" err="1"/>
              <a:t>AllofUS</a:t>
            </a:r>
            <a:r>
              <a:rPr lang="en-US" dirty="0"/>
              <a:t> data, select the cohorts and start experiments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Next month (or maybe after Sitao is “back”):</a:t>
            </a:r>
          </a:p>
          <a:p>
            <a:pPr marL="0" indent="0">
              <a:buNone/>
            </a:pPr>
            <a:r>
              <a:rPr lang="en-US" dirty="0"/>
              <a:t>	Adding the secure sum and intersection protocol</a:t>
            </a:r>
          </a:p>
          <a:p>
            <a:pPr marL="0" indent="0">
              <a:buNone/>
            </a:pPr>
            <a:r>
              <a:rPr lang="en-US" dirty="0"/>
              <a:t>	Working on the visualizer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753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D344-E585-E561-E96C-0877993A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35C7-1C99-B0BA-4F9F-F8D253C3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1817-3397-03CD-B5B3-35055BBA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04CC-9EA7-25AB-3394-6E0A6A93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Horizontally partitioned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set of SNP IDs will remain the same in the entire pipeline across all the clients and the SNP ordering is identical across clients. </a:t>
            </a:r>
          </a:p>
        </p:txBody>
      </p:sp>
    </p:spTree>
    <p:extLst>
      <p:ext uri="{BB962C8B-B14F-4D97-AF65-F5344CB8AC3E}">
        <p14:creationId xmlns:p14="http://schemas.microsoft.com/office/powerpoint/2010/main" val="330200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3C59-6FC4-D52C-0645-FF3290EF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FedGWAS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4A0C-F8BB-365B-1C42-BBA8C27D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637" y="3802936"/>
            <a:ext cx="6398276" cy="702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Apr. 28 updates</a:t>
            </a:r>
          </a:p>
        </p:txBody>
      </p:sp>
    </p:spTree>
    <p:extLst>
      <p:ext uri="{BB962C8B-B14F-4D97-AF65-F5344CB8AC3E}">
        <p14:creationId xmlns:p14="http://schemas.microsoft.com/office/powerpoint/2010/main" val="2600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729F-F2CF-74AB-A92B-58916596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9AE-25AD-2183-FB45-C26644A1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41" y="1819569"/>
            <a:ext cx="9668317" cy="185619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Have standalone modules instead of the concrete pipeline</a:t>
            </a:r>
          </a:p>
          <a:p>
            <a:pPr marL="457200" lvl="1" indent="0">
              <a:buNone/>
            </a:pPr>
            <a:r>
              <a:rPr lang="en-US" dirty="0"/>
              <a:t>	a. allow the clients ”in-and-out” during the process</a:t>
            </a:r>
          </a:p>
          <a:p>
            <a:pPr marL="457200" lvl="1" indent="0">
              <a:buNone/>
            </a:pPr>
            <a:r>
              <a:rPr lang="en-US" dirty="0"/>
              <a:t>	b. more flexible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Tentative idea: </a:t>
            </a:r>
          </a:p>
          <a:p>
            <a:pPr marL="457200" lvl="1" indent="0">
              <a:buNone/>
            </a:pPr>
            <a:r>
              <a:rPr lang="en-US" dirty="0"/>
              <a:t>	adding another parameter, denoting the stage the clients want to 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06F067-E584-A905-60CF-97215A9D3AAD}"/>
              </a:ext>
            </a:extLst>
          </p:cNvPr>
          <p:cNvSpPr txBox="1">
            <a:spLocks/>
          </p:cNvSpPr>
          <p:nvPr/>
        </p:nvSpPr>
        <p:spPr>
          <a:xfrm>
            <a:off x="1261841" y="3976383"/>
            <a:ext cx="9389001" cy="169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Implement secure sum and integration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Tentative idea: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serialization or bloom filter?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5A23-6BA7-0C6D-1BBC-E269107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7817-E6F0-E3B7-119E-796CC100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Q: Currently, when there are multiple clients, we need to start multiple programs?</a:t>
            </a:r>
          </a:p>
          <a:p>
            <a:pPr marL="0" indent="0">
              <a:buNone/>
            </a:pPr>
            <a:r>
              <a:rPr lang="en-US" dirty="0"/>
              <a:t>	In the debugging stage, all the clients are simulated on the single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Q: Are the clients allowed to have personalized thresholds?</a:t>
            </a:r>
          </a:p>
          <a:p>
            <a:pPr marL="0" indent="0">
              <a:buNone/>
            </a:pPr>
            <a:r>
              <a:rPr lang="en-US" dirty="0"/>
              <a:t>	Yes. Each client can have their own configuration, specifying the param. such as thresholds and pass it to the server. The server then handle the alignment  steps.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3FF5-2932-FF45-C9CE-E820546A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2F66-5F05-8913-F7E9-1A58EFD6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819" y="1977016"/>
            <a:ext cx="6404332" cy="25525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Sonam:</a:t>
            </a:r>
          </a:p>
          <a:p>
            <a:pPr marL="0" indent="0">
              <a:buNone/>
            </a:pPr>
            <a:r>
              <a:rPr lang="en-US" dirty="0"/>
              <a:t>	Finish debugging (single machine, distributed)</a:t>
            </a:r>
          </a:p>
          <a:p>
            <a:pPr marL="0" indent="0">
              <a:buNone/>
            </a:pPr>
            <a:r>
              <a:rPr lang="en-US" dirty="0"/>
              <a:t>	Finish the 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Sitao:</a:t>
            </a:r>
          </a:p>
          <a:p>
            <a:pPr marL="0" indent="0">
              <a:buNone/>
            </a:pPr>
            <a:r>
              <a:rPr lang="en-US" dirty="0"/>
              <a:t>	secure sum and secure intersection protocol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Xinyue:</a:t>
            </a:r>
          </a:p>
          <a:p>
            <a:pPr marL="0" indent="0">
              <a:buNone/>
            </a:pPr>
            <a:r>
              <a:rPr lang="en-US" dirty="0"/>
              <a:t>	template for the visualizer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61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CB6B-31D6-9DDE-55AB-C64D6E84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77" y="3193104"/>
            <a:ext cx="10515600" cy="1325563"/>
          </a:xfrm>
        </p:spPr>
        <p:txBody>
          <a:bodyPr/>
          <a:lstStyle/>
          <a:p>
            <a:r>
              <a:rPr lang="en-US" dirty="0"/>
              <a:t>May. 26 updates</a:t>
            </a:r>
          </a:p>
        </p:txBody>
      </p:sp>
    </p:spTree>
    <p:extLst>
      <p:ext uri="{BB962C8B-B14F-4D97-AF65-F5344CB8AC3E}">
        <p14:creationId xmlns:p14="http://schemas.microsoft.com/office/powerpoint/2010/main" val="403132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7F42-4BA8-BAA7-7F05-AB08D454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338A-5C8E-B556-4153-0D8EADBE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updates:</a:t>
            </a:r>
          </a:p>
          <a:p>
            <a:pPr marL="0" indent="0">
              <a:buNone/>
            </a:pPr>
            <a:r>
              <a:rPr lang="en-US" dirty="0"/>
              <a:t>	allow  client to join and leave during the pipeline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Note: only support ‘leaving without rejoining’. The clients are allowed to leave the systems during each stage, however, once left, they are not allowed to rejoin the systems. Moreover, no late-join is allowed, for instance, a client cannot to join the LR stage if it’s not in the systems during the previous stages.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B225-A199-6D03-EA5B-2AA72956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1792-5BED-3BDD-7536-8B449B95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data_loader.py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added </a:t>
            </a:r>
          </a:p>
          <a:p>
            <a:pPr marL="914400" lvl="2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get_participation</a:t>
            </a:r>
            <a:r>
              <a:rPr lang="en-US" sz="1200" dirty="0"/>
              <a:t>(self):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i="1" dirty="0"/>
              <a:t>"""</a:t>
            </a:r>
            <a:br>
              <a:rPr lang="en-US" sz="1200" i="1" dirty="0"/>
            </a:br>
            <a:r>
              <a:rPr lang="en-US" sz="1200" i="1" dirty="0"/>
              <a:t>    Return the participation flags </a:t>
            </a:r>
            <a:r>
              <a:rPr lang="en-US" sz="1200" i="1" dirty="0" err="1"/>
              <a:t>dict</a:t>
            </a:r>
            <a:r>
              <a:rPr lang="en-US" sz="1200" i="1" dirty="0"/>
              <a:t> indicating which stages the client participates in.</a:t>
            </a:r>
            <a:br>
              <a:rPr lang="en-US" sz="1200" i="1" dirty="0"/>
            </a:br>
            <a:r>
              <a:rPr lang="en-US" sz="1200" i="1" dirty="0"/>
              <a:t>    """</a:t>
            </a:r>
            <a:br>
              <a:rPr lang="en-US" sz="1200" i="1" dirty="0"/>
            </a:br>
            <a:r>
              <a:rPr lang="en-US" sz="1200" i="1" dirty="0"/>
              <a:t>    </a:t>
            </a:r>
            <a:r>
              <a:rPr lang="en-US" sz="1200" dirty="0"/>
              <a:t>return </a:t>
            </a:r>
            <a:r>
              <a:rPr lang="en-US" sz="1200" dirty="0" err="1"/>
              <a:t>self.participation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Main_client.py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firstly check the current stage and the participation stage</a:t>
            </a:r>
          </a:p>
          <a:p>
            <a:pPr marL="457200" lvl="1" indent="0">
              <a:buNone/>
            </a:pPr>
            <a:r>
              <a:rPr lang="en-US" sz="1100" dirty="0"/>
              <a:t>stage = </a:t>
            </a:r>
            <a:r>
              <a:rPr lang="en-US" sz="1100" dirty="0" err="1"/>
              <a:t>config.get</a:t>
            </a:r>
            <a:r>
              <a:rPr lang="en-US" sz="1100" dirty="0"/>
              <a:t>("stage", "sync")</a:t>
            </a:r>
            <a:br>
              <a:rPr lang="en-US" sz="1100" dirty="0"/>
            </a:br>
            <a:r>
              <a:rPr lang="en-US" sz="1100" dirty="0"/>
              <a:t># Exit process if this client opts out of the current stage</a:t>
            </a:r>
            <a:br>
              <a:rPr lang="en-US" sz="1100" dirty="0"/>
            </a:br>
            <a:r>
              <a:rPr lang="en-US" sz="1100" dirty="0"/>
              <a:t>if not </a:t>
            </a:r>
            <a:r>
              <a:rPr lang="en-US" sz="1100" dirty="0" err="1"/>
              <a:t>self.participation.get</a:t>
            </a:r>
            <a:r>
              <a:rPr lang="en-US" sz="1100" dirty="0"/>
              <a:t>(stage, True):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dirty="0" err="1"/>
              <a:t>logging.info</a:t>
            </a:r>
            <a:r>
              <a:rPr lang="en-US" sz="1100" dirty="0"/>
              <a:t>(f"[Client {</a:t>
            </a:r>
            <a:r>
              <a:rPr lang="en-US" sz="1100" dirty="0" err="1"/>
              <a:t>self.client_id</a:t>
            </a:r>
            <a:r>
              <a:rPr lang="en-US" sz="1100" dirty="0"/>
              <a:t>}] Exiting: not participating in stage '{stage}'")</a:t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dirty="0" err="1"/>
              <a:t>sys.exit</a:t>
            </a:r>
            <a:r>
              <a:rPr lang="en-US" sz="1100" dirty="0"/>
              <a:t>(0)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 err="1"/>
              <a:t>Config.yaml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specific the participation stages</a:t>
            </a:r>
          </a:p>
        </p:txBody>
      </p:sp>
    </p:spTree>
    <p:extLst>
      <p:ext uri="{BB962C8B-B14F-4D97-AF65-F5344CB8AC3E}">
        <p14:creationId xmlns:p14="http://schemas.microsoft.com/office/powerpoint/2010/main" val="508940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1C8F-1538-17FC-A7A2-5F4357A1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2D52-F625-A04F-5CAF-28B908E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478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Strategy.py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# Define which stage must precede each stage for client participation</a:t>
            </a:r>
            <a:br>
              <a:rPr lang="en-US" sz="1800" dirty="0"/>
            </a:br>
            <a:r>
              <a:rPr lang="en-US" sz="1800" dirty="0"/>
              <a:t>PREREQ_STAGE = {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global_qc</a:t>
            </a:r>
            <a:r>
              <a:rPr lang="en-US" sz="1800" dirty="0"/>
              <a:t>": None,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global_qc_response</a:t>
            </a:r>
            <a:r>
              <a:rPr lang="en-US" sz="1800" dirty="0"/>
              <a:t>": "</a:t>
            </a:r>
            <a:r>
              <a:rPr lang="en-US" sz="1800" dirty="0" err="1"/>
              <a:t>global_qc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init_chunks</a:t>
            </a:r>
            <a:r>
              <a:rPr lang="en-US" sz="1800" dirty="0"/>
              <a:t>": "</a:t>
            </a:r>
            <a:r>
              <a:rPr lang="en-US" sz="1800" dirty="0" err="1"/>
              <a:t>global_qc_response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iterative_king</a:t>
            </a:r>
            <a:r>
              <a:rPr lang="en-US" sz="1800" dirty="0"/>
              <a:t>": "</a:t>
            </a:r>
            <a:r>
              <a:rPr lang="en-US" sz="1800" dirty="0" err="1"/>
              <a:t>init_chunks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local_lr</a:t>
            </a:r>
            <a:r>
              <a:rPr lang="en-US" sz="1800" dirty="0"/>
              <a:t>": "</a:t>
            </a:r>
            <a:r>
              <a:rPr lang="en-US" sz="1800" dirty="0" err="1"/>
              <a:t>iterative_king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local_lr_filter_response</a:t>
            </a:r>
            <a:r>
              <a:rPr lang="en-US" sz="1800" dirty="0"/>
              <a:t>": "</a:t>
            </a:r>
            <a:r>
              <a:rPr lang="en-US" sz="1800" dirty="0" err="1"/>
              <a:t>local_lr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init_chunks_lr</a:t>
            </a:r>
            <a:r>
              <a:rPr lang="en-US" sz="1800" dirty="0"/>
              <a:t>": "</a:t>
            </a:r>
            <a:r>
              <a:rPr lang="en-US" sz="1800" dirty="0" err="1"/>
              <a:t>local_lr_filter_response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"</a:t>
            </a:r>
            <a:r>
              <a:rPr lang="en-US" sz="1800" dirty="0" err="1"/>
              <a:t>iterative_lr</a:t>
            </a:r>
            <a:r>
              <a:rPr lang="en-US" sz="1800" dirty="0"/>
              <a:t>": "</a:t>
            </a:r>
            <a:r>
              <a:rPr lang="en-US" sz="1800" dirty="0" err="1"/>
              <a:t>init_chunks_lr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    # sync is the first stage</a:t>
            </a:r>
            <a:br>
              <a:rPr lang="en-US" sz="1800" dirty="0"/>
            </a:br>
            <a:r>
              <a:rPr lang="en-US" sz="1800" dirty="0"/>
              <a:t>    "sync": None,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Record participants for this stage</a:t>
            </a:r>
            <a:br>
              <a:rPr lang="en-US" sz="1800" dirty="0"/>
            </a:br>
            <a:r>
              <a:rPr lang="en-US" sz="1800" dirty="0" err="1"/>
              <a:t>self.participants_per_stage</a:t>
            </a:r>
            <a:r>
              <a:rPr lang="en-US" sz="1800" dirty="0"/>
              <a:t>[</a:t>
            </a:r>
            <a:r>
              <a:rPr lang="en-US" sz="1800" dirty="0" err="1"/>
              <a:t>self.current_stage</a:t>
            </a:r>
            <a:r>
              <a:rPr lang="en-US" sz="1800" dirty="0"/>
              <a:t>] = set(</a:t>
            </a:r>
            <a:r>
              <a:rPr lang="en-US" sz="1800" dirty="0" err="1"/>
              <a:t>cid</a:t>
            </a:r>
            <a:r>
              <a:rPr lang="en-US" sz="1800" dirty="0"/>
              <a:t> for </a:t>
            </a:r>
            <a:r>
              <a:rPr lang="en-US" sz="1800" dirty="0" err="1"/>
              <a:t>cid</a:t>
            </a:r>
            <a:r>
              <a:rPr lang="en-US" sz="1800" dirty="0"/>
              <a:t>, _ in results)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# Enforce prerequisite participation: only keep clients who were in the </a:t>
            </a:r>
            <a:r>
              <a:rPr lang="en-US" sz="1800" dirty="0" err="1"/>
              <a:t>prereq</a:t>
            </a:r>
            <a:r>
              <a:rPr lang="en-US" sz="1800" dirty="0"/>
              <a:t> stage</a:t>
            </a:r>
            <a:br>
              <a:rPr lang="en-US" sz="1800" dirty="0"/>
            </a:br>
            <a:r>
              <a:rPr lang="en-US" sz="1800" dirty="0" err="1"/>
              <a:t>prereq</a:t>
            </a:r>
            <a:r>
              <a:rPr lang="en-US" sz="1800" dirty="0"/>
              <a:t> = </a:t>
            </a:r>
            <a:r>
              <a:rPr lang="en-US" sz="1800" dirty="0" err="1"/>
              <a:t>PREREQ_STAGE.get</a:t>
            </a:r>
            <a:r>
              <a:rPr lang="en-US" sz="1800" dirty="0"/>
              <a:t>(</a:t>
            </a:r>
            <a:r>
              <a:rPr lang="en-US" sz="1800" dirty="0" err="1"/>
              <a:t>self.current_stage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if </a:t>
            </a:r>
            <a:r>
              <a:rPr lang="en-US" sz="1800" dirty="0" err="1"/>
              <a:t>prereq</a:t>
            </a:r>
            <a:r>
              <a:rPr lang="en-US" sz="1800" dirty="0"/>
              <a:t> is not None:</a:t>
            </a:r>
            <a:br>
              <a:rPr lang="en-US" sz="1800" dirty="0"/>
            </a:br>
            <a:r>
              <a:rPr lang="en-US" sz="1800" dirty="0"/>
              <a:t>    allowed = </a:t>
            </a:r>
            <a:r>
              <a:rPr lang="en-US" sz="1800" dirty="0" err="1"/>
              <a:t>self.participants_per_stage.get</a:t>
            </a:r>
            <a:r>
              <a:rPr lang="en-US" sz="1800" dirty="0"/>
              <a:t>(</a:t>
            </a:r>
            <a:r>
              <a:rPr lang="en-US" sz="1800" dirty="0" err="1"/>
              <a:t>prereq</a:t>
            </a:r>
            <a:r>
              <a:rPr lang="en-US" sz="1800" dirty="0"/>
              <a:t>, set())</a:t>
            </a:r>
            <a:br>
              <a:rPr lang="en-US" sz="1800" dirty="0"/>
            </a:br>
            <a:r>
              <a:rPr lang="en-US" sz="1800" dirty="0"/>
              <a:t>    # Filter results to only those client IDs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filtered_results</a:t>
            </a:r>
            <a:r>
              <a:rPr lang="en-US" sz="1800" dirty="0"/>
              <a:t> = []</a:t>
            </a:r>
            <a:br>
              <a:rPr lang="en-US" sz="1800" dirty="0"/>
            </a:br>
            <a:r>
              <a:rPr lang="en-US" sz="1800" dirty="0"/>
              <a:t>    for </a:t>
            </a:r>
            <a:r>
              <a:rPr lang="en-US" sz="1800" dirty="0" err="1"/>
              <a:t>cid</a:t>
            </a:r>
            <a:r>
              <a:rPr lang="en-US" sz="1800" dirty="0"/>
              <a:t>, </a:t>
            </a:r>
            <a:r>
              <a:rPr lang="en-US" sz="1800" dirty="0" err="1"/>
              <a:t>fit_res</a:t>
            </a:r>
            <a:r>
              <a:rPr lang="en-US" sz="1800" dirty="0"/>
              <a:t> in results:</a:t>
            </a:r>
            <a:br>
              <a:rPr lang="en-US" sz="1800" dirty="0"/>
            </a:br>
            <a:r>
              <a:rPr lang="en-US" sz="1800" dirty="0"/>
              <a:t>        if </a:t>
            </a:r>
            <a:r>
              <a:rPr lang="en-US" sz="1800" dirty="0" err="1"/>
              <a:t>cid</a:t>
            </a:r>
            <a:r>
              <a:rPr lang="en-US" sz="1800" dirty="0"/>
              <a:t> in allowed: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filtered_results.append</a:t>
            </a:r>
            <a:r>
              <a:rPr lang="en-US" sz="1800" dirty="0"/>
              <a:t>((</a:t>
            </a:r>
            <a:r>
              <a:rPr lang="en-US" sz="1800" dirty="0" err="1"/>
              <a:t>cid</a:t>
            </a:r>
            <a:r>
              <a:rPr lang="en-US" sz="1800" dirty="0"/>
              <a:t>, </a:t>
            </a:r>
            <a:r>
              <a:rPr lang="en-US" sz="1800" dirty="0" err="1"/>
              <a:t>fit_res</a:t>
            </a:r>
            <a:r>
              <a:rPr lang="en-US" sz="1800" dirty="0"/>
              <a:t>))</a:t>
            </a:r>
            <a:br>
              <a:rPr lang="en-US" sz="1800" dirty="0"/>
            </a:br>
            <a:r>
              <a:rPr lang="en-US" sz="1800" dirty="0"/>
              <a:t>        else: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self.logger.info</a:t>
            </a:r>
            <a:r>
              <a:rPr lang="en-US" sz="1800" dirty="0"/>
              <a:t>(</a:t>
            </a:r>
            <a:r>
              <a:rPr lang="en-US" sz="1800" dirty="0" err="1"/>
              <a:t>f"Skipping</a:t>
            </a:r>
            <a:r>
              <a:rPr lang="en-US" sz="1800" dirty="0"/>
              <a:t> client {</a:t>
            </a:r>
            <a:r>
              <a:rPr lang="en-US" sz="1800" dirty="0" err="1"/>
              <a:t>cid</a:t>
            </a:r>
            <a:r>
              <a:rPr lang="en-US" sz="1800" dirty="0"/>
              <a:t>} in stage '{</a:t>
            </a:r>
            <a:r>
              <a:rPr lang="en-US" sz="1800" dirty="0" err="1"/>
              <a:t>self.current_stage</a:t>
            </a:r>
            <a:r>
              <a:rPr lang="en-US" sz="1800" dirty="0"/>
              <a:t>}' because they did not participate in '{</a:t>
            </a:r>
            <a:r>
              <a:rPr lang="en-US" sz="1800" dirty="0" err="1"/>
              <a:t>prereq</a:t>
            </a:r>
            <a:r>
              <a:rPr lang="en-US" sz="1800" dirty="0"/>
              <a:t>}'")</a:t>
            </a:r>
            <a:br>
              <a:rPr lang="en-US" sz="1800" dirty="0"/>
            </a:br>
            <a:r>
              <a:rPr lang="en-US" sz="1800" dirty="0"/>
              <a:t>    results = </a:t>
            </a:r>
            <a:r>
              <a:rPr lang="en-US" sz="1800" dirty="0" err="1"/>
              <a:t>filtered_results</a:t>
            </a: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9E2A-D820-A31A-6B55-D5F3D935B6D0}"/>
              </a:ext>
            </a:extLst>
          </p:cNvPr>
          <p:cNvSpPr txBox="1"/>
          <p:nvPr/>
        </p:nvSpPr>
        <p:spPr>
          <a:xfrm>
            <a:off x="7787540" y="1642896"/>
            <a:ext cx="37233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Main_server.py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fl.server.start_server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server_address</a:t>
            </a:r>
            <a:r>
              <a:rPr lang="en-US" dirty="0"/>
              <a:t>="127.0.0.1:8080",</a:t>
            </a:r>
            <a:br>
              <a:rPr lang="en-US" dirty="0"/>
            </a:br>
            <a:r>
              <a:rPr lang="en-US" dirty="0"/>
              <a:t>    strategy=strategy,</a:t>
            </a:r>
            <a:br>
              <a:rPr lang="en-US" dirty="0"/>
            </a:br>
            <a:r>
              <a:rPr lang="en-US" dirty="0"/>
              <a:t>    config=</a:t>
            </a:r>
            <a:r>
              <a:rPr lang="en-US" dirty="0" err="1"/>
              <a:t>ServerConfig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num_rounds</a:t>
            </a:r>
            <a:r>
              <a:rPr lang="en-US" dirty="0"/>
              <a:t>=50,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min_fit_clients</a:t>
            </a:r>
            <a:r>
              <a:rPr lang="en-US" dirty="0"/>
              <a:t>=1,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min_available_clients</a:t>
            </a:r>
            <a:r>
              <a:rPr lang="en-US" dirty="0"/>
              <a:t>=1,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min_eval_clients</a:t>
            </a:r>
            <a:r>
              <a:rPr lang="en-US" dirty="0"/>
              <a:t>=0,</a:t>
            </a:r>
            <a:br>
              <a:rPr lang="en-US" dirty="0"/>
            </a:br>
            <a:r>
              <a:rPr lang="en-US" dirty="0"/>
              <a:t>    ),</a:t>
            </a:r>
            <a:br>
              <a:rPr lang="en-US" dirty="0"/>
            </a:b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6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9AC7-2517-C5BB-F86B-ED380582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and </a:t>
            </a:r>
            <a:r>
              <a:rPr lang="en-US" dirty="0" err="1"/>
              <a:t>requriments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797D-50BF-7EC5-96E1-33D9A526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Uploaded </a:t>
            </a:r>
            <a:r>
              <a:rPr lang="en-US" dirty="0" err="1"/>
              <a:t>test_plan.md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86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F96-5950-BD99-7A64-6F4437B0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(i.e., usage of our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2CE5-AA36-42F6-DB7A-D6848CB3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lightweight and ”scalable” federated  framework for </a:t>
            </a:r>
            <a:r>
              <a:rPr lang="en-US" b="1" dirty="0"/>
              <a:t>fast GWAS screening </a:t>
            </a:r>
            <a:r>
              <a:rPr lang="en-US" dirty="0"/>
              <a:t>with somewhat privacy protections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Not aiming for high precision </a:t>
            </a:r>
          </a:p>
          <a:p>
            <a:pPr marL="0" indent="0">
              <a:buNone/>
            </a:pPr>
            <a:r>
              <a:rPr lang="en-US" dirty="0"/>
              <a:t>	We don’t consider including cofounding factors such as demographic features and population structures (for now), we can come back to this later) </a:t>
            </a:r>
          </a:p>
        </p:txBody>
      </p:sp>
    </p:spTree>
    <p:extLst>
      <p:ext uri="{BB962C8B-B14F-4D97-AF65-F5344CB8AC3E}">
        <p14:creationId xmlns:p14="http://schemas.microsoft.com/office/powerpoint/2010/main" val="37003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8CF7-AC2A-CBC3-3489-8BAE4DE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92" y="140738"/>
            <a:ext cx="10515600" cy="1325563"/>
          </a:xfrm>
        </p:spPr>
        <p:txBody>
          <a:bodyPr/>
          <a:lstStyle/>
          <a:p>
            <a:r>
              <a:rPr lang="en-US" dirty="0"/>
              <a:t>Workflow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AC180-AF8C-91A5-C1E1-548D5B3C45B6}"/>
              </a:ext>
            </a:extLst>
          </p:cNvPr>
          <p:cNvSpPr/>
          <p:nvPr/>
        </p:nvSpPr>
        <p:spPr>
          <a:xfrm>
            <a:off x="197685" y="2028826"/>
            <a:ext cx="411963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D06A1-A748-B878-0B74-8F4612FDD7AD}"/>
              </a:ext>
            </a:extLst>
          </p:cNvPr>
          <p:cNvSpPr/>
          <p:nvPr/>
        </p:nvSpPr>
        <p:spPr>
          <a:xfrm>
            <a:off x="168260" y="3014460"/>
            <a:ext cx="488163" cy="51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2752E-F1B3-EEDD-859A-B76F8DA01097}"/>
              </a:ext>
            </a:extLst>
          </p:cNvPr>
          <p:cNvSpPr/>
          <p:nvPr/>
        </p:nvSpPr>
        <p:spPr>
          <a:xfrm>
            <a:off x="213980" y="4000095"/>
            <a:ext cx="488163" cy="58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385505-2843-7352-E5D5-7004E116F42E}"/>
              </a:ext>
            </a:extLst>
          </p:cNvPr>
          <p:cNvSpPr/>
          <p:nvPr/>
        </p:nvSpPr>
        <p:spPr>
          <a:xfrm>
            <a:off x="3167267" y="2939219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QC</a:t>
            </a:r>
          </a:p>
          <a:p>
            <a:pPr algn="ctr"/>
            <a:r>
              <a:rPr lang="en-US" dirty="0"/>
              <a:t>(MAF, HWE, miss)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EDABE3-F68F-E032-E190-1C894453C978}"/>
              </a:ext>
            </a:extLst>
          </p:cNvPr>
          <p:cNvSpPr/>
          <p:nvPr/>
        </p:nvSpPr>
        <p:spPr>
          <a:xfrm>
            <a:off x="5557730" y="2943846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KING</a:t>
            </a:r>
          </a:p>
          <a:p>
            <a:pPr algn="ctr"/>
            <a:r>
              <a:rPr lang="en-US" dirty="0"/>
              <a:t>(plink -KING)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B9D074-17FF-EE0D-2907-F8E024F5968F}"/>
              </a:ext>
            </a:extLst>
          </p:cNvPr>
          <p:cNvSpPr/>
          <p:nvPr/>
        </p:nvSpPr>
        <p:spPr>
          <a:xfrm>
            <a:off x="8028347" y="2004060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DC05C3-17F2-4C06-D944-25E197CA9689}"/>
              </a:ext>
            </a:extLst>
          </p:cNvPr>
          <p:cNvSpPr/>
          <p:nvPr/>
        </p:nvSpPr>
        <p:spPr>
          <a:xfrm>
            <a:off x="8056226" y="3014460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863F23-AE2B-C922-5032-F18D64C86E6F}"/>
              </a:ext>
            </a:extLst>
          </p:cNvPr>
          <p:cNvSpPr/>
          <p:nvPr/>
        </p:nvSpPr>
        <p:spPr>
          <a:xfrm>
            <a:off x="8059501" y="3942875"/>
            <a:ext cx="1525833" cy="5290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E0009F-74D0-D1B3-F5B8-EAEC16F318C9}"/>
              </a:ext>
            </a:extLst>
          </p:cNvPr>
          <p:cNvSpPr/>
          <p:nvPr/>
        </p:nvSpPr>
        <p:spPr>
          <a:xfrm>
            <a:off x="10105717" y="2965406"/>
            <a:ext cx="1907794" cy="57810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83CC5C-8DB5-AE90-5072-ADE21C5B5C0F}"/>
              </a:ext>
            </a:extLst>
          </p:cNvPr>
          <p:cNvSpPr/>
          <p:nvPr/>
        </p:nvSpPr>
        <p:spPr>
          <a:xfrm>
            <a:off x="1117775" y="3049928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B2F3150-DF89-8667-01EB-88663B477ECB}"/>
              </a:ext>
            </a:extLst>
          </p:cNvPr>
          <p:cNvSpPr/>
          <p:nvPr/>
        </p:nvSpPr>
        <p:spPr>
          <a:xfrm>
            <a:off x="1117775" y="405008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111B36-62A3-3CC3-8469-08744FFC310C}"/>
              </a:ext>
            </a:extLst>
          </p:cNvPr>
          <p:cNvSpPr/>
          <p:nvPr/>
        </p:nvSpPr>
        <p:spPr>
          <a:xfrm>
            <a:off x="1117872" y="203549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804B06B4-3B36-0985-D84B-EE281652ED17}"/>
              </a:ext>
            </a:extLst>
          </p:cNvPr>
          <p:cNvSpPr/>
          <p:nvPr/>
        </p:nvSpPr>
        <p:spPr>
          <a:xfrm>
            <a:off x="916648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9D1691B5-C5A7-260C-7174-64C37B41094D}"/>
              </a:ext>
            </a:extLst>
          </p:cNvPr>
          <p:cNvSpPr/>
          <p:nvPr/>
        </p:nvSpPr>
        <p:spPr>
          <a:xfrm>
            <a:off x="3343787" y="51348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B945FEA2-CFFD-F744-CBAA-0AF01529AA60}"/>
              </a:ext>
            </a:extLst>
          </p:cNvPr>
          <p:cNvSpPr/>
          <p:nvPr/>
        </p:nvSpPr>
        <p:spPr>
          <a:xfrm>
            <a:off x="5836231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4490E170-B20E-EF0B-D9A9-4D4B1D0CFFD5}"/>
              </a:ext>
            </a:extLst>
          </p:cNvPr>
          <p:cNvSpPr/>
          <p:nvPr/>
        </p:nvSpPr>
        <p:spPr>
          <a:xfrm>
            <a:off x="8103471" y="505467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C3F03640-EFC8-F2B2-9B89-801FAD625837}"/>
              </a:ext>
            </a:extLst>
          </p:cNvPr>
          <p:cNvSpPr/>
          <p:nvPr/>
        </p:nvSpPr>
        <p:spPr>
          <a:xfrm>
            <a:off x="10370711" y="5041816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 SNP IDs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8120B61-C80C-6317-9232-2F356ECDFBF2}"/>
              </a:ext>
            </a:extLst>
          </p:cNvPr>
          <p:cNvSpPr/>
          <p:nvPr/>
        </p:nvSpPr>
        <p:spPr>
          <a:xfrm>
            <a:off x="777288" y="3014460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F36AB32-3C44-0FCE-239A-414B2347D3EB}"/>
              </a:ext>
            </a:extLst>
          </p:cNvPr>
          <p:cNvSpPr/>
          <p:nvPr/>
        </p:nvSpPr>
        <p:spPr>
          <a:xfrm>
            <a:off x="2782890" y="3188996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73B323BB-2169-F7D6-F290-081F487BC218}"/>
              </a:ext>
            </a:extLst>
          </p:cNvPr>
          <p:cNvSpPr/>
          <p:nvPr/>
        </p:nvSpPr>
        <p:spPr>
          <a:xfrm>
            <a:off x="5231223" y="3196121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91E2757-B32E-F011-408D-7189F8111E7F}"/>
              </a:ext>
            </a:extLst>
          </p:cNvPr>
          <p:cNvSpPr/>
          <p:nvPr/>
        </p:nvSpPr>
        <p:spPr>
          <a:xfrm>
            <a:off x="7715255" y="3142405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C2A7C10D-6298-FD8B-38AA-FB673606891F}"/>
              </a:ext>
            </a:extLst>
          </p:cNvPr>
          <p:cNvSpPr/>
          <p:nvPr/>
        </p:nvSpPr>
        <p:spPr>
          <a:xfrm>
            <a:off x="9721340" y="3162516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5098D-9874-0EC5-598D-AA3A89FA8275}"/>
              </a:ext>
            </a:extLst>
          </p:cNvPr>
          <p:cNvSpPr txBox="1"/>
          <p:nvPr/>
        </p:nvSpPr>
        <p:spPr>
          <a:xfrm>
            <a:off x="3972910" y="3899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66BD6-91D4-1A18-1A7A-E6DC483F6BF6}"/>
              </a:ext>
            </a:extLst>
          </p:cNvPr>
          <p:cNvSpPr txBox="1"/>
          <p:nvPr/>
        </p:nvSpPr>
        <p:spPr>
          <a:xfrm>
            <a:off x="3619879" y="3609495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parallel </a:t>
            </a:r>
          </a:p>
        </p:txBody>
      </p:sp>
    </p:spTree>
    <p:extLst>
      <p:ext uri="{BB962C8B-B14F-4D97-AF65-F5344CB8AC3E}">
        <p14:creationId xmlns:p14="http://schemas.microsoft.com/office/powerpoint/2010/main" val="9280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250F-4C22-A9A2-7F1A-A7554A9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QC (filtering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90E1-4669-4DA2-7097-674752BA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</a:t>
            </a:r>
            <a:r>
              <a:rPr lang="en-US" sz="2400" dirty="0"/>
              <a:t>Client i’s SNP array (default in PLINK .bed format)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 </a:t>
            </a:r>
            <a:r>
              <a:rPr lang="en-US" sz="2400" dirty="0"/>
              <a:t>Client i’s SNP array excluding samples with missing rate over the threshold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references: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local_qc.py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exclude_samples_by_missing_rate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A77-EB32-11B8-38B3-C919DC2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Global_QC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050A-F76F-5D48-8720-D0EB0B91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/>
              <a:t>Input</a:t>
            </a:r>
            <a:r>
              <a:rPr lang="en-US" sz="1900" dirty="0"/>
              <a:t>: Client i’s SNP array after local QC (default in PLINK .bed format)</a:t>
            </a:r>
          </a:p>
          <a:p>
            <a:pPr marL="0" indent="0">
              <a:buNone/>
            </a:pPr>
            <a:r>
              <a:rPr lang="en-US" sz="1900" i="1" dirty="0"/>
              <a:t>Output</a:t>
            </a:r>
            <a:r>
              <a:rPr lang="en-US" sz="1900" dirty="0"/>
              <a:t>: Filtered Client i’s SNP array </a:t>
            </a:r>
            <a:endParaRPr lang="en-US" dirty="0"/>
          </a:p>
          <a:p>
            <a:pPr marL="0" indent="0">
              <a:buNone/>
            </a:pPr>
            <a:r>
              <a:rPr lang="en-US" sz="1900" b="1" dirty="0"/>
              <a:t>Logic</a:t>
            </a:r>
            <a:r>
              <a:rPr lang="en-US" sz="1900" dirty="0"/>
              <a:t>: </a:t>
            </a:r>
          </a:p>
          <a:p>
            <a:pPr marL="0" indent="0">
              <a:buNone/>
            </a:pPr>
            <a:r>
              <a:rPr lang="en-US" sz="1900" dirty="0"/>
              <a:t>1. Clients send partial QC arrays (genotype counts and missingness only, no real SNP ID) and the threshold values (can be different across clients)</a:t>
            </a:r>
          </a:p>
          <a:p>
            <a:pPr marL="0" indent="0">
              <a:buNone/>
            </a:pPr>
            <a:r>
              <a:rPr lang="en-US" sz="1900" dirty="0"/>
              <a:t>2. The server aggregates QC arrays using a </a:t>
            </a:r>
            <a:r>
              <a:rPr lang="en-US" sz="1900" b="1" i="1" dirty="0"/>
              <a:t>secure-sum</a:t>
            </a:r>
            <a:r>
              <a:rPr lang="en-US" sz="1900" dirty="0"/>
              <a:t> protocol. </a:t>
            </a:r>
          </a:p>
          <a:p>
            <a:pPr marL="0" indent="0">
              <a:buNone/>
            </a:pPr>
            <a:r>
              <a:rPr lang="en-US" sz="1900" dirty="0"/>
              <a:t>     The server aggregates the threshold values and pick the minimal as the unified threshold values for all the clients.</a:t>
            </a:r>
          </a:p>
          <a:p>
            <a:pPr marL="0" indent="0">
              <a:buNone/>
            </a:pPr>
            <a:r>
              <a:rPr lang="en-US" sz="1900" dirty="0"/>
              <a:t>3. The server computes global MAF, missing rate, and HWE p‐values for each SNP</a:t>
            </a:r>
          </a:p>
          <a:p>
            <a:pPr marL="0" indent="0">
              <a:buNone/>
            </a:pPr>
            <a:r>
              <a:rPr lang="en-US" sz="1900" dirty="0"/>
              <a:t>4. The server determines which SNP indices should be excluded. </a:t>
            </a:r>
          </a:p>
          <a:p>
            <a:pPr marL="0" indent="0">
              <a:buNone/>
            </a:pPr>
            <a:r>
              <a:rPr lang="en-US" sz="1900" dirty="0"/>
              <a:t>5. The server then broadcasts these indices to the clients. </a:t>
            </a:r>
          </a:p>
          <a:p>
            <a:pPr marL="0" indent="0">
              <a:buNone/>
            </a:pPr>
            <a:r>
              <a:rPr lang="en-US" sz="1900" dirty="0"/>
              <a:t>6. The client remove the SNPs from local data based on the indices.</a:t>
            </a: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ABE-942B-F6D3-43B4-768277C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434C5-B196-DF21-84C6-4C2DB76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local_qc.py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compute_genotype_counts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compute_missingness_counts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exclude_snps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secure_sum</a:t>
            </a:r>
            <a:r>
              <a:rPr lang="en-US" dirty="0">
                <a:solidFill>
                  <a:srgbClr val="C00000"/>
                </a:solidFill>
              </a:rPr>
              <a:t> protocol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aggregator_qc.py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aggregate_global_qc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C607-451A-0C83-7230-2DB23360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38DC-A226-ACE5-7253-89D8C764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Client i’s SNP array after global QC (by default in PLINK .bed format)</a:t>
            </a:r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 Client i’s SNP array excluding the potential related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Logic:</a:t>
            </a:r>
          </a:p>
          <a:p>
            <a:pPr marL="514350" indent="-514350">
              <a:buAutoNum type="arabicPeriod"/>
            </a:pPr>
            <a:r>
              <a:rPr lang="en-US" dirty="0"/>
              <a:t>Sync Stage: Clients send local seeds and the server securely sums them to produce a global seed. The global seed is then broadcast back to clients.</a:t>
            </a:r>
          </a:p>
          <a:p>
            <a:pPr marL="514350" indent="-514350">
              <a:buAutoNum type="arabicPeriod"/>
            </a:pPr>
            <a:r>
              <a:rPr lang="en-US" dirty="0" err="1"/>
              <a:t>Init_stage</a:t>
            </a:r>
            <a:r>
              <a:rPr lang="en-US" dirty="0"/>
              <a:t>: Clients send anonymized data chunks (.tar files containing .bed/.</a:t>
            </a:r>
            <a:r>
              <a:rPr lang="en-US" dirty="0" err="1"/>
              <a:t>bim</a:t>
            </a:r>
            <a:r>
              <a:rPr lang="en-US" dirty="0"/>
              <a:t>/.fam) for KING. </a:t>
            </a:r>
          </a:p>
          <a:p>
            <a:pPr marL="514350" indent="-514350">
              <a:buAutoNum type="arabicPeriod"/>
            </a:pPr>
            <a:r>
              <a:rPr lang="en-US" dirty="0" err="1"/>
              <a:t>Iterative_KING</a:t>
            </a:r>
            <a:r>
              <a:rPr lang="en-US" dirty="0"/>
              <a:t> stage: The server receives these chunks, unpacks and merges them using PLINK –</a:t>
            </a:r>
            <a:r>
              <a:rPr lang="en-US" dirty="0" err="1"/>
              <a:t>bmerge</a:t>
            </a:r>
            <a:r>
              <a:rPr lang="en-US" dirty="0"/>
              <a:t>, then runs PLINK KING. The server returns partial KING results (anonymized sample1, anonymized sample2, KING coefficient for that chunk, and a weighting factor n1*) to clients. Clients then accumulate these partial results. </a:t>
            </a:r>
          </a:p>
          <a:p>
            <a:pPr marL="514350" indent="-514350">
              <a:buAutoNum type="arabicPeriod"/>
            </a:pPr>
            <a:r>
              <a:rPr lang="en-US" dirty="0"/>
              <a:t>Local Filtering: At the last iteration, clients finalize local kinship estimates and perform filtering.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40D-8DE4-9D98-9432-D5701BA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from the paper version’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501-6DD2-8CAB-CDF3-2D49A0CB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Termination strategy:</a:t>
            </a:r>
          </a:p>
          <a:p>
            <a:pPr marL="514350" indent="-514350">
              <a:buAutoNum type="arabicPeriod"/>
            </a:pPr>
            <a:r>
              <a:rPr lang="en-US" sz="2000" dirty="0"/>
              <a:t>Here, we just simply outsource all the data chunks, i.e., the iteration stops if </a:t>
            </a:r>
            <a:r>
              <a:rPr lang="en-US" sz="2000" dirty="0">
                <a:effectLst/>
              </a:rPr>
              <a:t>we've already sent all chunks.</a:t>
            </a:r>
          </a:p>
          <a:p>
            <a:pPr marL="514350" indent="-514350">
              <a:buAutoNum type="arabicPeriod"/>
            </a:pPr>
            <a:r>
              <a:rPr lang="en-US" sz="2000" dirty="0"/>
              <a:t>An alternative is to allow the clients choose the number of iterations in this stage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b="1" dirty="0"/>
              <a:t>Local kinship status updates: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	In the paper, we maintain a kinship status table and update it at eac</a:t>
            </a:r>
            <a:r>
              <a:rPr lang="en-US" sz="2000" dirty="0"/>
              <a:t>h iteration. </a:t>
            </a:r>
          </a:p>
          <a:p>
            <a:pPr marL="0" indent="0">
              <a:buNone/>
            </a:pPr>
            <a:r>
              <a:rPr lang="en-US" sz="2000" dirty="0"/>
              <a:t>	Here, since we don’t use a simulated datasets for thresholds reference, we just update the kinship status once all the iterations are done. 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85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2426</Words>
  <Application>Microsoft Macintosh PowerPoint</Application>
  <PresentationFormat>Widescreen</PresentationFormat>
  <Paragraphs>277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FedGWAS pipeline</vt:lpstr>
      <vt:lpstr>Settings</vt:lpstr>
      <vt:lpstr>Aim (i.e., usage of our pipeline)</vt:lpstr>
      <vt:lpstr>Workflow Overview</vt:lpstr>
      <vt:lpstr>Local QC (filtering samples)</vt:lpstr>
      <vt:lpstr>Global_QC</vt:lpstr>
      <vt:lpstr>Code references</vt:lpstr>
      <vt:lpstr>Iterative KING</vt:lpstr>
      <vt:lpstr>Different from the paper version’ implementation</vt:lpstr>
      <vt:lpstr>Code references</vt:lpstr>
      <vt:lpstr>Local_LR and intersection</vt:lpstr>
      <vt:lpstr>Code references</vt:lpstr>
      <vt:lpstr>Global_LR</vt:lpstr>
      <vt:lpstr>Code references</vt:lpstr>
      <vt:lpstr>Workflow as in Flower stages in fit() </vt:lpstr>
      <vt:lpstr>Current status</vt:lpstr>
      <vt:lpstr>Pipeline</vt:lpstr>
      <vt:lpstr>Next</vt:lpstr>
      <vt:lpstr>Questions?</vt:lpstr>
      <vt:lpstr>FedGWAS pipeline</vt:lpstr>
      <vt:lpstr>Potential patches</vt:lpstr>
      <vt:lpstr>Questions</vt:lpstr>
      <vt:lpstr>Next two weeks</vt:lpstr>
      <vt:lpstr>May. 26 updates</vt:lpstr>
      <vt:lpstr>Implementation part</vt:lpstr>
      <vt:lpstr>Client side</vt:lpstr>
      <vt:lpstr>Server side</vt:lpstr>
      <vt:lpstr>Test plan and requriments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Xinyue Wang</dc:creator>
  <cp:lastModifiedBy>Xinyue Wang</cp:lastModifiedBy>
  <cp:revision>9</cp:revision>
  <dcterms:created xsi:type="dcterms:W3CDTF">2025-03-20T02:12:07Z</dcterms:created>
  <dcterms:modified xsi:type="dcterms:W3CDTF">2025-05-26T08:14:54Z</dcterms:modified>
</cp:coreProperties>
</file>