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D3C4-C146-432F-BD1E-E15D0A6F2910}" type="datetimeFigureOut">
              <a:rPr lang="de-DE" smtClean="0"/>
              <a:t>30.01.2016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08D0-AAD5-4BBC-B201-AE79A91A1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48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D3C4-C146-432F-BD1E-E15D0A6F2910}" type="datetimeFigureOut">
              <a:rPr lang="de-DE" smtClean="0"/>
              <a:t>30.01.2016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08D0-AAD5-4BBC-B201-AE79A91A1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47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D3C4-C146-432F-BD1E-E15D0A6F2910}" type="datetimeFigureOut">
              <a:rPr lang="de-DE" smtClean="0"/>
              <a:t>30.01.2016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08D0-AAD5-4BBC-B201-AE79A91A1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08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D3C4-C146-432F-BD1E-E15D0A6F2910}" type="datetimeFigureOut">
              <a:rPr lang="de-DE" smtClean="0"/>
              <a:t>30.01.2016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08D0-AAD5-4BBC-B201-AE79A91A1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06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D3C4-C146-432F-BD1E-E15D0A6F2910}" type="datetimeFigureOut">
              <a:rPr lang="de-DE" smtClean="0"/>
              <a:t>30.01.2016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08D0-AAD5-4BBC-B201-AE79A91A1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51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D3C4-C146-432F-BD1E-E15D0A6F2910}" type="datetimeFigureOut">
              <a:rPr lang="de-DE" smtClean="0"/>
              <a:t>30.01.2016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08D0-AAD5-4BBC-B201-AE79A91A1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40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D3C4-C146-432F-BD1E-E15D0A6F2910}" type="datetimeFigureOut">
              <a:rPr lang="de-DE" smtClean="0"/>
              <a:t>30.01.2016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08D0-AAD5-4BBC-B201-AE79A91A1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01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D3C4-C146-432F-BD1E-E15D0A6F2910}" type="datetimeFigureOut">
              <a:rPr lang="de-DE" smtClean="0"/>
              <a:t>30.01.2016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08D0-AAD5-4BBC-B201-AE79A91A1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06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D3C4-C146-432F-BD1E-E15D0A6F2910}" type="datetimeFigureOut">
              <a:rPr lang="de-DE" smtClean="0"/>
              <a:t>30.01.2016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08D0-AAD5-4BBC-B201-AE79A91A1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57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D3C4-C146-432F-BD1E-E15D0A6F2910}" type="datetimeFigureOut">
              <a:rPr lang="de-DE" smtClean="0"/>
              <a:t>30.01.2016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08D0-AAD5-4BBC-B201-AE79A91A1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88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9D3C4-C146-432F-BD1E-E15D0A6F2910}" type="datetimeFigureOut">
              <a:rPr lang="de-DE" smtClean="0"/>
              <a:t>30.01.2016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08D0-AAD5-4BBC-B201-AE79A91A1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88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9D3C4-C146-432F-BD1E-E15D0A6F2910}" type="datetimeFigureOut">
              <a:rPr lang="de-DE" smtClean="0"/>
              <a:t>30.01.2016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F08D0-AAD5-4BBC-B201-AE79A91A1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47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ADAM 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time </a:t>
            </a:r>
            <a:r>
              <a:rPr lang="de-DE" dirty="0" err="1" smtClean="0"/>
              <a:t>schedule</a:t>
            </a:r>
            <a:endParaRPr lang="de-DE" dirty="0" smtClean="0"/>
          </a:p>
          <a:p>
            <a:r>
              <a:rPr lang="de-DE" smtClean="0"/>
              <a:t>30.01.2016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75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Phase 1 - 30.1.2016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72423"/>
              </p:ext>
            </p:extLst>
          </p:nvPr>
        </p:nvGraphicFramePr>
        <p:xfrm>
          <a:off x="838201" y="1690688"/>
          <a:ext cx="8391258" cy="29788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85403"/>
                <a:gridCol w="905855"/>
              </a:tblGrid>
              <a:tr h="607994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Show the current speed over the dash cam view</a:t>
                      </a:r>
                      <a:endParaRPr lang="de-DE" sz="2400" dirty="0">
                        <a:latin typeface="+mj-lt"/>
                      </a:endParaRPr>
                    </a:p>
                  </a:txBody>
                  <a:tcPr marL="149916" marR="149916" marT="74958" marB="74958"/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 marL="149916" marR="149916" marT="74958" marB="74958"/>
                </a:tc>
              </a:tr>
              <a:tr h="607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Review and define test scenarios and criteria</a:t>
                      </a:r>
                    </a:p>
                  </a:txBody>
                  <a:tcPr marL="149916" marR="149916" marT="74958" marB="74958"/>
                </a:tc>
                <a:tc>
                  <a:txBody>
                    <a:bodyPr/>
                    <a:lstStyle/>
                    <a:p>
                      <a:endParaRPr lang="de-DE" sz="3000"/>
                    </a:p>
                  </a:txBody>
                  <a:tcPr marL="149916" marR="149916" marT="74958" marB="74958"/>
                </a:tc>
              </a:tr>
              <a:tr h="607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Implement simple lane detection using </a:t>
                      </a:r>
                      <a:r>
                        <a:rPr lang="en-US" sz="24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hough</a:t>
                      </a:r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transformation with circle detection</a:t>
                      </a:r>
                      <a:endParaRPr lang="de-DE" sz="2400" dirty="0">
                        <a:latin typeface="+mj-lt"/>
                      </a:endParaRPr>
                    </a:p>
                  </a:txBody>
                  <a:tcPr marL="149916" marR="149916" marT="74958" marB="74958"/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 marL="149916" marR="149916" marT="74958" marB="74958"/>
                </a:tc>
              </a:tr>
              <a:tr h="607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Dashcam</a:t>
                      </a:r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view can be </a:t>
                      </a:r>
                      <a:r>
                        <a:rPr lang="en-US" sz="24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optimised</a:t>
                      </a:r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using Android built-in camera preview</a:t>
                      </a:r>
                      <a:endParaRPr lang="de-DE" sz="2400" dirty="0">
                        <a:latin typeface="+mj-lt"/>
                      </a:endParaRPr>
                    </a:p>
                  </a:txBody>
                  <a:tcPr marL="149916" marR="149916" marT="74958" marB="7495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 marL="149916" marR="149916" marT="74958" marB="74958"/>
                </a:tc>
              </a:tr>
            </a:tbl>
          </a:graphicData>
        </a:graphic>
      </p:graphicFrame>
      <p:sp>
        <p:nvSpPr>
          <p:cNvPr id="9" name="Ellipse 8"/>
          <p:cNvSpPr/>
          <p:nvPr/>
        </p:nvSpPr>
        <p:spPr>
          <a:xfrm>
            <a:off x="8559325" y="2385262"/>
            <a:ext cx="376015" cy="393106"/>
          </a:xfrm>
          <a:prstGeom prst="ellipse">
            <a:avLst/>
          </a:prstGeom>
          <a:solidFill>
            <a:srgbClr val="FFC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8559323" y="4051968"/>
            <a:ext cx="376015" cy="393106"/>
          </a:xfrm>
          <a:prstGeom prst="ellipse">
            <a:avLst/>
          </a:prstGeom>
          <a:solidFill>
            <a:srgbClr val="FFC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C:\Users\BERGHL\Desktop\check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504" y="1743719"/>
            <a:ext cx="625651" cy="55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BERGHL\Desktop\checkma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503" y="3070292"/>
            <a:ext cx="625651" cy="55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75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Phase 2 - 13.February 2016</a:t>
            </a:r>
            <a:endParaRPr lang="de-DE" dirty="0"/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652524"/>
              </p:ext>
            </p:extLst>
          </p:nvPr>
        </p:nvGraphicFramePr>
        <p:xfrm>
          <a:off x="838201" y="1690688"/>
          <a:ext cx="8391258" cy="27054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85403"/>
                <a:gridCol w="905855"/>
              </a:tblGrid>
              <a:tr h="607994">
                <a:tc>
                  <a:txBody>
                    <a:bodyPr/>
                    <a:lstStyle/>
                    <a:p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Detect and track other vehicles in front of us</a:t>
                      </a:r>
                    </a:p>
                  </a:txBody>
                  <a:tcPr marL="149916" marR="149916" marT="74958" marB="74958"/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 marL="149916" marR="149916" marT="74958" marB="74958"/>
                </a:tc>
              </a:tr>
              <a:tr h="607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Show driving direction</a:t>
                      </a:r>
                    </a:p>
                  </a:txBody>
                  <a:tcPr marL="149916" marR="149916" marT="74958" marB="74958"/>
                </a:tc>
                <a:tc>
                  <a:txBody>
                    <a:bodyPr/>
                    <a:lstStyle/>
                    <a:p>
                      <a:endParaRPr lang="de-DE" sz="3000"/>
                    </a:p>
                  </a:txBody>
                  <a:tcPr marL="149916" marR="149916" marT="74958" marB="74958"/>
                </a:tc>
              </a:tr>
              <a:tr h="607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Warn about a lane departure when an outer lane line is crossing</a:t>
                      </a:r>
                    </a:p>
                  </a:txBody>
                  <a:tcPr marL="149916" marR="149916" marT="74958" marB="74958"/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 marL="149916" marR="149916" marT="74958" marB="74958"/>
                </a:tc>
              </a:tr>
              <a:tr h="607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Implement sign detection</a:t>
                      </a:r>
                    </a:p>
                  </a:txBody>
                  <a:tcPr marL="149916" marR="149916" marT="74958" marB="7495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 marL="149916" marR="149916" marT="74958" marB="74958"/>
                </a:tc>
              </a:tr>
            </a:tbl>
          </a:graphicData>
        </a:graphic>
      </p:graphicFrame>
      <p:sp>
        <p:nvSpPr>
          <p:cNvPr id="10" name="Ellipse 9"/>
          <p:cNvSpPr/>
          <p:nvPr/>
        </p:nvSpPr>
        <p:spPr>
          <a:xfrm>
            <a:off x="8559325" y="1805573"/>
            <a:ext cx="376015" cy="393106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8559325" y="2385262"/>
            <a:ext cx="376015" cy="393106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8559324" y="3128747"/>
            <a:ext cx="376015" cy="393106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8559323" y="3872232"/>
            <a:ext cx="376015" cy="393106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52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Phase 3 - optional Features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611474"/>
              </p:ext>
            </p:extLst>
          </p:nvPr>
        </p:nvGraphicFramePr>
        <p:xfrm>
          <a:off x="838201" y="1690688"/>
          <a:ext cx="8391258" cy="20974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85403"/>
                <a:gridCol w="905855"/>
              </a:tblGrid>
              <a:tr h="607994">
                <a:tc>
                  <a:txBody>
                    <a:bodyPr/>
                    <a:lstStyle/>
                    <a:p>
                      <a:r>
                        <a:rPr lang="en-US" sz="24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Recognise</a:t>
                      </a:r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signs and show their meaning in the UI </a:t>
                      </a:r>
                    </a:p>
                  </a:txBody>
                  <a:tcPr marL="149916" marR="149916" marT="74958" marB="74958"/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 marL="149916" marR="149916" marT="74958" marB="74958"/>
                </a:tc>
              </a:tr>
              <a:tr h="607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Recognise</a:t>
                      </a:r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 brake lights of cars in front of us</a:t>
                      </a:r>
                    </a:p>
                  </a:txBody>
                  <a:tcPr marL="149916" marR="149916" marT="74958" marB="74958"/>
                </a:tc>
                <a:tc>
                  <a:txBody>
                    <a:bodyPr/>
                    <a:lstStyle/>
                    <a:p>
                      <a:endParaRPr lang="de-DE" sz="3000"/>
                    </a:p>
                  </a:txBody>
                  <a:tcPr marL="149916" marR="149916" marT="74958" marB="74958"/>
                </a:tc>
              </a:tr>
              <a:tr h="6079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Warn about a lane departure when an outer lane line is crossing</a:t>
                      </a:r>
                    </a:p>
                  </a:txBody>
                  <a:tcPr marL="149916" marR="149916" marT="74958" marB="74958"/>
                </a:tc>
                <a:tc>
                  <a:txBody>
                    <a:bodyPr/>
                    <a:lstStyle/>
                    <a:p>
                      <a:endParaRPr lang="de-DE" sz="3000" dirty="0"/>
                    </a:p>
                  </a:txBody>
                  <a:tcPr marL="149916" marR="149916" marT="74958" marB="74958"/>
                </a:tc>
              </a:tr>
            </a:tbl>
          </a:graphicData>
        </a:graphic>
      </p:graphicFrame>
      <p:sp>
        <p:nvSpPr>
          <p:cNvPr id="8" name="Ellipse 7"/>
          <p:cNvSpPr/>
          <p:nvPr/>
        </p:nvSpPr>
        <p:spPr>
          <a:xfrm>
            <a:off x="8559325" y="1805573"/>
            <a:ext cx="376015" cy="393106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8559325" y="2385262"/>
            <a:ext cx="376015" cy="393106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8559324" y="3128747"/>
            <a:ext cx="376015" cy="393106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54182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Benutzerdefiniert</PresentationFormat>
  <Paragraphs>17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ADAM </vt:lpstr>
      <vt:lpstr>Phase 1 - 30.1.2016</vt:lpstr>
      <vt:lpstr>Phase 2 - 13.February 2016</vt:lpstr>
      <vt:lpstr>Phase 3 - optional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Test</dc:creator>
  <cp:lastModifiedBy>Berghäuser Lucas</cp:lastModifiedBy>
  <cp:revision>6</cp:revision>
  <dcterms:created xsi:type="dcterms:W3CDTF">2016-01-15T20:44:47Z</dcterms:created>
  <dcterms:modified xsi:type="dcterms:W3CDTF">2016-01-30T09:45:38Z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qChecksum">
    <vt:lpwstr>90767CFF253AD8AED5AF06BF0AF7251F</vt:lpwstr>
  </property>
  <property fmtid="{D5CDD505-2E9C-101B-9397-08002B2CF9AE}" pid="3" name="CqInformationType">
    <vt:lpwstr>Working Standard</vt:lpwstr>
  </property>
  <property fmtid="{D5CDD505-2E9C-101B-9397-08002B2CF9AE}" pid="4" name="CqVitality">
    <vt:lpwstr/>
  </property>
  <property fmtid="{D5CDD505-2E9C-101B-9397-08002B2CF9AE}" pid="5" name="CqDisclosureRange">
    <vt:lpwstr/>
  </property>
  <property fmtid="{D5CDD505-2E9C-101B-9397-08002B2CF9AE}" pid="6" name="CqDisclosureRangeStamp">
    <vt:lpwstr/>
  </property>
  <property fmtid="{D5CDD505-2E9C-101B-9397-08002B2CF9AE}" pid="7" name="CqDisclosureRangeLimitation">
    <vt:lpwstr/>
  </property>
  <property fmtid="{D5CDD505-2E9C-101B-9397-08002B2CF9AE}" pid="8" name="CqOwner">
    <vt:lpwstr>BERGHL</vt:lpwstr>
  </property>
  <property fmtid="{D5CDD505-2E9C-101B-9397-08002B2CF9AE}" pid="9" name="CqDepartment">
    <vt:lpwstr/>
  </property>
  <property fmtid="{D5CDD505-2E9C-101B-9397-08002B2CF9AE}" pid="10" name="CqCompanyOwner">
    <vt:lpwstr>NTT DATA</vt:lpwstr>
  </property>
</Properties>
</file>