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17"/>
  </p:notesMasterIdLst>
  <p:sldIdLst>
    <p:sldId id="257" r:id="rId4"/>
    <p:sldId id="258" r:id="rId5"/>
    <p:sldId id="259" r:id="rId6"/>
    <p:sldId id="260" r:id="rId7"/>
    <p:sldId id="272" r:id="rId8"/>
    <p:sldId id="273" r:id="rId9"/>
    <p:sldId id="261" r:id="rId10"/>
    <p:sldId id="275" r:id="rId11"/>
    <p:sldId id="276" r:id="rId12"/>
    <p:sldId id="277" r:id="rId13"/>
    <p:sldId id="279" r:id="rId14"/>
    <p:sldId id="280" r:id="rId15"/>
    <p:sldId id="281" r:id="rId16"/>
  </p:sldIdLst>
  <p:sldSz cx="9144000" cy="5143500" type="screen16x9"/>
  <p:notesSz cx="6858000" cy="9144000"/>
  <p:embeddedFontLst>
    <p:embeddedFont>
      <p:font typeface="Roboto Thin"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
      <p:font typeface="Dosis" panose="020B0604020202020204" charset="0"/>
      <p:regular r:id="rId26"/>
      <p:bold r:id="rId27"/>
    </p:embeddedFont>
    <p:embeddedFont>
      <p:font typeface="Roboto Black"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2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28B589-4659-4227-9C68-565DD4A46BFE}">
  <a:tblStyle styleId="{8628B589-4659-4227-9C68-565DD4A46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font" Target="fonts/font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37986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8263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677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1299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1009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2027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7685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079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95269"/>
        </a:solidFill>
        <a:effectLst/>
      </p:bgPr>
    </p:bg>
    <p:spTree>
      <p:nvGrpSpPr>
        <p:cNvPr id="1" name="Shape 53"/>
        <p:cNvGrpSpPr/>
        <p:nvPr/>
      </p:nvGrpSpPr>
      <p:grpSpPr>
        <a:xfrm>
          <a:off x="0" y="0"/>
          <a:ext cx="0" cy="0"/>
          <a:chOff x="0" y="0"/>
          <a:chExt cx="0" cy="0"/>
        </a:xfrm>
      </p:grpSpPr>
      <p:sp>
        <p:nvSpPr>
          <p:cNvPr id="54" name="Shape 54"/>
          <p:cNvSpPr/>
          <p:nvPr/>
        </p:nvSpPr>
        <p:spPr>
          <a:xfrm>
            <a:off x="469021" y="1983100"/>
            <a:ext cx="8210374" cy="78467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 sz="5600" i="0" u="none" strike="noStrike" cap="none">
                <a:solidFill>
                  <a:schemeClr val="lt1"/>
                </a:solidFill>
                <a:latin typeface="Dosis"/>
                <a:ea typeface="Dosis"/>
                <a:cs typeface="Dosis"/>
                <a:sym typeface="Dosis"/>
              </a:rPr>
              <a:t>TITLE GOES HERE</a:t>
            </a:r>
            <a:endParaRPr sz="1000">
              <a:solidFill>
                <a:schemeClr val="lt1"/>
              </a:solidFill>
              <a:latin typeface="Dosis"/>
              <a:ea typeface="Dosis"/>
              <a:cs typeface="Dosis"/>
              <a:sym typeface="Dosis"/>
            </a:endParaRPr>
          </a:p>
        </p:txBody>
      </p:sp>
      <p:sp>
        <p:nvSpPr>
          <p:cNvPr id="55" name="Shape 55"/>
          <p:cNvSpPr/>
          <p:nvPr/>
        </p:nvSpPr>
        <p:spPr>
          <a:xfrm>
            <a:off x="469011" y="2814675"/>
            <a:ext cx="8210374" cy="514596"/>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A4A6A8"/>
              </a:buClr>
              <a:buFont typeface="Arial"/>
              <a:buNone/>
            </a:pPr>
            <a:r>
              <a:rPr lang="en" sz="3500" b="0" i="0" u="none" strike="noStrike" cap="none">
                <a:solidFill>
                  <a:srgbClr val="BCBEC0"/>
                </a:solidFill>
                <a:latin typeface="Dosis"/>
                <a:ea typeface="Dosis"/>
                <a:cs typeface="Dosis"/>
                <a:sym typeface="Dosis"/>
              </a:rPr>
              <a:t>Subtitle goes here</a:t>
            </a:r>
            <a:endParaRPr sz="1000">
              <a:solidFill>
                <a:srgbClr val="BCBEC0"/>
              </a:solidFill>
              <a:latin typeface="Dosis"/>
              <a:ea typeface="Dosis"/>
              <a:cs typeface="Dosis"/>
              <a:sym typeface="Dosis"/>
            </a:endParaRPr>
          </a:p>
        </p:txBody>
      </p:sp>
      <p:sp>
        <p:nvSpPr>
          <p:cNvPr id="56" name="Shape 56"/>
          <p:cNvSpPr/>
          <p:nvPr/>
        </p:nvSpPr>
        <p:spPr>
          <a:xfrm>
            <a:off x="469031" y="4578285"/>
            <a:ext cx="1792609" cy="19645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8A8A8A"/>
              </a:buClr>
              <a:buFont typeface="Arial"/>
              <a:buNone/>
            </a:pPr>
            <a:r>
              <a:rPr lang="en" sz="800" b="0" i="0" u="none" strike="noStrike" cap="none">
                <a:solidFill>
                  <a:srgbClr val="BCBEC0"/>
                </a:solidFill>
                <a:latin typeface="Dosis"/>
                <a:ea typeface="Dosis"/>
                <a:cs typeface="Dosis"/>
                <a:sym typeface="Dosis"/>
              </a:rPr>
              <a:t>New York  </a:t>
            </a:r>
            <a:r>
              <a:rPr lang="en" sz="800">
                <a:solidFill>
                  <a:srgbClr val="BCBEC0"/>
                </a:solidFill>
                <a:latin typeface="Dosis"/>
                <a:ea typeface="Dosis"/>
                <a:cs typeface="Dosis"/>
                <a:sym typeface="Dosis"/>
              </a:rPr>
              <a:t>-</a:t>
            </a:r>
            <a:r>
              <a:rPr lang="en" sz="800" b="0" i="0" u="none" strike="noStrike" cap="none">
                <a:solidFill>
                  <a:srgbClr val="BCBEC0"/>
                </a:solidFill>
                <a:latin typeface="Dosis"/>
                <a:ea typeface="Dosis"/>
                <a:cs typeface="Dosis"/>
                <a:sym typeface="Dosis"/>
              </a:rPr>
              <a:t>  10th February, 2014</a:t>
            </a:r>
            <a:endParaRPr sz="800">
              <a:solidFill>
                <a:srgbClr val="BCBEC0"/>
              </a:solidFill>
              <a:latin typeface="Dosis"/>
              <a:ea typeface="Dosis"/>
              <a:cs typeface="Dosis"/>
              <a:sym typeface="Dosis"/>
            </a:endParaRPr>
          </a:p>
        </p:txBody>
      </p:sp>
      <p:pic>
        <p:nvPicPr>
          <p:cNvPr id="57" name="Shape 57"/>
          <p:cNvPicPr preferRelativeResize="0"/>
          <p:nvPr/>
        </p:nvPicPr>
        <p:blipFill>
          <a:blip r:embed="rId2">
            <a:alphaModFix/>
          </a:blip>
          <a:stretch>
            <a:fillRect/>
          </a:stretch>
        </p:blipFill>
        <p:spPr>
          <a:xfrm>
            <a:off x="469028" y="620299"/>
            <a:ext cx="1362880" cy="28662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s">
  <p:cSld name="CUSTOM_1">
    <p:bg>
      <p:bgPr>
        <a:solidFill>
          <a:srgbClr val="295269"/>
        </a:solidFill>
        <a:effectLst/>
      </p:bgPr>
    </p:bg>
    <p:spTree>
      <p:nvGrpSpPr>
        <p:cNvPr id="1" name="Shape 58"/>
        <p:cNvGrpSpPr/>
        <p:nvPr/>
      </p:nvGrpSpPr>
      <p:grpSpPr>
        <a:xfrm>
          <a:off x="0" y="0"/>
          <a:ext cx="0" cy="0"/>
          <a:chOff x="0" y="0"/>
          <a:chExt cx="0" cy="0"/>
        </a:xfrm>
      </p:grpSpPr>
      <p:sp>
        <p:nvSpPr>
          <p:cNvPr id="59" name="Shape 59"/>
          <p:cNvSpPr/>
          <p:nvPr/>
        </p:nvSpPr>
        <p:spPr>
          <a:xfrm>
            <a:off x="469000" y="2073325"/>
            <a:ext cx="7747596" cy="1660500"/>
          </a:xfrm>
          <a:custGeom>
            <a:avLst/>
            <a:gdLst/>
            <a:ahLst/>
            <a:cxnLst/>
            <a:rect l="0" t="0" r="0" b="0"/>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rtl="0">
              <a:lnSpc>
                <a:spcPct val="150000"/>
              </a:lnSpc>
              <a:spcBef>
                <a:spcPts val="0"/>
              </a:spcBef>
              <a:spcAft>
                <a:spcPts val="0"/>
              </a:spcAft>
              <a:buClr>
                <a:srgbClr val="FFFFFF"/>
              </a:buClr>
              <a:buFont typeface="Arial"/>
              <a:buNone/>
            </a:pPr>
            <a:r>
              <a:rPr lang="en" sz="1800">
                <a:solidFill>
                  <a:srgbClr val="FFFFFF"/>
                </a:solidFill>
                <a:latin typeface="Dosis"/>
                <a:ea typeface="Dosis"/>
                <a:cs typeface="Dosis"/>
                <a:sym typeface="Dosis"/>
              </a:rPr>
              <a:t>1. Announcements</a:t>
            </a:r>
            <a:endParaRPr sz="1000">
              <a:latin typeface="Dosis"/>
              <a:ea typeface="Dosis"/>
              <a:cs typeface="Dosis"/>
              <a:sym typeface="Dosis"/>
            </a:endParaRPr>
          </a:p>
          <a:p>
            <a:pPr marL="0" marR="0" lvl="0" indent="0" rtl="0">
              <a:lnSpc>
                <a:spcPct val="150000"/>
              </a:lnSpc>
              <a:spcBef>
                <a:spcPts val="0"/>
              </a:spcBef>
              <a:spcAft>
                <a:spcPts val="0"/>
              </a:spcAft>
              <a:buClr>
                <a:srgbClr val="FFFFFF"/>
              </a:buClr>
              <a:buFont typeface="Arial"/>
              <a:buNone/>
            </a:pPr>
            <a:r>
              <a:rPr lang="en" sz="1800">
                <a:solidFill>
                  <a:srgbClr val="FFFFFF"/>
                </a:solidFill>
                <a:latin typeface="Dosis"/>
                <a:ea typeface="Dosis"/>
                <a:cs typeface="Dosis"/>
                <a:sym typeface="Dosis"/>
              </a:rPr>
              <a:t>2. Recruiting</a:t>
            </a:r>
            <a:endParaRPr sz="1800">
              <a:solidFill>
                <a:srgbClr val="FFFFFF"/>
              </a:solidFill>
              <a:latin typeface="Dosis"/>
              <a:ea typeface="Dosis"/>
              <a:cs typeface="Dosis"/>
              <a:sym typeface="Dosis"/>
            </a:endParaRPr>
          </a:p>
          <a:p>
            <a:pPr marL="0" marR="0" lvl="0" indent="0" rtl="0">
              <a:lnSpc>
                <a:spcPct val="150000"/>
              </a:lnSpc>
              <a:spcBef>
                <a:spcPts val="0"/>
              </a:spcBef>
              <a:spcAft>
                <a:spcPts val="0"/>
              </a:spcAft>
              <a:buClr>
                <a:srgbClr val="FFFFFF"/>
              </a:buClr>
              <a:buFont typeface="Arial"/>
              <a:buNone/>
            </a:pPr>
            <a:r>
              <a:rPr lang="en" sz="1800">
                <a:solidFill>
                  <a:srgbClr val="FFFFFF"/>
                </a:solidFill>
                <a:latin typeface="Dosis"/>
                <a:ea typeface="Dosis"/>
                <a:cs typeface="Dosis"/>
                <a:sym typeface="Dosis"/>
              </a:rPr>
              <a:t>3. Product Updates</a:t>
            </a:r>
            <a:endParaRPr sz="1800">
              <a:solidFill>
                <a:srgbClr val="FFFFFF"/>
              </a:solidFill>
              <a:latin typeface="Dosis"/>
              <a:ea typeface="Dosis"/>
              <a:cs typeface="Dosis"/>
              <a:sym typeface="Dosis"/>
            </a:endParaRPr>
          </a:p>
          <a:p>
            <a:pPr marL="0" marR="0" lvl="0" indent="0" rtl="0">
              <a:lnSpc>
                <a:spcPct val="150000"/>
              </a:lnSpc>
              <a:spcBef>
                <a:spcPts val="0"/>
              </a:spcBef>
              <a:spcAft>
                <a:spcPts val="0"/>
              </a:spcAft>
              <a:buClr>
                <a:srgbClr val="FFFFFF"/>
              </a:buClr>
              <a:buFont typeface="Arial"/>
              <a:buNone/>
            </a:pPr>
            <a:r>
              <a:rPr lang="en" sz="1800">
                <a:solidFill>
                  <a:srgbClr val="FFFFFF"/>
                </a:solidFill>
                <a:latin typeface="Dosis"/>
                <a:ea typeface="Dosis"/>
                <a:cs typeface="Dosis"/>
                <a:sym typeface="Dosis"/>
              </a:rPr>
              <a:t>4.  Weekly Metrics</a:t>
            </a:r>
            <a:endParaRPr sz="1800">
              <a:solidFill>
                <a:srgbClr val="FFFFFF"/>
              </a:solidFill>
              <a:latin typeface="Dosis"/>
              <a:ea typeface="Dosis"/>
              <a:cs typeface="Dosis"/>
              <a:sym typeface="Dosis"/>
            </a:endParaRPr>
          </a:p>
        </p:txBody>
      </p:sp>
      <p:cxnSp>
        <p:nvCxnSpPr>
          <p:cNvPr id="60" name="Shape 60"/>
          <p:cNvCxnSpPr/>
          <p:nvPr/>
        </p:nvCxnSpPr>
        <p:spPr>
          <a:xfrm>
            <a:off x="469004" y="1765604"/>
            <a:ext cx="267300" cy="0"/>
          </a:xfrm>
          <a:prstGeom prst="straightConnector1">
            <a:avLst/>
          </a:prstGeom>
          <a:noFill/>
          <a:ln w="9525" cap="rnd" cmpd="sng">
            <a:solidFill>
              <a:srgbClr val="EBECED"/>
            </a:solidFill>
            <a:prstDash val="solid"/>
            <a:miter lim="8000"/>
            <a:headEnd type="none" w="sm" len="sm"/>
            <a:tailEnd type="none" w="sm" len="sm"/>
          </a:ln>
        </p:spPr>
      </p:cxnSp>
      <p:sp>
        <p:nvSpPr>
          <p:cNvPr id="61" name="Shape 61"/>
          <p:cNvSpPr/>
          <p:nvPr/>
        </p:nvSpPr>
        <p:spPr>
          <a:xfrm>
            <a:off x="469011" y="519150"/>
            <a:ext cx="8210374" cy="514596"/>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A4A6A8"/>
              </a:buClr>
              <a:buFont typeface="Arial"/>
              <a:buNone/>
            </a:pPr>
            <a:r>
              <a:rPr lang="en" sz="2400">
                <a:solidFill>
                  <a:srgbClr val="39D1B4"/>
                </a:solidFill>
                <a:latin typeface="Dosis"/>
                <a:ea typeface="Dosis"/>
                <a:cs typeface="Dosis"/>
                <a:sym typeface="Dosis"/>
              </a:rPr>
              <a:t>CONTENTS</a:t>
            </a:r>
            <a:endParaRPr sz="2400">
              <a:solidFill>
                <a:srgbClr val="39D1B4"/>
              </a:solidFill>
              <a:latin typeface="Dosis"/>
              <a:ea typeface="Dosis"/>
              <a:cs typeface="Dosis"/>
              <a:sym typeface="Dosis"/>
            </a:endParaRPr>
          </a:p>
        </p:txBody>
      </p:sp>
      <p:cxnSp>
        <p:nvCxnSpPr>
          <p:cNvPr id="62" name="Shape 62"/>
          <p:cNvCxnSpPr/>
          <p:nvPr/>
        </p:nvCxnSpPr>
        <p:spPr>
          <a:xfrm>
            <a:off x="469004" y="3927779"/>
            <a:ext cx="267300" cy="0"/>
          </a:xfrm>
          <a:prstGeom prst="straightConnector1">
            <a:avLst/>
          </a:prstGeom>
          <a:noFill/>
          <a:ln w="9525" cap="rnd" cmpd="sng">
            <a:solidFill>
              <a:srgbClr val="EBECED"/>
            </a:solidFill>
            <a:prstDash val="solid"/>
            <a:miter lim="8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Slide">
  <p:cSld name="CUSTOM_6">
    <p:bg>
      <p:bgPr>
        <a:solidFill>
          <a:srgbClr val="6AB1D3"/>
        </a:solidFill>
        <a:effectLst/>
      </p:bgPr>
    </p:bg>
    <p:spTree>
      <p:nvGrpSpPr>
        <p:cNvPr id="1" name="Shape 63"/>
        <p:cNvGrpSpPr/>
        <p:nvPr/>
      </p:nvGrpSpPr>
      <p:grpSpPr>
        <a:xfrm>
          <a:off x="0" y="0"/>
          <a:ext cx="0" cy="0"/>
          <a:chOff x="0" y="0"/>
          <a:chExt cx="0" cy="0"/>
        </a:xfrm>
      </p:grpSpPr>
      <p:sp>
        <p:nvSpPr>
          <p:cNvPr id="64" name="Shape 64"/>
          <p:cNvSpPr/>
          <p:nvPr/>
        </p:nvSpPr>
        <p:spPr>
          <a:xfrm>
            <a:off x="469021" y="1906900"/>
            <a:ext cx="8171820" cy="78467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 sz="5600">
                <a:solidFill>
                  <a:schemeClr val="lt1"/>
                </a:solidFill>
                <a:latin typeface="Dosis"/>
                <a:ea typeface="Dosis"/>
                <a:cs typeface="Dosis"/>
                <a:sym typeface="Dosis"/>
              </a:rPr>
              <a:t>MAIN SECTION</a:t>
            </a:r>
            <a:r>
              <a:rPr lang="en" sz="5600" i="0" u="none" strike="noStrike" cap="none">
                <a:solidFill>
                  <a:schemeClr val="lt1"/>
                </a:solidFill>
                <a:latin typeface="Dosis"/>
                <a:ea typeface="Dosis"/>
                <a:cs typeface="Dosis"/>
                <a:sym typeface="Dosis"/>
              </a:rPr>
              <a:t> </a:t>
            </a:r>
            <a:r>
              <a:rPr lang="en" sz="5600">
                <a:solidFill>
                  <a:schemeClr val="lt1"/>
                </a:solidFill>
                <a:latin typeface="Dosis"/>
                <a:ea typeface="Dosis"/>
                <a:cs typeface="Dosis"/>
                <a:sym typeface="Dosis"/>
              </a:rPr>
              <a:t>TITLE</a:t>
            </a:r>
            <a:endParaRPr sz="1000">
              <a:solidFill>
                <a:schemeClr val="lt1"/>
              </a:solidFill>
              <a:latin typeface="Dosis"/>
              <a:ea typeface="Dosis"/>
              <a:cs typeface="Dosis"/>
              <a:sym typeface="Dosis"/>
            </a:endParaRPr>
          </a:p>
        </p:txBody>
      </p:sp>
      <p:sp>
        <p:nvSpPr>
          <p:cNvPr id="65" name="Shape 65"/>
          <p:cNvSpPr/>
          <p:nvPr/>
        </p:nvSpPr>
        <p:spPr>
          <a:xfrm>
            <a:off x="469011" y="2738475"/>
            <a:ext cx="8171820" cy="514596"/>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A4A6A8"/>
              </a:buClr>
              <a:buFont typeface="Arial"/>
              <a:buNone/>
            </a:pPr>
            <a:r>
              <a:rPr lang="en" sz="3500" b="0" i="0" u="none" strike="noStrike" cap="none">
                <a:solidFill>
                  <a:srgbClr val="204056"/>
                </a:solidFill>
                <a:latin typeface="Dosis"/>
                <a:ea typeface="Dosis"/>
                <a:cs typeface="Dosis"/>
                <a:sym typeface="Dosis"/>
              </a:rPr>
              <a:t>Subtitle goes here</a:t>
            </a:r>
            <a:endParaRPr sz="1000">
              <a:solidFill>
                <a:srgbClr val="204056"/>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section Slide">
  <p:cSld name="CUSTOM_7">
    <p:bg>
      <p:bgPr>
        <a:solidFill>
          <a:srgbClr val="E6E7E8"/>
        </a:solidFill>
        <a:effectLst/>
      </p:bgPr>
    </p:bg>
    <p:spTree>
      <p:nvGrpSpPr>
        <p:cNvPr id="1" name="Shape 66"/>
        <p:cNvGrpSpPr/>
        <p:nvPr/>
      </p:nvGrpSpPr>
      <p:grpSpPr>
        <a:xfrm>
          <a:off x="0" y="0"/>
          <a:ext cx="0" cy="0"/>
          <a:chOff x="0" y="0"/>
          <a:chExt cx="0" cy="0"/>
        </a:xfrm>
      </p:grpSpPr>
      <p:sp>
        <p:nvSpPr>
          <p:cNvPr id="67" name="Shape 67"/>
          <p:cNvSpPr/>
          <p:nvPr/>
        </p:nvSpPr>
        <p:spPr>
          <a:xfrm>
            <a:off x="469021" y="1906900"/>
            <a:ext cx="8210374" cy="78467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 sz="5600">
                <a:solidFill>
                  <a:srgbClr val="204056"/>
                </a:solidFill>
                <a:latin typeface="Dosis"/>
                <a:ea typeface="Dosis"/>
                <a:cs typeface="Dosis"/>
                <a:sym typeface="Dosis"/>
              </a:rPr>
              <a:t>SUB-SECTION TITLE</a:t>
            </a:r>
            <a:endParaRPr sz="1000">
              <a:solidFill>
                <a:srgbClr val="204056"/>
              </a:solidFill>
              <a:latin typeface="Dosis"/>
              <a:ea typeface="Dosis"/>
              <a:cs typeface="Dosis"/>
              <a:sym typeface="Dosis"/>
            </a:endParaRPr>
          </a:p>
        </p:txBody>
      </p:sp>
      <p:sp>
        <p:nvSpPr>
          <p:cNvPr id="68" name="Shape 68"/>
          <p:cNvSpPr/>
          <p:nvPr/>
        </p:nvSpPr>
        <p:spPr>
          <a:xfrm>
            <a:off x="469011" y="2738475"/>
            <a:ext cx="8210374" cy="514596"/>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A4A6A8"/>
              </a:buClr>
              <a:buFont typeface="Arial"/>
              <a:buNone/>
            </a:pPr>
            <a:r>
              <a:rPr lang="en" sz="3500" b="0" i="0" u="none" strike="noStrike" cap="none">
                <a:solidFill>
                  <a:srgbClr val="BCBEC0"/>
                </a:solidFill>
                <a:latin typeface="Dosis"/>
                <a:ea typeface="Dosis"/>
                <a:cs typeface="Dosis"/>
                <a:sym typeface="Dosis"/>
              </a:rPr>
              <a:t>Subtitle goes here</a:t>
            </a:r>
            <a:endParaRPr sz="1000">
              <a:solidFill>
                <a:srgbClr val="BCBEC0"/>
              </a:solidFill>
              <a:latin typeface="Dosis"/>
              <a:ea typeface="Dosis"/>
              <a:cs typeface="Dosis"/>
              <a:sym typeface="Dosi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oal Slide">
  <p:cSld name="CUSTOM_11">
    <p:spTree>
      <p:nvGrpSpPr>
        <p:cNvPr id="1" name="Shape 69"/>
        <p:cNvGrpSpPr/>
        <p:nvPr/>
      </p:nvGrpSpPr>
      <p:grpSpPr>
        <a:xfrm>
          <a:off x="0" y="0"/>
          <a:ext cx="0" cy="0"/>
          <a:chOff x="0" y="0"/>
          <a:chExt cx="0" cy="0"/>
        </a:xfrm>
      </p:grpSpPr>
      <p:sp>
        <p:nvSpPr>
          <p:cNvPr id="70" name="Shape 70"/>
          <p:cNvSpPr/>
          <p:nvPr/>
        </p:nvSpPr>
        <p:spPr>
          <a:xfrm>
            <a:off x="469025" y="1767264"/>
            <a:ext cx="7697398" cy="2160656"/>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00000"/>
              </a:lnSpc>
              <a:spcBef>
                <a:spcPts val="0"/>
              </a:spcBef>
              <a:spcAft>
                <a:spcPts val="0"/>
              </a:spcAft>
              <a:buClr>
                <a:srgbClr val="295269"/>
              </a:buClr>
              <a:buFont typeface="Arial"/>
              <a:buNone/>
            </a:pPr>
            <a:r>
              <a:rPr lang="en" sz="3200" b="0" i="0" u="none" strike="noStrike" cap="none">
                <a:solidFill>
                  <a:srgbClr val="295269"/>
                </a:solidFill>
                <a:latin typeface="Dosis"/>
                <a:ea typeface="Dosis"/>
                <a:cs typeface="Dosis"/>
                <a:sym typeface="Dosis"/>
              </a:rPr>
              <a:t>Key statement goes here. Collaboratively administrate empower markets via plug-and-play networks. </a:t>
            </a:r>
            <a:r>
              <a:rPr lang="en" sz="3200" b="0" i="0" u="none" strike="noStrike" cap="none">
                <a:solidFill>
                  <a:srgbClr val="FA726E"/>
                </a:solidFill>
                <a:latin typeface="Dosis"/>
                <a:ea typeface="Dosis"/>
                <a:cs typeface="Dosis"/>
                <a:sym typeface="Dosis"/>
              </a:rPr>
              <a:t>Highlights</a:t>
            </a:r>
            <a:r>
              <a:rPr lang="en" sz="3200" b="0" i="0" u="none" strike="noStrike" cap="none">
                <a:solidFill>
                  <a:srgbClr val="295269"/>
                </a:solidFill>
                <a:latin typeface="Dosis"/>
                <a:ea typeface="Dosis"/>
                <a:cs typeface="Dosis"/>
                <a:sym typeface="Dosis"/>
              </a:rPr>
              <a:t> procrastinate B2C users after </a:t>
            </a:r>
            <a:r>
              <a:rPr lang="en" sz="3200" b="0" i="0" u="none" strike="noStrike" cap="none">
                <a:solidFill>
                  <a:srgbClr val="FA726E"/>
                </a:solidFill>
                <a:latin typeface="Dosis"/>
                <a:ea typeface="Dosis"/>
                <a:cs typeface="Dosis"/>
                <a:sym typeface="Dosis"/>
              </a:rPr>
              <a:t>installed base</a:t>
            </a:r>
            <a:r>
              <a:rPr lang="en" sz="3200" b="0" i="0" u="none" strike="noStrike" cap="none">
                <a:solidFill>
                  <a:srgbClr val="295269"/>
                </a:solidFill>
                <a:latin typeface="Dosis"/>
                <a:ea typeface="Dosis"/>
                <a:cs typeface="Dosis"/>
                <a:sym typeface="Dosis"/>
              </a:rPr>
              <a:t> benefits.</a:t>
            </a:r>
            <a:endParaRPr sz="3200">
              <a:latin typeface="Dosis"/>
              <a:ea typeface="Dosis"/>
              <a:cs typeface="Dosis"/>
              <a:sym typeface="Dosis"/>
            </a:endParaRPr>
          </a:p>
        </p:txBody>
      </p:sp>
      <p:sp>
        <p:nvSpPr>
          <p:cNvPr id="71" name="Shape 71"/>
          <p:cNvSpPr/>
          <p:nvPr/>
        </p:nvSpPr>
        <p:spPr>
          <a:xfrm>
            <a:off x="469031" y="1063194"/>
            <a:ext cx="785826" cy="354980"/>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8A8A8A"/>
              </a:buClr>
              <a:buFont typeface="Arial"/>
              <a:buNone/>
            </a:pPr>
            <a:r>
              <a:rPr lang="en" sz="1800" b="0" i="0" u="none" strike="noStrike" cap="none">
                <a:solidFill>
                  <a:srgbClr val="939598"/>
                </a:solidFill>
                <a:latin typeface="Dosis"/>
                <a:ea typeface="Dosis"/>
                <a:cs typeface="Dosis"/>
                <a:sym typeface="Dosis"/>
              </a:rPr>
              <a:t>GOAL</a:t>
            </a:r>
            <a:endParaRPr sz="1800">
              <a:solidFill>
                <a:srgbClr val="939598"/>
              </a:solidFill>
              <a:latin typeface="Dosis"/>
              <a:ea typeface="Dosis"/>
              <a:cs typeface="Dosis"/>
              <a:sym typeface="Dosi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ist 1">
  <p:cSld name="CUSTOM_9">
    <p:spTree>
      <p:nvGrpSpPr>
        <p:cNvPr id="1" name="Shape 72"/>
        <p:cNvGrpSpPr/>
        <p:nvPr/>
      </p:nvGrpSpPr>
      <p:grpSpPr>
        <a:xfrm>
          <a:off x="0" y="0"/>
          <a:ext cx="0" cy="0"/>
          <a:chOff x="0" y="0"/>
          <a:chExt cx="0" cy="0"/>
        </a:xfrm>
      </p:grpSpPr>
      <p:sp>
        <p:nvSpPr>
          <p:cNvPr id="73" name="Shape 73"/>
          <p:cNvSpPr/>
          <p:nvPr/>
        </p:nvSpPr>
        <p:spPr>
          <a:xfrm>
            <a:off x="469000" y="2073325"/>
            <a:ext cx="7747596" cy="1660500"/>
          </a:xfrm>
          <a:custGeom>
            <a:avLst/>
            <a:gdLst/>
            <a:ahLst/>
            <a:cxnLst/>
            <a:rect l="0" t="0" r="0" b="0"/>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rtl="0">
              <a:lnSpc>
                <a:spcPct val="150000"/>
              </a:lnSpc>
              <a:spcBef>
                <a:spcPts val="0"/>
              </a:spcBef>
              <a:spcAft>
                <a:spcPts val="0"/>
              </a:spcAft>
              <a:buClr>
                <a:srgbClr val="FFFFFF"/>
              </a:buClr>
              <a:buFont typeface="Arial"/>
              <a:buNone/>
            </a:pPr>
            <a:r>
              <a:rPr lang="en" sz="1800">
                <a:solidFill>
                  <a:srgbClr val="295269"/>
                </a:solidFill>
                <a:latin typeface="Dosis"/>
                <a:ea typeface="Dosis"/>
                <a:cs typeface="Dosis"/>
                <a:sym typeface="Dosis"/>
              </a:rPr>
              <a:t>1. Announcements</a:t>
            </a:r>
            <a:endParaRPr sz="1000">
              <a:solidFill>
                <a:srgbClr val="295269"/>
              </a:solidFill>
              <a:latin typeface="Dosis"/>
              <a:ea typeface="Dosis"/>
              <a:cs typeface="Dosis"/>
              <a:sym typeface="Dosis"/>
            </a:endParaRPr>
          </a:p>
          <a:p>
            <a:pPr marL="0" marR="0" lvl="0" indent="0" rtl="0">
              <a:lnSpc>
                <a:spcPct val="150000"/>
              </a:lnSpc>
              <a:spcBef>
                <a:spcPts val="0"/>
              </a:spcBef>
              <a:spcAft>
                <a:spcPts val="0"/>
              </a:spcAft>
              <a:buClr>
                <a:srgbClr val="FFFFFF"/>
              </a:buClr>
              <a:buFont typeface="Arial"/>
              <a:buNone/>
            </a:pPr>
            <a:r>
              <a:rPr lang="en" sz="1800">
                <a:solidFill>
                  <a:srgbClr val="295269"/>
                </a:solidFill>
                <a:latin typeface="Dosis"/>
                <a:ea typeface="Dosis"/>
                <a:cs typeface="Dosis"/>
                <a:sym typeface="Dosis"/>
              </a:rPr>
              <a:t>2. Recruiting</a:t>
            </a:r>
            <a:endParaRPr sz="1800">
              <a:solidFill>
                <a:srgbClr val="295269"/>
              </a:solidFill>
              <a:latin typeface="Dosis"/>
              <a:ea typeface="Dosis"/>
              <a:cs typeface="Dosis"/>
              <a:sym typeface="Dosis"/>
            </a:endParaRPr>
          </a:p>
          <a:p>
            <a:pPr marL="0" marR="0" lvl="0" indent="0" rtl="0">
              <a:lnSpc>
                <a:spcPct val="150000"/>
              </a:lnSpc>
              <a:spcBef>
                <a:spcPts val="0"/>
              </a:spcBef>
              <a:spcAft>
                <a:spcPts val="0"/>
              </a:spcAft>
              <a:buClr>
                <a:srgbClr val="FFFFFF"/>
              </a:buClr>
              <a:buFont typeface="Arial"/>
              <a:buNone/>
            </a:pPr>
            <a:r>
              <a:rPr lang="en" sz="1800">
                <a:solidFill>
                  <a:srgbClr val="295269"/>
                </a:solidFill>
                <a:latin typeface="Dosis"/>
                <a:ea typeface="Dosis"/>
                <a:cs typeface="Dosis"/>
                <a:sym typeface="Dosis"/>
              </a:rPr>
              <a:t>3. Product Updates</a:t>
            </a:r>
            <a:endParaRPr sz="1800">
              <a:solidFill>
                <a:srgbClr val="295269"/>
              </a:solidFill>
              <a:latin typeface="Dosis"/>
              <a:ea typeface="Dosis"/>
              <a:cs typeface="Dosis"/>
              <a:sym typeface="Dosis"/>
            </a:endParaRPr>
          </a:p>
          <a:p>
            <a:pPr marL="0" marR="0" lvl="0" indent="0" rtl="0">
              <a:lnSpc>
                <a:spcPct val="150000"/>
              </a:lnSpc>
              <a:spcBef>
                <a:spcPts val="0"/>
              </a:spcBef>
              <a:spcAft>
                <a:spcPts val="0"/>
              </a:spcAft>
              <a:buClr>
                <a:srgbClr val="FFFFFF"/>
              </a:buClr>
              <a:buFont typeface="Arial"/>
              <a:buNone/>
            </a:pPr>
            <a:r>
              <a:rPr lang="en" sz="1800">
                <a:solidFill>
                  <a:srgbClr val="295269"/>
                </a:solidFill>
                <a:latin typeface="Dosis"/>
                <a:ea typeface="Dosis"/>
                <a:cs typeface="Dosis"/>
                <a:sym typeface="Dosis"/>
              </a:rPr>
              <a:t>4.  Weekly Metrics</a:t>
            </a:r>
            <a:endParaRPr sz="1800">
              <a:solidFill>
                <a:srgbClr val="295269"/>
              </a:solidFill>
              <a:latin typeface="Dosis"/>
              <a:ea typeface="Dosis"/>
              <a:cs typeface="Dosis"/>
              <a:sym typeface="Dosis"/>
            </a:endParaRPr>
          </a:p>
        </p:txBody>
      </p:sp>
      <p:cxnSp>
        <p:nvCxnSpPr>
          <p:cNvPr id="74" name="Shape 74"/>
          <p:cNvCxnSpPr/>
          <p:nvPr/>
        </p:nvCxnSpPr>
        <p:spPr>
          <a:xfrm>
            <a:off x="469004" y="1765604"/>
            <a:ext cx="267300" cy="0"/>
          </a:xfrm>
          <a:prstGeom prst="straightConnector1">
            <a:avLst/>
          </a:prstGeom>
          <a:noFill/>
          <a:ln w="9525" cap="rnd" cmpd="sng">
            <a:solidFill>
              <a:srgbClr val="295269"/>
            </a:solidFill>
            <a:prstDash val="solid"/>
            <a:miter lim="8000"/>
            <a:headEnd type="none" w="sm" len="sm"/>
            <a:tailEnd type="none" w="sm" len="sm"/>
          </a:ln>
        </p:spPr>
      </p:cxnSp>
      <p:sp>
        <p:nvSpPr>
          <p:cNvPr id="75" name="Shape 75"/>
          <p:cNvSpPr/>
          <p:nvPr/>
        </p:nvSpPr>
        <p:spPr>
          <a:xfrm>
            <a:off x="469011" y="519150"/>
            <a:ext cx="8210374" cy="514596"/>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A4A6A8"/>
              </a:buClr>
              <a:buFont typeface="Arial"/>
              <a:buNone/>
            </a:pPr>
            <a:r>
              <a:rPr lang="en" sz="2400">
                <a:solidFill>
                  <a:srgbClr val="6AB1D3"/>
                </a:solidFill>
                <a:latin typeface="Dosis"/>
                <a:ea typeface="Dosis"/>
                <a:cs typeface="Dosis"/>
                <a:sym typeface="Dosis"/>
              </a:rPr>
              <a:t>LIST OF THINGS</a:t>
            </a:r>
            <a:endParaRPr sz="2400">
              <a:solidFill>
                <a:srgbClr val="6AB1D3"/>
              </a:solidFill>
              <a:latin typeface="Dosis"/>
              <a:ea typeface="Dosis"/>
              <a:cs typeface="Dosis"/>
              <a:sym typeface="Dosis"/>
            </a:endParaRPr>
          </a:p>
        </p:txBody>
      </p:sp>
      <p:cxnSp>
        <p:nvCxnSpPr>
          <p:cNvPr id="76" name="Shape 76"/>
          <p:cNvCxnSpPr/>
          <p:nvPr/>
        </p:nvCxnSpPr>
        <p:spPr>
          <a:xfrm>
            <a:off x="469004" y="3927779"/>
            <a:ext cx="267300" cy="0"/>
          </a:xfrm>
          <a:prstGeom prst="straightConnector1">
            <a:avLst/>
          </a:prstGeom>
          <a:noFill/>
          <a:ln w="9525" cap="rnd" cmpd="sng">
            <a:solidFill>
              <a:srgbClr val="295269"/>
            </a:solidFill>
            <a:prstDash val="solid"/>
            <a:miter lim="8000"/>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ist 2 - Andy">
  <p:cSld name="CUSTOM_8_1">
    <p:spTree>
      <p:nvGrpSpPr>
        <p:cNvPr id="1" name="Shape 81"/>
        <p:cNvGrpSpPr/>
        <p:nvPr/>
      </p:nvGrpSpPr>
      <p:grpSpPr>
        <a:xfrm>
          <a:off x="0" y="0"/>
          <a:ext cx="0" cy="0"/>
          <a:chOff x="0" y="0"/>
          <a:chExt cx="0" cy="0"/>
        </a:xfrm>
      </p:grpSpPr>
      <p:sp>
        <p:nvSpPr>
          <p:cNvPr id="82" name="Shape 82"/>
          <p:cNvSpPr/>
          <p:nvPr/>
        </p:nvSpPr>
        <p:spPr>
          <a:xfrm>
            <a:off x="469025" y="1083775"/>
            <a:ext cx="8210376" cy="1002302"/>
          </a:xfrm>
          <a:custGeom>
            <a:avLst/>
            <a:gdLst/>
            <a:ahLst/>
            <a:cxnLst/>
            <a:rect l="0" t="0" r="0" b="0"/>
            <a:pathLst>
              <a:path w="21600" h="21599" extrusionOk="0">
                <a:moveTo>
                  <a:pt x="0" y="0"/>
                </a:moveTo>
                <a:lnTo>
                  <a:pt x="21600" y="0"/>
                </a:lnTo>
                <a:lnTo>
                  <a:pt x="21600" y="21599"/>
                </a:lnTo>
                <a:lnTo>
                  <a:pt x="0" y="21599"/>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00000"/>
              </a:lnSpc>
              <a:spcBef>
                <a:spcPts val="0"/>
              </a:spcBef>
              <a:spcAft>
                <a:spcPts val="0"/>
              </a:spcAft>
              <a:buClr>
                <a:srgbClr val="295269"/>
              </a:buClr>
              <a:buFont typeface="Arial"/>
              <a:buNone/>
            </a:pPr>
            <a:r>
              <a:rPr lang="en" sz="2800" i="0" u="none" strike="noStrike" cap="none">
                <a:solidFill>
                  <a:srgbClr val="295269"/>
                </a:solidFill>
                <a:latin typeface="Dosis"/>
                <a:ea typeface="Dosis"/>
                <a:cs typeface="Dosis"/>
                <a:sym typeface="Dosis"/>
              </a:rPr>
              <a:t>Key statement goes here with </a:t>
            </a:r>
            <a:r>
              <a:rPr lang="en" sz="2800" i="0" u="none" strike="noStrike" cap="none">
                <a:solidFill>
                  <a:srgbClr val="FA726E"/>
                </a:solidFill>
                <a:latin typeface="Dosis"/>
                <a:ea typeface="Dosis"/>
                <a:cs typeface="Dosis"/>
                <a:sym typeface="Dosis"/>
              </a:rPr>
              <a:t>highlights</a:t>
            </a:r>
            <a:r>
              <a:rPr lang="en" sz="2800" i="0" u="none" strike="noStrike" cap="none">
                <a:solidFill>
                  <a:srgbClr val="295269"/>
                </a:solidFill>
                <a:latin typeface="Dosis"/>
                <a:ea typeface="Dosis"/>
                <a:cs typeface="Dosis"/>
                <a:sym typeface="Dosis"/>
              </a:rPr>
              <a:t>. Collaboratively administrate empowered channel.</a:t>
            </a:r>
            <a:endParaRPr sz="2800">
              <a:latin typeface="Dosis"/>
              <a:ea typeface="Dosis"/>
              <a:cs typeface="Dosis"/>
              <a:sym typeface="Dosis"/>
            </a:endParaRPr>
          </a:p>
        </p:txBody>
      </p:sp>
      <p:sp>
        <p:nvSpPr>
          <p:cNvPr id="83" name="Shape 83"/>
          <p:cNvSpPr/>
          <p:nvPr/>
        </p:nvSpPr>
        <p:spPr>
          <a:xfrm>
            <a:off x="469031" y="489942"/>
            <a:ext cx="809261" cy="356060"/>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8A8A8A"/>
              </a:buClr>
              <a:buFont typeface="Arial"/>
              <a:buNone/>
            </a:pPr>
            <a:r>
              <a:rPr lang="en" sz="1800" b="0" i="0" u="none" strike="noStrike" cap="none">
                <a:solidFill>
                  <a:srgbClr val="939598"/>
                </a:solidFill>
                <a:latin typeface="Dosis"/>
                <a:ea typeface="Dosis"/>
                <a:cs typeface="Dosis"/>
                <a:sym typeface="Dosis"/>
              </a:rPr>
              <a:t>TITLE</a:t>
            </a:r>
            <a:endParaRPr sz="1800">
              <a:solidFill>
                <a:srgbClr val="939598"/>
              </a:solidFill>
              <a:latin typeface="Dosis"/>
              <a:ea typeface="Dosis"/>
              <a:cs typeface="Dosis"/>
              <a:sym typeface="Dosis"/>
            </a:endParaRPr>
          </a:p>
        </p:txBody>
      </p:sp>
      <p:sp>
        <p:nvSpPr>
          <p:cNvPr id="84" name="Shape 84"/>
          <p:cNvSpPr txBox="1">
            <a:spLocks noGrp="1"/>
          </p:cNvSpPr>
          <p:nvPr>
            <p:ph type="body" idx="1"/>
          </p:nvPr>
        </p:nvSpPr>
        <p:spPr>
          <a:xfrm>
            <a:off x="469025" y="2735200"/>
            <a:ext cx="8210400" cy="20115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Font typeface="Dosis"/>
              <a:buChar char="●"/>
              <a:defRPr sz="2400">
                <a:latin typeface="Dosis"/>
                <a:ea typeface="Dosis"/>
                <a:cs typeface="Dosis"/>
                <a:sym typeface="Dosis"/>
              </a:defRPr>
            </a:lvl1pPr>
            <a:lvl2pPr marL="914400" lvl="1" indent="-266700" rtl="0">
              <a:spcBef>
                <a:spcPts val="0"/>
              </a:spcBef>
              <a:spcAft>
                <a:spcPts val="0"/>
              </a:spcAft>
              <a:buSzPts val="600"/>
              <a:buFont typeface="Dosis"/>
              <a:buChar char="○"/>
              <a:defRPr sz="600">
                <a:latin typeface="Dosis"/>
                <a:ea typeface="Dosis"/>
                <a:cs typeface="Dosis"/>
                <a:sym typeface="Dosis"/>
              </a:defRPr>
            </a:lvl2pPr>
            <a:lvl3pPr marL="1371600" lvl="2" indent="-266700" rtl="0">
              <a:spcBef>
                <a:spcPts val="0"/>
              </a:spcBef>
              <a:spcAft>
                <a:spcPts val="0"/>
              </a:spcAft>
              <a:buSzPts val="600"/>
              <a:buFont typeface="Dosis"/>
              <a:buChar char="■"/>
              <a:defRPr sz="600">
                <a:latin typeface="Dosis"/>
                <a:ea typeface="Dosis"/>
                <a:cs typeface="Dosis"/>
                <a:sym typeface="Dosis"/>
              </a:defRPr>
            </a:lvl3pPr>
            <a:lvl4pPr marL="1828800" lvl="3" indent="-266700" rtl="0">
              <a:spcBef>
                <a:spcPts val="0"/>
              </a:spcBef>
              <a:spcAft>
                <a:spcPts val="0"/>
              </a:spcAft>
              <a:buSzPts val="600"/>
              <a:buFont typeface="Dosis"/>
              <a:buChar char="●"/>
              <a:defRPr sz="600">
                <a:latin typeface="Dosis"/>
                <a:ea typeface="Dosis"/>
                <a:cs typeface="Dosis"/>
                <a:sym typeface="Dosis"/>
              </a:defRPr>
            </a:lvl4pPr>
            <a:lvl5pPr marL="2286000" lvl="4" indent="-266700" rtl="0">
              <a:spcBef>
                <a:spcPts val="0"/>
              </a:spcBef>
              <a:spcAft>
                <a:spcPts val="0"/>
              </a:spcAft>
              <a:buSzPts val="600"/>
              <a:buFont typeface="Dosis"/>
              <a:buChar char="○"/>
              <a:defRPr sz="600">
                <a:latin typeface="Dosis"/>
                <a:ea typeface="Dosis"/>
                <a:cs typeface="Dosis"/>
                <a:sym typeface="Dosis"/>
              </a:defRPr>
            </a:lvl5pPr>
            <a:lvl6pPr marL="2743200" lvl="5" indent="-266700" rtl="0">
              <a:spcBef>
                <a:spcPts val="0"/>
              </a:spcBef>
              <a:spcAft>
                <a:spcPts val="0"/>
              </a:spcAft>
              <a:buSzPts val="600"/>
              <a:buFont typeface="Dosis"/>
              <a:buChar char="■"/>
              <a:defRPr sz="600">
                <a:latin typeface="Dosis"/>
                <a:ea typeface="Dosis"/>
                <a:cs typeface="Dosis"/>
                <a:sym typeface="Dosis"/>
              </a:defRPr>
            </a:lvl6pPr>
            <a:lvl7pPr marL="3200400" lvl="6" indent="-266700" rtl="0">
              <a:spcBef>
                <a:spcPts val="0"/>
              </a:spcBef>
              <a:spcAft>
                <a:spcPts val="0"/>
              </a:spcAft>
              <a:buSzPts val="600"/>
              <a:buFont typeface="Dosis"/>
              <a:buChar char="●"/>
              <a:defRPr sz="600">
                <a:latin typeface="Dosis"/>
                <a:ea typeface="Dosis"/>
                <a:cs typeface="Dosis"/>
                <a:sym typeface="Dosis"/>
              </a:defRPr>
            </a:lvl7pPr>
            <a:lvl8pPr marL="3657600" lvl="7" indent="-266700" rtl="0">
              <a:spcBef>
                <a:spcPts val="0"/>
              </a:spcBef>
              <a:spcAft>
                <a:spcPts val="0"/>
              </a:spcAft>
              <a:buSzPts val="600"/>
              <a:buFont typeface="Dosis"/>
              <a:buChar char="○"/>
              <a:defRPr sz="600">
                <a:latin typeface="Dosis"/>
                <a:ea typeface="Dosis"/>
                <a:cs typeface="Dosis"/>
                <a:sym typeface="Dosis"/>
              </a:defRPr>
            </a:lvl8pPr>
            <a:lvl9pPr marL="4114800" lvl="8" indent="-266700" rtl="0">
              <a:spcBef>
                <a:spcPts val="0"/>
              </a:spcBef>
              <a:spcAft>
                <a:spcPts val="0"/>
              </a:spcAft>
              <a:buSzPts val="600"/>
              <a:buFont typeface="Dosis"/>
              <a:buChar char="■"/>
              <a:defRPr sz="600">
                <a:latin typeface="Dosis"/>
                <a:ea typeface="Dosis"/>
                <a:cs typeface="Dosis"/>
                <a:sym typeface="Dosi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Column">
  <p:cSld name="CUSTOM_3">
    <p:spTree>
      <p:nvGrpSpPr>
        <p:cNvPr id="1" name="Shape 85"/>
        <p:cNvGrpSpPr/>
        <p:nvPr/>
      </p:nvGrpSpPr>
      <p:grpSpPr>
        <a:xfrm>
          <a:off x="0" y="0"/>
          <a:ext cx="0" cy="0"/>
          <a:chOff x="0" y="0"/>
          <a:chExt cx="0" cy="0"/>
        </a:xfrm>
      </p:grpSpPr>
      <p:sp>
        <p:nvSpPr>
          <p:cNvPr id="86" name="Shape 86"/>
          <p:cNvSpPr/>
          <p:nvPr/>
        </p:nvSpPr>
        <p:spPr>
          <a:xfrm>
            <a:off x="469025" y="2498625"/>
            <a:ext cx="3836306" cy="59383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 sz="1800" b="0" i="0" u="none" strike="noStrike" cap="none">
                <a:solidFill>
                  <a:srgbClr val="295269"/>
                </a:solidFill>
                <a:latin typeface="Dosis"/>
                <a:ea typeface="Dosis"/>
                <a:cs typeface="Dosis"/>
                <a:sym typeface="Dosis"/>
              </a:rPr>
              <a:t>Key statement goes here with important notes and thoughts.</a:t>
            </a:r>
            <a:endParaRPr sz="1000">
              <a:latin typeface="Dosis"/>
              <a:ea typeface="Dosis"/>
              <a:cs typeface="Dosis"/>
              <a:sym typeface="Dosis"/>
            </a:endParaRPr>
          </a:p>
        </p:txBody>
      </p:sp>
      <p:sp>
        <p:nvSpPr>
          <p:cNvPr id="87" name="Shape 87"/>
          <p:cNvSpPr/>
          <p:nvPr/>
        </p:nvSpPr>
        <p:spPr>
          <a:xfrm>
            <a:off x="469025" y="1083775"/>
            <a:ext cx="8210376" cy="1002302"/>
          </a:xfrm>
          <a:custGeom>
            <a:avLst/>
            <a:gdLst/>
            <a:ahLst/>
            <a:cxnLst/>
            <a:rect l="0" t="0" r="0" b="0"/>
            <a:pathLst>
              <a:path w="21600" h="21599" extrusionOk="0">
                <a:moveTo>
                  <a:pt x="0" y="0"/>
                </a:moveTo>
                <a:lnTo>
                  <a:pt x="21600" y="0"/>
                </a:lnTo>
                <a:lnTo>
                  <a:pt x="21600" y="21599"/>
                </a:lnTo>
                <a:lnTo>
                  <a:pt x="0" y="21599"/>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00000"/>
              </a:lnSpc>
              <a:spcBef>
                <a:spcPts val="0"/>
              </a:spcBef>
              <a:spcAft>
                <a:spcPts val="0"/>
              </a:spcAft>
              <a:buClr>
                <a:srgbClr val="295269"/>
              </a:buClr>
              <a:buFont typeface="Arial"/>
              <a:buNone/>
            </a:pPr>
            <a:r>
              <a:rPr lang="en" sz="2800" i="0" u="none" strike="noStrike" cap="none">
                <a:solidFill>
                  <a:srgbClr val="295269"/>
                </a:solidFill>
                <a:latin typeface="Dosis"/>
                <a:ea typeface="Dosis"/>
                <a:cs typeface="Dosis"/>
                <a:sym typeface="Dosis"/>
              </a:rPr>
              <a:t>Key statement goes here with </a:t>
            </a:r>
            <a:r>
              <a:rPr lang="en" sz="2800" i="0" u="none" strike="noStrike" cap="none">
                <a:solidFill>
                  <a:srgbClr val="FA726E"/>
                </a:solidFill>
                <a:latin typeface="Dosis"/>
                <a:ea typeface="Dosis"/>
                <a:cs typeface="Dosis"/>
                <a:sym typeface="Dosis"/>
              </a:rPr>
              <a:t>highlights</a:t>
            </a:r>
            <a:r>
              <a:rPr lang="en" sz="2800" i="0" u="none" strike="noStrike" cap="none">
                <a:solidFill>
                  <a:srgbClr val="295269"/>
                </a:solidFill>
                <a:latin typeface="Dosis"/>
                <a:ea typeface="Dosis"/>
                <a:cs typeface="Dosis"/>
                <a:sym typeface="Dosis"/>
              </a:rPr>
              <a:t>. Collaboratively administrate empowered channel.</a:t>
            </a:r>
            <a:endParaRPr sz="2800">
              <a:latin typeface="Dosis"/>
              <a:ea typeface="Dosis"/>
              <a:cs typeface="Dosis"/>
              <a:sym typeface="Dosis"/>
            </a:endParaRPr>
          </a:p>
        </p:txBody>
      </p:sp>
      <p:sp>
        <p:nvSpPr>
          <p:cNvPr id="88" name="Shape 88"/>
          <p:cNvSpPr/>
          <p:nvPr/>
        </p:nvSpPr>
        <p:spPr>
          <a:xfrm>
            <a:off x="469003" y="489950"/>
            <a:ext cx="3541048" cy="356060"/>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8A8A8A"/>
              </a:buClr>
              <a:buFont typeface="Arial"/>
              <a:buNone/>
            </a:pPr>
            <a:r>
              <a:rPr lang="en" sz="1800" b="0" i="0" u="none" strike="noStrike" cap="none">
                <a:solidFill>
                  <a:srgbClr val="939598"/>
                </a:solidFill>
                <a:latin typeface="Dosis"/>
                <a:ea typeface="Dosis"/>
                <a:cs typeface="Dosis"/>
                <a:sym typeface="Dosis"/>
              </a:rPr>
              <a:t>TITLE</a:t>
            </a:r>
            <a:endParaRPr sz="1800">
              <a:solidFill>
                <a:srgbClr val="939598"/>
              </a:solidFill>
              <a:latin typeface="Dosis"/>
              <a:ea typeface="Dosis"/>
              <a:cs typeface="Dosis"/>
              <a:sym typeface="Dosis"/>
            </a:endParaRPr>
          </a:p>
        </p:txBody>
      </p:sp>
      <p:sp>
        <p:nvSpPr>
          <p:cNvPr id="89" name="Shape 89"/>
          <p:cNvSpPr/>
          <p:nvPr/>
        </p:nvSpPr>
        <p:spPr>
          <a:xfrm>
            <a:off x="4841000" y="2498625"/>
            <a:ext cx="3836306" cy="59383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 sz="1800" b="0" i="0" u="none" strike="noStrike" cap="none">
                <a:solidFill>
                  <a:srgbClr val="295269"/>
                </a:solidFill>
                <a:latin typeface="Dosis"/>
                <a:ea typeface="Dosis"/>
                <a:cs typeface="Dosis"/>
                <a:sym typeface="Dosis"/>
              </a:rPr>
              <a:t>Key statement goes here with important notes </a:t>
            </a:r>
            <a:r>
              <a:rPr lang="en" sz="1800">
                <a:solidFill>
                  <a:srgbClr val="295269"/>
                </a:solidFill>
                <a:latin typeface="Dosis"/>
                <a:ea typeface="Dosis"/>
                <a:cs typeface="Dosis"/>
                <a:sym typeface="Dosis"/>
              </a:rPr>
              <a:t>and thoughts</a:t>
            </a:r>
            <a:r>
              <a:rPr lang="en" sz="1800" b="0" i="0" u="none" strike="noStrike" cap="none">
                <a:solidFill>
                  <a:srgbClr val="295269"/>
                </a:solidFill>
                <a:latin typeface="Dosis"/>
                <a:ea typeface="Dosis"/>
                <a:cs typeface="Dosis"/>
                <a:sym typeface="Dosis"/>
              </a:rPr>
              <a:t>.</a:t>
            </a:r>
            <a:endParaRPr sz="1000">
              <a:latin typeface="Dosis"/>
              <a:ea typeface="Dosis"/>
              <a:cs typeface="Dosis"/>
              <a:sym typeface="Dosis"/>
            </a:endParaRPr>
          </a:p>
        </p:txBody>
      </p:sp>
      <p:sp>
        <p:nvSpPr>
          <p:cNvPr id="90" name="Shape 90"/>
          <p:cNvSpPr/>
          <p:nvPr/>
        </p:nvSpPr>
        <p:spPr>
          <a:xfrm>
            <a:off x="4841000" y="3269525"/>
            <a:ext cx="3836306" cy="151804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unleash cross-media information without cross-media value. </a:t>
            </a:r>
            <a:r>
              <a:rPr lang="en" sz="1100" b="0" i="0" u="none" strike="noStrike" cap="none">
                <a:solidFill>
                  <a:srgbClr val="FA726E"/>
                </a:solidFill>
                <a:latin typeface="Dosis"/>
                <a:ea typeface="Dosis"/>
                <a:cs typeface="Dosis"/>
                <a:sym typeface="Dosis"/>
              </a:rPr>
              <a:t>Quickly maximize timely</a:t>
            </a:r>
            <a:r>
              <a:rPr lang="en" sz="1100" b="0" i="0" u="none" strike="noStrike" cap="none">
                <a:solidFill>
                  <a:srgbClr val="295269"/>
                </a:solidFill>
                <a:latin typeface="Dosis"/>
                <a:ea typeface="Dosis"/>
                <a:cs typeface="Dosis"/>
                <a:sym typeface="Dosis"/>
              </a:rPr>
              <a:t> deliverables for real-time schemas. Dramatically maintain clicks-and-mortar solutions without functional solutions</a:t>
            </a:r>
            <a:r>
              <a:rPr lang="en" sz="1100">
                <a:solidFill>
                  <a:srgbClr val="295269"/>
                </a:solidFill>
                <a:latin typeface="Dosis"/>
                <a:ea typeface="Dosis"/>
                <a:cs typeface="Dosis"/>
                <a:sym typeface="Dosis"/>
              </a:rPr>
              <a:t> for real-time schemas. Dramatically maintain clicks-and-mortar solutions without functional solutions.</a:t>
            </a:r>
            <a:endParaRPr sz="1000">
              <a:latin typeface="Dosis"/>
              <a:ea typeface="Dosis"/>
              <a:cs typeface="Dosis"/>
              <a:sym typeface="Dosis"/>
            </a:endParaRPr>
          </a:p>
        </p:txBody>
      </p:sp>
      <p:sp>
        <p:nvSpPr>
          <p:cNvPr id="91" name="Shape 91"/>
          <p:cNvSpPr/>
          <p:nvPr/>
        </p:nvSpPr>
        <p:spPr>
          <a:xfrm>
            <a:off x="469025" y="3269525"/>
            <a:ext cx="3836306" cy="151804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unleash cross-media information without cross-media value. </a:t>
            </a:r>
            <a:r>
              <a:rPr lang="en" sz="1100" b="0" i="0" u="none" strike="noStrike" cap="none">
                <a:solidFill>
                  <a:srgbClr val="FA726E"/>
                </a:solidFill>
                <a:latin typeface="Dosis"/>
                <a:ea typeface="Dosis"/>
                <a:cs typeface="Dosis"/>
                <a:sym typeface="Dosis"/>
              </a:rPr>
              <a:t>Quickly maximize timely</a:t>
            </a:r>
            <a:r>
              <a:rPr lang="en" sz="1100" b="0" i="0" u="none" strike="noStrike" cap="none">
                <a:solidFill>
                  <a:srgbClr val="295269"/>
                </a:solidFill>
                <a:latin typeface="Dosis"/>
                <a:ea typeface="Dosis"/>
                <a:cs typeface="Dosis"/>
                <a:sym typeface="Dosis"/>
              </a:rPr>
              <a:t> deliverables for real-time schemas. Dramatically maintain clicks-and-mortar solutions without functional solutions</a:t>
            </a:r>
            <a:r>
              <a:rPr lang="en" sz="1100">
                <a:solidFill>
                  <a:srgbClr val="295269"/>
                </a:solidFill>
                <a:latin typeface="Dosis"/>
                <a:ea typeface="Dosis"/>
                <a:cs typeface="Dosis"/>
                <a:sym typeface="Dosis"/>
              </a:rPr>
              <a:t> for real-time schemas. Dramatically maintain clicks-and-mortar solutions without functional solutions.</a:t>
            </a:r>
            <a:endParaRPr sz="1000">
              <a:latin typeface="Dosis"/>
              <a:ea typeface="Dosis"/>
              <a:cs typeface="Dosis"/>
              <a:sym typeface="Dosi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Column">
  <p:cSld name="CUSTOM_4">
    <p:spTree>
      <p:nvGrpSpPr>
        <p:cNvPr id="1" name="Shape 92"/>
        <p:cNvGrpSpPr/>
        <p:nvPr/>
      </p:nvGrpSpPr>
      <p:grpSpPr>
        <a:xfrm>
          <a:off x="0" y="0"/>
          <a:ext cx="0" cy="0"/>
          <a:chOff x="0" y="0"/>
          <a:chExt cx="0" cy="0"/>
        </a:xfrm>
      </p:grpSpPr>
      <p:sp>
        <p:nvSpPr>
          <p:cNvPr id="93" name="Shape 93"/>
          <p:cNvSpPr/>
          <p:nvPr/>
        </p:nvSpPr>
        <p:spPr>
          <a:xfrm>
            <a:off x="469025" y="1083775"/>
            <a:ext cx="8184726" cy="1002302"/>
          </a:xfrm>
          <a:custGeom>
            <a:avLst/>
            <a:gdLst/>
            <a:ahLst/>
            <a:cxnLst/>
            <a:rect l="0" t="0" r="0" b="0"/>
            <a:pathLst>
              <a:path w="21600" h="21599" extrusionOk="0">
                <a:moveTo>
                  <a:pt x="0" y="0"/>
                </a:moveTo>
                <a:lnTo>
                  <a:pt x="21600" y="0"/>
                </a:lnTo>
                <a:lnTo>
                  <a:pt x="21600" y="21599"/>
                </a:lnTo>
                <a:lnTo>
                  <a:pt x="0" y="21599"/>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00000"/>
              </a:lnSpc>
              <a:spcBef>
                <a:spcPts val="0"/>
              </a:spcBef>
              <a:spcAft>
                <a:spcPts val="0"/>
              </a:spcAft>
              <a:buClr>
                <a:srgbClr val="295269"/>
              </a:buClr>
              <a:buFont typeface="Arial"/>
              <a:buNone/>
            </a:pPr>
            <a:r>
              <a:rPr lang="en" sz="2800" i="0" u="none" strike="noStrike" cap="none">
                <a:solidFill>
                  <a:srgbClr val="295269"/>
                </a:solidFill>
                <a:latin typeface="Dosis"/>
                <a:ea typeface="Dosis"/>
                <a:cs typeface="Dosis"/>
                <a:sym typeface="Dosis"/>
              </a:rPr>
              <a:t>Key statement goes here with </a:t>
            </a:r>
            <a:r>
              <a:rPr lang="en" sz="2800" i="0" u="none" strike="noStrike" cap="none">
                <a:solidFill>
                  <a:srgbClr val="FA726E"/>
                </a:solidFill>
                <a:latin typeface="Dosis"/>
                <a:ea typeface="Dosis"/>
                <a:cs typeface="Dosis"/>
                <a:sym typeface="Dosis"/>
              </a:rPr>
              <a:t>highlights</a:t>
            </a:r>
            <a:r>
              <a:rPr lang="en" sz="2800" i="0" u="none" strike="noStrike" cap="none">
                <a:solidFill>
                  <a:srgbClr val="295269"/>
                </a:solidFill>
                <a:latin typeface="Dosis"/>
                <a:ea typeface="Dosis"/>
                <a:cs typeface="Dosis"/>
                <a:sym typeface="Dosis"/>
              </a:rPr>
              <a:t>. Collaboratively administrate empowered channel.</a:t>
            </a:r>
            <a:endParaRPr sz="2800">
              <a:latin typeface="Dosis"/>
              <a:ea typeface="Dosis"/>
              <a:cs typeface="Dosis"/>
              <a:sym typeface="Dosis"/>
            </a:endParaRPr>
          </a:p>
        </p:txBody>
      </p:sp>
      <p:sp>
        <p:nvSpPr>
          <p:cNvPr id="94" name="Shape 94"/>
          <p:cNvSpPr/>
          <p:nvPr/>
        </p:nvSpPr>
        <p:spPr>
          <a:xfrm>
            <a:off x="469025" y="3269525"/>
            <a:ext cx="2460126" cy="151804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unleash cross-media information without cross-media value. </a:t>
            </a:r>
            <a:r>
              <a:rPr lang="en" sz="1100" b="0" i="0" u="none" strike="noStrike" cap="none">
                <a:solidFill>
                  <a:srgbClr val="FA726E"/>
                </a:solidFill>
                <a:latin typeface="Dosis"/>
                <a:ea typeface="Dosis"/>
                <a:cs typeface="Dosis"/>
                <a:sym typeface="Dosis"/>
              </a:rPr>
              <a:t>Quickly maximize timely</a:t>
            </a:r>
            <a:r>
              <a:rPr lang="en" sz="1100" b="0" i="0" u="none" strike="noStrike" cap="none">
                <a:solidFill>
                  <a:srgbClr val="295269"/>
                </a:solidFill>
                <a:latin typeface="Dosis"/>
                <a:ea typeface="Dosis"/>
                <a:cs typeface="Dosis"/>
                <a:sym typeface="Dosis"/>
              </a:rPr>
              <a:t> deliverables for real-time schemas. Dramatically maintain clicks-and-mortar solutions without functional solutions.</a:t>
            </a:r>
            <a:endParaRPr sz="1000">
              <a:latin typeface="Dosis"/>
              <a:ea typeface="Dosis"/>
              <a:cs typeface="Dosis"/>
              <a:sym typeface="Dosis"/>
            </a:endParaRPr>
          </a:p>
        </p:txBody>
      </p:sp>
      <p:sp>
        <p:nvSpPr>
          <p:cNvPr id="95" name="Shape 95"/>
          <p:cNvSpPr/>
          <p:nvPr/>
        </p:nvSpPr>
        <p:spPr>
          <a:xfrm>
            <a:off x="469031" y="2466975"/>
            <a:ext cx="2460126" cy="59383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00000"/>
              </a:lnSpc>
              <a:spcBef>
                <a:spcPts val="0"/>
              </a:spcBef>
              <a:spcAft>
                <a:spcPts val="0"/>
              </a:spcAft>
              <a:buClr>
                <a:srgbClr val="295269"/>
              </a:buClr>
              <a:buFont typeface="Arial"/>
              <a:buNone/>
            </a:pPr>
            <a:r>
              <a:rPr lang="en" sz="1800" b="0" i="0" u="none" strike="noStrike" cap="none">
                <a:solidFill>
                  <a:srgbClr val="295269"/>
                </a:solidFill>
                <a:latin typeface="Dosis"/>
                <a:ea typeface="Dosis"/>
                <a:cs typeface="Dosis"/>
                <a:sym typeface="Dosis"/>
              </a:rPr>
              <a:t>Key statement goes here important notes.</a:t>
            </a:r>
            <a:endParaRPr sz="1000">
              <a:latin typeface="Dosis"/>
              <a:ea typeface="Dosis"/>
              <a:cs typeface="Dosis"/>
              <a:sym typeface="Dosis"/>
            </a:endParaRPr>
          </a:p>
        </p:txBody>
      </p:sp>
      <p:sp>
        <p:nvSpPr>
          <p:cNvPr id="96" name="Shape 96"/>
          <p:cNvSpPr/>
          <p:nvPr/>
        </p:nvSpPr>
        <p:spPr>
          <a:xfrm>
            <a:off x="3345275" y="3261725"/>
            <a:ext cx="2458992" cy="151918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unleash cross-media information without cross-media value. Quickly maximize timely </a:t>
            </a:r>
            <a:r>
              <a:rPr lang="en" sz="1100" b="0" i="0" u="none" strike="noStrike" cap="none">
                <a:solidFill>
                  <a:srgbClr val="FA726E"/>
                </a:solidFill>
                <a:latin typeface="Dosis"/>
                <a:ea typeface="Dosis"/>
                <a:cs typeface="Dosis"/>
                <a:sym typeface="Dosis"/>
              </a:rPr>
              <a:t>deliverables for real-time</a:t>
            </a:r>
            <a:r>
              <a:rPr lang="en" sz="1100" b="0" i="0" u="none" strike="noStrike" cap="none">
                <a:solidFill>
                  <a:srgbClr val="295269"/>
                </a:solidFill>
                <a:latin typeface="Dosis"/>
                <a:ea typeface="Dosis"/>
                <a:cs typeface="Dosis"/>
                <a:sym typeface="Dosis"/>
              </a:rPr>
              <a:t> schemas. Dramatically maintain clicks-and-mortar solutions without functional solutions.</a:t>
            </a:r>
            <a:endParaRPr sz="1000">
              <a:latin typeface="Dosis"/>
              <a:ea typeface="Dosis"/>
              <a:cs typeface="Dosis"/>
              <a:sym typeface="Dosis"/>
            </a:endParaRPr>
          </a:p>
        </p:txBody>
      </p:sp>
      <p:sp>
        <p:nvSpPr>
          <p:cNvPr id="97" name="Shape 97"/>
          <p:cNvSpPr/>
          <p:nvPr/>
        </p:nvSpPr>
        <p:spPr>
          <a:xfrm>
            <a:off x="3345273" y="2463626"/>
            <a:ext cx="2458992" cy="59383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00000"/>
              </a:lnSpc>
              <a:spcBef>
                <a:spcPts val="0"/>
              </a:spcBef>
              <a:spcAft>
                <a:spcPts val="0"/>
              </a:spcAft>
              <a:buClr>
                <a:srgbClr val="295269"/>
              </a:buClr>
              <a:buFont typeface="Arial"/>
              <a:buNone/>
            </a:pPr>
            <a:r>
              <a:rPr lang="en" sz="1800" b="0" i="0" u="none" strike="noStrike" cap="none">
                <a:solidFill>
                  <a:srgbClr val="295269"/>
                </a:solidFill>
                <a:latin typeface="Dosis"/>
                <a:ea typeface="Dosis"/>
                <a:cs typeface="Dosis"/>
                <a:sym typeface="Dosis"/>
              </a:rPr>
              <a:t>Key statement goes here important notes.</a:t>
            </a:r>
            <a:endParaRPr sz="1000">
              <a:latin typeface="Dosis"/>
              <a:ea typeface="Dosis"/>
              <a:cs typeface="Dosis"/>
              <a:sym typeface="Dosis"/>
            </a:endParaRPr>
          </a:p>
        </p:txBody>
      </p:sp>
      <p:sp>
        <p:nvSpPr>
          <p:cNvPr id="98" name="Shape 98"/>
          <p:cNvSpPr/>
          <p:nvPr/>
        </p:nvSpPr>
        <p:spPr>
          <a:xfrm>
            <a:off x="6193600" y="3261725"/>
            <a:ext cx="2460126" cy="151918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a:t>
            </a:r>
            <a:r>
              <a:rPr lang="en" sz="1100" b="0" i="0" u="none" strike="noStrike" cap="none">
                <a:solidFill>
                  <a:srgbClr val="FA726E"/>
                </a:solidFill>
                <a:latin typeface="Dosis"/>
                <a:ea typeface="Dosis"/>
                <a:cs typeface="Dosis"/>
                <a:sym typeface="Dosis"/>
              </a:rPr>
              <a:t>unleash</a:t>
            </a:r>
            <a:r>
              <a:rPr lang="en" sz="1100" b="0" i="0" u="none" strike="noStrike" cap="none">
                <a:solidFill>
                  <a:srgbClr val="295269"/>
                </a:solidFill>
                <a:latin typeface="Dosis"/>
                <a:ea typeface="Dosis"/>
                <a:cs typeface="Dosis"/>
                <a:sym typeface="Dosis"/>
              </a:rPr>
              <a:t> cross-media information without cross-media value. Quickly maximize timely deliverables for real-time schemas. Dramatically maintain clicks-and-mortar solutions without functional solutions.</a:t>
            </a:r>
            <a:endParaRPr sz="1000">
              <a:latin typeface="Dosis"/>
              <a:ea typeface="Dosis"/>
              <a:cs typeface="Dosis"/>
              <a:sym typeface="Dosis"/>
            </a:endParaRPr>
          </a:p>
        </p:txBody>
      </p:sp>
      <p:sp>
        <p:nvSpPr>
          <p:cNvPr id="99" name="Shape 99"/>
          <p:cNvSpPr/>
          <p:nvPr/>
        </p:nvSpPr>
        <p:spPr>
          <a:xfrm>
            <a:off x="6220375" y="2460275"/>
            <a:ext cx="2458992" cy="59383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00000"/>
              </a:lnSpc>
              <a:spcBef>
                <a:spcPts val="0"/>
              </a:spcBef>
              <a:spcAft>
                <a:spcPts val="0"/>
              </a:spcAft>
              <a:buClr>
                <a:srgbClr val="295269"/>
              </a:buClr>
              <a:buFont typeface="Arial"/>
              <a:buNone/>
            </a:pPr>
            <a:r>
              <a:rPr lang="en" sz="1800" b="0" i="0" u="none" strike="noStrike" cap="none">
                <a:solidFill>
                  <a:srgbClr val="295269"/>
                </a:solidFill>
                <a:latin typeface="Dosis"/>
                <a:ea typeface="Dosis"/>
                <a:cs typeface="Dosis"/>
                <a:sym typeface="Dosis"/>
              </a:rPr>
              <a:t>Key statement goes here important notes.</a:t>
            </a:r>
            <a:endParaRPr sz="1000">
              <a:latin typeface="Dosis"/>
              <a:ea typeface="Dosis"/>
              <a:cs typeface="Dosis"/>
              <a:sym typeface="Dosis"/>
            </a:endParaRPr>
          </a:p>
        </p:txBody>
      </p:sp>
      <p:sp>
        <p:nvSpPr>
          <p:cNvPr id="100" name="Shape 100"/>
          <p:cNvSpPr/>
          <p:nvPr/>
        </p:nvSpPr>
        <p:spPr>
          <a:xfrm>
            <a:off x="469007" y="489950"/>
            <a:ext cx="3036225" cy="356060"/>
          </a:xfrm>
          <a:custGeom>
            <a:avLst/>
            <a:gdLst/>
            <a:ahLst/>
            <a:cxnLst/>
            <a:rect l="0" t="0" r="0" b="0"/>
            <a:pathLst>
              <a:path w="21599" h="21599" extrusionOk="0">
                <a:moveTo>
                  <a:pt x="0" y="0"/>
                </a:moveTo>
                <a:lnTo>
                  <a:pt x="21599" y="0"/>
                </a:lnTo>
                <a:lnTo>
                  <a:pt x="21599" y="21599"/>
                </a:lnTo>
                <a:lnTo>
                  <a:pt x="0" y="21599"/>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8A8A8A"/>
              </a:buClr>
              <a:buFont typeface="Arial"/>
              <a:buNone/>
            </a:pPr>
            <a:r>
              <a:rPr lang="en" sz="1800" b="0" i="0" u="none" strike="noStrike" cap="none">
                <a:solidFill>
                  <a:srgbClr val="939598"/>
                </a:solidFill>
                <a:latin typeface="Dosis"/>
                <a:ea typeface="Dosis"/>
                <a:cs typeface="Dosis"/>
                <a:sym typeface="Dosis"/>
              </a:rPr>
              <a:t>TITLE</a:t>
            </a:r>
            <a:endParaRPr sz="1800">
              <a:solidFill>
                <a:srgbClr val="939598"/>
              </a:solidFill>
              <a:latin typeface="Dosis"/>
              <a:ea typeface="Dosis"/>
              <a:cs typeface="Dosis"/>
              <a:sym typeface="Dosi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Column">
  <p:cSld name="CUSTOM_20">
    <p:spTree>
      <p:nvGrpSpPr>
        <p:cNvPr id="1" name="Shape 101"/>
        <p:cNvGrpSpPr/>
        <p:nvPr/>
      </p:nvGrpSpPr>
      <p:grpSpPr>
        <a:xfrm>
          <a:off x="0" y="0"/>
          <a:ext cx="0" cy="0"/>
          <a:chOff x="0" y="0"/>
          <a:chExt cx="0" cy="0"/>
        </a:xfrm>
      </p:grpSpPr>
      <p:sp>
        <p:nvSpPr>
          <p:cNvPr id="102" name="Shape 102"/>
          <p:cNvSpPr/>
          <p:nvPr/>
        </p:nvSpPr>
        <p:spPr>
          <a:xfrm>
            <a:off x="536150" y="252797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sp>
        <p:nvSpPr>
          <p:cNvPr id="103" name="Shape 103"/>
          <p:cNvSpPr/>
          <p:nvPr/>
        </p:nvSpPr>
        <p:spPr>
          <a:xfrm>
            <a:off x="536150" y="218193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Pros</a:t>
            </a:r>
            <a:endParaRPr sz="1000">
              <a:solidFill>
                <a:srgbClr val="FA726E"/>
              </a:solidFill>
              <a:latin typeface="Dosis"/>
              <a:ea typeface="Dosis"/>
              <a:cs typeface="Dosis"/>
              <a:sym typeface="Dosis"/>
            </a:endParaRPr>
          </a:p>
        </p:txBody>
      </p:sp>
      <p:cxnSp>
        <p:nvCxnSpPr>
          <p:cNvPr id="104" name="Shape 104"/>
          <p:cNvCxnSpPr/>
          <p:nvPr/>
        </p:nvCxnSpPr>
        <p:spPr>
          <a:xfrm>
            <a:off x="536148" y="2457040"/>
            <a:ext cx="1819800" cy="0"/>
          </a:xfrm>
          <a:prstGeom prst="straightConnector1">
            <a:avLst/>
          </a:prstGeom>
          <a:noFill/>
          <a:ln w="9525" cap="rnd" cmpd="sng">
            <a:solidFill>
              <a:srgbClr val="BCBEC0"/>
            </a:solidFill>
            <a:prstDash val="solid"/>
            <a:miter lim="8000"/>
            <a:headEnd type="none" w="sm" len="sm"/>
            <a:tailEnd type="none" w="sm" len="sm"/>
          </a:ln>
        </p:spPr>
      </p:cxnSp>
      <p:sp>
        <p:nvSpPr>
          <p:cNvPr id="105" name="Shape 105"/>
          <p:cNvSpPr/>
          <p:nvPr/>
        </p:nvSpPr>
        <p:spPr>
          <a:xfrm>
            <a:off x="2619675" y="218193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Pros</a:t>
            </a:r>
            <a:endParaRPr sz="1000">
              <a:solidFill>
                <a:srgbClr val="FA726E"/>
              </a:solidFill>
              <a:latin typeface="Dosis"/>
              <a:ea typeface="Dosis"/>
              <a:cs typeface="Dosis"/>
              <a:sym typeface="Dosis"/>
            </a:endParaRPr>
          </a:p>
        </p:txBody>
      </p:sp>
      <p:cxnSp>
        <p:nvCxnSpPr>
          <p:cNvPr id="106" name="Shape 106"/>
          <p:cNvCxnSpPr/>
          <p:nvPr/>
        </p:nvCxnSpPr>
        <p:spPr>
          <a:xfrm>
            <a:off x="2619673" y="2457040"/>
            <a:ext cx="1819800" cy="0"/>
          </a:xfrm>
          <a:prstGeom prst="straightConnector1">
            <a:avLst/>
          </a:prstGeom>
          <a:noFill/>
          <a:ln w="9525" cap="rnd" cmpd="sng">
            <a:solidFill>
              <a:srgbClr val="BCBEC0"/>
            </a:solidFill>
            <a:prstDash val="solid"/>
            <a:miter lim="8000"/>
            <a:headEnd type="none" w="sm" len="sm"/>
            <a:tailEnd type="none" w="sm" len="sm"/>
          </a:ln>
        </p:spPr>
      </p:cxnSp>
      <p:sp>
        <p:nvSpPr>
          <p:cNvPr id="107" name="Shape 107"/>
          <p:cNvSpPr/>
          <p:nvPr/>
        </p:nvSpPr>
        <p:spPr>
          <a:xfrm>
            <a:off x="2619675" y="252797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sp>
        <p:nvSpPr>
          <p:cNvPr id="108" name="Shape 108"/>
          <p:cNvSpPr/>
          <p:nvPr/>
        </p:nvSpPr>
        <p:spPr>
          <a:xfrm>
            <a:off x="4718025" y="218193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Pros</a:t>
            </a:r>
            <a:endParaRPr sz="1000">
              <a:solidFill>
                <a:srgbClr val="FA726E"/>
              </a:solidFill>
              <a:latin typeface="Dosis"/>
              <a:ea typeface="Dosis"/>
              <a:cs typeface="Dosis"/>
              <a:sym typeface="Dosis"/>
            </a:endParaRPr>
          </a:p>
        </p:txBody>
      </p:sp>
      <p:cxnSp>
        <p:nvCxnSpPr>
          <p:cNvPr id="109" name="Shape 109"/>
          <p:cNvCxnSpPr/>
          <p:nvPr/>
        </p:nvCxnSpPr>
        <p:spPr>
          <a:xfrm>
            <a:off x="4725435" y="2457040"/>
            <a:ext cx="1819800" cy="0"/>
          </a:xfrm>
          <a:prstGeom prst="straightConnector1">
            <a:avLst/>
          </a:prstGeom>
          <a:noFill/>
          <a:ln w="9525" cap="rnd" cmpd="sng">
            <a:solidFill>
              <a:srgbClr val="BCBEC0"/>
            </a:solidFill>
            <a:prstDash val="solid"/>
            <a:miter lim="8000"/>
            <a:headEnd type="none" w="sm" len="sm"/>
            <a:tailEnd type="none" w="sm" len="sm"/>
          </a:ln>
        </p:spPr>
      </p:cxnSp>
      <p:sp>
        <p:nvSpPr>
          <p:cNvPr id="110" name="Shape 110"/>
          <p:cNvSpPr/>
          <p:nvPr/>
        </p:nvSpPr>
        <p:spPr>
          <a:xfrm>
            <a:off x="4718025" y="252797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sp>
        <p:nvSpPr>
          <p:cNvPr id="111" name="Shape 111"/>
          <p:cNvSpPr/>
          <p:nvPr/>
        </p:nvSpPr>
        <p:spPr>
          <a:xfrm>
            <a:off x="6816375" y="218193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Pros</a:t>
            </a:r>
            <a:endParaRPr sz="1000">
              <a:solidFill>
                <a:srgbClr val="FA726E"/>
              </a:solidFill>
              <a:latin typeface="Dosis"/>
              <a:ea typeface="Dosis"/>
              <a:cs typeface="Dosis"/>
              <a:sym typeface="Dosis"/>
            </a:endParaRPr>
          </a:p>
        </p:txBody>
      </p:sp>
      <p:cxnSp>
        <p:nvCxnSpPr>
          <p:cNvPr id="112" name="Shape 112"/>
          <p:cNvCxnSpPr/>
          <p:nvPr/>
        </p:nvCxnSpPr>
        <p:spPr>
          <a:xfrm>
            <a:off x="6816373" y="2457040"/>
            <a:ext cx="1819800" cy="0"/>
          </a:xfrm>
          <a:prstGeom prst="straightConnector1">
            <a:avLst/>
          </a:prstGeom>
          <a:noFill/>
          <a:ln w="9525" cap="rnd" cmpd="sng">
            <a:solidFill>
              <a:srgbClr val="BCBEC0"/>
            </a:solidFill>
            <a:prstDash val="solid"/>
            <a:miter lim="8000"/>
            <a:headEnd type="none" w="sm" len="sm"/>
            <a:tailEnd type="none" w="sm" len="sm"/>
          </a:ln>
        </p:spPr>
      </p:cxnSp>
      <p:sp>
        <p:nvSpPr>
          <p:cNvPr id="113" name="Shape 113"/>
          <p:cNvSpPr/>
          <p:nvPr/>
        </p:nvSpPr>
        <p:spPr>
          <a:xfrm>
            <a:off x="6816375" y="252797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pic>
        <p:nvPicPr>
          <p:cNvPr id="114" name="Shape 114"/>
          <p:cNvPicPr preferRelativeResize="0"/>
          <p:nvPr/>
        </p:nvPicPr>
        <p:blipFill rotWithShape="1">
          <a:blip r:embed="rId2">
            <a:alphaModFix/>
          </a:blip>
          <a:srcRect b="50337"/>
          <a:stretch/>
        </p:blipFill>
        <p:spPr>
          <a:xfrm>
            <a:off x="536150" y="1109125"/>
            <a:ext cx="1819800" cy="684725"/>
          </a:xfrm>
          <a:prstGeom prst="rect">
            <a:avLst/>
          </a:prstGeom>
          <a:noFill/>
          <a:ln>
            <a:noFill/>
          </a:ln>
        </p:spPr>
      </p:pic>
      <p:sp>
        <p:nvSpPr>
          <p:cNvPr id="115" name="Shape 115"/>
          <p:cNvSpPr/>
          <p:nvPr/>
        </p:nvSpPr>
        <p:spPr>
          <a:xfrm>
            <a:off x="536150" y="387012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sp>
        <p:nvSpPr>
          <p:cNvPr id="116" name="Shape 116"/>
          <p:cNvSpPr/>
          <p:nvPr/>
        </p:nvSpPr>
        <p:spPr>
          <a:xfrm>
            <a:off x="536150" y="352408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Cons</a:t>
            </a:r>
            <a:endParaRPr sz="1000">
              <a:solidFill>
                <a:srgbClr val="FA726E"/>
              </a:solidFill>
              <a:latin typeface="Dosis"/>
              <a:ea typeface="Dosis"/>
              <a:cs typeface="Dosis"/>
              <a:sym typeface="Dosis"/>
            </a:endParaRPr>
          </a:p>
        </p:txBody>
      </p:sp>
      <p:cxnSp>
        <p:nvCxnSpPr>
          <p:cNvPr id="117" name="Shape 117"/>
          <p:cNvCxnSpPr/>
          <p:nvPr/>
        </p:nvCxnSpPr>
        <p:spPr>
          <a:xfrm>
            <a:off x="536148" y="3799190"/>
            <a:ext cx="1819800" cy="0"/>
          </a:xfrm>
          <a:prstGeom prst="straightConnector1">
            <a:avLst/>
          </a:prstGeom>
          <a:noFill/>
          <a:ln w="9525" cap="rnd" cmpd="sng">
            <a:solidFill>
              <a:srgbClr val="BCBEC0"/>
            </a:solidFill>
            <a:prstDash val="solid"/>
            <a:miter lim="8000"/>
            <a:headEnd type="none" w="sm" len="sm"/>
            <a:tailEnd type="none" w="sm" len="sm"/>
          </a:ln>
        </p:spPr>
      </p:cxnSp>
      <p:sp>
        <p:nvSpPr>
          <p:cNvPr id="118" name="Shape 118"/>
          <p:cNvSpPr/>
          <p:nvPr/>
        </p:nvSpPr>
        <p:spPr>
          <a:xfrm>
            <a:off x="2619675" y="352408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Cons</a:t>
            </a:r>
            <a:endParaRPr sz="1000">
              <a:solidFill>
                <a:srgbClr val="FA726E"/>
              </a:solidFill>
              <a:latin typeface="Dosis"/>
              <a:ea typeface="Dosis"/>
              <a:cs typeface="Dosis"/>
              <a:sym typeface="Dosis"/>
            </a:endParaRPr>
          </a:p>
        </p:txBody>
      </p:sp>
      <p:cxnSp>
        <p:nvCxnSpPr>
          <p:cNvPr id="119" name="Shape 119"/>
          <p:cNvCxnSpPr/>
          <p:nvPr/>
        </p:nvCxnSpPr>
        <p:spPr>
          <a:xfrm>
            <a:off x="2619673" y="3799191"/>
            <a:ext cx="1819800" cy="0"/>
          </a:xfrm>
          <a:prstGeom prst="straightConnector1">
            <a:avLst/>
          </a:prstGeom>
          <a:noFill/>
          <a:ln w="9525" cap="rnd" cmpd="sng">
            <a:solidFill>
              <a:srgbClr val="BCBEC0"/>
            </a:solidFill>
            <a:prstDash val="solid"/>
            <a:miter lim="8000"/>
            <a:headEnd type="none" w="sm" len="sm"/>
            <a:tailEnd type="none" w="sm" len="sm"/>
          </a:ln>
        </p:spPr>
      </p:cxnSp>
      <p:sp>
        <p:nvSpPr>
          <p:cNvPr id="120" name="Shape 120"/>
          <p:cNvSpPr/>
          <p:nvPr/>
        </p:nvSpPr>
        <p:spPr>
          <a:xfrm>
            <a:off x="2619675" y="387012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sp>
        <p:nvSpPr>
          <p:cNvPr id="121" name="Shape 121"/>
          <p:cNvSpPr/>
          <p:nvPr/>
        </p:nvSpPr>
        <p:spPr>
          <a:xfrm>
            <a:off x="4718025" y="352408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Cons</a:t>
            </a:r>
            <a:endParaRPr sz="1000">
              <a:solidFill>
                <a:srgbClr val="FA726E"/>
              </a:solidFill>
              <a:latin typeface="Dosis"/>
              <a:ea typeface="Dosis"/>
              <a:cs typeface="Dosis"/>
              <a:sym typeface="Dosis"/>
            </a:endParaRPr>
          </a:p>
        </p:txBody>
      </p:sp>
      <p:cxnSp>
        <p:nvCxnSpPr>
          <p:cNvPr id="122" name="Shape 122"/>
          <p:cNvCxnSpPr/>
          <p:nvPr/>
        </p:nvCxnSpPr>
        <p:spPr>
          <a:xfrm>
            <a:off x="4725435" y="3799191"/>
            <a:ext cx="1819800" cy="0"/>
          </a:xfrm>
          <a:prstGeom prst="straightConnector1">
            <a:avLst/>
          </a:prstGeom>
          <a:noFill/>
          <a:ln w="9525" cap="rnd" cmpd="sng">
            <a:solidFill>
              <a:srgbClr val="BCBEC0"/>
            </a:solidFill>
            <a:prstDash val="solid"/>
            <a:miter lim="8000"/>
            <a:headEnd type="none" w="sm" len="sm"/>
            <a:tailEnd type="none" w="sm" len="sm"/>
          </a:ln>
        </p:spPr>
      </p:cxnSp>
      <p:sp>
        <p:nvSpPr>
          <p:cNvPr id="123" name="Shape 123"/>
          <p:cNvSpPr/>
          <p:nvPr/>
        </p:nvSpPr>
        <p:spPr>
          <a:xfrm>
            <a:off x="4718025" y="387012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sp>
        <p:nvSpPr>
          <p:cNvPr id="124" name="Shape 124"/>
          <p:cNvSpPr/>
          <p:nvPr/>
        </p:nvSpPr>
        <p:spPr>
          <a:xfrm>
            <a:off x="6816375" y="3524088"/>
            <a:ext cx="1834619" cy="22761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a:solidFill>
                  <a:srgbClr val="FA726E"/>
                </a:solidFill>
                <a:latin typeface="Dosis"/>
                <a:ea typeface="Dosis"/>
                <a:cs typeface="Dosis"/>
                <a:sym typeface="Dosis"/>
              </a:rPr>
              <a:t>Cons</a:t>
            </a:r>
            <a:endParaRPr sz="1000">
              <a:solidFill>
                <a:srgbClr val="FA726E"/>
              </a:solidFill>
              <a:latin typeface="Dosis"/>
              <a:ea typeface="Dosis"/>
              <a:cs typeface="Dosis"/>
              <a:sym typeface="Dosis"/>
            </a:endParaRPr>
          </a:p>
        </p:txBody>
      </p:sp>
      <p:cxnSp>
        <p:nvCxnSpPr>
          <p:cNvPr id="125" name="Shape 125"/>
          <p:cNvCxnSpPr/>
          <p:nvPr/>
        </p:nvCxnSpPr>
        <p:spPr>
          <a:xfrm>
            <a:off x="6816373" y="3799191"/>
            <a:ext cx="1819800" cy="0"/>
          </a:xfrm>
          <a:prstGeom prst="straightConnector1">
            <a:avLst/>
          </a:prstGeom>
          <a:noFill/>
          <a:ln w="9525" cap="rnd" cmpd="sng">
            <a:solidFill>
              <a:srgbClr val="BCBEC0"/>
            </a:solidFill>
            <a:prstDash val="solid"/>
            <a:miter lim="8000"/>
            <a:headEnd type="none" w="sm" len="sm"/>
            <a:tailEnd type="none" w="sm" len="sm"/>
          </a:ln>
        </p:spPr>
      </p:cxnSp>
      <p:sp>
        <p:nvSpPr>
          <p:cNvPr id="126" name="Shape 126"/>
          <p:cNvSpPr/>
          <p:nvPr/>
        </p:nvSpPr>
        <p:spPr>
          <a:xfrm>
            <a:off x="6816375" y="3870120"/>
            <a:ext cx="1834619" cy="848772"/>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sz="1000" b="0" i="0" u="none" strike="noStrike" cap="none">
                <a:solidFill>
                  <a:srgbClr val="295269"/>
                </a:solidFill>
                <a:latin typeface="Dosis"/>
                <a:ea typeface="Dosis"/>
                <a:cs typeface="Dosis"/>
                <a:sym typeface="Dosis"/>
              </a:rPr>
              <a:t>Efficiently unleash cross-media information without cross-media value. Quickly maximize timely deliverables for real-time schemas. </a:t>
            </a:r>
            <a:endParaRPr sz="1000">
              <a:solidFill>
                <a:srgbClr val="295269"/>
              </a:solidFill>
              <a:latin typeface="Dosis"/>
              <a:ea typeface="Dosis"/>
              <a:cs typeface="Dosis"/>
              <a:sym typeface="Dosis"/>
            </a:endParaRPr>
          </a:p>
        </p:txBody>
      </p:sp>
      <p:pic>
        <p:nvPicPr>
          <p:cNvPr id="127" name="Shape 127"/>
          <p:cNvPicPr preferRelativeResize="0"/>
          <p:nvPr/>
        </p:nvPicPr>
        <p:blipFill rotWithShape="1">
          <a:blip r:embed="rId2">
            <a:alphaModFix/>
          </a:blip>
          <a:srcRect b="50337"/>
          <a:stretch/>
        </p:blipFill>
        <p:spPr>
          <a:xfrm>
            <a:off x="2619675" y="1109125"/>
            <a:ext cx="1819800" cy="684725"/>
          </a:xfrm>
          <a:prstGeom prst="rect">
            <a:avLst/>
          </a:prstGeom>
          <a:noFill/>
          <a:ln>
            <a:noFill/>
          </a:ln>
        </p:spPr>
      </p:pic>
      <p:pic>
        <p:nvPicPr>
          <p:cNvPr id="128" name="Shape 128"/>
          <p:cNvPicPr preferRelativeResize="0"/>
          <p:nvPr/>
        </p:nvPicPr>
        <p:blipFill rotWithShape="1">
          <a:blip r:embed="rId2">
            <a:alphaModFix/>
          </a:blip>
          <a:srcRect b="50337"/>
          <a:stretch/>
        </p:blipFill>
        <p:spPr>
          <a:xfrm>
            <a:off x="4710563" y="1109125"/>
            <a:ext cx="1819800" cy="684725"/>
          </a:xfrm>
          <a:prstGeom prst="rect">
            <a:avLst/>
          </a:prstGeom>
          <a:noFill/>
          <a:ln>
            <a:noFill/>
          </a:ln>
        </p:spPr>
      </p:pic>
      <p:pic>
        <p:nvPicPr>
          <p:cNvPr id="129" name="Shape 129"/>
          <p:cNvPicPr preferRelativeResize="0"/>
          <p:nvPr/>
        </p:nvPicPr>
        <p:blipFill rotWithShape="1">
          <a:blip r:embed="rId2">
            <a:alphaModFix/>
          </a:blip>
          <a:srcRect b="50337"/>
          <a:stretch/>
        </p:blipFill>
        <p:spPr>
          <a:xfrm>
            <a:off x="6823788" y="1109125"/>
            <a:ext cx="1819800" cy="684725"/>
          </a:xfrm>
          <a:prstGeom prst="rect">
            <a:avLst/>
          </a:prstGeom>
          <a:noFill/>
          <a:ln>
            <a:noFill/>
          </a:ln>
        </p:spPr>
      </p:pic>
      <p:sp>
        <p:nvSpPr>
          <p:cNvPr id="130" name="Shape 130"/>
          <p:cNvSpPr/>
          <p:nvPr/>
        </p:nvSpPr>
        <p:spPr>
          <a:xfrm>
            <a:off x="536150" y="557454"/>
            <a:ext cx="1834619" cy="29354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a:solidFill>
                  <a:srgbClr val="295269"/>
                </a:solidFill>
                <a:latin typeface="Dosis"/>
                <a:ea typeface="Dosis"/>
                <a:cs typeface="Dosis"/>
                <a:sym typeface="Dosis"/>
              </a:rPr>
              <a:t>Model A</a:t>
            </a:r>
            <a:endParaRPr>
              <a:solidFill>
                <a:srgbClr val="295269"/>
              </a:solidFill>
              <a:latin typeface="Dosis"/>
              <a:ea typeface="Dosis"/>
              <a:cs typeface="Dosis"/>
              <a:sym typeface="Dosis"/>
            </a:endParaRPr>
          </a:p>
        </p:txBody>
      </p:sp>
      <p:sp>
        <p:nvSpPr>
          <p:cNvPr id="131" name="Shape 131"/>
          <p:cNvSpPr/>
          <p:nvPr/>
        </p:nvSpPr>
        <p:spPr>
          <a:xfrm>
            <a:off x="2619675" y="557454"/>
            <a:ext cx="1834619" cy="29354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a:solidFill>
                  <a:srgbClr val="295269"/>
                </a:solidFill>
                <a:latin typeface="Dosis"/>
                <a:ea typeface="Dosis"/>
                <a:cs typeface="Dosis"/>
                <a:sym typeface="Dosis"/>
              </a:rPr>
              <a:t>Model B</a:t>
            </a:r>
            <a:endParaRPr>
              <a:solidFill>
                <a:srgbClr val="295269"/>
              </a:solidFill>
              <a:latin typeface="Dosis"/>
              <a:ea typeface="Dosis"/>
              <a:cs typeface="Dosis"/>
              <a:sym typeface="Dosis"/>
            </a:endParaRPr>
          </a:p>
        </p:txBody>
      </p:sp>
      <p:sp>
        <p:nvSpPr>
          <p:cNvPr id="132" name="Shape 132"/>
          <p:cNvSpPr/>
          <p:nvPr/>
        </p:nvSpPr>
        <p:spPr>
          <a:xfrm>
            <a:off x="6801475" y="557454"/>
            <a:ext cx="1834619" cy="29354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a:solidFill>
                  <a:srgbClr val="295269"/>
                </a:solidFill>
                <a:latin typeface="Dosis"/>
                <a:ea typeface="Dosis"/>
                <a:cs typeface="Dosis"/>
                <a:sym typeface="Dosis"/>
              </a:rPr>
              <a:t>Model D</a:t>
            </a:r>
            <a:endParaRPr>
              <a:solidFill>
                <a:srgbClr val="295269"/>
              </a:solidFill>
              <a:latin typeface="Dosis"/>
              <a:ea typeface="Dosis"/>
              <a:cs typeface="Dosis"/>
              <a:sym typeface="Dosis"/>
            </a:endParaRPr>
          </a:p>
        </p:txBody>
      </p:sp>
      <p:sp>
        <p:nvSpPr>
          <p:cNvPr id="133" name="Shape 133"/>
          <p:cNvSpPr/>
          <p:nvPr/>
        </p:nvSpPr>
        <p:spPr>
          <a:xfrm>
            <a:off x="4717950" y="557454"/>
            <a:ext cx="1834619" cy="29354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t" anchorCtr="0">
            <a:noAutofit/>
          </a:bodyPr>
          <a:lstStyle/>
          <a:p>
            <a:pPr marL="0" marR="0" lvl="0" indent="0" algn="l" rtl="0">
              <a:lnSpc>
                <a:spcPct val="120000"/>
              </a:lnSpc>
              <a:spcBef>
                <a:spcPts val="0"/>
              </a:spcBef>
              <a:spcAft>
                <a:spcPts val="0"/>
              </a:spcAft>
              <a:buClr>
                <a:srgbClr val="295269"/>
              </a:buClr>
              <a:buFont typeface="Arial"/>
              <a:buNone/>
            </a:pPr>
            <a:r>
              <a:rPr lang="en">
                <a:solidFill>
                  <a:srgbClr val="295269"/>
                </a:solidFill>
                <a:latin typeface="Dosis"/>
                <a:ea typeface="Dosis"/>
                <a:cs typeface="Dosis"/>
                <a:sym typeface="Dosis"/>
              </a:rPr>
              <a:t>Model C</a:t>
            </a:r>
            <a:endParaRPr>
              <a:solidFill>
                <a:srgbClr val="295269"/>
              </a:solidFill>
              <a:latin typeface="Dosis"/>
              <a:ea typeface="Dosis"/>
              <a:cs typeface="Dosis"/>
              <a:sym typeface="Dosis"/>
            </a:endParaRPr>
          </a:p>
        </p:txBody>
      </p:sp>
      <p:cxnSp>
        <p:nvCxnSpPr>
          <p:cNvPr id="134" name="Shape 134"/>
          <p:cNvCxnSpPr/>
          <p:nvPr/>
        </p:nvCxnSpPr>
        <p:spPr>
          <a:xfrm>
            <a:off x="536148" y="935240"/>
            <a:ext cx="1819800" cy="0"/>
          </a:xfrm>
          <a:prstGeom prst="straightConnector1">
            <a:avLst/>
          </a:prstGeom>
          <a:noFill/>
          <a:ln w="9525" cap="rnd" cmpd="sng">
            <a:solidFill>
              <a:srgbClr val="BCBEC0"/>
            </a:solidFill>
            <a:prstDash val="solid"/>
            <a:miter lim="8000"/>
            <a:headEnd type="none" w="sm" len="sm"/>
            <a:tailEnd type="none" w="sm" len="sm"/>
          </a:ln>
        </p:spPr>
      </p:cxnSp>
      <p:cxnSp>
        <p:nvCxnSpPr>
          <p:cNvPr id="135" name="Shape 135"/>
          <p:cNvCxnSpPr/>
          <p:nvPr/>
        </p:nvCxnSpPr>
        <p:spPr>
          <a:xfrm>
            <a:off x="2619673" y="935241"/>
            <a:ext cx="1819800" cy="0"/>
          </a:xfrm>
          <a:prstGeom prst="straightConnector1">
            <a:avLst/>
          </a:prstGeom>
          <a:noFill/>
          <a:ln w="9525" cap="rnd" cmpd="sng">
            <a:solidFill>
              <a:srgbClr val="BCBEC0"/>
            </a:solidFill>
            <a:prstDash val="solid"/>
            <a:miter lim="8000"/>
            <a:headEnd type="none" w="sm" len="sm"/>
            <a:tailEnd type="none" w="sm" len="sm"/>
          </a:ln>
        </p:spPr>
      </p:cxnSp>
      <p:cxnSp>
        <p:nvCxnSpPr>
          <p:cNvPr id="136" name="Shape 136"/>
          <p:cNvCxnSpPr/>
          <p:nvPr/>
        </p:nvCxnSpPr>
        <p:spPr>
          <a:xfrm>
            <a:off x="4725435" y="935241"/>
            <a:ext cx="1819800" cy="0"/>
          </a:xfrm>
          <a:prstGeom prst="straightConnector1">
            <a:avLst/>
          </a:prstGeom>
          <a:noFill/>
          <a:ln w="9525" cap="rnd" cmpd="sng">
            <a:solidFill>
              <a:srgbClr val="BCBEC0"/>
            </a:solidFill>
            <a:prstDash val="solid"/>
            <a:miter lim="8000"/>
            <a:headEnd type="none" w="sm" len="sm"/>
            <a:tailEnd type="none" w="sm" len="sm"/>
          </a:ln>
        </p:spPr>
      </p:cxnSp>
      <p:cxnSp>
        <p:nvCxnSpPr>
          <p:cNvPr id="137" name="Shape 137"/>
          <p:cNvCxnSpPr/>
          <p:nvPr/>
        </p:nvCxnSpPr>
        <p:spPr>
          <a:xfrm>
            <a:off x="6816373" y="935241"/>
            <a:ext cx="1819800" cy="0"/>
          </a:xfrm>
          <a:prstGeom prst="straightConnector1">
            <a:avLst/>
          </a:prstGeom>
          <a:noFill/>
          <a:ln w="9525" cap="rnd" cmpd="sng">
            <a:solidFill>
              <a:srgbClr val="BCBEC0"/>
            </a:solidFill>
            <a:prstDash val="solid"/>
            <a:miter lim="8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ingle-Image Normal">
  <p:cSld name="CUSTOM_13">
    <p:spTree>
      <p:nvGrpSpPr>
        <p:cNvPr id="1" name="Shape 154"/>
        <p:cNvGrpSpPr/>
        <p:nvPr/>
      </p:nvGrpSpPr>
      <p:grpSpPr>
        <a:xfrm>
          <a:off x="0" y="0"/>
          <a:ext cx="0" cy="0"/>
          <a:chOff x="0" y="0"/>
          <a:chExt cx="0" cy="0"/>
        </a:xfrm>
      </p:grpSpPr>
      <p:sp>
        <p:nvSpPr>
          <p:cNvPr id="155" name="Shape 155"/>
          <p:cNvSpPr/>
          <p:nvPr/>
        </p:nvSpPr>
        <p:spPr>
          <a:xfrm>
            <a:off x="6096000" y="0"/>
            <a:ext cx="3048000" cy="5143500"/>
          </a:xfrm>
          <a:prstGeom prst="rect">
            <a:avLst/>
          </a:prstGeom>
          <a:solidFill>
            <a:srgbClr val="E6E7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txBox="1"/>
          <p:nvPr/>
        </p:nvSpPr>
        <p:spPr>
          <a:xfrm>
            <a:off x="6291250" y="280950"/>
            <a:ext cx="2562300" cy="145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800">
                <a:solidFill>
                  <a:srgbClr val="204056"/>
                </a:solidFill>
                <a:latin typeface="Dosis"/>
                <a:ea typeface="Dosis"/>
                <a:cs typeface="Dosis"/>
                <a:sym typeface="Dosis"/>
              </a:rPr>
              <a:t>Title, could be longer or more wordy</a:t>
            </a:r>
            <a:endParaRPr sz="2800">
              <a:solidFill>
                <a:srgbClr val="204056"/>
              </a:solidFill>
              <a:latin typeface="Dosis"/>
              <a:ea typeface="Dosis"/>
              <a:cs typeface="Dosis"/>
              <a:sym typeface="Dosis"/>
            </a:endParaRPr>
          </a:p>
        </p:txBody>
      </p:sp>
      <p:sp>
        <p:nvSpPr>
          <p:cNvPr id="157" name="Shape 157"/>
          <p:cNvSpPr txBox="1"/>
          <p:nvPr/>
        </p:nvSpPr>
        <p:spPr>
          <a:xfrm>
            <a:off x="6257950" y="1843050"/>
            <a:ext cx="2628900" cy="3019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100" b="1">
                <a:solidFill>
                  <a:srgbClr val="204056"/>
                </a:solidFill>
                <a:latin typeface="Dosis"/>
                <a:ea typeface="Dosis"/>
                <a:cs typeface="Dosis"/>
                <a:sym typeface="Dosis"/>
              </a:rPr>
              <a:t>Commentary</a:t>
            </a:r>
            <a:endParaRPr sz="1100" b="1">
              <a:solidFill>
                <a:srgbClr val="204056"/>
              </a:solidFill>
              <a:latin typeface="Dosis"/>
              <a:ea typeface="Dosis"/>
              <a:cs typeface="Dosis"/>
              <a:sym typeface="Dosis"/>
            </a:endParaRPr>
          </a:p>
          <a:p>
            <a:pPr marL="0" lvl="0" indent="0" rtl="0">
              <a:lnSpc>
                <a:spcPct val="115000"/>
              </a:lnSpc>
              <a:spcBef>
                <a:spcPts val="0"/>
              </a:spcBef>
              <a:spcAft>
                <a:spcPts val="0"/>
              </a:spcAft>
              <a:buNone/>
            </a:pPr>
            <a:r>
              <a:rPr lang="en" sz="1100">
                <a:solidFill>
                  <a:srgbClr val="204056"/>
                </a:solidFill>
                <a:latin typeface="Dosis"/>
                <a:ea typeface="Dosis"/>
                <a:cs typeface="Dosis"/>
                <a:sym typeface="Dosis"/>
              </a:rPr>
              <a:t>Lorem ipsum dolor sit amet, consectetur adipiscing elit. Proin auctor odio eu ante egestas convallis. Etiam neque justo.</a:t>
            </a:r>
            <a:endParaRPr sz="1100">
              <a:solidFill>
                <a:srgbClr val="204056"/>
              </a:solidFill>
              <a:latin typeface="Dosis"/>
              <a:ea typeface="Dosis"/>
              <a:cs typeface="Dosis"/>
              <a:sym typeface="Dosis"/>
            </a:endParaRPr>
          </a:p>
          <a:p>
            <a:pPr marL="0" lvl="0" indent="0" rtl="0">
              <a:lnSpc>
                <a:spcPct val="115000"/>
              </a:lnSpc>
              <a:spcBef>
                <a:spcPts val="0"/>
              </a:spcBef>
              <a:spcAft>
                <a:spcPts val="0"/>
              </a:spcAft>
              <a:buNone/>
            </a:pPr>
            <a:endParaRPr sz="1100">
              <a:solidFill>
                <a:srgbClr val="204056"/>
              </a:solidFill>
              <a:latin typeface="Dosis"/>
              <a:ea typeface="Dosis"/>
              <a:cs typeface="Dosis"/>
              <a:sym typeface="Dosis"/>
            </a:endParaRPr>
          </a:p>
          <a:p>
            <a:pPr marL="0" lvl="0" indent="0" rtl="0">
              <a:lnSpc>
                <a:spcPct val="115000"/>
              </a:lnSpc>
              <a:spcBef>
                <a:spcPts val="0"/>
              </a:spcBef>
              <a:spcAft>
                <a:spcPts val="0"/>
              </a:spcAft>
              <a:buNone/>
            </a:pPr>
            <a:r>
              <a:rPr lang="en" sz="1100" b="1">
                <a:solidFill>
                  <a:srgbClr val="204056"/>
                </a:solidFill>
                <a:latin typeface="Dosis"/>
                <a:ea typeface="Dosis"/>
                <a:cs typeface="Dosis"/>
                <a:sym typeface="Dosis"/>
              </a:rPr>
              <a:t>Trends</a:t>
            </a:r>
            <a:endParaRPr sz="1100" b="1">
              <a:solidFill>
                <a:srgbClr val="204056"/>
              </a:solidFill>
              <a:latin typeface="Dosis"/>
              <a:ea typeface="Dosis"/>
              <a:cs typeface="Dosis"/>
              <a:sym typeface="Dosis"/>
            </a:endParaRPr>
          </a:p>
          <a:p>
            <a:pPr marL="0" lvl="0" indent="0" rtl="0">
              <a:lnSpc>
                <a:spcPct val="115000"/>
              </a:lnSpc>
              <a:spcBef>
                <a:spcPts val="0"/>
              </a:spcBef>
              <a:spcAft>
                <a:spcPts val="0"/>
              </a:spcAft>
              <a:buNone/>
            </a:pPr>
            <a:r>
              <a:rPr lang="en" sz="1100">
                <a:solidFill>
                  <a:srgbClr val="204056"/>
                </a:solidFill>
                <a:latin typeface="Dosis"/>
                <a:ea typeface="Dosis"/>
                <a:cs typeface="Dosis"/>
                <a:sym typeface="Dosis"/>
              </a:rPr>
              <a:t>Lorem ipsum dolor sit amet, consectetur adipiscing elit. Proin auctor odio eu ante egestas convallis. Etiam neque justo.</a:t>
            </a:r>
            <a:endParaRPr sz="1100">
              <a:solidFill>
                <a:srgbClr val="204056"/>
              </a:solidFill>
              <a:latin typeface="Dosis"/>
              <a:ea typeface="Dosis"/>
              <a:cs typeface="Dosis"/>
              <a:sym typeface="Dosis"/>
            </a:endParaRPr>
          </a:p>
          <a:p>
            <a:pPr marL="0" lvl="0" indent="0" rtl="0">
              <a:lnSpc>
                <a:spcPct val="115000"/>
              </a:lnSpc>
              <a:spcBef>
                <a:spcPts val="0"/>
              </a:spcBef>
              <a:spcAft>
                <a:spcPts val="0"/>
              </a:spcAft>
              <a:buNone/>
            </a:pPr>
            <a:endParaRPr sz="1100">
              <a:solidFill>
                <a:srgbClr val="204056"/>
              </a:solidFill>
              <a:latin typeface="Dosis"/>
              <a:ea typeface="Dosis"/>
              <a:cs typeface="Dosis"/>
              <a:sym typeface="Dosis"/>
            </a:endParaRPr>
          </a:p>
          <a:p>
            <a:pPr marL="0" lvl="0" indent="0" rtl="0">
              <a:lnSpc>
                <a:spcPct val="115000"/>
              </a:lnSpc>
              <a:spcBef>
                <a:spcPts val="0"/>
              </a:spcBef>
              <a:spcAft>
                <a:spcPts val="0"/>
              </a:spcAft>
              <a:buNone/>
            </a:pPr>
            <a:r>
              <a:rPr lang="en" sz="1100" b="1">
                <a:solidFill>
                  <a:srgbClr val="204056"/>
                </a:solidFill>
                <a:latin typeface="Dosis"/>
                <a:ea typeface="Dosis"/>
                <a:cs typeface="Dosis"/>
                <a:sym typeface="Dosis"/>
              </a:rPr>
              <a:t>Key Findings</a:t>
            </a:r>
            <a:endParaRPr sz="1100" b="1">
              <a:solidFill>
                <a:srgbClr val="204056"/>
              </a:solidFill>
              <a:latin typeface="Dosis"/>
              <a:ea typeface="Dosis"/>
              <a:cs typeface="Dosis"/>
              <a:sym typeface="Dosis"/>
            </a:endParaRPr>
          </a:p>
          <a:p>
            <a:pPr marL="0" lvl="0" indent="0" rtl="0">
              <a:lnSpc>
                <a:spcPct val="115000"/>
              </a:lnSpc>
              <a:spcBef>
                <a:spcPts val="0"/>
              </a:spcBef>
              <a:spcAft>
                <a:spcPts val="0"/>
              </a:spcAft>
              <a:buNone/>
            </a:pPr>
            <a:r>
              <a:rPr lang="en" sz="1100">
                <a:solidFill>
                  <a:srgbClr val="204056"/>
                </a:solidFill>
                <a:latin typeface="Dosis"/>
                <a:ea typeface="Dosis"/>
                <a:cs typeface="Dosis"/>
                <a:sym typeface="Dosis"/>
              </a:rPr>
              <a:t>Lorem ipsum dolor sit amet, consectetur adipiscing elit. Proin auctor odio eu ante egestas convallis. Etiam neque justo.</a:t>
            </a:r>
            <a:endParaRPr sz="1100">
              <a:solidFill>
                <a:srgbClr val="204056"/>
              </a:solidFill>
              <a:latin typeface="Dosis"/>
              <a:ea typeface="Dosis"/>
              <a:cs typeface="Dosis"/>
              <a:sym typeface="Dosis"/>
            </a:endParaRPr>
          </a:p>
          <a:p>
            <a:pPr marL="0" lvl="0" indent="0" rtl="0">
              <a:lnSpc>
                <a:spcPct val="115000"/>
              </a:lnSpc>
              <a:spcBef>
                <a:spcPts val="0"/>
              </a:spcBef>
              <a:spcAft>
                <a:spcPts val="0"/>
              </a:spcAft>
              <a:buNone/>
            </a:pPr>
            <a:endParaRPr>
              <a:solidFill>
                <a:srgbClr val="204056"/>
              </a:solidFill>
              <a:latin typeface="Dosis"/>
              <a:ea typeface="Dosis"/>
              <a:cs typeface="Dosis"/>
              <a:sym typeface="Dosis"/>
            </a:endParaRPr>
          </a:p>
        </p:txBody>
      </p:sp>
      <p:sp>
        <p:nvSpPr>
          <p:cNvPr id="158" name="Shape 158"/>
          <p:cNvSpPr/>
          <p:nvPr/>
        </p:nvSpPr>
        <p:spPr>
          <a:xfrm>
            <a:off x="486668" y="359490"/>
            <a:ext cx="2423304" cy="227707"/>
          </a:xfrm>
          <a:custGeom>
            <a:avLst/>
            <a:gdLst/>
            <a:ahLst/>
            <a:cxnLst/>
            <a:rect l="0" t="0" r="0" b="0"/>
            <a:pathLst>
              <a:path w="21600" h="21599" extrusionOk="0">
                <a:moveTo>
                  <a:pt x="0" y="0"/>
                </a:moveTo>
                <a:lnTo>
                  <a:pt x="21600" y="0"/>
                </a:lnTo>
                <a:lnTo>
                  <a:pt x="21600" y="21599"/>
                </a:lnTo>
                <a:lnTo>
                  <a:pt x="0" y="21599"/>
                </a:lnTo>
                <a:lnTo>
                  <a:pt x="0" y="0"/>
                </a:lnTo>
                <a:close/>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95269"/>
              </a:buClr>
              <a:buFont typeface="Arial"/>
              <a:buNone/>
            </a:pPr>
            <a:r>
              <a:rPr lang="en" sz="1500" b="0" i="0" u="none" strike="noStrike" cap="none">
                <a:solidFill>
                  <a:srgbClr val="295269"/>
                </a:solidFill>
                <a:latin typeface="Dosis"/>
                <a:ea typeface="Dosis"/>
                <a:cs typeface="Dosis"/>
                <a:sym typeface="Dosis"/>
              </a:rPr>
              <a:t>IMAGE TITLE</a:t>
            </a:r>
            <a:endParaRPr sz="1500">
              <a:latin typeface="Dosis"/>
              <a:ea typeface="Dosis"/>
              <a:cs typeface="Dosis"/>
              <a:sym typeface="Dosis"/>
            </a:endParaRPr>
          </a:p>
        </p:txBody>
      </p:sp>
      <p:pic>
        <p:nvPicPr>
          <p:cNvPr id="159" name="Shape 159"/>
          <p:cNvPicPr preferRelativeResize="0"/>
          <p:nvPr/>
        </p:nvPicPr>
        <p:blipFill>
          <a:blip r:embed="rId2">
            <a:alphaModFix/>
          </a:blip>
          <a:stretch>
            <a:fillRect/>
          </a:stretch>
        </p:blipFill>
        <p:spPr>
          <a:xfrm>
            <a:off x="486668" y="784766"/>
            <a:ext cx="4521770" cy="3425651"/>
          </a:xfrm>
          <a:prstGeom prst="rect">
            <a:avLst/>
          </a:prstGeom>
          <a:noFill/>
          <a:ln>
            <a:noFill/>
          </a:ln>
        </p:spPr>
      </p:pic>
      <p:sp>
        <p:nvSpPr>
          <p:cNvPr id="160" name="Shape 160"/>
          <p:cNvSpPr/>
          <p:nvPr/>
        </p:nvSpPr>
        <p:spPr>
          <a:xfrm>
            <a:off x="486668" y="4452635"/>
            <a:ext cx="3240378" cy="333720"/>
          </a:xfrm>
          <a:custGeom>
            <a:avLst/>
            <a:gdLst/>
            <a:ahLst/>
            <a:cxnLst/>
            <a:rect l="0" t="0" r="0" b="0"/>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unleash </a:t>
            </a:r>
            <a:r>
              <a:rPr lang="en" sz="1100" b="0" i="0" u="none" strike="noStrike" cap="none">
                <a:solidFill>
                  <a:srgbClr val="FA726E"/>
                </a:solidFill>
                <a:latin typeface="Dosis"/>
                <a:ea typeface="Dosis"/>
                <a:cs typeface="Dosis"/>
                <a:sym typeface="Dosis"/>
              </a:rPr>
              <a:t>cross-media</a:t>
            </a:r>
            <a:r>
              <a:rPr lang="en" sz="1100" b="0" i="0" u="none" strike="noStrike" cap="none">
                <a:solidFill>
                  <a:srgbClr val="295269"/>
                </a:solidFill>
                <a:latin typeface="Dosis"/>
                <a:ea typeface="Dosis"/>
                <a:cs typeface="Dosis"/>
                <a:sym typeface="Dosis"/>
              </a:rPr>
              <a:t> information without cross-media.</a:t>
            </a:r>
            <a:endParaRPr sz="1000">
              <a:latin typeface="Dosis"/>
              <a:ea typeface="Dosis"/>
              <a:cs typeface="Dosis"/>
              <a:sym typeface="Dosi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Image Slide">
  <p:cSld name="CUSTOM_14">
    <p:spTree>
      <p:nvGrpSpPr>
        <p:cNvPr id="1" name="Shape 161"/>
        <p:cNvGrpSpPr/>
        <p:nvPr/>
      </p:nvGrpSpPr>
      <p:grpSpPr>
        <a:xfrm>
          <a:off x="0" y="0"/>
          <a:ext cx="0" cy="0"/>
          <a:chOff x="0" y="0"/>
          <a:chExt cx="0" cy="0"/>
        </a:xfrm>
      </p:grpSpPr>
      <p:sp>
        <p:nvSpPr>
          <p:cNvPr id="162" name="Shape 162"/>
          <p:cNvSpPr/>
          <p:nvPr/>
        </p:nvSpPr>
        <p:spPr>
          <a:xfrm>
            <a:off x="632594" y="4102372"/>
            <a:ext cx="2438905" cy="333720"/>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unleash </a:t>
            </a:r>
            <a:r>
              <a:rPr lang="en" sz="1100" b="0" i="0" u="none" strike="noStrike" cap="none">
                <a:solidFill>
                  <a:srgbClr val="FA726E"/>
                </a:solidFill>
                <a:latin typeface="Dosis"/>
                <a:ea typeface="Dosis"/>
                <a:cs typeface="Dosis"/>
                <a:sym typeface="Dosis"/>
              </a:rPr>
              <a:t>cross-media</a:t>
            </a:r>
            <a:r>
              <a:rPr lang="en" sz="1100" b="0" i="0" u="none" strike="noStrike" cap="none">
                <a:solidFill>
                  <a:srgbClr val="295269"/>
                </a:solidFill>
                <a:latin typeface="Dosis"/>
                <a:ea typeface="Dosis"/>
                <a:cs typeface="Dosis"/>
                <a:sym typeface="Dosis"/>
              </a:rPr>
              <a:t> information without cross-media.</a:t>
            </a:r>
            <a:endParaRPr sz="1100">
              <a:latin typeface="Dosis"/>
              <a:ea typeface="Dosis"/>
              <a:cs typeface="Dosis"/>
              <a:sym typeface="Dosis"/>
            </a:endParaRPr>
          </a:p>
        </p:txBody>
      </p:sp>
      <p:sp>
        <p:nvSpPr>
          <p:cNvPr id="163" name="Shape 163"/>
          <p:cNvSpPr/>
          <p:nvPr/>
        </p:nvSpPr>
        <p:spPr>
          <a:xfrm>
            <a:off x="640407" y="705146"/>
            <a:ext cx="2423304" cy="159617"/>
          </a:xfrm>
          <a:custGeom>
            <a:avLst/>
            <a:gdLst/>
            <a:ahLst/>
            <a:cxnLst/>
            <a:rect l="0" t="0" r="0" b="0"/>
            <a:pathLst>
              <a:path w="21600" h="21599" extrusionOk="0">
                <a:moveTo>
                  <a:pt x="0" y="0"/>
                </a:moveTo>
                <a:lnTo>
                  <a:pt x="21600" y="0"/>
                </a:lnTo>
                <a:lnTo>
                  <a:pt x="21600" y="21599"/>
                </a:lnTo>
                <a:lnTo>
                  <a:pt x="0" y="21599"/>
                </a:lnTo>
                <a:lnTo>
                  <a:pt x="0" y="0"/>
                </a:lnTo>
                <a:close/>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95269"/>
              </a:buClr>
              <a:buFont typeface="Arial"/>
              <a:buNone/>
            </a:pPr>
            <a:r>
              <a:rPr lang="en" sz="1500" b="0" i="0" u="none" strike="noStrike" cap="none">
                <a:solidFill>
                  <a:srgbClr val="295269"/>
                </a:solidFill>
                <a:latin typeface="Dosis"/>
                <a:ea typeface="Dosis"/>
                <a:cs typeface="Dosis"/>
                <a:sym typeface="Dosis"/>
              </a:rPr>
              <a:t>IMAGE TITLE</a:t>
            </a:r>
            <a:endParaRPr sz="1500">
              <a:latin typeface="Dosis"/>
              <a:ea typeface="Dosis"/>
              <a:cs typeface="Dosis"/>
              <a:sym typeface="Dosis"/>
            </a:endParaRPr>
          </a:p>
        </p:txBody>
      </p:sp>
      <p:pic>
        <p:nvPicPr>
          <p:cNvPr id="164" name="Shape 164"/>
          <p:cNvPicPr preferRelativeResize="0"/>
          <p:nvPr/>
        </p:nvPicPr>
        <p:blipFill>
          <a:blip r:embed="rId2">
            <a:alphaModFix/>
          </a:blip>
          <a:stretch>
            <a:fillRect/>
          </a:stretch>
        </p:blipFill>
        <p:spPr>
          <a:xfrm>
            <a:off x="644872" y="1111745"/>
            <a:ext cx="3578572" cy="2711276"/>
          </a:xfrm>
          <a:prstGeom prst="rect">
            <a:avLst/>
          </a:prstGeom>
          <a:noFill/>
          <a:ln>
            <a:noFill/>
          </a:ln>
        </p:spPr>
      </p:pic>
      <p:pic>
        <p:nvPicPr>
          <p:cNvPr id="165" name="Shape 165"/>
          <p:cNvPicPr preferRelativeResize="0"/>
          <p:nvPr/>
        </p:nvPicPr>
        <p:blipFill>
          <a:blip r:embed="rId2">
            <a:alphaModFix/>
          </a:blip>
          <a:stretch>
            <a:fillRect/>
          </a:stretch>
        </p:blipFill>
        <p:spPr>
          <a:xfrm>
            <a:off x="4878139" y="1111745"/>
            <a:ext cx="3578572" cy="2711276"/>
          </a:xfrm>
          <a:prstGeom prst="rect">
            <a:avLst/>
          </a:prstGeom>
          <a:noFill/>
          <a:ln>
            <a:noFill/>
          </a:ln>
        </p:spPr>
      </p:pic>
      <p:sp>
        <p:nvSpPr>
          <p:cNvPr id="166" name="Shape 166"/>
          <p:cNvSpPr/>
          <p:nvPr/>
        </p:nvSpPr>
        <p:spPr>
          <a:xfrm>
            <a:off x="4874790" y="4103488"/>
            <a:ext cx="2438905" cy="33485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95269"/>
              </a:buClr>
              <a:buFont typeface="Arial"/>
              <a:buNone/>
            </a:pPr>
            <a:r>
              <a:rPr lang="en" sz="1100" b="0" i="0" u="none" strike="noStrike" cap="none">
                <a:solidFill>
                  <a:srgbClr val="295269"/>
                </a:solidFill>
                <a:latin typeface="Dosis"/>
                <a:ea typeface="Dosis"/>
                <a:cs typeface="Dosis"/>
                <a:sym typeface="Dosis"/>
              </a:rPr>
              <a:t>Efficiently unleash </a:t>
            </a:r>
            <a:r>
              <a:rPr lang="en" sz="1100" b="0" i="0" u="none" strike="noStrike" cap="none">
                <a:solidFill>
                  <a:srgbClr val="FA726E"/>
                </a:solidFill>
                <a:latin typeface="Dosis"/>
                <a:ea typeface="Dosis"/>
                <a:cs typeface="Dosis"/>
                <a:sym typeface="Dosis"/>
              </a:rPr>
              <a:t>cross-media</a:t>
            </a:r>
            <a:r>
              <a:rPr lang="en" sz="1100" b="0" i="0" u="none" strike="noStrike" cap="none">
                <a:solidFill>
                  <a:srgbClr val="295269"/>
                </a:solidFill>
                <a:latin typeface="Dosis"/>
                <a:ea typeface="Dosis"/>
                <a:cs typeface="Dosis"/>
                <a:sym typeface="Dosis"/>
              </a:rPr>
              <a:t> information without cross-media.</a:t>
            </a:r>
            <a:endParaRPr sz="1100">
              <a:latin typeface="Dosis"/>
              <a:ea typeface="Dosis"/>
              <a:cs typeface="Dosis"/>
              <a:sym typeface="Dosis"/>
            </a:endParaRPr>
          </a:p>
        </p:txBody>
      </p:sp>
      <p:sp>
        <p:nvSpPr>
          <p:cNvPr id="167" name="Shape 167"/>
          <p:cNvSpPr/>
          <p:nvPr/>
        </p:nvSpPr>
        <p:spPr>
          <a:xfrm>
            <a:off x="4882604" y="707379"/>
            <a:ext cx="2423304" cy="158483"/>
          </a:xfrm>
          <a:custGeom>
            <a:avLst/>
            <a:gdLst/>
            <a:ahLst/>
            <a:cxnLst/>
            <a:rect l="0" t="0" r="0" b="0"/>
            <a:pathLst>
              <a:path w="21600" h="21599" extrusionOk="0">
                <a:moveTo>
                  <a:pt x="0" y="0"/>
                </a:moveTo>
                <a:lnTo>
                  <a:pt x="21600" y="0"/>
                </a:lnTo>
                <a:lnTo>
                  <a:pt x="21600" y="21599"/>
                </a:lnTo>
                <a:lnTo>
                  <a:pt x="0" y="21599"/>
                </a:lnTo>
                <a:lnTo>
                  <a:pt x="0" y="0"/>
                </a:lnTo>
                <a:close/>
              </a:path>
            </a:pathLst>
          </a:cu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95269"/>
              </a:buClr>
              <a:buFont typeface="Arial"/>
              <a:buNone/>
            </a:pPr>
            <a:r>
              <a:rPr lang="en" sz="1500" b="0" i="0" u="none" strike="noStrike" cap="none">
                <a:solidFill>
                  <a:srgbClr val="295269"/>
                </a:solidFill>
                <a:latin typeface="Dosis"/>
                <a:ea typeface="Dosis"/>
                <a:cs typeface="Dosis"/>
                <a:sym typeface="Dosis"/>
              </a:rPr>
              <a:t>IMAGE TITLE</a:t>
            </a:r>
            <a:endParaRPr sz="1500">
              <a:latin typeface="Dosis"/>
              <a:ea typeface="Dosis"/>
              <a:cs typeface="Dosis"/>
              <a:sym typeface="Dosi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erson Slide">
  <p:cSld name="CUSTOM_17">
    <p:bg>
      <p:bgPr>
        <a:solidFill>
          <a:srgbClr val="000000"/>
        </a:solidFill>
        <a:effectLst/>
      </p:bgPr>
    </p:bg>
    <p:spTree>
      <p:nvGrpSpPr>
        <p:cNvPr id="1" name="Shape 178"/>
        <p:cNvGrpSpPr/>
        <p:nvPr/>
      </p:nvGrpSpPr>
      <p:grpSpPr>
        <a:xfrm>
          <a:off x="0" y="0"/>
          <a:ext cx="0" cy="0"/>
          <a:chOff x="0" y="0"/>
          <a:chExt cx="0" cy="0"/>
        </a:xfrm>
      </p:grpSpPr>
      <p:pic>
        <p:nvPicPr>
          <p:cNvPr id="179" name="Shape 179"/>
          <p:cNvPicPr preferRelativeResize="0"/>
          <p:nvPr/>
        </p:nvPicPr>
        <p:blipFill>
          <a:blip r:embed="rId2">
            <a:alphaModFix/>
          </a:blip>
          <a:stretch>
            <a:fillRect/>
          </a:stretch>
        </p:blipFill>
        <p:spPr>
          <a:xfrm>
            <a:off x="0" y="0"/>
            <a:ext cx="5143500" cy="5143500"/>
          </a:xfrm>
          <a:prstGeom prst="rect">
            <a:avLst/>
          </a:prstGeom>
          <a:noFill/>
          <a:ln>
            <a:noFill/>
          </a:ln>
        </p:spPr>
      </p:pic>
      <p:sp>
        <p:nvSpPr>
          <p:cNvPr id="180" name="Shape 180"/>
          <p:cNvSpPr txBox="1"/>
          <p:nvPr/>
        </p:nvSpPr>
        <p:spPr>
          <a:xfrm>
            <a:off x="5581675" y="1952725"/>
            <a:ext cx="2409900" cy="161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BCBEC0"/>
                </a:solidFill>
                <a:latin typeface="Dosis"/>
                <a:ea typeface="Dosis"/>
                <a:cs typeface="Dosis"/>
                <a:sym typeface="Dosis"/>
              </a:rPr>
              <a:t>Passionate developer, lover of pizza and cute little dogs. Previously at Acme Inc and Awesome Startup.</a:t>
            </a:r>
            <a:endParaRPr sz="1800">
              <a:solidFill>
                <a:srgbClr val="BCBEC0"/>
              </a:solidFill>
              <a:latin typeface="Dosis"/>
              <a:ea typeface="Dosis"/>
              <a:cs typeface="Dosis"/>
              <a:sym typeface="Dosis"/>
            </a:endParaRPr>
          </a:p>
          <a:p>
            <a:pPr marL="0" lvl="0" indent="0" rtl="0">
              <a:spcBef>
                <a:spcPts val="0"/>
              </a:spcBef>
              <a:spcAft>
                <a:spcPts val="0"/>
              </a:spcAft>
              <a:buNone/>
            </a:pPr>
            <a:endParaRPr sz="1800">
              <a:solidFill>
                <a:srgbClr val="BCBEC0"/>
              </a:solidFill>
              <a:latin typeface="Dosis"/>
              <a:ea typeface="Dosis"/>
              <a:cs typeface="Dosis"/>
              <a:sym typeface="Dosis"/>
            </a:endParaRPr>
          </a:p>
        </p:txBody>
      </p:sp>
      <p:sp>
        <p:nvSpPr>
          <p:cNvPr id="181" name="Shape 181"/>
          <p:cNvSpPr txBox="1"/>
          <p:nvPr/>
        </p:nvSpPr>
        <p:spPr>
          <a:xfrm>
            <a:off x="5581675" y="1095475"/>
            <a:ext cx="2409900" cy="92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lt1"/>
                </a:solidFill>
                <a:latin typeface="Dosis"/>
                <a:ea typeface="Dosis"/>
                <a:cs typeface="Dosis"/>
                <a:sym typeface="Dosis"/>
              </a:rPr>
              <a:t>Welcome</a:t>
            </a:r>
            <a:endParaRPr>
              <a:solidFill>
                <a:schemeClr val="lt1"/>
              </a:solidFill>
              <a:latin typeface="Dosis"/>
              <a:ea typeface="Dosis"/>
              <a:cs typeface="Dosis"/>
              <a:sym typeface="Dosis"/>
            </a:endParaRPr>
          </a:p>
          <a:p>
            <a:pPr marL="0" lvl="0" indent="0" rtl="0">
              <a:spcBef>
                <a:spcPts val="0"/>
              </a:spcBef>
              <a:spcAft>
                <a:spcPts val="0"/>
              </a:spcAft>
              <a:buNone/>
            </a:pPr>
            <a:r>
              <a:rPr lang="en" sz="2400">
                <a:solidFill>
                  <a:schemeClr val="lt1"/>
                </a:solidFill>
                <a:latin typeface="Dosis"/>
                <a:ea typeface="Dosis"/>
                <a:cs typeface="Dosis"/>
                <a:sym typeface="Dosis"/>
              </a:rPr>
              <a:t>John Coder</a:t>
            </a:r>
            <a:endParaRPr sz="2400">
              <a:solidFill>
                <a:schemeClr val="lt1"/>
              </a:solidFill>
              <a:latin typeface="Dosis"/>
              <a:ea typeface="Dosis"/>
              <a:cs typeface="Dosis"/>
              <a:sym typeface="Dosis"/>
            </a:endParaRPr>
          </a:p>
          <a:p>
            <a:pPr marL="0" lvl="0" indent="0" rtl="0">
              <a:spcBef>
                <a:spcPts val="0"/>
              </a:spcBef>
              <a:spcAft>
                <a:spcPts val="0"/>
              </a:spcAft>
              <a:buNone/>
            </a:pPr>
            <a:endParaRPr sz="1800">
              <a:solidFill>
                <a:schemeClr val="lt1"/>
              </a:solidFill>
              <a:latin typeface="Dosis"/>
              <a:ea typeface="Dosis"/>
              <a:cs typeface="Dosis"/>
              <a:sym typeface="Dosi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over white">
  <p:cSld name="CUSTOM_5">
    <p:spTree>
      <p:nvGrpSpPr>
        <p:cNvPr id="1" name="Shape 182"/>
        <p:cNvGrpSpPr/>
        <p:nvPr/>
      </p:nvGrpSpPr>
      <p:grpSpPr>
        <a:xfrm>
          <a:off x="0" y="0"/>
          <a:ext cx="0" cy="0"/>
          <a:chOff x="0" y="0"/>
          <a:chExt cx="0" cy="0"/>
        </a:xfrm>
      </p:grpSpPr>
      <p:pic>
        <p:nvPicPr>
          <p:cNvPr id="183" name="Shape 18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84" name="Shape 184"/>
          <p:cNvPicPr preferRelativeResize="0"/>
          <p:nvPr/>
        </p:nvPicPr>
        <p:blipFill>
          <a:blip r:embed="rId3">
            <a:alphaModFix/>
          </a:blip>
          <a:stretch>
            <a:fillRect/>
          </a:stretch>
        </p:blipFill>
        <p:spPr>
          <a:xfrm>
            <a:off x="3079949" y="2258699"/>
            <a:ext cx="2984101" cy="6261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meline">
  <p:cSld name="CUSTOM_21">
    <p:spTree>
      <p:nvGrpSpPr>
        <p:cNvPr id="1" name="Shape 194"/>
        <p:cNvGrpSpPr/>
        <p:nvPr/>
      </p:nvGrpSpPr>
      <p:grpSpPr>
        <a:xfrm>
          <a:off x="0" y="0"/>
          <a:ext cx="0" cy="0"/>
          <a:chOff x="0" y="0"/>
          <a:chExt cx="0" cy="0"/>
        </a:xfrm>
      </p:grpSpPr>
      <p:cxnSp>
        <p:nvCxnSpPr>
          <p:cNvPr id="195" name="Shape 195"/>
          <p:cNvCxnSpPr/>
          <p:nvPr/>
        </p:nvCxnSpPr>
        <p:spPr>
          <a:xfrm>
            <a:off x="381150" y="4509450"/>
            <a:ext cx="0" cy="282900"/>
          </a:xfrm>
          <a:prstGeom prst="straightConnector1">
            <a:avLst/>
          </a:prstGeom>
          <a:noFill/>
          <a:ln w="9525" cap="flat" cmpd="sng">
            <a:solidFill>
              <a:srgbClr val="000000"/>
            </a:solidFill>
            <a:prstDash val="solid"/>
            <a:round/>
            <a:headEnd type="none" w="med" len="med"/>
            <a:tailEnd type="none" w="med" len="med"/>
          </a:ln>
        </p:spPr>
      </p:cxnSp>
      <p:sp>
        <p:nvSpPr>
          <p:cNvPr id="196" name="Shape 196"/>
          <p:cNvSpPr txBox="1"/>
          <p:nvPr/>
        </p:nvSpPr>
        <p:spPr>
          <a:xfrm>
            <a:off x="419725" y="4480500"/>
            <a:ext cx="13098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latin typeface="Dosis"/>
                <a:ea typeface="Dosis"/>
                <a:cs typeface="Dosis"/>
                <a:sym typeface="Dosis"/>
              </a:rPr>
              <a:t>Q2</a:t>
            </a:r>
            <a:endParaRPr sz="900">
              <a:latin typeface="Dosis"/>
              <a:ea typeface="Dosis"/>
              <a:cs typeface="Dosis"/>
              <a:sym typeface="Dosis"/>
            </a:endParaRPr>
          </a:p>
        </p:txBody>
      </p:sp>
      <p:cxnSp>
        <p:nvCxnSpPr>
          <p:cNvPr id="197" name="Shape 197"/>
          <p:cNvCxnSpPr/>
          <p:nvPr/>
        </p:nvCxnSpPr>
        <p:spPr>
          <a:xfrm>
            <a:off x="3202338" y="4509450"/>
            <a:ext cx="0" cy="282900"/>
          </a:xfrm>
          <a:prstGeom prst="straightConnector1">
            <a:avLst/>
          </a:prstGeom>
          <a:noFill/>
          <a:ln w="9525" cap="flat" cmpd="sng">
            <a:solidFill>
              <a:srgbClr val="000000"/>
            </a:solidFill>
            <a:prstDash val="solid"/>
            <a:round/>
            <a:headEnd type="none" w="med" len="med"/>
            <a:tailEnd type="none" w="med" len="med"/>
          </a:ln>
        </p:spPr>
      </p:cxnSp>
      <p:sp>
        <p:nvSpPr>
          <p:cNvPr id="198" name="Shape 198"/>
          <p:cNvSpPr txBox="1"/>
          <p:nvPr/>
        </p:nvSpPr>
        <p:spPr>
          <a:xfrm>
            <a:off x="3240913" y="4480500"/>
            <a:ext cx="13098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latin typeface="Dosis"/>
                <a:ea typeface="Dosis"/>
                <a:cs typeface="Dosis"/>
                <a:sym typeface="Dosis"/>
              </a:rPr>
              <a:t>Q3</a:t>
            </a:r>
            <a:endParaRPr sz="900">
              <a:latin typeface="Dosis"/>
              <a:ea typeface="Dosis"/>
              <a:cs typeface="Dosis"/>
              <a:sym typeface="Dosis"/>
            </a:endParaRPr>
          </a:p>
        </p:txBody>
      </p:sp>
      <p:cxnSp>
        <p:nvCxnSpPr>
          <p:cNvPr id="199" name="Shape 199"/>
          <p:cNvCxnSpPr/>
          <p:nvPr/>
        </p:nvCxnSpPr>
        <p:spPr>
          <a:xfrm>
            <a:off x="6023550" y="4509450"/>
            <a:ext cx="0" cy="282900"/>
          </a:xfrm>
          <a:prstGeom prst="straightConnector1">
            <a:avLst/>
          </a:prstGeom>
          <a:noFill/>
          <a:ln w="9525" cap="flat" cmpd="sng">
            <a:solidFill>
              <a:srgbClr val="000000"/>
            </a:solidFill>
            <a:prstDash val="solid"/>
            <a:round/>
            <a:headEnd type="none" w="med" len="med"/>
            <a:tailEnd type="none" w="med" len="med"/>
          </a:ln>
        </p:spPr>
      </p:cxnSp>
      <p:sp>
        <p:nvSpPr>
          <p:cNvPr id="200" name="Shape 200"/>
          <p:cNvSpPr txBox="1"/>
          <p:nvPr/>
        </p:nvSpPr>
        <p:spPr>
          <a:xfrm>
            <a:off x="6062125" y="4480500"/>
            <a:ext cx="13098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latin typeface="Dosis"/>
                <a:ea typeface="Dosis"/>
                <a:cs typeface="Dosis"/>
                <a:sym typeface="Dosis"/>
              </a:rPr>
              <a:t>Q4</a:t>
            </a:r>
            <a:endParaRPr sz="900">
              <a:latin typeface="Dosis"/>
              <a:ea typeface="Dosis"/>
              <a:cs typeface="Dosis"/>
              <a:sym typeface="Dosis"/>
            </a:endParaRPr>
          </a:p>
        </p:txBody>
      </p:sp>
      <p:cxnSp>
        <p:nvCxnSpPr>
          <p:cNvPr id="201" name="Shape 201"/>
          <p:cNvCxnSpPr/>
          <p:nvPr/>
        </p:nvCxnSpPr>
        <p:spPr>
          <a:xfrm>
            <a:off x="381150" y="4069625"/>
            <a:ext cx="0" cy="282900"/>
          </a:xfrm>
          <a:prstGeom prst="straightConnector1">
            <a:avLst/>
          </a:prstGeom>
          <a:noFill/>
          <a:ln w="9525" cap="flat" cmpd="sng">
            <a:solidFill>
              <a:srgbClr val="CCCCCC"/>
            </a:solidFill>
            <a:prstDash val="solid"/>
            <a:round/>
            <a:headEnd type="none" w="med" len="med"/>
            <a:tailEnd type="none" w="med" len="med"/>
          </a:ln>
        </p:spPr>
      </p:cxnSp>
      <p:sp>
        <p:nvSpPr>
          <p:cNvPr id="202" name="Shape 202"/>
          <p:cNvSpPr txBox="1"/>
          <p:nvPr/>
        </p:nvSpPr>
        <p:spPr>
          <a:xfrm>
            <a:off x="419725"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July</a:t>
            </a:r>
            <a:endParaRPr sz="900">
              <a:solidFill>
                <a:srgbClr val="B7B7B7"/>
              </a:solidFill>
              <a:latin typeface="Dosis"/>
              <a:ea typeface="Dosis"/>
              <a:cs typeface="Dosis"/>
              <a:sym typeface="Dosis"/>
            </a:endParaRPr>
          </a:p>
        </p:txBody>
      </p:sp>
      <p:sp>
        <p:nvSpPr>
          <p:cNvPr id="203" name="Shape 203"/>
          <p:cNvSpPr txBox="1"/>
          <p:nvPr/>
        </p:nvSpPr>
        <p:spPr>
          <a:xfrm>
            <a:off x="1365081"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August</a:t>
            </a:r>
            <a:endParaRPr sz="900">
              <a:solidFill>
                <a:srgbClr val="B7B7B7"/>
              </a:solidFill>
              <a:latin typeface="Dosis"/>
              <a:ea typeface="Dosis"/>
              <a:cs typeface="Dosis"/>
              <a:sym typeface="Dosis"/>
            </a:endParaRPr>
          </a:p>
        </p:txBody>
      </p:sp>
      <p:cxnSp>
        <p:nvCxnSpPr>
          <p:cNvPr id="204" name="Shape 204"/>
          <p:cNvCxnSpPr/>
          <p:nvPr/>
        </p:nvCxnSpPr>
        <p:spPr>
          <a:xfrm>
            <a:off x="1326506" y="4069625"/>
            <a:ext cx="0" cy="282900"/>
          </a:xfrm>
          <a:prstGeom prst="straightConnector1">
            <a:avLst/>
          </a:prstGeom>
          <a:noFill/>
          <a:ln w="9525" cap="flat" cmpd="sng">
            <a:solidFill>
              <a:srgbClr val="CCCCCC"/>
            </a:solidFill>
            <a:prstDash val="solid"/>
            <a:round/>
            <a:headEnd type="none" w="med" len="med"/>
            <a:tailEnd type="none" w="med" len="med"/>
          </a:ln>
        </p:spPr>
      </p:cxnSp>
      <p:sp>
        <p:nvSpPr>
          <p:cNvPr id="205" name="Shape 205"/>
          <p:cNvSpPr txBox="1"/>
          <p:nvPr/>
        </p:nvSpPr>
        <p:spPr>
          <a:xfrm>
            <a:off x="2312269"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September</a:t>
            </a:r>
            <a:endParaRPr sz="900">
              <a:solidFill>
                <a:srgbClr val="B7B7B7"/>
              </a:solidFill>
              <a:latin typeface="Dosis"/>
              <a:ea typeface="Dosis"/>
              <a:cs typeface="Dosis"/>
              <a:sym typeface="Dosis"/>
            </a:endParaRPr>
          </a:p>
        </p:txBody>
      </p:sp>
      <p:cxnSp>
        <p:nvCxnSpPr>
          <p:cNvPr id="206" name="Shape 206"/>
          <p:cNvCxnSpPr/>
          <p:nvPr/>
        </p:nvCxnSpPr>
        <p:spPr>
          <a:xfrm>
            <a:off x="2273694" y="4069625"/>
            <a:ext cx="0" cy="282900"/>
          </a:xfrm>
          <a:prstGeom prst="straightConnector1">
            <a:avLst/>
          </a:prstGeom>
          <a:noFill/>
          <a:ln w="9525" cap="flat" cmpd="sng">
            <a:solidFill>
              <a:srgbClr val="CCCCCC"/>
            </a:solidFill>
            <a:prstDash val="solid"/>
            <a:round/>
            <a:headEnd type="none" w="med" len="med"/>
            <a:tailEnd type="none" w="med" len="med"/>
          </a:ln>
        </p:spPr>
      </p:cxnSp>
      <p:cxnSp>
        <p:nvCxnSpPr>
          <p:cNvPr id="207" name="Shape 207"/>
          <p:cNvCxnSpPr/>
          <p:nvPr/>
        </p:nvCxnSpPr>
        <p:spPr>
          <a:xfrm>
            <a:off x="6023550" y="4069625"/>
            <a:ext cx="0" cy="282900"/>
          </a:xfrm>
          <a:prstGeom prst="straightConnector1">
            <a:avLst/>
          </a:prstGeom>
          <a:noFill/>
          <a:ln w="9525" cap="flat" cmpd="sng">
            <a:solidFill>
              <a:srgbClr val="CCCCCC"/>
            </a:solidFill>
            <a:prstDash val="solid"/>
            <a:round/>
            <a:headEnd type="none" w="med" len="med"/>
            <a:tailEnd type="none" w="med" len="med"/>
          </a:ln>
        </p:spPr>
      </p:cxnSp>
      <p:sp>
        <p:nvSpPr>
          <p:cNvPr id="208" name="Shape 208"/>
          <p:cNvSpPr txBox="1"/>
          <p:nvPr/>
        </p:nvSpPr>
        <p:spPr>
          <a:xfrm>
            <a:off x="6062125"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January</a:t>
            </a:r>
            <a:endParaRPr sz="900">
              <a:solidFill>
                <a:srgbClr val="B7B7B7"/>
              </a:solidFill>
              <a:latin typeface="Dosis"/>
              <a:ea typeface="Dosis"/>
              <a:cs typeface="Dosis"/>
              <a:sym typeface="Dosis"/>
            </a:endParaRPr>
          </a:p>
        </p:txBody>
      </p:sp>
      <p:sp>
        <p:nvSpPr>
          <p:cNvPr id="209" name="Shape 209"/>
          <p:cNvSpPr txBox="1"/>
          <p:nvPr/>
        </p:nvSpPr>
        <p:spPr>
          <a:xfrm>
            <a:off x="7007480"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February</a:t>
            </a:r>
            <a:endParaRPr sz="900">
              <a:solidFill>
                <a:srgbClr val="B7B7B7"/>
              </a:solidFill>
              <a:latin typeface="Dosis"/>
              <a:ea typeface="Dosis"/>
              <a:cs typeface="Dosis"/>
              <a:sym typeface="Dosis"/>
            </a:endParaRPr>
          </a:p>
        </p:txBody>
      </p:sp>
      <p:cxnSp>
        <p:nvCxnSpPr>
          <p:cNvPr id="210" name="Shape 210"/>
          <p:cNvCxnSpPr/>
          <p:nvPr/>
        </p:nvCxnSpPr>
        <p:spPr>
          <a:xfrm>
            <a:off x="6968905" y="4069625"/>
            <a:ext cx="0" cy="282900"/>
          </a:xfrm>
          <a:prstGeom prst="straightConnector1">
            <a:avLst/>
          </a:prstGeom>
          <a:noFill/>
          <a:ln w="9525" cap="flat" cmpd="sng">
            <a:solidFill>
              <a:srgbClr val="CCCCCC"/>
            </a:solidFill>
            <a:prstDash val="solid"/>
            <a:round/>
            <a:headEnd type="none" w="med" len="med"/>
            <a:tailEnd type="none" w="med" len="med"/>
          </a:ln>
        </p:spPr>
      </p:cxnSp>
      <p:sp>
        <p:nvSpPr>
          <p:cNvPr id="211" name="Shape 211"/>
          <p:cNvSpPr txBox="1"/>
          <p:nvPr/>
        </p:nvSpPr>
        <p:spPr>
          <a:xfrm>
            <a:off x="7954669"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March</a:t>
            </a:r>
            <a:endParaRPr sz="900">
              <a:solidFill>
                <a:srgbClr val="B7B7B7"/>
              </a:solidFill>
              <a:latin typeface="Dosis"/>
              <a:ea typeface="Dosis"/>
              <a:cs typeface="Dosis"/>
              <a:sym typeface="Dosis"/>
            </a:endParaRPr>
          </a:p>
        </p:txBody>
      </p:sp>
      <p:cxnSp>
        <p:nvCxnSpPr>
          <p:cNvPr id="212" name="Shape 212"/>
          <p:cNvCxnSpPr/>
          <p:nvPr/>
        </p:nvCxnSpPr>
        <p:spPr>
          <a:xfrm>
            <a:off x="7916094" y="4069625"/>
            <a:ext cx="0" cy="282900"/>
          </a:xfrm>
          <a:prstGeom prst="straightConnector1">
            <a:avLst/>
          </a:prstGeom>
          <a:noFill/>
          <a:ln w="9525" cap="flat" cmpd="sng">
            <a:solidFill>
              <a:srgbClr val="CCCCCC"/>
            </a:solidFill>
            <a:prstDash val="solid"/>
            <a:round/>
            <a:headEnd type="none" w="med" len="med"/>
            <a:tailEnd type="none" w="med" len="med"/>
          </a:ln>
        </p:spPr>
      </p:cxnSp>
      <p:cxnSp>
        <p:nvCxnSpPr>
          <p:cNvPr id="213" name="Shape 213"/>
          <p:cNvCxnSpPr/>
          <p:nvPr/>
        </p:nvCxnSpPr>
        <p:spPr>
          <a:xfrm>
            <a:off x="3202350" y="4069625"/>
            <a:ext cx="0" cy="282900"/>
          </a:xfrm>
          <a:prstGeom prst="straightConnector1">
            <a:avLst/>
          </a:prstGeom>
          <a:noFill/>
          <a:ln w="9525" cap="flat" cmpd="sng">
            <a:solidFill>
              <a:srgbClr val="CCCCCC"/>
            </a:solidFill>
            <a:prstDash val="solid"/>
            <a:round/>
            <a:headEnd type="none" w="med" len="med"/>
            <a:tailEnd type="none" w="med" len="med"/>
          </a:ln>
        </p:spPr>
      </p:cxnSp>
      <p:sp>
        <p:nvSpPr>
          <p:cNvPr id="214" name="Shape 214"/>
          <p:cNvSpPr txBox="1"/>
          <p:nvPr/>
        </p:nvSpPr>
        <p:spPr>
          <a:xfrm>
            <a:off x="3240925"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October</a:t>
            </a:r>
            <a:endParaRPr sz="900">
              <a:solidFill>
                <a:srgbClr val="B7B7B7"/>
              </a:solidFill>
              <a:latin typeface="Dosis"/>
              <a:ea typeface="Dosis"/>
              <a:cs typeface="Dosis"/>
              <a:sym typeface="Dosis"/>
            </a:endParaRPr>
          </a:p>
        </p:txBody>
      </p:sp>
      <p:sp>
        <p:nvSpPr>
          <p:cNvPr id="215" name="Shape 215"/>
          <p:cNvSpPr txBox="1"/>
          <p:nvPr/>
        </p:nvSpPr>
        <p:spPr>
          <a:xfrm>
            <a:off x="4186280"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November</a:t>
            </a:r>
            <a:endParaRPr sz="900">
              <a:solidFill>
                <a:srgbClr val="B7B7B7"/>
              </a:solidFill>
              <a:latin typeface="Dosis"/>
              <a:ea typeface="Dosis"/>
              <a:cs typeface="Dosis"/>
              <a:sym typeface="Dosis"/>
            </a:endParaRPr>
          </a:p>
        </p:txBody>
      </p:sp>
      <p:cxnSp>
        <p:nvCxnSpPr>
          <p:cNvPr id="216" name="Shape 216"/>
          <p:cNvCxnSpPr/>
          <p:nvPr/>
        </p:nvCxnSpPr>
        <p:spPr>
          <a:xfrm>
            <a:off x="4147705" y="4069625"/>
            <a:ext cx="0" cy="282900"/>
          </a:xfrm>
          <a:prstGeom prst="straightConnector1">
            <a:avLst/>
          </a:prstGeom>
          <a:noFill/>
          <a:ln w="9525" cap="flat" cmpd="sng">
            <a:solidFill>
              <a:srgbClr val="CCCCCC"/>
            </a:solidFill>
            <a:prstDash val="solid"/>
            <a:round/>
            <a:headEnd type="none" w="med" len="med"/>
            <a:tailEnd type="none" w="med" len="med"/>
          </a:ln>
        </p:spPr>
      </p:cxnSp>
      <p:sp>
        <p:nvSpPr>
          <p:cNvPr id="217" name="Shape 217"/>
          <p:cNvSpPr txBox="1"/>
          <p:nvPr/>
        </p:nvSpPr>
        <p:spPr>
          <a:xfrm>
            <a:off x="5133469" y="4040675"/>
            <a:ext cx="8592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B7B7B7"/>
                </a:solidFill>
                <a:latin typeface="Dosis"/>
                <a:ea typeface="Dosis"/>
                <a:cs typeface="Dosis"/>
                <a:sym typeface="Dosis"/>
              </a:rPr>
              <a:t>December</a:t>
            </a:r>
            <a:endParaRPr sz="900">
              <a:solidFill>
                <a:srgbClr val="B7B7B7"/>
              </a:solidFill>
              <a:latin typeface="Dosis"/>
              <a:ea typeface="Dosis"/>
              <a:cs typeface="Dosis"/>
              <a:sym typeface="Dosis"/>
            </a:endParaRPr>
          </a:p>
          <a:p>
            <a:pPr marL="0" lvl="0" indent="0" rtl="0">
              <a:spcBef>
                <a:spcPts val="0"/>
              </a:spcBef>
              <a:spcAft>
                <a:spcPts val="0"/>
              </a:spcAft>
              <a:buNone/>
            </a:pPr>
            <a:endParaRPr sz="900">
              <a:solidFill>
                <a:srgbClr val="B7B7B7"/>
              </a:solidFill>
              <a:latin typeface="Dosis"/>
              <a:ea typeface="Dosis"/>
              <a:cs typeface="Dosis"/>
              <a:sym typeface="Dosis"/>
            </a:endParaRPr>
          </a:p>
        </p:txBody>
      </p:sp>
      <p:cxnSp>
        <p:nvCxnSpPr>
          <p:cNvPr id="218" name="Shape 218"/>
          <p:cNvCxnSpPr/>
          <p:nvPr/>
        </p:nvCxnSpPr>
        <p:spPr>
          <a:xfrm>
            <a:off x="5094894" y="4069625"/>
            <a:ext cx="0" cy="282900"/>
          </a:xfrm>
          <a:prstGeom prst="straightConnector1">
            <a:avLst/>
          </a:prstGeom>
          <a:noFill/>
          <a:ln w="9525" cap="flat" cmpd="sng">
            <a:solidFill>
              <a:srgbClr val="CCCCCC"/>
            </a:solidFill>
            <a:prstDash val="solid"/>
            <a:round/>
            <a:headEnd type="none" w="med" len="med"/>
            <a:tailEnd type="none" w="med" len="med"/>
          </a:ln>
        </p:spPr>
      </p:cxnSp>
      <p:cxnSp>
        <p:nvCxnSpPr>
          <p:cNvPr id="219" name="Shape 219"/>
          <p:cNvCxnSpPr/>
          <p:nvPr/>
        </p:nvCxnSpPr>
        <p:spPr>
          <a:xfrm>
            <a:off x="3202338" y="977325"/>
            <a:ext cx="0" cy="2893500"/>
          </a:xfrm>
          <a:prstGeom prst="straightConnector1">
            <a:avLst/>
          </a:prstGeom>
          <a:noFill/>
          <a:ln w="9525" cap="flat" cmpd="sng">
            <a:solidFill>
              <a:srgbClr val="939598"/>
            </a:solidFill>
            <a:prstDash val="dot"/>
            <a:round/>
            <a:headEnd type="none" w="med" len="med"/>
            <a:tailEnd type="none" w="med" len="med"/>
          </a:ln>
        </p:spPr>
      </p:cxnSp>
      <p:cxnSp>
        <p:nvCxnSpPr>
          <p:cNvPr id="220" name="Shape 220"/>
          <p:cNvCxnSpPr/>
          <p:nvPr/>
        </p:nvCxnSpPr>
        <p:spPr>
          <a:xfrm>
            <a:off x="6023550" y="977325"/>
            <a:ext cx="0" cy="2893500"/>
          </a:xfrm>
          <a:prstGeom prst="straightConnector1">
            <a:avLst/>
          </a:prstGeom>
          <a:noFill/>
          <a:ln w="9525" cap="flat" cmpd="sng">
            <a:solidFill>
              <a:srgbClr val="939598"/>
            </a:solidFill>
            <a:prstDash val="dot"/>
            <a:round/>
            <a:headEnd type="none" w="med" len="med"/>
            <a:tailEnd type="none" w="med" len="med"/>
          </a:ln>
        </p:spPr>
      </p:cxnSp>
      <p:cxnSp>
        <p:nvCxnSpPr>
          <p:cNvPr id="221" name="Shape 221"/>
          <p:cNvCxnSpPr/>
          <p:nvPr/>
        </p:nvCxnSpPr>
        <p:spPr>
          <a:xfrm>
            <a:off x="381150" y="977325"/>
            <a:ext cx="0" cy="2893500"/>
          </a:xfrm>
          <a:prstGeom prst="straightConnector1">
            <a:avLst/>
          </a:prstGeom>
          <a:noFill/>
          <a:ln w="9525" cap="flat" cmpd="sng">
            <a:solidFill>
              <a:srgbClr val="939598"/>
            </a:solidFill>
            <a:prstDash val="dot"/>
            <a:round/>
            <a:headEnd type="none" w="med" len="med"/>
            <a:tailEnd type="none" w="med" len="med"/>
          </a:ln>
        </p:spPr>
      </p:cxnSp>
      <p:sp>
        <p:nvSpPr>
          <p:cNvPr id="222" name="Shape 222"/>
          <p:cNvSpPr/>
          <p:nvPr/>
        </p:nvSpPr>
        <p:spPr>
          <a:xfrm>
            <a:off x="1326500" y="3228775"/>
            <a:ext cx="1881300" cy="214800"/>
          </a:xfrm>
          <a:prstGeom prst="roundRect">
            <a:avLst>
              <a:gd name="adj" fmla="val 0"/>
            </a:avLst>
          </a:prstGeom>
          <a:solidFill>
            <a:srgbClr val="40D7C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Dosis"/>
                <a:ea typeface="Dosis"/>
                <a:cs typeface="Dosis"/>
                <a:sym typeface="Dosis"/>
              </a:rPr>
              <a:t>Spec definition</a:t>
            </a:r>
            <a:endParaRPr sz="1000">
              <a:solidFill>
                <a:srgbClr val="666666"/>
              </a:solidFill>
              <a:latin typeface="Dosis"/>
              <a:ea typeface="Dosis"/>
              <a:cs typeface="Dosis"/>
              <a:sym typeface="Dosis"/>
            </a:endParaRPr>
          </a:p>
        </p:txBody>
      </p:sp>
      <p:sp>
        <p:nvSpPr>
          <p:cNvPr id="223" name="Shape 223"/>
          <p:cNvSpPr/>
          <p:nvPr/>
        </p:nvSpPr>
        <p:spPr>
          <a:xfrm>
            <a:off x="3207925" y="3228775"/>
            <a:ext cx="2815500" cy="214800"/>
          </a:xfrm>
          <a:prstGeom prst="roundRect">
            <a:avLst>
              <a:gd name="adj" fmla="val 0"/>
            </a:avLst>
          </a:prstGeom>
          <a:solidFill>
            <a:srgbClr val="40D7C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Dosis"/>
                <a:ea typeface="Dosis"/>
                <a:cs typeface="Dosis"/>
                <a:sym typeface="Dosis"/>
              </a:rPr>
              <a:t>Evaluate, and build</a:t>
            </a:r>
            <a:endParaRPr sz="1000">
              <a:solidFill>
                <a:srgbClr val="666666"/>
              </a:solidFill>
              <a:latin typeface="Dosis"/>
              <a:ea typeface="Dosis"/>
              <a:cs typeface="Dosis"/>
              <a:sym typeface="Dosis"/>
            </a:endParaRPr>
          </a:p>
        </p:txBody>
      </p:sp>
      <p:sp>
        <p:nvSpPr>
          <p:cNvPr id="224" name="Shape 224"/>
          <p:cNvSpPr/>
          <p:nvPr/>
        </p:nvSpPr>
        <p:spPr>
          <a:xfrm>
            <a:off x="6023552" y="3443581"/>
            <a:ext cx="1500300" cy="214800"/>
          </a:xfrm>
          <a:prstGeom prst="roundRect">
            <a:avLst>
              <a:gd name="adj" fmla="val 0"/>
            </a:avLst>
          </a:prstGeom>
          <a:solidFill>
            <a:srgbClr val="40D7C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Dosis"/>
                <a:ea typeface="Dosis"/>
                <a:cs typeface="Dosis"/>
                <a:sym typeface="Dosis"/>
              </a:rPr>
              <a:t>non-US app store?</a:t>
            </a:r>
            <a:endParaRPr sz="1000">
              <a:solidFill>
                <a:srgbClr val="666666"/>
              </a:solidFill>
              <a:latin typeface="Dosis"/>
              <a:ea typeface="Dosis"/>
              <a:cs typeface="Dosis"/>
              <a:sym typeface="Dosis"/>
            </a:endParaRPr>
          </a:p>
        </p:txBody>
      </p:sp>
      <p:sp>
        <p:nvSpPr>
          <p:cNvPr id="225" name="Shape 225"/>
          <p:cNvSpPr/>
          <p:nvPr/>
        </p:nvSpPr>
        <p:spPr>
          <a:xfrm>
            <a:off x="1326450" y="1196281"/>
            <a:ext cx="2294400" cy="214800"/>
          </a:xfrm>
          <a:prstGeom prst="roundRect">
            <a:avLst>
              <a:gd name="adj" fmla="val 0"/>
            </a:avLst>
          </a:prstGeom>
          <a:solidFill>
            <a:srgbClr val="29526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Dosis"/>
                <a:ea typeface="Dosis"/>
                <a:cs typeface="Dosis"/>
                <a:sym typeface="Dosis"/>
              </a:rPr>
              <a:t>LTP 1+2 francine release</a:t>
            </a:r>
            <a:endParaRPr sz="1000">
              <a:solidFill>
                <a:srgbClr val="FFFFFF"/>
              </a:solidFill>
              <a:latin typeface="Dosis"/>
              <a:ea typeface="Dosis"/>
              <a:cs typeface="Dosis"/>
              <a:sym typeface="Dosis"/>
            </a:endParaRPr>
          </a:p>
        </p:txBody>
      </p:sp>
      <p:sp>
        <p:nvSpPr>
          <p:cNvPr id="226" name="Shape 226"/>
          <p:cNvSpPr/>
          <p:nvPr/>
        </p:nvSpPr>
        <p:spPr>
          <a:xfrm>
            <a:off x="3620852" y="1196281"/>
            <a:ext cx="1122000" cy="214800"/>
          </a:xfrm>
          <a:prstGeom prst="roundRect">
            <a:avLst>
              <a:gd name="adj" fmla="val 0"/>
            </a:avLst>
          </a:prstGeom>
          <a:solidFill>
            <a:srgbClr val="29526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Dosis"/>
                <a:ea typeface="Dosis"/>
                <a:cs typeface="Dosis"/>
                <a:sym typeface="Dosis"/>
              </a:rPr>
              <a:t>final release</a:t>
            </a:r>
            <a:endParaRPr sz="1000">
              <a:solidFill>
                <a:srgbClr val="FFFFFF"/>
              </a:solidFill>
              <a:latin typeface="Dosis"/>
              <a:ea typeface="Dosis"/>
              <a:cs typeface="Dosis"/>
              <a:sym typeface="Dosis"/>
            </a:endParaRPr>
          </a:p>
        </p:txBody>
      </p:sp>
      <p:sp>
        <p:nvSpPr>
          <p:cNvPr id="227" name="Shape 227"/>
          <p:cNvSpPr/>
          <p:nvPr/>
        </p:nvSpPr>
        <p:spPr>
          <a:xfrm>
            <a:off x="1326450" y="1501081"/>
            <a:ext cx="1881300" cy="214800"/>
          </a:xfrm>
          <a:prstGeom prst="roundRect">
            <a:avLst>
              <a:gd name="adj" fmla="val 0"/>
            </a:avLst>
          </a:prstGeom>
          <a:solidFill>
            <a:srgbClr val="29526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Dosis"/>
                <a:ea typeface="Dosis"/>
                <a:cs typeface="Dosis"/>
                <a:sym typeface="Dosis"/>
              </a:rPr>
              <a:t>HT: 100 interviews</a:t>
            </a:r>
            <a:endParaRPr sz="1000">
              <a:solidFill>
                <a:srgbClr val="FFFFFF"/>
              </a:solidFill>
              <a:latin typeface="Dosis"/>
              <a:ea typeface="Dosis"/>
              <a:cs typeface="Dosis"/>
              <a:sym typeface="Dosis"/>
            </a:endParaRPr>
          </a:p>
        </p:txBody>
      </p:sp>
      <p:sp>
        <p:nvSpPr>
          <p:cNvPr id="228" name="Shape 228"/>
          <p:cNvSpPr/>
          <p:nvPr/>
        </p:nvSpPr>
        <p:spPr>
          <a:xfrm>
            <a:off x="3210751" y="1501081"/>
            <a:ext cx="1391400" cy="323700"/>
          </a:xfrm>
          <a:prstGeom prst="roundRect">
            <a:avLst>
              <a:gd name="adj" fmla="val 0"/>
            </a:avLst>
          </a:prstGeom>
          <a:solidFill>
            <a:srgbClr val="29526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Dosis"/>
                <a:ea typeface="Dosis"/>
                <a:cs typeface="Dosis"/>
                <a:sym typeface="Dosis"/>
              </a:rPr>
              <a:t>hireability funnel + integration?</a:t>
            </a:r>
            <a:endParaRPr sz="1000">
              <a:solidFill>
                <a:srgbClr val="FFFFFF"/>
              </a:solidFill>
              <a:latin typeface="Dosis"/>
              <a:ea typeface="Dosis"/>
              <a:cs typeface="Dosis"/>
              <a:sym typeface="Dosis"/>
            </a:endParaRPr>
          </a:p>
        </p:txBody>
      </p:sp>
      <p:sp>
        <p:nvSpPr>
          <p:cNvPr id="229" name="Shape 229"/>
          <p:cNvSpPr/>
          <p:nvPr/>
        </p:nvSpPr>
        <p:spPr>
          <a:xfrm>
            <a:off x="1326450" y="2255231"/>
            <a:ext cx="1881300" cy="214800"/>
          </a:xfrm>
          <a:prstGeom prst="roundRect">
            <a:avLst>
              <a:gd name="adj" fmla="val 0"/>
            </a:avLst>
          </a:prstGeom>
          <a:solidFill>
            <a:srgbClr val="59A1C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Dosis"/>
                <a:ea typeface="Dosis"/>
                <a:cs typeface="Dosis"/>
                <a:sym typeface="Dosis"/>
              </a:rPr>
              <a:t>Peer Code Review</a:t>
            </a:r>
            <a:endParaRPr sz="1000">
              <a:solidFill>
                <a:srgbClr val="FFFFFF"/>
              </a:solidFill>
              <a:latin typeface="Dosis"/>
              <a:ea typeface="Dosis"/>
              <a:cs typeface="Dosis"/>
              <a:sym typeface="Dosis"/>
            </a:endParaRPr>
          </a:p>
        </p:txBody>
      </p:sp>
      <p:sp>
        <p:nvSpPr>
          <p:cNvPr id="230" name="Shape 230"/>
          <p:cNvSpPr/>
          <p:nvPr/>
        </p:nvSpPr>
        <p:spPr>
          <a:xfrm>
            <a:off x="1326450" y="2552106"/>
            <a:ext cx="1881300" cy="214800"/>
          </a:xfrm>
          <a:prstGeom prst="roundRect">
            <a:avLst>
              <a:gd name="adj" fmla="val 0"/>
            </a:avLst>
          </a:prstGeom>
          <a:solidFill>
            <a:srgbClr val="59A1C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Dosis"/>
                <a:ea typeface="Dosis"/>
                <a:cs typeface="Dosis"/>
                <a:sym typeface="Dosis"/>
              </a:rPr>
              <a:t>Guidance Counselor</a:t>
            </a:r>
            <a:endParaRPr sz="1000">
              <a:solidFill>
                <a:srgbClr val="FFFFFF"/>
              </a:solidFill>
              <a:latin typeface="Dosis"/>
              <a:ea typeface="Dosis"/>
              <a:cs typeface="Dosis"/>
              <a:sym typeface="Dosis"/>
            </a:endParaRPr>
          </a:p>
        </p:txBody>
      </p:sp>
      <p:sp>
        <p:nvSpPr>
          <p:cNvPr id="231" name="Shape 231"/>
          <p:cNvSpPr/>
          <p:nvPr/>
        </p:nvSpPr>
        <p:spPr>
          <a:xfrm>
            <a:off x="7313577" y="3228781"/>
            <a:ext cx="1500300" cy="214800"/>
          </a:xfrm>
          <a:prstGeom prst="roundRect">
            <a:avLst>
              <a:gd name="adj" fmla="val 0"/>
            </a:avLst>
          </a:prstGeom>
          <a:solidFill>
            <a:srgbClr val="40D7C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Dosis"/>
                <a:ea typeface="Dosis"/>
                <a:cs typeface="Dosis"/>
                <a:sym typeface="Dosis"/>
              </a:rPr>
              <a:t>Deliver to US app store</a:t>
            </a:r>
            <a:endParaRPr sz="1000">
              <a:solidFill>
                <a:srgbClr val="666666"/>
              </a:solidFill>
              <a:latin typeface="Dosis"/>
              <a:ea typeface="Dosis"/>
              <a:cs typeface="Dosis"/>
              <a:sym typeface="Dosis"/>
            </a:endParaRPr>
          </a:p>
        </p:txBody>
      </p:sp>
      <p:cxnSp>
        <p:nvCxnSpPr>
          <p:cNvPr id="232" name="Shape 232"/>
          <p:cNvCxnSpPr/>
          <p:nvPr/>
        </p:nvCxnSpPr>
        <p:spPr>
          <a:xfrm>
            <a:off x="8813875" y="977325"/>
            <a:ext cx="0" cy="2893500"/>
          </a:xfrm>
          <a:prstGeom prst="straightConnector1">
            <a:avLst/>
          </a:prstGeom>
          <a:noFill/>
          <a:ln w="9525" cap="flat" cmpd="sng">
            <a:solidFill>
              <a:srgbClr val="939598"/>
            </a:solidFill>
            <a:prstDash val="dot"/>
            <a:round/>
            <a:headEnd type="none" w="med" len="med"/>
            <a:tailEnd type="none" w="med" len="med"/>
          </a:ln>
        </p:spPr>
      </p:cxnSp>
      <p:sp>
        <p:nvSpPr>
          <p:cNvPr id="233" name="Shape 233"/>
          <p:cNvSpPr/>
          <p:nvPr/>
        </p:nvSpPr>
        <p:spPr>
          <a:xfrm>
            <a:off x="6216263" y="641550"/>
            <a:ext cx="142500" cy="142500"/>
          </a:xfrm>
          <a:prstGeom prst="rect">
            <a:avLst/>
          </a:prstGeom>
          <a:solidFill>
            <a:srgbClr val="2952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txBox="1"/>
          <p:nvPr/>
        </p:nvSpPr>
        <p:spPr>
          <a:xfrm>
            <a:off x="6327286" y="536775"/>
            <a:ext cx="9723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solidFill>
                  <a:srgbClr val="295269"/>
                </a:solidFill>
                <a:latin typeface="Dosis"/>
                <a:ea typeface="Dosis"/>
                <a:cs typeface="Dosis"/>
                <a:sym typeface="Dosis"/>
              </a:rPr>
              <a:t>LTP3</a:t>
            </a:r>
            <a:endParaRPr sz="1100">
              <a:solidFill>
                <a:srgbClr val="295269"/>
              </a:solidFill>
              <a:latin typeface="Dosis"/>
              <a:ea typeface="Dosis"/>
              <a:cs typeface="Dosis"/>
              <a:sym typeface="Dosis"/>
            </a:endParaRPr>
          </a:p>
        </p:txBody>
      </p:sp>
      <p:sp>
        <p:nvSpPr>
          <p:cNvPr id="235" name="Shape 235"/>
          <p:cNvSpPr txBox="1"/>
          <p:nvPr/>
        </p:nvSpPr>
        <p:spPr>
          <a:xfrm>
            <a:off x="7040238" y="536775"/>
            <a:ext cx="10719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solidFill>
                  <a:srgbClr val="6AB1D3"/>
                </a:solidFill>
                <a:latin typeface="Dosis"/>
                <a:ea typeface="Dosis"/>
                <a:cs typeface="Dosis"/>
                <a:sym typeface="Dosis"/>
              </a:rPr>
              <a:t>Community + $</a:t>
            </a:r>
            <a:endParaRPr sz="1100">
              <a:solidFill>
                <a:srgbClr val="6AB1D3"/>
              </a:solidFill>
              <a:latin typeface="Dosis"/>
              <a:ea typeface="Dosis"/>
              <a:cs typeface="Dosis"/>
              <a:sym typeface="Dosis"/>
            </a:endParaRPr>
          </a:p>
        </p:txBody>
      </p:sp>
      <p:sp>
        <p:nvSpPr>
          <p:cNvPr id="236" name="Shape 236"/>
          <p:cNvSpPr/>
          <p:nvPr/>
        </p:nvSpPr>
        <p:spPr>
          <a:xfrm>
            <a:off x="6929213" y="641550"/>
            <a:ext cx="142500" cy="142500"/>
          </a:xfrm>
          <a:prstGeom prst="rect">
            <a:avLst/>
          </a:prstGeom>
          <a:solidFill>
            <a:srgbClr val="6AB1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8301731" y="536775"/>
            <a:ext cx="1071900" cy="34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solidFill>
                  <a:srgbClr val="40D7C1"/>
                </a:solidFill>
                <a:latin typeface="Dosis"/>
                <a:ea typeface="Dosis"/>
                <a:cs typeface="Dosis"/>
                <a:sym typeface="Dosis"/>
              </a:rPr>
              <a:t>Mobile</a:t>
            </a:r>
            <a:endParaRPr sz="1100">
              <a:solidFill>
                <a:srgbClr val="40D7C1"/>
              </a:solidFill>
              <a:latin typeface="Dosis"/>
              <a:ea typeface="Dosis"/>
              <a:cs typeface="Dosis"/>
              <a:sym typeface="Dosis"/>
            </a:endParaRPr>
          </a:p>
        </p:txBody>
      </p:sp>
      <p:sp>
        <p:nvSpPr>
          <p:cNvPr id="238" name="Shape 238"/>
          <p:cNvSpPr/>
          <p:nvPr/>
        </p:nvSpPr>
        <p:spPr>
          <a:xfrm>
            <a:off x="8190706" y="641550"/>
            <a:ext cx="142500" cy="142500"/>
          </a:xfrm>
          <a:prstGeom prst="rect">
            <a:avLst/>
          </a:prstGeom>
          <a:solidFill>
            <a:srgbClr val="40D7C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39" name="Shape 239"/>
          <p:cNvCxnSpPr/>
          <p:nvPr/>
        </p:nvCxnSpPr>
        <p:spPr>
          <a:xfrm>
            <a:off x="381150" y="3849525"/>
            <a:ext cx="8435100" cy="0"/>
          </a:xfrm>
          <a:prstGeom prst="straightConnector1">
            <a:avLst/>
          </a:prstGeom>
          <a:noFill/>
          <a:ln w="9525" cap="flat" cmpd="sng">
            <a:solidFill>
              <a:srgbClr val="939598"/>
            </a:solidFill>
            <a:prstDash val="dot"/>
            <a:round/>
            <a:headEnd type="none" w="med" len="med"/>
            <a:tailEnd type="none" w="med" len="med"/>
          </a:ln>
        </p:spPr>
      </p:cxnSp>
      <p:cxnSp>
        <p:nvCxnSpPr>
          <p:cNvPr id="240" name="Shape 240"/>
          <p:cNvCxnSpPr/>
          <p:nvPr/>
        </p:nvCxnSpPr>
        <p:spPr>
          <a:xfrm>
            <a:off x="381150" y="977325"/>
            <a:ext cx="8435100" cy="0"/>
          </a:xfrm>
          <a:prstGeom prst="straightConnector1">
            <a:avLst/>
          </a:prstGeom>
          <a:noFill/>
          <a:ln w="9525" cap="flat" cmpd="sng">
            <a:solidFill>
              <a:srgbClr val="939598"/>
            </a:solidFill>
            <a:prstDash val="dot"/>
            <a:round/>
            <a:headEnd type="none" w="med" len="med"/>
            <a:tailEnd type="none" w="med" len="med"/>
          </a:ln>
        </p:spPr>
      </p:cxnSp>
      <p:cxnSp>
        <p:nvCxnSpPr>
          <p:cNvPr id="241" name="Shape 241"/>
          <p:cNvCxnSpPr/>
          <p:nvPr/>
        </p:nvCxnSpPr>
        <p:spPr>
          <a:xfrm>
            <a:off x="381150" y="2017875"/>
            <a:ext cx="8435100" cy="0"/>
          </a:xfrm>
          <a:prstGeom prst="straightConnector1">
            <a:avLst/>
          </a:prstGeom>
          <a:noFill/>
          <a:ln w="9525" cap="flat" cmpd="sng">
            <a:solidFill>
              <a:srgbClr val="939598"/>
            </a:solidFill>
            <a:prstDash val="dot"/>
            <a:round/>
            <a:headEnd type="none" w="med" len="med"/>
            <a:tailEnd type="none" w="med" len="med"/>
          </a:ln>
        </p:spPr>
      </p:cxnSp>
      <p:cxnSp>
        <p:nvCxnSpPr>
          <p:cNvPr id="242" name="Shape 242"/>
          <p:cNvCxnSpPr/>
          <p:nvPr/>
        </p:nvCxnSpPr>
        <p:spPr>
          <a:xfrm>
            <a:off x="381150" y="2987150"/>
            <a:ext cx="8435100" cy="0"/>
          </a:xfrm>
          <a:prstGeom prst="straightConnector1">
            <a:avLst/>
          </a:prstGeom>
          <a:noFill/>
          <a:ln w="9525" cap="flat" cmpd="sng">
            <a:solidFill>
              <a:srgbClr val="939598"/>
            </a:solidFill>
            <a:prstDash val="dot"/>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Font typeface="Roboto"/>
              <a:buNone/>
              <a:defRPr sz="5200">
                <a:latin typeface="Roboto"/>
                <a:ea typeface="Roboto"/>
                <a:cs typeface="Roboto"/>
                <a:sym typeface="Roboto"/>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249" name="Shape 24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Roboto"/>
              <a:buNone/>
              <a:defRPr sz="2800">
                <a:latin typeface="Roboto"/>
                <a:ea typeface="Roboto"/>
                <a:cs typeface="Roboto"/>
                <a:sym typeface="Roboto"/>
              </a:defRPr>
            </a:lvl1pPr>
            <a:lvl2pPr lvl="1" algn="ctr" rtl="0">
              <a:lnSpc>
                <a:spcPct val="100000"/>
              </a:lnSpc>
              <a:spcBef>
                <a:spcPts val="0"/>
              </a:spcBef>
              <a:spcAft>
                <a:spcPts val="0"/>
              </a:spcAft>
              <a:buSzPts val="2800"/>
              <a:buFont typeface="Roboto"/>
              <a:buNone/>
              <a:defRPr sz="2800">
                <a:latin typeface="Roboto"/>
                <a:ea typeface="Roboto"/>
                <a:cs typeface="Roboto"/>
                <a:sym typeface="Roboto"/>
              </a:defRPr>
            </a:lvl2pPr>
            <a:lvl3pPr lvl="2" algn="ctr" rtl="0">
              <a:lnSpc>
                <a:spcPct val="100000"/>
              </a:lnSpc>
              <a:spcBef>
                <a:spcPts val="0"/>
              </a:spcBef>
              <a:spcAft>
                <a:spcPts val="0"/>
              </a:spcAft>
              <a:buSzPts val="2800"/>
              <a:buFont typeface="Roboto"/>
              <a:buNone/>
              <a:defRPr sz="2800">
                <a:latin typeface="Roboto"/>
                <a:ea typeface="Roboto"/>
                <a:cs typeface="Roboto"/>
                <a:sym typeface="Roboto"/>
              </a:defRPr>
            </a:lvl3pPr>
            <a:lvl4pPr lvl="3" algn="ctr" rtl="0">
              <a:lnSpc>
                <a:spcPct val="100000"/>
              </a:lnSpc>
              <a:spcBef>
                <a:spcPts val="0"/>
              </a:spcBef>
              <a:spcAft>
                <a:spcPts val="0"/>
              </a:spcAft>
              <a:buSzPts val="2800"/>
              <a:buFont typeface="Roboto"/>
              <a:buNone/>
              <a:defRPr sz="2800">
                <a:latin typeface="Roboto"/>
                <a:ea typeface="Roboto"/>
                <a:cs typeface="Roboto"/>
                <a:sym typeface="Roboto"/>
              </a:defRPr>
            </a:lvl4pPr>
            <a:lvl5pPr lvl="4" algn="ctr" rtl="0">
              <a:lnSpc>
                <a:spcPct val="100000"/>
              </a:lnSpc>
              <a:spcBef>
                <a:spcPts val="0"/>
              </a:spcBef>
              <a:spcAft>
                <a:spcPts val="0"/>
              </a:spcAft>
              <a:buSzPts val="2800"/>
              <a:buFont typeface="Roboto"/>
              <a:buNone/>
              <a:defRPr sz="2800">
                <a:latin typeface="Roboto"/>
                <a:ea typeface="Roboto"/>
                <a:cs typeface="Roboto"/>
                <a:sym typeface="Roboto"/>
              </a:defRPr>
            </a:lvl5pPr>
            <a:lvl6pPr lvl="5" algn="ctr" rtl="0">
              <a:lnSpc>
                <a:spcPct val="100000"/>
              </a:lnSpc>
              <a:spcBef>
                <a:spcPts val="0"/>
              </a:spcBef>
              <a:spcAft>
                <a:spcPts val="0"/>
              </a:spcAft>
              <a:buSzPts val="2800"/>
              <a:buFont typeface="Roboto"/>
              <a:buNone/>
              <a:defRPr sz="2800">
                <a:latin typeface="Roboto"/>
                <a:ea typeface="Roboto"/>
                <a:cs typeface="Roboto"/>
                <a:sym typeface="Roboto"/>
              </a:defRPr>
            </a:lvl6pPr>
            <a:lvl7pPr lvl="6" algn="ctr" rtl="0">
              <a:lnSpc>
                <a:spcPct val="100000"/>
              </a:lnSpc>
              <a:spcBef>
                <a:spcPts val="0"/>
              </a:spcBef>
              <a:spcAft>
                <a:spcPts val="0"/>
              </a:spcAft>
              <a:buSzPts val="2800"/>
              <a:buFont typeface="Roboto"/>
              <a:buNone/>
              <a:defRPr sz="2800">
                <a:latin typeface="Roboto"/>
                <a:ea typeface="Roboto"/>
                <a:cs typeface="Roboto"/>
                <a:sym typeface="Roboto"/>
              </a:defRPr>
            </a:lvl7pPr>
            <a:lvl8pPr lvl="7" algn="ctr" rtl="0">
              <a:lnSpc>
                <a:spcPct val="100000"/>
              </a:lnSpc>
              <a:spcBef>
                <a:spcPts val="0"/>
              </a:spcBef>
              <a:spcAft>
                <a:spcPts val="0"/>
              </a:spcAft>
              <a:buSzPts val="2800"/>
              <a:buFont typeface="Roboto"/>
              <a:buNone/>
              <a:defRPr sz="2800">
                <a:latin typeface="Roboto"/>
                <a:ea typeface="Roboto"/>
                <a:cs typeface="Roboto"/>
                <a:sym typeface="Roboto"/>
              </a:defRPr>
            </a:lvl8pPr>
            <a:lvl9pPr lvl="8" algn="ctr" rtl="0">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sp>
        <p:nvSpPr>
          <p:cNvPr id="250" name="Shape 2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3" name="Shape 2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Font typeface="Roboto"/>
              <a:buNone/>
              <a:defRPr>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256" name="Shape 2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257" name="Shape 2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0" name="Shape 26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1" name="Shape 26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2" name="Shape 2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Shape 2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8" name="Shape 26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9" name="Shape 2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72" name="Shape 2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3"/>
        <p:cNvGrpSpPr/>
        <p:nvPr/>
      </p:nvGrpSpPr>
      <p:grpSpPr>
        <a:xfrm>
          <a:off x="0" y="0"/>
          <a:ext cx="0" cy="0"/>
          <a:chOff x="0" y="0"/>
          <a:chExt cx="0" cy="0"/>
        </a:xfrm>
      </p:grpSpPr>
      <p:sp>
        <p:nvSpPr>
          <p:cNvPr id="274" name="Shape 27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76" name="Shape 27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7" name="Shape 27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8" name="Shape 2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281" name="Shape 2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2"/>
        <p:cNvGrpSpPr/>
        <p:nvPr/>
      </p:nvGrpSpPr>
      <p:grpSpPr>
        <a:xfrm>
          <a:off x="0" y="0"/>
          <a:ext cx="0" cy="0"/>
          <a:chOff x="0" y="0"/>
          <a:chExt cx="0" cy="0"/>
        </a:xfrm>
      </p:grpSpPr>
      <p:sp>
        <p:nvSpPr>
          <p:cNvPr id="283" name="Shape 28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4" name="Shape 28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85" name="Shape 2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6"/>
        <p:cNvGrpSpPr/>
        <p:nvPr/>
      </p:nvGrpSpPr>
      <p:grpSpPr>
        <a:xfrm>
          <a:off x="0" y="0"/>
          <a:ext cx="0" cy="0"/>
          <a:chOff x="0" y="0"/>
          <a:chExt cx="0" cy="0"/>
        </a:xfrm>
      </p:grpSpPr>
      <p:sp>
        <p:nvSpPr>
          <p:cNvPr id="287" name="Shape 2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dk1"/>
              </a:buClr>
              <a:buSzPts val="3600"/>
              <a:buNone/>
              <a:defRPr sz="3600" b="1">
                <a:solidFill>
                  <a:schemeClr val="dk1"/>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52" name="Shape 5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Clr>
                <a:schemeClr val="dk1"/>
              </a:buClr>
              <a:buSzPts val="3000"/>
              <a:buChar char="●"/>
              <a:defRPr sz="3000">
                <a:solidFill>
                  <a:schemeClr val="dk1"/>
                </a:solidFill>
              </a:defRPr>
            </a:lvl1pPr>
            <a:lvl2pPr marL="914400" lvl="1" indent="-381000" rtl="0">
              <a:spcBef>
                <a:spcPts val="0"/>
              </a:spcBef>
              <a:spcAft>
                <a:spcPts val="0"/>
              </a:spcAft>
              <a:buClr>
                <a:schemeClr val="dk1"/>
              </a:buClr>
              <a:buSzPts val="2400"/>
              <a:buChar char="○"/>
              <a:defRPr sz="2400">
                <a:solidFill>
                  <a:schemeClr val="dk1"/>
                </a:solidFill>
              </a:defRPr>
            </a:lvl2pPr>
            <a:lvl3pPr marL="1371600" lvl="2" indent="-381000" rtl="0">
              <a:spcBef>
                <a:spcPts val="0"/>
              </a:spcBef>
              <a:spcAft>
                <a:spcPts val="0"/>
              </a:spcAft>
              <a:buClr>
                <a:schemeClr val="dk1"/>
              </a:buClr>
              <a:buSzPts val="2400"/>
              <a:buChar char="■"/>
              <a:defRPr sz="2400">
                <a:solidFill>
                  <a:schemeClr val="dk1"/>
                </a:solidFill>
              </a:defRPr>
            </a:lvl3pPr>
            <a:lvl4pPr marL="1828800" lvl="3" indent="-342900" rtl="0">
              <a:spcBef>
                <a:spcPts val="0"/>
              </a:spcBef>
              <a:spcAft>
                <a:spcPts val="0"/>
              </a:spcAft>
              <a:buClr>
                <a:schemeClr val="dk1"/>
              </a:buClr>
              <a:buSzPts val="1800"/>
              <a:buChar char="●"/>
              <a:defRPr sz="1800">
                <a:solidFill>
                  <a:schemeClr val="dk1"/>
                </a:solidFill>
              </a:defRPr>
            </a:lvl4pPr>
            <a:lvl5pPr marL="2286000" lvl="4" indent="-342900" rtl="0">
              <a:spcBef>
                <a:spcPts val="0"/>
              </a:spcBef>
              <a:spcAft>
                <a:spcPts val="0"/>
              </a:spcAft>
              <a:buClr>
                <a:schemeClr val="dk1"/>
              </a:buClr>
              <a:buSzPts val="1800"/>
              <a:buChar char="○"/>
              <a:defRPr sz="1800">
                <a:solidFill>
                  <a:schemeClr val="dk1"/>
                </a:solidFill>
              </a:defRPr>
            </a:lvl5pPr>
            <a:lvl6pPr marL="2743200" lvl="5" indent="-342900" rtl="0">
              <a:spcBef>
                <a:spcPts val="0"/>
              </a:spcBef>
              <a:spcAft>
                <a:spcPts val="0"/>
              </a:spcAft>
              <a:buClr>
                <a:schemeClr val="dk1"/>
              </a:buClr>
              <a:buSzPts val="1800"/>
              <a:buChar char="■"/>
              <a:defRPr sz="1800">
                <a:solidFill>
                  <a:schemeClr val="dk1"/>
                </a:solidFill>
              </a:defRPr>
            </a:lvl6pPr>
            <a:lvl7pPr marL="3200400" lvl="6" indent="-342900" rtl="0">
              <a:spcBef>
                <a:spcPts val="0"/>
              </a:spcBef>
              <a:spcAft>
                <a:spcPts val="0"/>
              </a:spcAft>
              <a:buClr>
                <a:schemeClr val="dk1"/>
              </a:buClr>
              <a:buSzPts val="1800"/>
              <a:buChar char="●"/>
              <a:defRPr sz="1800">
                <a:solidFill>
                  <a:schemeClr val="dk1"/>
                </a:solidFill>
              </a:defRPr>
            </a:lvl7pPr>
            <a:lvl8pPr marL="3657600" lvl="7" indent="-342900" rtl="0">
              <a:spcBef>
                <a:spcPts val="0"/>
              </a:spcBef>
              <a:spcAft>
                <a:spcPts val="0"/>
              </a:spcAft>
              <a:buClr>
                <a:schemeClr val="dk1"/>
              </a:buClr>
              <a:buSzPts val="1800"/>
              <a:buChar char="○"/>
              <a:defRPr sz="1800">
                <a:solidFill>
                  <a:schemeClr val="dk1"/>
                </a:solidFill>
              </a:defRPr>
            </a:lvl8pPr>
            <a:lvl9pPr marL="4114800" lvl="8" indent="-342900" rtl="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 id="2147483671" r:id="rId11"/>
    <p:sldLayoutId id="2147483672" r:id="rId12"/>
    <p:sldLayoutId id="2147483675" r:id="rId13"/>
    <p:sldLayoutId id="2147483676"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245" name="Shape 2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246" name="Shape 2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US" sz="5600" dirty="0">
                <a:solidFill>
                  <a:schemeClr val="lt1"/>
                </a:solidFill>
                <a:latin typeface="Roboto Black"/>
                <a:ea typeface="Roboto Black"/>
                <a:sym typeface="Roboto Black"/>
              </a:rPr>
              <a:t>Marketing Effectiveness </a:t>
            </a:r>
          </a:p>
          <a:p>
            <a:pPr marL="0" marR="0" lvl="0" indent="0" algn="l" rtl="0">
              <a:lnSpc>
                <a:spcPct val="100000"/>
              </a:lnSpc>
              <a:spcBef>
                <a:spcPts val="0"/>
              </a:spcBef>
              <a:spcAft>
                <a:spcPts val="0"/>
              </a:spcAft>
              <a:buClr>
                <a:srgbClr val="295269"/>
              </a:buClr>
              <a:buFont typeface="Arial"/>
              <a:buNone/>
            </a:pPr>
            <a:r>
              <a:rPr lang="en-US" sz="5600" dirty="0">
                <a:solidFill>
                  <a:schemeClr val="lt1"/>
                </a:solidFill>
                <a:latin typeface="Roboto Black"/>
                <a:ea typeface="Roboto Black"/>
                <a:sym typeface="Roboto Black"/>
              </a:rPr>
              <a:t>&amp; Strategy</a:t>
            </a:r>
            <a:endParaRPr sz="1200" dirty="0">
              <a:solidFill>
                <a:schemeClr val="lt1"/>
              </a:solidFill>
            </a:endParaRPr>
          </a:p>
          <a:p>
            <a:pPr marL="0" lvl="0" indent="0" algn="l" rtl="0">
              <a:spcBef>
                <a:spcPts val="0"/>
              </a:spcBef>
              <a:spcAft>
                <a:spcPts val="0"/>
              </a:spcAft>
              <a:buClr>
                <a:schemeClr val="dk1"/>
              </a:buClr>
              <a:buSzPts val="1100"/>
              <a:buFont typeface="Arial"/>
              <a:buNone/>
            </a:pPr>
            <a:r>
              <a:rPr lang="en-US" sz="2800" dirty="0" err="1">
                <a:solidFill>
                  <a:srgbClr val="EFEFEF"/>
                </a:solidFill>
                <a:latin typeface="Roboto Thin"/>
                <a:ea typeface="Roboto Thin"/>
                <a:cs typeface="Roboto Thin"/>
                <a:sym typeface="Roboto Thin"/>
              </a:rPr>
              <a:t>CoolTShirts</a:t>
            </a:r>
            <a:r>
              <a:rPr lang="en-US" sz="2800" dirty="0">
                <a:solidFill>
                  <a:srgbClr val="EFEFEF"/>
                </a:solidFill>
                <a:latin typeface="Roboto Thin"/>
                <a:ea typeface="Roboto Thin"/>
                <a:cs typeface="Roboto Thin"/>
                <a:sym typeface="Roboto Thin"/>
              </a:rPr>
              <a:t> Marketing</a:t>
            </a:r>
            <a:endParaRPr sz="2800" dirty="0">
              <a:solidFill>
                <a:srgbClr val="EFEFEF"/>
              </a:solidFill>
              <a:latin typeface="Roboto Thin"/>
              <a:ea typeface="Roboto Thin"/>
              <a:cs typeface="Roboto Thin"/>
              <a:sym typeface="Roboto Thin"/>
            </a:endParaRPr>
          </a:p>
          <a:p>
            <a:pPr marL="0" lvl="0" indent="0" algn="l" rtl="0">
              <a:spcBef>
                <a:spcPts val="0"/>
              </a:spcBef>
              <a:spcAft>
                <a:spcPts val="0"/>
              </a:spcAft>
              <a:buClr>
                <a:schemeClr val="dk1"/>
              </a:buClr>
              <a:buSzPts val="1100"/>
              <a:buFont typeface="Arial"/>
              <a:buNone/>
            </a:pPr>
            <a:r>
              <a:rPr lang="en-US" sz="2800" dirty="0">
                <a:solidFill>
                  <a:srgbClr val="EFEFEF"/>
                </a:solidFill>
                <a:latin typeface="Roboto Thin"/>
                <a:ea typeface="Roboto Thin"/>
                <a:cs typeface="Roboto Thin"/>
                <a:sym typeface="Roboto Thin"/>
              </a:rPr>
              <a:t>Iain Duguay</a:t>
            </a:r>
          </a:p>
          <a:p>
            <a:pPr marL="0" lvl="0" indent="0" algn="l" rtl="0">
              <a:spcBef>
                <a:spcPts val="0"/>
              </a:spcBef>
              <a:spcAft>
                <a:spcPts val="0"/>
              </a:spcAft>
              <a:buClr>
                <a:schemeClr val="dk1"/>
              </a:buClr>
              <a:buSzPts val="1100"/>
              <a:buFont typeface="Arial"/>
              <a:buNone/>
            </a:pPr>
            <a:r>
              <a:rPr lang="en-US" sz="2800" dirty="0">
                <a:solidFill>
                  <a:srgbClr val="EFEFEF"/>
                </a:solidFill>
                <a:latin typeface="Roboto Thin"/>
                <a:ea typeface="Roboto Thin"/>
                <a:cs typeface="Roboto Thin"/>
                <a:sym typeface="Roboto Thin"/>
              </a:rPr>
              <a:t>7/29/18</a:t>
            </a:r>
            <a:endParaRPr sz="2800" dirty="0">
              <a:solidFill>
                <a:srgbClr val="EFEFEF"/>
              </a:solidFill>
              <a:latin typeface="Roboto Thin"/>
              <a:ea typeface="Roboto Thin"/>
              <a:cs typeface="Roboto Thin"/>
              <a:sym typeface="Roboto Thin"/>
            </a:endParaRPr>
          </a:p>
        </p:txBody>
      </p:sp>
      <p:pic>
        <p:nvPicPr>
          <p:cNvPr id="299" name="Shape 299"/>
          <p:cNvPicPr preferRelativeResize="0"/>
          <p:nvPr/>
        </p:nvPicPr>
        <p:blipFill>
          <a:blip r:embed="rId3">
            <a:alphaModFix/>
          </a:blip>
          <a:stretch>
            <a:fillRect/>
          </a:stretch>
        </p:blipFill>
        <p:spPr>
          <a:xfrm>
            <a:off x="466824" y="661700"/>
            <a:ext cx="2024775" cy="425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How many touches </a:t>
            </a:r>
            <a:r>
              <a:rPr lang="en-US" sz="2400" b="1" i="1" dirty="0">
                <a:solidFill>
                  <a:srgbClr val="295269"/>
                </a:solidFill>
                <a:latin typeface="Roboto"/>
                <a:ea typeface="Roboto"/>
                <a:cs typeface="Roboto"/>
                <a:sym typeface="Roboto"/>
              </a:rPr>
              <a:t>on the purchase page </a:t>
            </a:r>
            <a:r>
              <a:rPr lang="en-US" sz="2400" b="1" dirty="0">
                <a:solidFill>
                  <a:srgbClr val="295269"/>
                </a:solidFill>
                <a:latin typeface="Roboto"/>
                <a:ea typeface="Roboto"/>
                <a:cs typeface="Roboto"/>
                <a:sym typeface="Roboto"/>
              </a:rPr>
              <a:t>is each campaign responsible for?</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5"/>
            <a:ext cx="4920900" cy="1484325"/>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04800">
              <a:lnSpc>
                <a:spcPct val="115000"/>
              </a:lnSpc>
              <a:buSzPts val="1200"/>
              <a:buFont typeface="Roboto"/>
              <a:buChar char="●"/>
            </a:pPr>
            <a:r>
              <a:rPr lang="en-US" sz="1200" dirty="0">
                <a:latin typeface="Roboto"/>
                <a:ea typeface="Roboto"/>
                <a:sym typeface="Roboto"/>
              </a:rPr>
              <a:t>Look at the last touch for our purchasing customers, we can see below the total counts for each of our 8 campaigns</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r>
              <a:rPr lang="en-US" sz="1200" dirty="0">
                <a:latin typeface="Roboto"/>
                <a:ea typeface="Roboto"/>
                <a:sym typeface="Roboto"/>
              </a:rPr>
              <a:t>Our weekly email newsletter and Facebook retargeting campaigns were our most effective campaigns during this time period</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pic>
        <p:nvPicPr>
          <p:cNvPr id="4" name="Picture 3">
            <a:extLst>
              <a:ext uri="{FF2B5EF4-FFF2-40B4-BE49-F238E27FC236}">
                <a16:creationId xmlns:a16="http://schemas.microsoft.com/office/drawing/2014/main" id="{0A6D938C-7347-43E6-A5F6-463991FEAED1}"/>
              </a:ext>
            </a:extLst>
          </p:cNvPr>
          <p:cNvPicPr>
            <a:picLocks noChangeAspect="1"/>
          </p:cNvPicPr>
          <p:nvPr/>
        </p:nvPicPr>
        <p:blipFill>
          <a:blip r:embed="rId3"/>
          <a:stretch>
            <a:fillRect/>
          </a:stretch>
        </p:blipFill>
        <p:spPr>
          <a:xfrm>
            <a:off x="5220424" y="1130225"/>
            <a:ext cx="3611876" cy="3831126"/>
          </a:xfrm>
          <a:prstGeom prst="rect">
            <a:avLst/>
          </a:prstGeom>
        </p:spPr>
      </p:pic>
      <p:pic>
        <p:nvPicPr>
          <p:cNvPr id="5" name="Picture 4">
            <a:extLst>
              <a:ext uri="{FF2B5EF4-FFF2-40B4-BE49-F238E27FC236}">
                <a16:creationId xmlns:a16="http://schemas.microsoft.com/office/drawing/2014/main" id="{D5B296D2-DC4F-46E3-A0B1-2C532381FDBD}"/>
              </a:ext>
            </a:extLst>
          </p:cNvPr>
          <p:cNvPicPr>
            <a:picLocks noChangeAspect="1"/>
          </p:cNvPicPr>
          <p:nvPr/>
        </p:nvPicPr>
        <p:blipFill>
          <a:blip r:embed="rId4"/>
          <a:stretch>
            <a:fillRect/>
          </a:stretch>
        </p:blipFill>
        <p:spPr>
          <a:xfrm>
            <a:off x="177975" y="3105425"/>
            <a:ext cx="4900565" cy="1855926"/>
          </a:xfrm>
          <a:prstGeom prst="rect">
            <a:avLst/>
          </a:prstGeom>
        </p:spPr>
      </p:pic>
    </p:spTree>
    <p:extLst>
      <p:ext uri="{BB962C8B-B14F-4D97-AF65-F5344CB8AC3E}">
        <p14:creationId xmlns:p14="http://schemas.microsoft.com/office/powerpoint/2010/main" val="252009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What is the typical user journey?</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5"/>
            <a:ext cx="4206240" cy="211737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04800">
              <a:lnSpc>
                <a:spcPct val="115000"/>
              </a:lnSpc>
              <a:buSzPts val="1200"/>
              <a:buFont typeface="Roboto"/>
              <a:buChar char="●"/>
            </a:pPr>
            <a:r>
              <a:rPr lang="en-US" sz="1200" dirty="0">
                <a:latin typeface="Roboto"/>
                <a:ea typeface="Roboto"/>
                <a:sym typeface="Roboto"/>
              </a:rPr>
              <a:t>For the people who bought our t-shirts, their first connection with our messaging came from only half of our active campaigns</a:t>
            </a:r>
          </a:p>
          <a:p>
            <a:pPr marL="457200" lvl="5" indent="-304800">
              <a:lnSpc>
                <a:spcPct val="115000"/>
              </a:lnSpc>
              <a:buSzPts val="1200"/>
              <a:buFont typeface="Roboto"/>
              <a:buChar char="●"/>
            </a:pPr>
            <a:endParaRPr lang="en-US" sz="1200" dirty="0">
              <a:latin typeface="Roboto"/>
              <a:ea typeface="Roboto"/>
              <a:sym typeface="Roboto"/>
            </a:endParaRPr>
          </a:p>
          <a:p>
            <a:pPr marL="457200" lvl="5" indent="-304800">
              <a:lnSpc>
                <a:spcPct val="115000"/>
              </a:lnSpc>
              <a:buSzPts val="1200"/>
              <a:buFont typeface="Roboto"/>
              <a:buChar char="●"/>
            </a:pPr>
            <a:r>
              <a:rPr lang="en-US" sz="1200" dirty="0">
                <a:latin typeface="Roboto"/>
                <a:ea typeface="Roboto"/>
                <a:sym typeface="Roboto"/>
              </a:rPr>
              <a:t>Our best results came from t-shirt related articles on Medium, New York Times, and Buzzfeed</a:t>
            </a:r>
          </a:p>
          <a:p>
            <a:pPr marL="457200" lvl="5" indent="-304800">
              <a:lnSpc>
                <a:spcPct val="115000"/>
              </a:lnSpc>
              <a:buSzPts val="1200"/>
              <a:buFont typeface="Roboto"/>
              <a:buChar char="●"/>
            </a:pPr>
            <a:endParaRPr lang="en-US" sz="1200" dirty="0">
              <a:latin typeface="Roboto"/>
              <a:ea typeface="Roboto"/>
              <a:sym typeface="Roboto"/>
            </a:endParaRPr>
          </a:p>
          <a:p>
            <a:pPr marL="457200" lvl="5" indent="-304800">
              <a:lnSpc>
                <a:spcPct val="115000"/>
              </a:lnSpc>
              <a:buSzPts val="1200"/>
              <a:buFont typeface="Roboto"/>
              <a:buChar char="●"/>
            </a:pPr>
            <a:r>
              <a:rPr lang="en-US" sz="1200" dirty="0">
                <a:latin typeface="Roboto"/>
                <a:ea typeface="Roboto"/>
                <a:sym typeface="Roboto"/>
              </a:rPr>
              <a:t>Google search was by far the least effective way to start the user’s journey</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sp>
        <p:nvSpPr>
          <p:cNvPr id="6" name="Shape 324">
            <a:extLst>
              <a:ext uri="{FF2B5EF4-FFF2-40B4-BE49-F238E27FC236}">
                <a16:creationId xmlns:a16="http://schemas.microsoft.com/office/drawing/2014/main" id="{9D58C23C-2D5C-45B9-BDB8-1EF2EFEB5296}"/>
              </a:ext>
            </a:extLst>
          </p:cNvPr>
          <p:cNvSpPr txBox="1"/>
          <p:nvPr/>
        </p:nvSpPr>
        <p:spPr>
          <a:xfrm>
            <a:off x="4626060" y="1201325"/>
            <a:ext cx="4206240" cy="256498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04800">
              <a:lnSpc>
                <a:spcPct val="115000"/>
              </a:lnSpc>
              <a:buSzPts val="1200"/>
              <a:buFont typeface="Roboto"/>
              <a:buChar char="●"/>
            </a:pPr>
            <a:r>
              <a:rPr lang="en-US" sz="1200" dirty="0">
                <a:latin typeface="Roboto"/>
                <a:ea typeface="Roboto"/>
                <a:sym typeface="Roboto"/>
              </a:rPr>
              <a:t>While the articles served as our most effective kick off to the user’s journey, our reminders and persistent messaging was the main driver in completing the sale</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r>
              <a:rPr lang="en-US" sz="1200" dirty="0">
                <a:latin typeface="Roboto"/>
                <a:ea typeface="Roboto"/>
                <a:sym typeface="Roboto"/>
              </a:rPr>
              <a:t>Our weekly email campaign and targeted Facebook remarketing messages were the principle drivers of sales after the user had initially heard of us.</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r>
              <a:rPr lang="en-US" sz="1200" dirty="0">
                <a:latin typeface="Roboto"/>
                <a:ea typeface="Roboto"/>
                <a:sym typeface="Roboto"/>
              </a:rPr>
              <a:t>The initial article messages rarely lead to sales  (only 27 of 361 sales came directly from the 4 articles)</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spTree>
    <p:extLst>
      <p:ext uri="{BB962C8B-B14F-4D97-AF65-F5344CB8AC3E}">
        <p14:creationId xmlns:p14="http://schemas.microsoft.com/office/powerpoint/2010/main" val="159227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4056">
            <a:alpha val="82490"/>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latin typeface="Roboto Black"/>
                <a:ea typeface="Roboto Black"/>
                <a:cs typeface="Roboto Black"/>
                <a:sym typeface="Roboto Black"/>
              </a:rPr>
              <a:t>Optimize the campaign budget</a:t>
            </a:r>
            <a:endParaRPr dirty="0"/>
          </a:p>
        </p:txBody>
      </p:sp>
    </p:spTree>
    <p:extLst>
      <p:ext uri="{BB962C8B-B14F-4D97-AF65-F5344CB8AC3E}">
        <p14:creationId xmlns:p14="http://schemas.microsoft.com/office/powerpoint/2010/main" val="181987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What 5 campaigns should </a:t>
            </a:r>
            <a:r>
              <a:rPr lang="en-US" sz="2400" b="1" dirty="0" err="1">
                <a:solidFill>
                  <a:srgbClr val="295269"/>
                </a:solidFill>
                <a:latin typeface="Roboto"/>
                <a:ea typeface="Roboto"/>
                <a:cs typeface="Roboto"/>
                <a:sym typeface="Roboto"/>
              </a:rPr>
              <a:t>CoolTShirts</a:t>
            </a:r>
            <a:r>
              <a:rPr lang="en-US" sz="2400" b="1" dirty="0">
                <a:solidFill>
                  <a:srgbClr val="295269"/>
                </a:solidFill>
                <a:latin typeface="Roboto"/>
                <a:ea typeface="Roboto"/>
                <a:cs typeface="Roboto"/>
                <a:sym typeface="Roboto"/>
              </a:rPr>
              <a:t> reinvest in?</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5"/>
            <a:ext cx="420624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indent="-304800">
              <a:lnSpc>
                <a:spcPct val="115000"/>
              </a:lnSpc>
              <a:buSzPts val="1200"/>
              <a:buFont typeface="Roboto"/>
              <a:buChar char="●"/>
            </a:pPr>
            <a:r>
              <a:rPr lang="en-US" sz="1200" dirty="0">
                <a:latin typeface="Roboto"/>
                <a:ea typeface="Roboto"/>
                <a:sym typeface="Roboto"/>
              </a:rPr>
              <a:t>There are 3 articles that drive significant awareness of the </a:t>
            </a:r>
            <a:r>
              <a:rPr lang="en-US" sz="1200" dirty="0" err="1">
                <a:latin typeface="Roboto"/>
                <a:ea typeface="Roboto"/>
                <a:sym typeface="Roboto"/>
              </a:rPr>
              <a:t>CoolTShirts</a:t>
            </a:r>
            <a:r>
              <a:rPr lang="en-US" sz="1200" dirty="0">
                <a:latin typeface="Roboto"/>
                <a:ea typeface="Roboto"/>
                <a:sym typeface="Roboto"/>
              </a:rPr>
              <a:t> brand: articles on Medium, New York Times, and Buzzfeed</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r>
              <a:rPr lang="en-US" sz="1200" dirty="0">
                <a:latin typeface="Roboto"/>
                <a:ea typeface="Roboto"/>
                <a:sym typeface="Roboto"/>
              </a:rPr>
              <a:t>These campaigns should be invested in to continue to grow awareness and the top of the sales funnel</a:t>
            </a:r>
          </a:p>
          <a:p>
            <a:pPr marL="457200" lvl="6"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sp>
        <p:nvSpPr>
          <p:cNvPr id="6" name="Shape 324">
            <a:extLst>
              <a:ext uri="{FF2B5EF4-FFF2-40B4-BE49-F238E27FC236}">
                <a16:creationId xmlns:a16="http://schemas.microsoft.com/office/drawing/2014/main" id="{9D58C23C-2D5C-45B9-BDB8-1EF2EFEB5296}"/>
              </a:ext>
            </a:extLst>
          </p:cNvPr>
          <p:cNvSpPr txBox="1"/>
          <p:nvPr/>
        </p:nvSpPr>
        <p:spPr>
          <a:xfrm>
            <a:off x="4626060" y="1201325"/>
            <a:ext cx="420624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04800">
              <a:lnSpc>
                <a:spcPct val="115000"/>
              </a:lnSpc>
              <a:buSzPts val="1200"/>
              <a:buFont typeface="Roboto"/>
              <a:buChar char="●"/>
            </a:pPr>
            <a:r>
              <a:rPr lang="en-US" sz="1200" dirty="0">
                <a:latin typeface="Roboto"/>
                <a:ea typeface="Roboto"/>
                <a:sym typeface="Roboto"/>
              </a:rPr>
              <a:t>However, our best sales numbers come from weekly touchpoints in the form of our email newsletter, and specific retargeting messages on Facebook</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r>
              <a:rPr lang="en-US" sz="1200" dirty="0">
                <a:latin typeface="Roboto"/>
                <a:ea typeface="Roboto"/>
                <a:sym typeface="Roboto"/>
              </a:rPr>
              <a:t>In addition to the top of the funnel boosting articles, we should focus on continuing to get our message in front of potential customers to stay top of mind until they are ready to purchase</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sp>
        <p:nvSpPr>
          <p:cNvPr id="7" name="Shape 324">
            <a:extLst>
              <a:ext uri="{FF2B5EF4-FFF2-40B4-BE49-F238E27FC236}">
                <a16:creationId xmlns:a16="http://schemas.microsoft.com/office/drawing/2014/main" id="{E7AB5178-E126-47D0-B7F1-99E069C8845D}"/>
              </a:ext>
            </a:extLst>
          </p:cNvPr>
          <p:cNvSpPr txBox="1"/>
          <p:nvPr/>
        </p:nvSpPr>
        <p:spPr>
          <a:xfrm>
            <a:off x="177974" y="3150553"/>
            <a:ext cx="8654325"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52400">
              <a:lnSpc>
                <a:spcPct val="115000"/>
              </a:lnSpc>
              <a:buSzPts val="1200"/>
            </a:pPr>
            <a:r>
              <a:rPr lang="en-US" sz="1200" dirty="0">
                <a:latin typeface="Roboto"/>
                <a:ea typeface="Roboto"/>
                <a:sym typeface="Roboto"/>
              </a:rPr>
              <a:t>5 campaigns to boost investment:</a:t>
            </a:r>
          </a:p>
          <a:p>
            <a:pPr marL="152400">
              <a:lnSpc>
                <a:spcPct val="115000"/>
              </a:lnSpc>
              <a:buSzPts val="1200"/>
            </a:pPr>
            <a:endParaRPr lang="en-US" sz="1200" dirty="0">
              <a:latin typeface="Roboto"/>
              <a:ea typeface="Roboto"/>
              <a:sym typeface="Roboto"/>
            </a:endParaRPr>
          </a:p>
          <a:p>
            <a:pPr marL="457200" indent="-304800">
              <a:lnSpc>
                <a:spcPct val="115000"/>
              </a:lnSpc>
              <a:buSzPts val="1200"/>
              <a:buFont typeface="Roboto"/>
              <a:buChar char="●"/>
            </a:pPr>
            <a:r>
              <a:rPr lang="en-US" sz="1200" dirty="0">
                <a:latin typeface="Roboto"/>
                <a:ea typeface="Roboto"/>
                <a:sym typeface="Roboto"/>
              </a:rPr>
              <a:t>Medium article: Interview with </a:t>
            </a:r>
            <a:r>
              <a:rPr lang="en-US" sz="1200" dirty="0" err="1">
                <a:latin typeface="Roboto"/>
                <a:ea typeface="Roboto"/>
                <a:sym typeface="Roboto"/>
              </a:rPr>
              <a:t>CoolTShirts</a:t>
            </a:r>
            <a:r>
              <a:rPr lang="en-US" sz="1200" dirty="0">
                <a:latin typeface="Roboto"/>
                <a:ea typeface="Roboto"/>
                <a:sym typeface="Roboto"/>
              </a:rPr>
              <a:t> Founder</a:t>
            </a:r>
          </a:p>
          <a:p>
            <a:pPr marL="457200" indent="-304800">
              <a:lnSpc>
                <a:spcPct val="115000"/>
              </a:lnSpc>
              <a:buSzPts val="1200"/>
              <a:buFont typeface="Roboto"/>
              <a:buChar char="●"/>
            </a:pPr>
            <a:r>
              <a:rPr lang="en-US" sz="1200" dirty="0">
                <a:latin typeface="Roboto"/>
                <a:ea typeface="Roboto"/>
                <a:sym typeface="Roboto"/>
              </a:rPr>
              <a:t>New York Times article: Getting to know </a:t>
            </a:r>
            <a:r>
              <a:rPr lang="en-US" sz="1200" dirty="0" err="1">
                <a:latin typeface="Roboto"/>
                <a:ea typeface="Roboto"/>
                <a:sym typeface="Roboto"/>
              </a:rPr>
              <a:t>CoolTShirts</a:t>
            </a:r>
            <a:endParaRPr lang="en-US" sz="1200" dirty="0">
              <a:latin typeface="Roboto"/>
              <a:ea typeface="Roboto"/>
              <a:sym typeface="Roboto"/>
            </a:endParaRPr>
          </a:p>
          <a:p>
            <a:pPr marL="457200" indent="-304800">
              <a:lnSpc>
                <a:spcPct val="115000"/>
              </a:lnSpc>
              <a:buSzPts val="1200"/>
              <a:buFont typeface="Roboto"/>
              <a:buChar char="●"/>
            </a:pPr>
            <a:r>
              <a:rPr lang="en-US" sz="1200" dirty="0">
                <a:latin typeface="Roboto"/>
                <a:ea typeface="Roboto"/>
                <a:sym typeface="Roboto"/>
              </a:rPr>
              <a:t>Buzzfeed: Ten Crazy Cool T-Shirts Facts</a:t>
            </a:r>
          </a:p>
          <a:p>
            <a:pPr marL="457200" indent="-304800">
              <a:lnSpc>
                <a:spcPct val="115000"/>
              </a:lnSpc>
              <a:buSzPts val="1200"/>
              <a:buFont typeface="Roboto"/>
              <a:buChar char="●"/>
            </a:pPr>
            <a:r>
              <a:rPr lang="en-US" sz="1200" dirty="0">
                <a:latin typeface="Roboto"/>
                <a:ea typeface="Roboto"/>
                <a:sym typeface="Roboto"/>
              </a:rPr>
              <a:t>Weekly email newsletter</a:t>
            </a:r>
          </a:p>
          <a:p>
            <a:pPr marL="457200" indent="-304800">
              <a:lnSpc>
                <a:spcPct val="115000"/>
              </a:lnSpc>
              <a:buSzPts val="1200"/>
              <a:buFont typeface="Roboto"/>
              <a:buChar char="●"/>
            </a:pPr>
            <a:r>
              <a:rPr lang="en-US" sz="1200" dirty="0">
                <a:latin typeface="Roboto"/>
                <a:ea typeface="Roboto"/>
                <a:sym typeface="Roboto"/>
              </a:rPr>
              <a:t>Facebook retargeting ad</a:t>
            </a:r>
          </a:p>
          <a:p>
            <a:pPr marL="457200" lvl="6"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spTree>
    <p:extLst>
      <p:ext uri="{BB962C8B-B14F-4D97-AF65-F5344CB8AC3E}">
        <p14:creationId xmlns:p14="http://schemas.microsoft.com/office/powerpoint/2010/main" val="144098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rgbClr val="295269"/>
                </a:solidFill>
              </a:rPr>
              <a:t>Table of Contents</a:t>
            </a:r>
            <a:endParaRPr b="1" dirty="0">
              <a:solidFill>
                <a:srgbClr val="295269"/>
              </a:solidFill>
              <a:latin typeface="Roboto"/>
              <a:ea typeface="Roboto"/>
              <a:cs typeface="Roboto"/>
              <a:sym typeface="Roboto"/>
            </a:endParaRPr>
          </a:p>
        </p:txBody>
      </p:sp>
      <p:sp>
        <p:nvSpPr>
          <p:cNvPr id="305" name="Shape 305"/>
          <p:cNvSpPr txBox="1"/>
          <p:nvPr/>
        </p:nvSpPr>
        <p:spPr>
          <a:xfrm>
            <a:off x="311700" y="1265275"/>
            <a:ext cx="8061300" cy="3256500"/>
          </a:xfrm>
          <a:prstGeom prst="rect">
            <a:avLst/>
          </a:prstGeom>
          <a:noFill/>
          <a:ln>
            <a:noFill/>
          </a:ln>
        </p:spPr>
        <p:txBody>
          <a:bodyPr spcFirstLastPara="1" wrap="square" lIns="91425" tIns="91425" rIns="91425" bIns="91425" anchor="ctr" anchorCtr="0">
            <a:noAutofit/>
          </a:bodyPr>
          <a:lstStyle/>
          <a:p>
            <a:pPr marL="457200" marR="0" lvl="0" indent="-381000" algn="l" rtl="0">
              <a:lnSpc>
                <a:spcPct val="115000"/>
              </a:lnSpc>
              <a:spcBef>
                <a:spcPts val="1100"/>
              </a:spcBef>
              <a:spcAft>
                <a:spcPts val="0"/>
              </a:spcAft>
              <a:buClr>
                <a:srgbClr val="222222"/>
              </a:buClr>
              <a:buSzPts val="2400"/>
              <a:buFont typeface="Roboto"/>
              <a:buAutoNum type="arabicPeriod"/>
            </a:pPr>
            <a:r>
              <a:rPr lang="en-US" sz="2400" dirty="0">
                <a:solidFill>
                  <a:srgbClr val="222222"/>
                </a:solidFill>
                <a:highlight>
                  <a:srgbClr val="FFFFFF"/>
                </a:highlight>
                <a:latin typeface="Roboto"/>
                <a:ea typeface="Roboto"/>
                <a:cs typeface="Roboto"/>
                <a:sym typeface="Roboto"/>
              </a:rPr>
              <a:t>Overview of </a:t>
            </a:r>
            <a:r>
              <a:rPr lang="en" sz="2400" dirty="0">
                <a:solidFill>
                  <a:srgbClr val="222222"/>
                </a:solidFill>
                <a:highlight>
                  <a:srgbClr val="FFFFFF"/>
                </a:highlight>
                <a:latin typeface="Roboto"/>
                <a:ea typeface="Roboto"/>
                <a:cs typeface="Roboto"/>
                <a:sym typeface="Roboto"/>
              </a:rPr>
              <a:t>CoolTShirts </a:t>
            </a:r>
            <a:r>
              <a:rPr lang="en-US" sz="2400" dirty="0">
                <a:solidFill>
                  <a:srgbClr val="222222"/>
                </a:solidFill>
                <a:highlight>
                  <a:srgbClr val="FFFFFF"/>
                </a:highlight>
                <a:latin typeface="Roboto"/>
                <a:ea typeface="Roboto"/>
                <a:cs typeface="Roboto"/>
                <a:sym typeface="Roboto"/>
              </a:rPr>
              <a:t>in-flight marketing</a:t>
            </a:r>
            <a:endParaRPr sz="2400" dirty="0">
              <a:solidFill>
                <a:srgbClr val="222222"/>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rgbClr val="222222"/>
              </a:buClr>
              <a:buSzPts val="2400"/>
              <a:buFont typeface="Roboto"/>
              <a:buAutoNum type="arabicPeriod"/>
            </a:pPr>
            <a:r>
              <a:rPr lang="en" sz="2400" dirty="0">
                <a:solidFill>
                  <a:srgbClr val="222222"/>
                </a:solidFill>
                <a:highlight>
                  <a:srgbClr val="FFFFFF"/>
                </a:highlight>
                <a:latin typeface="Roboto"/>
                <a:ea typeface="Roboto"/>
                <a:cs typeface="Roboto"/>
                <a:sym typeface="Roboto"/>
              </a:rPr>
              <a:t>What is the user journey?</a:t>
            </a:r>
            <a:endParaRPr sz="2400" dirty="0">
              <a:solidFill>
                <a:srgbClr val="222222"/>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rgbClr val="222222"/>
              </a:buClr>
              <a:buSzPts val="2400"/>
              <a:buFont typeface="Roboto"/>
              <a:buAutoNum type="arabicPeriod"/>
            </a:pPr>
            <a:r>
              <a:rPr lang="en-US" sz="2400" dirty="0">
                <a:solidFill>
                  <a:srgbClr val="222222"/>
                </a:solidFill>
                <a:highlight>
                  <a:srgbClr val="FFFFFF"/>
                </a:highlight>
                <a:latin typeface="Roboto"/>
                <a:ea typeface="Roboto"/>
                <a:cs typeface="Roboto"/>
                <a:sym typeface="Roboto"/>
              </a:rPr>
              <a:t>Where can we o</a:t>
            </a:r>
            <a:r>
              <a:rPr lang="en" sz="2400" dirty="0">
                <a:solidFill>
                  <a:srgbClr val="222222"/>
                </a:solidFill>
                <a:highlight>
                  <a:srgbClr val="FFFFFF"/>
                </a:highlight>
                <a:latin typeface="Roboto"/>
                <a:ea typeface="Roboto"/>
                <a:cs typeface="Roboto"/>
                <a:sym typeface="Roboto"/>
              </a:rPr>
              <a:t>ptimize the campaign budget?</a:t>
            </a:r>
            <a:endParaRPr sz="2400" dirty="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4056">
            <a:alpha val="82490"/>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latin typeface="Roboto Black"/>
                <a:ea typeface="Roboto Black"/>
                <a:cs typeface="Roboto Black"/>
                <a:sym typeface="Roboto Black"/>
              </a:rPr>
              <a:t>In-Flight Marketing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How many campaigns/sources does </a:t>
            </a:r>
            <a:r>
              <a:rPr lang="en-US" sz="2400" b="1" dirty="0" err="1">
                <a:solidFill>
                  <a:srgbClr val="295269"/>
                </a:solidFill>
                <a:latin typeface="Roboto"/>
                <a:ea typeface="Roboto"/>
                <a:cs typeface="Roboto"/>
                <a:sym typeface="Roboto"/>
              </a:rPr>
              <a:t>CoolTShirts</a:t>
            </a:r>
            <a:r>
              <a:rPr lang="en-US" sz="2400" b="1" dirty="0">
                <a:solidFill>
                  <a:srgbClr val="295269"/>
                </a:solidFill>
                <a:latin typeface="Roboto"/>
                <a:ea typeface="Roboto"/>
                <a:cs typeface="Roboto"/>
                <a:sym typeface="Roboto"/>
              </a:rPr>
              <a:t> use?</a:t>
            </a:r>
            <a:endParaRPr sz="2400" b="1" dirty="0">
              <a:solidFill>
                <a:srgbClr val="295269"/>
              </a:solidFill>
              <a:latin typeface="Roboto"/>
              <a:ea typeface="Roboto"/>
              <a:cs typeface="Roboto"/>
              <a:sym typeface="Roboto"/>
            </a:endParaRPr>
          </a:p>
        </p:txBody>
      </p:sp>
      <p:sp>
        <p:nvSpPr>
          <p:cNvPr id="316" name="Shape 316"/>
          <p:cNvSpPr txBox="1"/>
          <p:nvPr/>
        </p:nvSpPr>
        <p:spPr>
          <a:xfrm>
            <a:off x="177975" y="1201324"/>
            <a:ext cx="3409287" cy="276960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1200" dirty="0" err="1">
                <a:latin typeface="Roboto"/>
                <a:ea typeface="Roboto"/>
                <a:cs typeface="Roboto"/>
                <a:sym typeface="Roboto"/>
              </a:rPr>
              <a:t>CoolTShirts</a:t>
            </a:r>
            <a:r>
              <a:rPr lang="en-US" sz="1200" dirty="0">
                <a:latin typeface="Roboto"/>
                <a:ea typeface="Roboto"/>
                <a:cs typeface="Roboto"/>
                <a:sym typeface="Roboto"/>
              </a:rPr>
              <a:t> has 8 in-flight campaigns using 6 distinct sources. The list of campaigns and their respective sources are on the right</a:t>
            </a:r>
            <a:endParaRPr sz="1200" dirty="0">
              <a:latin typeface="Roboto"/>
              <a:ea typeface="Roboto"/>
              <a:cs typeface="Roboto"/>
              <a:sym typeface="Roboto"/>
            </a:endParaRPr>
          </a:p>
          <a:p>
            <a:pPr marL="457200" lvl="0" indent="-304800" rtl="0">
              <a:lnSpc>
                <a:spcPct val="115000"/>
              </a:lnSpc>
              <a:spcBef>
                <a:spcPts val="0"/>
              </a:spcBef>
              <a:spcAft>
                <a:spcPts val="0"/>
              </a:spcAft>
              <a:buSzPts val="1200"/>
              <a:buFont typeface="Roboto"/>
              <a:buChar char="●"/>
            </a:pPr>
            <a:endParaRPr lang="en-US" sz="1200" dirty="0">
              <a:latin typeface="Roboto"/>
              <a:ea typeface="Roboto"/>
              <a:cs typeface="Roboto"/>
              <a:sym typeface="Roboto"/>
            </a:endParaRPr>
          </a:p>
          <a:p>
            <a:pPr marL="457200" lvl="0" indent="-304800" rtl="0">
              <a:lnSpc>
                <a:spcPct val="115000"/>
              </a:lnSpc>
              <a:spcBef>
                <a:spcPts val="0"/>
              </a:spcBef>
              <a:spcAft>
                <a:spcPts val="0"/>
              </a:spcAft>
              <a:buSzPts val="1200"/>
              <a:buFont typeface="Roboto"/>
              <a:buChar char="●"/>
            </a:pPr>
            <a:r>
              <a:rPr lang="en-US" sz="1200" dirty="0">
                <a:latin typeface="Roboto"/>
                <a:ea typeface="Roboto"/>
                <a:cs typeface="Roboto"/>
                <a:sym typeface="Roboto"/>
              </a:rPr>
              <a:t>Campaign: the specific messaging we use (like a weekly newsletter or a retargeting ad)</a:t>
            </a:r>
          </a:p>
          <a:p>
            <a:pPr marL="457200" lvl="0" indent="-304800" rtl="0">
              <a:lnSpc>
                <a:spcPct val="115000"/>
              </a:lnSpc>
              <a:spcBef>
                <a:spcPts val="0"/>
              </a:spcBef>
              <a:spcAft>
                <a:spcPts val="0"/>
              </a:spcAft>
              <a:buSzPts val="1200"/>
              <a:buFont typeface="Roboto"/>
              <a:buChar char="●"/>
            </a:pPr>
            <a:endParaRPr sz="1200" dirty="0">
              <a:latin typeface="Roboto"/>
              <a:ea typeface="Roboto"/>
              <a:cs typeface="Roboto"/>
              <a:sym typeface="Roboto"/>
            </a:endParaRPr>
          </a:p>
          <a:p>
            <a:pPr marL="457200" lvl="0" indent="-304800" rtl="0">
              <a:lnSpc>
                <a:spcPct val="115000"/>
              </a:lnSpc>
              <a:spcBef>
                <a:spcPts val="0"/>
              </a:spcBef>
              <a:spcAft>
                <a:spcPts val="0"/>
              </a:spcAft>
              <a:buSzPts val="1200"/>
              <a:buFont typeface="Roboto"/>
              <a:buChar char="●"/>
            </a:pPr>
            <a:r>
              <a:rPr lang="en-US" sz="1200" dirty="0">
                <a:latin typeface="Roboto"/>
                <a:ea typeface="Roboto"/>
                <a:cs typeface="Roboto"/>
                <a:sym typeface="Roboto"/>
              </a:rPr>
              <a:t>Source: The place that sent the traffic to our website (Facebook would be the source in the retargeting ad example above)</a:t>
            </a:r>
            <a:endParaRPr sz="1200" dirty="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pic>
        <p:nvPicPr>
          <p:cNvPr id="6" name="Picture 5">
            <a:extLst>
              <a:ext uri="{FF2B5EF4-FFF2-40B4-BE49-F238E27FC236}">
                <a16:creationId xmlns:a16="http://schemas.microsoft.com/office/drawing/2014/main" id="{4DACEADA-7D7C-435D-922A-866E890152CA}"/>
              </a:ext>
            </a:extLst>
          </p:cNvPr>
          <p:cNvPicPr>
            <a:picLocks noChangeAspect="1"/>
          </p:cNvPicPr>
          <p:nvPr/>
        </p:nvPicPr>
        <p:blipFill>
          <a:blip r:embed="rId3"/>
          <a:stretch>
            <a:fillRect/>
          </a:stretch>
        </p:blipFill>
        <p:spPr>
          <a:xfrm>
            <a:off x="5366420" y="3396340"/>
            <a:ext cx="2794356" cy="1683215"/>
          </a:xfrm>
          <a:prstGeom prst="rect">
            <a:avLst/>
          </a:prstGeom>
        </p:spPr>
      </p:pic>
      <p:pic>
        <p:nvPicPr>
          <p:cNvPr id="2" name="Picture 1">
            <a:extLst>
              <a:ext uri="{FF2B5EF4-FFF2-40B4-BE49-F238E27FC236}">
                <a16:creationId xmlns:a16="http://schemas.microsoft.com/office/drawing/2014/main" id="{165DB9FE-F0F8-4170-92EF-12DA12289A29}"/>
              </a:ext>
            </a:extLst>
          </p:cNvPr>
          <p:cNvPicPr>
            <a:picLocks noChangeAspect="1"/>
          </p:cNvPicPr>
          <p:nvPr/>
        </p:nvPicPr>
        <p:blipFill>
          <a:blip r:embed="rId4"/>
          <a:stretch>
            <a:fillRect/>
          </a:stretch>
        </p:blipFill>
        <p:spPr>
          <a:xfrm>
            <a:off x="5180128" y="1130225"/>
            <a:ext cx="3166941" cy="2201411"/>
          </a:xfrm>
          <a:prstGeom prst="rect">
            <a:avLst/>
          </a:prstGeom>
        </p:spPr>
      </p:pic>
      <p:cxnSp>
        <p:nvCxnSpPr>
          <p:cNvPr id="4" name="Straight Arrow Connector 3">
            <a:extLst>
              <a:ext uri="{FF2B5EF4-FFF2-40B4-BE49-F238E27FC236}">
                <a16:creationId xmlns:a16="http://schemas.microsoft.com/office/drawing/2014/main" id="{D6B0DBE2-F9D9-429C-9354-1F08A382C5C1}"/>
              </a:ext>
            </a:extLst>
          </p:cNvPr>
          <p:cNvCxnSpPr>
            <a:cxnSpLocks/>
          </p:cNvCxnSpPr>
          <p:nvPr/>
        </p:nvCxnSpPr>
        <p:spPr>
          <a:xfrm>
            <a:off x="2660073" y="1803222"/>
            <a:ext cx="2423479" cy="427708"/>
          </a:xfrm>
          <a:prstGeom prst="straightConnector1">
            <a:avLst/>
          </a:prstGeom>
          <a:ln w="76200">
            <a:solidFill>
              <a:srgbClr val="29526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What pages are on the website?</a:t>
            </a:r>
            <a:endParaRPr sz="2400" b="1" dirty="0">
              <a:solidFill>
                <a:srgbClr val="295269"/>
              </a:solidFill>
              <a:latin typeface="Roboto"/>
              <a:ea typeface="Roboto"/>
              <a:cs typeface="Roboto"/>
              <a:sym typeface="Roboto"/>
            </a:endParaRPr>
          </a:p>
        </p:txBody>
      </p:sp>
      <p:sp>
        <p:nvSpPr>
          <p:cNvPr id="323" name="Shape 323"/>
          <p:cNvSpPr txBox="1"/>
          <p:nvPr/>
        </p:nvSpPr>
        <p:spPr>
          <a:xfrm>
            <a:off x="5179100" y="1201325"/>
            <a:ext cx="3870900" cy="1081478"/>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None/>
            </a:pPr>
            <a:endParaRPr sz="900" dirty="0">
              <a:latin typeface="Courier New"/>
              <a:ea typeface="Courier New"/>
              <a:cs typeface="Courier New"/>
              <a:sym typeface="Courier New"/>
            </a:endParaRPr>
          </a:p>
        </p:txBody>
      </p:sp>
      <p:sp>
        <p:nvSpPr>
          <p:cNvPr id="324" name="Shape 324"/>
          <p:cNvSpPr txBox="1"/>
          <p:nvPr/>
        </p:nvSpPr>
        <p:spPr>
          <a:xfrm>
            <a:off x="177975" y="1201325"/>
            <a:ext cx="4920900" cy="18330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sz="1200" dirty="0">
                <a:latin typeface="Roboto"/>
                <a:ea typeface="Roboto"/>
                <a:cs typeface="Roboto"/>
                <a:sym typeface="Roboto"/>
              </a:rPr>
              <a:t>For the purposes of our marketing campaigns, there are 4 pages we care about on the website:</a:t>
            </a:r>
          </a:p>
          <a:p>
            <a:pPr lvl="0">
              <a:lnSpc>
                <a:spcPct val="115000"/>
              </a:lnSpc>
              <a:buClr>
                <a:schemeClr val="dk1"/>
              </a:buClr>
              <a:buSzPts val="1100"/>
            </a:pPr>
            <a:endParaRPr lang="en-US" sz="1200" dirty="0">
              <a:latin typeface="Roboto"/>
              <a:ea typeface="Roboto"/>
              <a:cs typeface="Roboto"/>
              <a:sym typeface="Roboto"/>
            </a:endParaRPr>
          </a:p>
          <a:p>
            <a:pPr marL="457200" indent="-304800">
              <a:lnSpc>
                <a:spcPct val="115000"/>
              </a:lnSpc>
              <a:buSzPts val="1200"/>
              <a:buFont typeface="Roboto"/>
              <a:buChar char="●"/>
            </a:pPr>
            <a:r>
              <a:rPr lang="en-US" sz="1200" dirty="0">
                <a:latin typeface="Roboto"/>
                <a:ea typeface="Roboto"/>
                <a:sym typeface="Roboto"/>
              </a:rPr>
              <a:t>Landing Page</a:t>
            </a:r>
          </a:p>
          <a:p>
            <a:pPr marL="457200" indent="-304800">
              <a:lnSpc>
                <a:spcPct val="115000"/>
              </a:lnSpc>
              <a:buSzPts val="1200"/>
              <a:buFont typeface="Roboto"/>
              <a:buChar char="●"/>
            </a:pPr>
            <a:r>
              <a:rPr lang="en-US" sz="1200" dirty="0">
                <a:latin typeface="Roboto"/>
                <a:ea typeface="Roboto"/>
                <a:sym typeface="Roboto"/>
              </a:rPr>
              <a:t>Shopping Cart</a:t>
            </a:r>
          </a:p>
          <a:p>
            <a:pPr marL="457200" indent="-304800">
              <a:lnSpc>
                <a:spcPct val="115000"/>
              </a:lnSpc>
              <a:buSzPts val="1200"/>
              <a:buFont typeface="Roboto"/>
              <a:buChar char="●"/>
            </a:pPr>
            <a:r>
              <a:rPr lang="en-US" sz="1200" dirty="0">
                <a:latin typeface="Roboto"/>
                <a:ea typeface="Roboto"/>
                <a:sym typeface="Roboto"/>
              </a:rPr>
              <a:t>Checkout</a:t>
            </a:r>
          </a:p>
          <a:p>
            <a:pPr marL="457200" indent="-304800">
              <a:lnSpc>
                <a:spcPct val="115000"/>
              </a:lnSpc>
              <a:buSzPts val="1200"/>
              <a:buFont typeface="Roboto"/>
              <a:buChar char="●"/>
            </a:pPr>
            <a:r>
              <a:rPr lang="en-US" sz="1200" dirty="0">
                <a:latin typeface="Roboto"/>
                <a:ea typeface="Roboto"/>
                <a:sym typeface="Roboto"/>
              </a:rPr>
              <a:t>Purchase</a:t>
            </a:r>
          </a:p>
        </p:txBody>
      </p:sp>
      <p:pic>
        <p:nvPicPr>
          <p:cNvPr id="2" name="Picture 1">
            <a:extLst>
              <a:ext uri="{FF2B5EF4-FFF2-40B4-BE49-F238E27FC236}">
                <a16:creationId xmlns:a16="http://schemas.microsoft.com/office/drawing/2014/main" id="{784D189B-EBF5-4723-B39B-90DC3C068D43}"/>
              </a:ext>
            </a:extLst>
          </p:cNvPr>
          <p:cNvPicPr>
            <a:picLocks noChangeAspect="1"/>
          </p:cNvPicPr>
          <p:nvPr/>
        </p:nvPicPr>
        <p:blipFill>
          <a:blip r:embed="rId3"/>
          <a:stretch>
            <a:fillRect/>
          </a:stretch>
        </p:blipFill>
        <p:spPr>
          <a:xfrm>
            <a:off x="5238359" y="1262654"/>
            <a:ext cx="3752381" cy="942857"/>
          </a:xfrm>
          <a:prstGeom prst="rect">
            <a:avLst/>
          </a:prstGeom>
        </p:spPr>
      </p:pic>
      <p:pic>
        <p:nvPicPr>
          <p:cNvPr id="3" name="Picture 2">
            <a:extLst>
              <a:ext uri="{FF2B5EF4-FFF2-40B4-BE49-F238E27FC236}">
                <a16:creationId xmlns:a16="http://schemas.microsoft.com/office/drawing/2014/main" id="{BC792412-95F8-46E1-87BF-269E4DE9599F}"/>
              </a:ext>
            </a:extLst>
          </p:cNvPr>
          <p:cNvPicPr>
            <a:picLocks noChangeAspect="1"/>
          </p:cNvPicPr>
          <p:nvPr/>
        </p:nvPicPr>
        <p:blipFill>
          <a:blip r:embed="rId4"/>
          <a:stretch>
            <a:fillRect/>
          </a:stretch>
        </p:blipFill>
        <p:spPr>
          <a:xfrm>
            <a:off x="5847882" y="2435954"/>
            <a:ext cx="2533333" cy="1371429"/>
          </a:xfrm>
          <a:prstGeom prst="rect">
            <a:avLst/>
          </a:prstGeom>
        </p:spPr>
      </p:pic>
    </p:spTree>
    <p:extLst>
      <p:ext uri="{BB962C8B-B14F-4D97-AF65-F5344CB8AC3E}">
        <p14:creationId xmlns:p14="http://schemas.microsoft.com/office/powerpoint/2010/main" val="292374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4056">
            <a:alpha val="82490"/>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latin typeface="Roboto Black"/>
                <a:ea typeface="Roboto Black"/>
                <a:cs typeface="Roboto Black"/>
                <a:sym typeface="Roboto Black"/>
              </a:rPr>
              <a:t>What is the user journey?</a:t>
            </a:r>
            <a:endParaRPr dirty="0"/>
          </a:p>
        </p:txBody>
      </p:sp>
    </p:spTree>
    <p:extLst>
      <p:ext uri="{BB962C8B-B14F-4D97-AF65-F5344CB8AC3E}">
        <p14:creationId xmlns:p14="http://schemas.microsoft.com/office/powerpoint/2010/main" val="89183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How many first touches is each campaign responsible for?</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5"/>
            <a:ext cx="4920900" cy="1567453"/>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04800">
              <a:lnSpc>
                <a:spcPct val="115000"/>
              </a:lnSpc>
              <a:buSzPts val="1200"/>
              <a:buFont typeface="Roboto"/>
              <a:buChar char="●"/>
            </a:pPr>
            <a:r>
              <a:rPr lang="en-US" sz="1200" dirty="0">
                <a:latin typeface="Roboto"/>
                <a:ea typeface="Roboto"/>
                <a:sym typeface="Roboto"/>
              </a:rPr>
              <a:t>We can look at the first timestamp for each unique user on our website to tell the first touch to attribute to their eventual sale. This is the first campaign that brought awareness to our offer</a:t>
            </a:r>
            <a:r>
              <a:rPr lang="en" sz="1200" dirty="0">
                <a:latin typeface="Roboto"/>
                <a:ea typeface="Roboto"/>
                <a:sym typeface="Roboto"/>
              </a:rPr>
              <a:t> </a:t>
            </a:r>
            <a:endParaRPr sz="1200" dirty="0">
              <a:latin typeface="Roboto"/>
              <a:ea typeface="Roboto"/>
              <a:sym typeface="Roboto"/>
            </a:endParaRP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r>
              <a:rPr lang="en-US" sz="1200" dirty="0">
                <a:latin typeface="Roboto"/>
                <a:ea typeface="Roboto"/>
                <a:sym typeface="Roboto"/>
              </a:rPr>
              <a:t>Half of our campaigns (4 of 8) led to all first touches in the list below</a:t>
            </a:r>
            <a:endParaRPr sz="1200" dirty="0">
              <a:latin typeface="Roboto"/>
              <a:ea typeface="Roboto"/>
              <a:sym typeface="Roboto"/>
            </a:endParaRPr>
          </a:p>
        </p:txBody>
      </p:sp>
      <p:pic>
        <p:nvPicPr>
          <p:cNvPr id="4" name="Picture 3">
            <a:extLst>
              <a:ext uri="{FF2B5EF4-FFF2-40B4-BE49-F238E27FC236}">
                <a16:creationId xmlns:a16="http://schemas.microsoft.com/office/drawing/2014/main" id="{D3E3D08C-2C89-4CB4-A369-D312759F822E}"/>
              </a:ext>
            </a:extLst>
          </p:cNvPr>
          <p:cNvPicPr>
            <a:picLocks noChangeAspect="1"/>
          </p:cNvPicPr>
          <p:nvPr/>
        </p:nvPicPr>
        <p:blipFill>
          <a:blip r:embed="rId3"/>
          <a:stretch>
            <a:fillRect/>
          </a:stretch>
        </p:blipFill>
        <p:spPr>
          <a:xfrm>
            <a:off x="138652" y="3419414"/>
            <a:ext cx="4999545" cy="1134482"/>
          </a:xfrm>
          <a:prstGeom prst="rect">
            <a:avLst/>
          </a:prstGeom>
        </p:spPr>
      </p:pic>
      <p:pic>
        <p:nvPicPr>
          <p:cNvPr id="5" name="Picture 4">
            <a:extLst>
              <a:ext uri="{FF2B5EF4-FFF2-40B4-BE49-F238E27FC236}">
                <a16:creationId xmlns:a16="http://schemas.microsoft.com/office/drawing/2014/main" id="{764FF1E3-5417-4C08-AED6-532BE8877EC6}"/>
              </a:ext>
            </a:extLst>
          </p:cNvPr>
          <p:cNvPicPr>
            <a:picLocks noChangeAspect="1"/>
          </p:cNvPicPr>
          <p:nvPr/>
        </p:nvPicPr>
        <p:blipFill>
          <a:blip r:embed="rId4"/>
          <a:stretch>
            <a:fillRect/>
          </a:stretch>
        </p:blipFill>
        <p:spPr>
          <a:xfrm>
            <a:off x="5390779" y="1130225"/>
            <a:ext cx="3441521" cy="4013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How many last touches is each campaign responsible for?</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5"/>
            <a:ext cx="4920900" cy="991956"/>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04800">
              <a:lnSpc>
                <a:spcPct val="115000"/>
              </a:lnSpc>
              <a:buSzPts val="1200"/>
              <a:buFont typeface="Roboto"/>
              <a:buChar char="●"/>
            </a:pPr>
            <a:r>
              <a:rPr lang="en-US" sz="1200" dirty="0">
                <a:latin typeface="Roboto"/>
                <a:ea typeface="Roboto"/>
                <a:sym typeface="Roboto"/>
              </a:rPr>
              <a:t>Likewise, we can look at the last timestamp for each unique user on our website to tell the final touch before they purchased a t-shirt</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pic>
        <p:nvPicPr>
          <p:cNvPr id="2" name="Picture 1">
            <a:extLst>
              <a:ext uri="{FF2B5EF4-FFF2-40B4-BE49-F238E27FC236}">
                <a16:creationId xmlns:a16="http://schemas.microsoft.com/office/drawing/2014/main" id="{EE9DE095-D858-444F-8507-73054D0C982C}"/>
              </a:ext>
            </a:extLst>
          </p:cNvPr>
          <p:cNvPicPr>
            <a:picLocks noChangeAspect="1"/>
          </p:cNvPicPr>
          <p:nvPr/>
        </p:nvPicPr>
        <p:blipFill>
          <a:blip r:embed="rId3"/>
          <a:stretch>
            <a:fillRect/>
          </a:stretch>
        </p:blipFill>
        <p:spPr>
          <a:xfrm>
            <a:off x="5409534" y="1130225"/>
            <a:ext cx="3422766" cy="4013275"/>
          </a:xfrm>
          <a:prstGeom prst="rect">
            <a:avLst/>
          </a:prstGeom>
        </p:spPr>
      </p:pic>
      <p:pic>
        <p:nvPicPr>
          <p:cNvPr id="3" name="Picture 2">
            <a:extLst>
              <a:ext uri="{FF2B5EF4-FFF2-40B4-BE49-F238E27FC236}">
                <a16:creationId xmlns:a16="http://schemas.microsoft.com/office/drawing/2014/main" id="{D0653980-92B0-48B9-B02D-AF30ADB65D22}"/>
              </a:ext>
            </a:extLst>
          </p:cNvPr>
          <p:cNvPicPr>
            <a:picLocks noChangeAspect="1"/>
          </p:cNvPicPr>
          <p:nvPr/>
        </p:nvPicPr>
        <p:blipFill>
          <a:blip r:embed="rId4"/>
          <a:stretch>
            <a:fillRect/>
          </a:stretch>
        </p:blipFill>
        <p:spPr>
          <a:xfrm>
            <a:off x="177975" y="3105425"/>
            <a:ext cx="4920900" cy="1855926"/>
          </a:xfrm>
          <a:prstGeom prst="rect">
            <a:avLst/>
          </a:prstGeom>
        </p:spPr>
      </p:pic>
    </p:spTree>
    <p:extLst>
      <p:ext uri="{BB962C8B-B14F-4D97-AF65-F5344CB8AC3E}">
        <p14:creationId xmlns:p14="http://schemas.microsoft.com/office/powerpoint/2010/main" val="340328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2400" b="1" dirty="0">
                <a:solidFill>
                  <a:srgbClr val="295269"/>
                </a:solidFill>
                <a:latin typeface="Roboto"/>
                <a:ea typeface="Roboto"/>
                <a:cs typeface="Roboto"/>
                <a:sym typeface="Roboto"/>
              </a:rPr>
              <a:t>How many visitors make a purchase?</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5"/>
            <a:ext cx="4920900" cy="685025"/>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457200" lvl="0" indent="-304800">
              <a:lnSpc>
                <a:spcPct val="115000"/>
              </a:lnSpc>
              <a:buSzPts val="1200"/>
              <a:buFont typeface="Roboto"/>
              <a:buChar char="●"/>
            </a:pPr>
            <a:r>
              <a:rPr lang="en-US" sz="1200" dirty="0">
                <a:latin typeface="Roboto"/>
                <a:ea typeface="Roboto"/>
                <a:sym typeface="Roboto"/>
              </a:rPr>
              <a:t>We had 361 customers make it through to the purchase page on the website</a:t>
            </a:r>
          </a:p>
          <a:p>
            <a:pPr marL="457200" lvl="0" indent="-304800">
              <a:lnSpc>
                <a:spcPct val="115000"/>
              </a:lnSpc>
              <a:buSzPts val="1200"/>
              <a:buFont typeface="Roboto"/>
              <a:buChar char="●"/>
            </a:pPr>
            <a:endParaRPr lang="en-US" sz="1200" dirty="0">
              <a:latin typeface="Roboto"/>
              <a:ea typeface="Roboto"/>
              <a:sym typeface="Roboto"/>
            </a:endParaRPr>
          </a:p>
          <a:p>
            <a:pPr marL="457200" lvl="0" indent="-304800">
              <a:lnSpc>
                <a:spcPct val="115000"/>
              </a:lnSpc>
              <a:buSzPts val="1200"/>
              <a:buFont typeface="Roboto"/>
              <a:buChar char="●"/>
            </a:pPr>
            <a:endParaRPr sz="1200" dirty="0">
              <a:latin typeface="Roboto"/>
              <a:ea typeface="Roboto"/>
              <a:sym typeface="Roboto"/>
            </a:endParaRPr>
          </a:p>
        </p:txBody>
      </p:sp>
      <p:pic>
        <p:nvPicPr>
          <p:cNvPr id="4" name="Picture 3">
            <a:extLst>
              <a:ext uri="{FF2B5EF4-FFF2-40B4-BE49-F238E27FC236}">
                <a16:creationId xmlns:a16="http://schemas.microsoft.com/office/drawing/2014/main" id="{DC76962B-42CB-4EB9-B5D2-7517C9CEE191}"/>
              </a:ext>
            </a:extLst>
          </p:cNvPr>
          <p:cNvPicPr>
            <a:picLocks noChangeAspect="1"/>
          </p:cNvPicPr>
          <p:nvPr/>
        </p:nvPicPr>
        <p:blipFill>
          <a:blip r:embed="rId3"/>
          <a:stretch>
            <a:fillRect/>
          </a:stretch>
        </p:blipFill>
        <p:spPr>
          <a:xfrm>
            <a:off x="5243411" y="1201325"/>
            <a:ext cx="3588887" cy="872973"/>
          </a:xfrm>
          <a:prstGeom prst="rect">
            <a:avLst/>
          </a:prstGeom>
        </p:spPr>
      </p:pic>
      <p:pic>
        <p:nvPicPr>
          <p:cNvPr id="5" name="Picture 4">
            <a:extLst>
              <a:ext uri="{FF2B5EF4-FFF2-40B4-BE49-F238E27FC236}">
                <a16:creationId xmlns:a16="http://schemas.microsoft.com/office/drawing/2014/main" id="{C4856A82-7131-4A45-A896-4DEE0C7D7DCC}"/>
              </a:ext>
            </a:extLst>
          </p:cNvPr>
          <p:cNvPicPr>
            <a:picLocks noChangeAspect="1"/>
          </p:cNvPicPr>
          <p:nvPr/>
        </p:nvPicPr>
        <p:blipFill>
          <a:blip r:embed="rId4"/>
          <a:stretch>
            <a:fillRect/>
          </a:stretch>
        </p:blipFill>
        <p:spPr>
          <a:xfrm>
            <a:off x="5243410" y="2399436"/>
            <a:ext cx="3588887" cy="634889"/>
          </a:xfrm>
          <a:prstGeom prst="rect">
            <a:avLst/>
          </a:prstGeom>
        </p:spPr>
      </p:pic>
    </p:spTree>
    <p:extLst>
      <p:ext uri="{BB962C8B-B14F-4D97-AF65-F5344CB8AC3E}">
        <p14:creationId xmlns:p14="http://schemas.microsoft.com/office/powerpoint/2010/main" val="8262833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600</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Courier New</vt:lpstr>
      <vt:lpstr>Roboto Thin</vt:lpstr>
      <vt:lpstr>Roboto</vt:lpstr>
      <vt:lpstr>Arial</vt:lpstr>
      <vt:lpstr>Dosis</vt:lpstr>
      <vt:lpstr>Roboto Black</vt:lpstr>
      <vt:lpstr>Simple Light</vt:lpstr>
      <vt:lpstr>Simple Light</vt:lpstr>
      <vt:lpstr>Simple Light</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Duguay, Iain</dc:creator>
  <cp:lastModifiedBy>Duguay, Iain</cp:lastModifiedBy>
  <cp:revision>18</cp:revision>
  <dcterms:modified xsi:type="dcterms:W3CDTF">2018-07-30T03:38:04Z</dcterms:modified>
</cp:coreProperties>
</file>