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317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2" r:id="rId10"/>
    <p:sldId id="259" r:id="rId11"/>
    <p:sldId id="270" r:id="rId12"/>
    <p:sldId id="271" r:id="rId13"/>
    <p:sldId id="272" r:id="rId14"/>
    <p:sldId id="300" r:id="rId15"/>
    <p:sldId id="301" r:id="rId16"/>
    <p:sldId id="298" r:id="rId17"/>
    <p:sldId id="260" r:id="rId18"/>
    <p:sldId id="261" r:id="rId19"/>
    <p:sldId id="306" r:id="rId20"/>
    <p:sldId id="308" r:id="rId21"/>
    <p:sldId id="309" r:id="rId22"/>
    <p:sldId id="273" r:id="rId23"/>
    <p:sldId id="313" r:id="rId24"/>
    <p:sldId id="305" r:id="rId25"/>
    <p:sldId id="304" r:id="rId26"/>
    <p:sldId id="274" r:id="rId27"/>
    <p:sldId id="303" r:id="rId28"/>
    <p:sldId id="302" r:id="rId29"/>
    <p:sldId id="310" r:id="rId30"/>
    <p:sldId id="311" r:id="rId31"/>
    <p:sldId id="314" r:id="rId32"/>
    <p:sldId id="318" r:id="rId33"/>
    <p:sldId id="276" r:id="rId34"/>
    <p:sldId id="293" r:id="rId35"/>
    <p:sldId id="277" r:id="rId36"/>
    <p:sldId id="294" r:id="rId37"/>
    <p:sldId id="319" r:id="rId38"/>
    <p:sldId id="323" r:id="rId39"/>
    <p:sldId id="295" r:id="rId40"/>
    <p:sldId id="320" r:id="rId41"/>
    <p:sldId id="321" r:id="rId42"/>
    <p:sldId id="291" r:id="rId43"/>
    <p:sldId id="278" r:id="rId44"/>
    <p:sldId id="322" r:id="rId45"/>
    <p:sldId id="280" r:id="rId46"/>
    <p:sldId id="281" r:id="rId47"/>
    <p:sldId id="282" r:id="rId48"/>
    <p:sldId id="283" r:id="rId49"/>
    <p:sldId id="284" r:id="rId50"/>
    <p:sldId id="285" r:id="rId51"/>
    <p:sldId id="316" r:id="rId52"/>
    <p:sldId id="315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2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43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r">
              <a:defRPr sz="1200"/>
            </a:lvl1pPr>
          </a:lstStyle>
          <a:p>
            <a:fld id="{36092B14-EE1A-4A52-9F56-C4F7F9096ABA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3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r">
              <a:defRPr sz="1200"/>
            </a:lvl1pPr>
          </a:lstStyle>
          <a:p>
            <a:fld id="{7D451319-E09D-4A5A-951E-23271F549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>
              <a:defRPr sz="1200"/>
            </a:lvl1pPr>
          </a:lstStyle>
          <a:p>
            <a:fld id="{2DB3A570-3473-4B51-9859-38FBE4FB2A3F}" type="datetimeFigureOut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r">
              <a:defRPr sz="1200"/>
            </a:lvl1pPr>
          </a:lstStyle>
          <a:p>
            <a:fld id="{8960281A-6CED-46DD-8591-9D9821CD1C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0281A-6CED-46DD-8591-9D9821CD1C06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6176-46D7-45B7-BEC6-0CAB5BAF04B8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5E9D-9FFA-4FE5-8D48-AD97EAE540F6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97D5-15F8-466A-ABDA-DF49D1BB6FB5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81F-2FAF-4B50-BB04-FE7E9D79FCFE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2DA-F545-4604-A0C7-5A323DB8BBA1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AE4-58A9-4829-84ED-BAB6B9C4B1BD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2B83-C1F9-4900-BD8E-DCF5FCA3C455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03CF-0740-4329-915B-45FAAE4561B5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D30F-E255-42E4-A430-2D1BA87B0CA1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5EC1-8AC4-4897-A39C-5C74CF1158C4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A9847-EB5B-42B5-A3CA-E519FF22C27F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02A790-4BD0-4AB4-95D4-38BF854DB16E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://images.google.com/imgres?imgurl=http://4.bp.blogspot.com/_XSnLjCKRlzw/ST6h0wuof-I/AAAAAAAAADk/XVSHNuvt7CQ/s400/tron.jpg&amp;imgrefurl=http://www.nicholasfloyd.com/2008/12/restful-thoughts-why-asp-net-mvc.html&amp;usg=__xNL1fgTahIv4cKD8MTS2N18tj20=&amp;h=281&amp;w=400&amp;sz=19&amp;hl=en&amp;start=69&amp;sig2=e3_mluLG2RHhKzvHGdh76w&amp;um=1&amp;itbs=1&amp;tbnid=ZnI5mR4xnTTd7M:&amp;tbnh=87&amp;tbnw=124&amp;prev=/images?q=tron&amp;start=60&amp;um=1&amp;hl=en&amp;sa=N&amp;rls=com.microsoft:en-US&amp;ndsp=20&amp;tbs=isch:1&amp;ei=1GfQS_SqM4WQMs7FkcY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blog.timesunion.com/tech/files/2009/10/powerglove.jpg&amp;imgrefurl=http://blog.timesunion.com/tech/865/retro-thursday-the-power-glove/&amp;usg=__6ml34v2Vy6PSf-oaGJcT1qTABuY=&amp;h=318&amp;w=332&amp;sz=26&amp;hl=en&amp;start=6&amp;sig2=upbOQbJnsZFv6T0_D35knw&amp;um=1&amp;itbs=1&amp;tbnid=DfwJv-0KT8KniM:&amp;tbnh=114&amp;tbnw=119&amp;prev=/images?q=nintendo+power+glove&amp;um=1&amp;hl=en&amp;rls=com.microsoft:en-US&amp;tbs=isch:1&amp;ei=WGnQS9-aOJm6M6mGlbg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upload.wikimedia.org/wikipedia/commons/thumb/b/bd/Checkmark_green.svg/417px-Checkmark_green.svg.png&amp;imgrefurl=http://commons.wikimedia.org/wiki/File:Checkmark_green.svg&amp;usg=__tb9e0i3Zdlj_Loh28mUrOlo4Bpo=&amp;h=362&amp;w=417&amp;sz=17&amp;hl=en&amp;start=5&amp;sig2=t4Y7QerFPNiBSy7NZnsaZw&amp;um=1&amp;itbs=1&amp;tbnid=r9e75vgylxV6FM:&amp;tbnh=109&amp;tbnw=125&amp;prev=/images?q=checkmark&amp;um=1&amp;hl=en&amp;rls=com.microsoft:en-US&amp;tbs=isch:1&amp;ei=THDQS9DmAYryM8yi5Zs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blogcdn.com/www.wow.com/media/2008/08/at80b.jpg&amp;imgrefurl=http://www.wow.com/2008/08/29/the-care-and-feeding-of-warriors-the-climb-to-80/&amp;usg=__4BaVNM9QRgp9fdRGmZkO7vIDef8=&amp;h=406&amp;w=425&amp;sz=51&amp;hl=en&amp;start=4&amp;sig2=OG5G1ZmOAv0JvNpJk4aK6g&amp;itbs=1&amp;tbnid=-YelhPwYkwMyGM:&amp;tbnh=120&amp;tbnw=126&amp;prev=/images?q=level+80+tauren+warrior&amp;hl=en&amp;gbv=2&amp;tbs=isch:1&amp;ei=rlfQS72zJpXgNZzyu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Atueyi</a:t>
            </a:r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Tian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2667000"/>
            <a:ext cx="2179664" cy="2438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Presenter: Tom Calloway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pPr lvl="1"/>
            <a:r>
              <a:rPr lang="en-US" dirty="0" smtClean="0"/>
              <a:t>Purpose and overview.</a:t>
            </a:r>
          </a:p>
          <a:p>
            <a:r>
              <a:rPr lang="en-US" dirty="0" smtClean="0"/>
              <a:t>What it does.</a:t>
            </a:r>
          </a:p>
          <a:p>
            <a:pPr lvl="1"/>
            <a:r>
              <a:rPr lang="en-US" dirty="0" smtClean="0"/>
              <a:t>Key functionality.</a:t>
            </a:r>
          </a:p>
          <a:p>
            <a:r>
              <a:rPr lang="en-US" dirty="0" smtClean="0"/>
              <a:t>How it is implemented.</a:t>
            </a:r>
            <a:endParaRPr lang="en-US" dirty="0"/>
          </a:p>
          <a:p>
            <a:pPr lvl="1"/>
            <a:r>
              <a:rPr lang="en-US" dirty="0" smtClean="0"/>
              <a:t>Tools &amp; Architecture.</a:t>
            </a:r>
          </a:p>
          <a:p>
            <a:pPr lvl="1"/>
            <a:r>
              <a:rPr lang="en-US" dirty="0" smtClean="0"/>
              <a:t>Challenges.</a:t>
            </a:r>
          </a:p>
          <a:p>
            <a:pPr lvl="1"/>
            <a:r>
              <a:rPr lang="en-US" dirty="0" smtClean="0"/>
              <a:t>Unit Test &amp; Verification.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867400" y="2362200"/>
            <a:ext cx="2133600" cy="2057400"/>
            <a:chOff x="5943600" y="1905000"/>
            <a:chExt cx="2133600" cy="2057400"/>
          </a:xfrm>
        </p:grpSpPr>
        <p:pic>
          <p:nvPicPr>
            <p:cNvPr id="1026" name="Picture 2" descr="C:\Users\Copper\Desktop\wizar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1905000"/>
              <a:ext cx="571500" cy="11430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5943600" y="2514600"/>
              <a:ext cx="9906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86600" y="3352800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6629400" y="2667000"/>
              <a:ext cx="5334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Purpose &amp; Overview (What it 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2D Graphics &amp; Sound Effects!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81600" y="3657600"/>
            <a:ext cx="2743200" cy="2426732"/>
            <a:chOff x="5181600" y="3657600"/>
            <a:chExt cx="2743200" cy="24267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1600" y="3657600"/>
              <a:ext cx="2681287" cy="208039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629400" y="5715000"/>
              <a:ext cx="12954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Pong - 1972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18464" y="2819400"/>
            <a:ext cx="2920136" cy="2502932"/>
            <a:chOff x="990600" y="2819400"/>
            <a:chExt cx="2920136" cy="25029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3000" y="2819400"/>
              <a:ext cx="2767736" cy="211455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990600" y="4953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Super Mario Bros. - 1985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Functionality (What it does)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187" y="1976437"/>
            <a:ext cx="6829425" cy="43529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(Tools)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Some Possibilities</a:t>
            </a:r>
          </a:p>
          <a:p>
            <a:pPr lvl="1"/>
            <a:r>
              <a:rPr lang="en-US" sz="2400" dirty="0" smtClean="0"/>
              <a:t>Direct image manipulation</a:t>
            </a:r>
          </a:p>
          <a:p>
            <a:pPr lvl="1"/>
            <a:r>
              <a:rPr lang="en-US" sz="2400" dirty="0" smtClean="0"/>
              <a:t>Microsoft DirectX Technology</a:t>
            </a:r>
          </a:p>
          <a:p>
            <a:pPr lvl="1"/>
            <a:r>
              <a:rPr lang="en-US" sz="2400" dirty="0" smtClean="0"/>
              <a:t>OpenGL (Open Graphics Libraries)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OpenGL Selected</a:t>
            </a:r>
          </a:p>
          <a:p>
            <a:pPr lvl="1"/>
            <a:r>
              <a:rPr lang="en-US" sz="2400" dirty="0" smtClean="0"/>
              <a:t>Cross-platform</a:t>
            </a:r>
          </a:p>
          <a:p>
            <a:pPr lvl="1"/>
            <a:r>
              <a:rPr lang="en-US" sz="2400" dirty="0" smtClean="0"/>
              <a:t>Simple Qt Integration</a:t>
            </a:r>
          </a:p>
          <a:p>
            <a:pPr lvl="1"/>
            <a:r>
              <a:rPr lang="en-US" sz="2400" dirty="0" smtClean="0"/>
              <a:t>Free ($$)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1" name="Picture 10" descr="openg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91000"/>
            <a:ext cx="3157008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(Architecture)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48768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it works.</a:t>
            </a:r>
          </a:p>
          <a:p>
            <a:pPr lvl="1"/>
            <a:r>
              <a:rPr lang="en-US" sz="2000" dirty="0" smtClean="0"/>
              <a:t>Receives data from other modules.</a:t>
            </a:r>
          </a:p>
          <a:p>
            <a:pPr lvl="1"/>
            <a:r>
              <a:rPr lang="en-US" sz="2000" dirty="0" smtClean="0"/>
              <a:t>Content is loaded from hard drive.</a:t>
            </a:r>
          </a:p>
          <a:p>
            <a:pPr lvl="1"/>
            <a:r>
              <a:rPr lang="en-US" sz="2000" dirty="0" smtClean="0"/>
              <a:t>Allows events triggered by external code modules and users (e.g., move, select, attack, remove, add) 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333999" y="1905000"/>
            <a:ext cx="3096381" cy="4114800"/>
            <a:chOff x="4876800" y="1905000"/>
            <a:chExt cx="3048000" cy="4114800"/>
          </a:xfrm>
        </p:grpSpPr>
        <p:sp>
          <p:nvSpPr>
            <p:cNvPr id="7" name="Rectangle 6"/>
            <p:cNvSpPr/>
            <p:nvPr/>
          </p:nvSpPr>
          <p:spPr>
            <a:xfrm>
              <a:off x="4876800" y="3505200"/>
              <a:ext cx="30480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OpenGL Graphics Widget</a:t>
              </a:r>
            </a:p>
            <a:p>
              <a:r>
                <a:rPr lang="en-US" dirty="0" smtClean="0"/>
                <a:t>    - Redrawn at 10 fps (10 Hz)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1905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Data Classes</a:t>
              </a:r>
            </a:p>
            <a:p>
              <a:r>
                <a:rPr lang="en-US" dirty="0" smtClean="0"/>
                <a:t>    - Unit Class (array)</a:t>
              </a:r>
            </a:p>
            <a:p>
              <a:r>
                <a:rPr lang="en-US" dirty="0" smtClean="0"/>
                <a:t>    - Map Class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6248400" y="3048000"/>
              <a:ext cx="3048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0" y="4953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User Input</a:t>
              </a:r>
            </a:p>
            <a:p>
              <a:r>
                <a:rPr lang="en-US" dirty="0" smtClean="0"/>
                <a:t>    - Cell Selection</a:t>
              </a:r>
            </a:p>
            <a:p>
              <a:r>
                <a:rPr lang="en-US" dirty="0" smtClean="0"/>
                <a:t>    - Resize Window</a:t>
              </a:r>
              <a:endParaRPr lang="en-US" dirty="0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6248400" y="4495800"/>
              <a:ext cx="304800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(Challenges)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sz="2400" dirty="0" smtClean="0"/>
              <a:t>Bit masking of multiple images.</a:t>
            </a:r>
          </a:p>
          <a:p>
            <a:r>
              <a:rPr lang="en-US" dirty="0" smtClean="0"/>
              <a:t>Mouse Interactions</a:t>
            </a:r>
          </a:p>
          <a:p>
            <a:pPr lvl="1"/>
            <a:r>
              <a:rPr lang="en-US" sz="2400" dirty="0" smtClean="0"/>
              <a:t>Coordinate calculations.</a:t>
            </a:r>
            <a:endParaRPr lang="en-US" dirty="0" smtClean="0"/>
          </a:p>
          <a:p>
            <a:r>
              <a:rPr lang="en-US" dirty="0" smtClean="0"/>
              <a:t>OpenGL Familiarity</a:t>
            </a:r>
          </a:p>
          <a:p>
            <a:pPr lvl="1"/>
            <a:r>
              <a:rPr lang="en-US" sz="2400" dirty="0" smtClean="0"/>
              <a:t>Know what is available.</a:t>
            </a:r>
          </a:p>
          <a:p>
            <a:pPr lvl="1"/>
            <a:r>
              <a:rPr lang="en-US" sz="2400" dirty="0" smtClean="0"/>
              <a:t>Know how functions work.</a:t>
            </a:r>
          </a:p>
          <a:p>
            <a:pPr lvl="1"/>
            <a:r>
              <a:rPr lang="en-US" sz="2400" dirty="0" smtClean="0"/>
              <a:t>Understand quirks.</a:t>
            </a:r>
          </a:p>
          <a:p>
            <a:r>
              <a:rPr lang="en-US" dirty="0" smtClean="0"/>
              <a:t>Many Others…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67400" y="2057400"/>
            <a:ext cx="2667000" cy="3581400"/>
            <a:chOff x="5867400" y="2057400"/>
            <a:chExt cx="2667000" cy="3581400"/>
          </a:xfrm>
        </p:grpSpPr>
        <p:pic>
          <p:nvPicPr>
            <p:cNvPr id="7" name="Picture 6" descr="desertsoldi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8" name="Picture 7" descr="mask_desertsoldi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0413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9" name="Picture 8" descr="desertsoldier (2)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55581"/>
              <a:ext cx="1097280" cy="1583219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Left-Right Arrow 9"/>
            <p:cNvSpPr/>
            <p:nvPr/>
          </p:nvSpPr>
          <p:spPr>
            <a:xfrm>
              <a:off x="7010400" y="2514600"/>
              <a:ext cx="381000" cy="228600"/>
            </a:xfrm>
            <a:prstGeom prst="leftRight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086600" y="3581400"/>
              <a:ext cx="228600" cy="304800"/>
            </a:xfrm>
            <a:prstGeom prst="down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Unit Test &amp; Verification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105400" cy="4625609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Create “Dummy” Data Classes</a:t>
            </a:r>
          </a:p>
          <a:p>
            <a:pPr lvl="1"/>
            <a:r>
              <a:rPr lang="en-US" sz="2200" dirty="0" smtClean="0"/>
              <a:t>Tweak data and observe the results.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2800" dirty="0" smtClean="0"/>
              <a:t>Create “Wrapper” Class</a:t>
            </a:r>
          </a:p>
          <a:p>
            <a:pPr lvl="1"/>
            <a:r>
              <a:rPr lang="en-US" sz="2200" dirty="0" smtClean="0"/>
              <a:t>Calls and exercises functions.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62600" y="1828800"/>
            <a:ext cx="2895600" cy="4267200"/>
            <a:chOff x="5486400" y="1828800"/>
            <a:chExt cx="2895600" cy="4267200"/>
          </a:xfrm>
        </p:grpSpPr>
        <p:sp>
          <p:nvSpPr>
            <p:cNvPr id="11" name="Rectangle 10"/>
            <p:cNvSpPr/>
            <p:nvPr/>
          </p:nvSpPr>
          <p:spPr>
            <a:xfrm>
              <a:off x="5486400" y="1828800"/>
              <a:ext cx="2895600" cy="426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r"/>
              <a:endParaRPr lang="en-US" dirty="0" smtClean="0"/>
            </a:p>
            <a:p>
              <a:pPr algn="r"/>
              <a:r>
                <a:rPr lang="en-US" b="1" dirty="0" smtClean="0"/>
                <a:t>Wrapper Class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7400" y="3581400"/>
              <a:ext cx="2057401" cy="609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Graphics Module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03256" y="2057400"/>
              <a:ext cx="1592944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Dummy Data Classes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76962" y="3048000"/>
              <a:ext cx="309638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4876800"/>
              <a:ext cx="1364344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User Input</a:t>
              </a:r>
              <a:endParaRPr lang="en-US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6172200" y="4343400"/>
              <a:ext cx="309638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7391400" y="4343400"/>
              <a:ext cx="304800" cy="1219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vs. Mechanics</a:t>
            </a:r>
          </a:p>
          <a:p>
            <a:pPr lvl="1"/>
            <a:r>
              <a:rPr lang="en-US" dirty="0" smtClean="0"/>
              <a:t>2D Mechanics = 2D Overhead Graphics.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Tools / Architecture Choices Important</a:t>
            </a:r>
          </a:p>
          <a:p>
            <a:pPr lvl="1"/>
            <a:r>
              <a:rPr lang="en-US" dirty="0" smtClean="0"/>
              <a:t>Avoid future frustration.</a:t>
            </a:r>
          </a:p>
          <a:p>
            <a:pPr lvl="1"/>
            <a:r>
              <a:rPr lang="en-US" dirty="0" smtClean="0"/>
              <a:t>Create a solid game.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Presenter: Obi Atueyi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Module Interactions</a:t>
            </a:r>
          </a:p>
          <a:p>
            <a:pPr lvl="1"/>
            <a:r>
              <a:rPr lang="en-US" dirty="0" smtClean="0"/>
              <a:t>Application Interaction Items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Qt Classes</a:t>
            </a:r>
          </a:p>
          <a:p>
            <a:pPr lvl="2"/>
            <a:r>
              <a:rPr lang="en-US" dirty="0" err="1" smtClean="0"/>
              <a:t>QWizard</a:t>
            </a:r>
            <a:r>
              <a:rPr lang="en-US" dirty="0" smtClean="0"/>
              <a:t> &amp; </a:t>
            </a:r>
            <a:r>
              <a:rPr lang="en-US" dirty="0" err="1" smtClean="0"/>
              <a:t>QWizardPage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smtClean="0"/>
              <a:t>Unit Test &amp; Verification</a:t>
            </a:r>
          </a:p>
          <a:p>
            <a:r>
              <a:rPr lang="en-US" dirty="0" smtClean="0"/>
              <a:t>Challenges</a:t>
            </a:r>
          </a:p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DummyDial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0480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the framework for user interaction with the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Atueyi)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Tian)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DummyDialo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1242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the ability for user to choose desired settings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status or error messages</a:t>
            </a:r>
            <a:endParaRPr lang="en-US" dirty="0"/>
          </a:p>
        </p:txBody>
      </p:sp>
      <p:pic>
        <p:nvPicPr>
          <p:cNvPr id="7" name="Picture 6" descr="DummyDialog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581400"/>
            <a:ext cx="366712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Architecture: Module Interactions</a:t>
            </a:r>
            <a:endParaRPr lang="en-US" sz="2700" dirty="0"/>
          </a:p>
        </p:txBody>
      </p:sp>
      <p:sp>
        <p:nvSpPr>
          <p:cNvPr id="36" name="Rectangle 35"/>
          <p:cNvSpPr/>
          <p:nvPr/>
        </p:nvSpPr>
        <p:spPr>
          <a:xfrm>
            <a:off x="2209800" y="2057400"/>
            <a:ext cx="4724400" cy="3581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09800" y="20574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09800" y="53340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09800" y="23622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09800" y="20574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Menu bar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209800" y="23622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Tool bar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209800" y="53340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Status bar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629400" y="2057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77000" y="2209800"/>
            <a:ext cx="152400" cy="76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72200" y="2057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-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2200" y="2819400"/>
            <a:ext cx="4419600" cy="2362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057400" y="3733800"/>
            <a:ext cx="5029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Graphics module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228600" y="2819400"/>
            <a:ext cx="1371600" cy="2362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43800" y="2819400"/>
            <a:ext cx="1371600" cy="23622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8600" y="3505200"/>
            <a:ext cx="13716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Mechanics module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543800" y="36576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Database module</a:t>
            </a:r>
            <a:endParaRPr lang="en-US" sz="1600" dirty="0"/>
          </a:p>
        </p:txBody>
      </p:sp>
      <p:sp>
        <p:nvSpPr>
          <p:cNvPr id="52" name="Left-Right Arrow 51"/>
          <p:cNvSpPr/>
          <p:nvPr/>
        </p:nvSpPr>
        <p:spPr>
          <a:xfrm>
            <a:off x="1600200" y="38100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>
            <a:off x="6934200" y="38100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39000" y="16002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Interface module</a:t>
            </a:r>
            <a:endParaRPr lang="en-US" sz="16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 flipV="1">
            <a:off x="7010400" y="1905000"/>
            <a:ext cx="381000" cy="2286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500" dirty="0" smtClean="0"/>
              <a:t>Architecture: Application Interaction Items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Menu Items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New Game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Load Game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Save Game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Restart Game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Quit Game</a:t>
            </a:r>
          </a:p>
          <a:p>
            <a:r>
              <a:rPr lang="en-US" dirty="0" smtClean="0"/>
              <a:t>Toolbar Items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Attack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Move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End Turn</a:t>
            </a:r>
          </a:p>
          <a:p>
            <a:r>
              <a:rPr lang="en-US" dirty="0" smtClean="0"/>
              <a:t>Status Bar Items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Implementation: Tools</a:t>
            </a:r>
            <a:endParaRPr lang="en-US" sz="2700" dirty="0"/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775191"/>
            <a:ext cx="7467600" cy="46256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Considered Tools</a:t>
            </a:r>
          </a:p>
          <a:p>
            <a:pPr>
              <a:buNone/>
            </a:pPr>
            <a:r>
              <a:rPr lang="en-US" dirty="0" smtClean="0"/>
              <a:t>	Qt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wxWidgets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MFC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Qt Selected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Non-GUI features (SQL database)</a:t>
            </a:r>
          </a:p>
          <a:p>
            <a:r>
              <a:rPr lang="en-US" dirty="0" smtClean="0"/>
              <a:t>Meta-object compiler (object macros)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wxwidget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895600"/>
            <a:ext cx="595313" cy="430893"/>
          </a:xfrm>
          <a:prstGeom prst="rect">
            <a:avLst/>
          </a:prstGeom>
        </p:spPr>
      </p:pic>
      <p:pic>
        <p:nvPicPr>
          <p:cNvPr id="9" name="Picture 8" descr="q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2362200"/>
            <a:ext cx="533400" cy="533400"/>
          </a:xfrm>
          <a:prstGeom prst="rect">
            <a:avLst/>
          </a:prstGeom>
        </p:spPr>
      </p:pic>
      <p:pic>
        <p:nvPicPr>
          <p:cNvPr id="10" name="Picture 9" descr="msd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429000"/>
            <a:ext cx="646161" cy="31985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Implementation: Class Diagram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4" name="Picture 23" descr="umlDiagramsU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6705600" cy="452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Implementation: Qt Classes</a:t>
            </a:r>
            <a:endParaRPr lang="en-US" sz="2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err="1" smtClean="0"/>
              <a:t>QMainWindow</a:t>
            </a:r>
            <a:endParaRPr lang="en-US" dirty="0" smtClean="0"/>
          </a:p>
          <a:p>
            <a:r>
              <a:rPr lang="en-US" dirty="0" err="1" smtClean="0"/>
              <a:t>QPushButton</a:t>
            </a:r>
            <a:endParaRPr lang="en-US" dirty="0" smtClean="0"/>
          </a:p>
          <a:p>
            <a:r>
              <a:rPr lang="en-US" dirty="0" err="1" smtClean="0"/>
              <a:t>QCheckBox</a:t>
            </a:r>
            <a:endParaRPr lang="en-US" dirty="0" smtClean="0"/>
          </a:p>
          <a:p>
            <a:r>
              <a:rPr lang="en-US" dirty="0" err="1" smtClean="0"/>
              <a:t>QDialog</a:t>
            </a:r>
            <a:endParaRPr lang="en-US" dirty="0" smtClean="0"/>
          </a:p>
          <a:p>
            <a:r>
              <a:rPr lang="en-US" dirty="0" err="1" smtClean="0"/>
              <a:t>QWizard</a:t>
            </a:r>
            <a:endParaRPr lang="en-US" dirty="0" smtClean="0"/>
          </a:p>
          <a:p>
            <a:r>
              <a:rPr lang="en-US" dirty="0" err="1" smtClean="0"/>
              <a:t>QWizardPage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err="1" smtClean="0"/>
              <a:t>QWizard</a:t>
            </a:r>
            <a:r>
              <a:rPr lang="en-US" sz="2400" dirty="0" smtClean="0"/>
              <a:t> and </a:t>
            </a:r>
            <a:r>
              <a:rPr lang="en-US" sz="2400" dirty="0" err="1" smtClean="0"/>
              <a:t>QWizardPage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 descr="RecruitUnitsPag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057400"/>
            <a:ext cx="4886325" cy="3790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1200" y="2362200"/>
            <a:ext cx="4724400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29718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057400"/>
            <a:ext cx="4876800" cy="381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62800" y="2209800"/>
            <a:ext cx="990600" cy="457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User Interface Module</a:t>
            </a:r>
            <a:br>
              <a:rPr lang="en-US" sz="5000" dirty="0" smtClean="0"/>
            </a:br>
            <a:r>
              <a:rPr lang="en-US" sz="2700" dirty="0" err="1" smtClean="0"/>
              <a:t>QWizard</a:t>
            </a:r>
            <a:r>
              <a:rPr lang="en-US" sz="2700" dirty="0" smtClean="0"/>
              <a:t> &amp; </a:t>
            </a:r>
            <a:r>
              <a:rPr lang="en-US" sz="2700" dirty="0" err="1" smtClean="0"/>
              <a:t>QWizardPage</a:t>
            </a:r>
            <a:r>
              <a:rPr lang="en-US" sz="2700" dirty="0" smtClean="0"/>
              <a:t>: New Game Dialog Traversal Paths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SelectModeP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3429000"/>
            <a:ext cx="1465898" cy="1137285"/>
          </a:xfrm>
          <a:prstGeom prst="rect">
            <a:avLst/>
          </a:prstGeom>
        </p:spPr>
      </p:pic>
      <p:pic>
        <p:nvPicPr>
          <p:cNvPr id="6" name="Picture 5" descr="CreatePlayerP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5257800"/>
            <a:ext cx="1465898" cy="1137285"/>
          </a:xfrm>
          <a:prstGeom prst="rect">
            <a:avLst/>
          </a:prstGeom>
        </p:spPr>
      </p:pic>
      <p:pic>
        <p:nvPicPr>
          <p:cNvPr id="7" name="Picture 6" descr="LoadPlayerP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400" y="1676400"/>
            <a:ext cx="1465898" cy="1137285"/>
          </a:xfrm>
          <a:prstGeom prst="rect">
            <a:avLst/>
          </a:prstGeom>
        </p:spPr>
      </p:pic>
      <p:pic>
        <p:nvPicPr>
          <p:cNvPr id="8" name="Picture 7" descr="NewGameConclusionPa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3800" y="3429000"/>
            <a:ext cx="1465898" cy="1137285"/>
          </a:xfrm>
          <a:prstGeom prst="rect">
            <a:avLst/>
          </a:prstGeom>
        </p:spPr>
      </p:pic>
      <p:pic>
        <p:nvPicPr>
          <p:cNvPr id="9" name="Picture 8" descr="NewGameIntroPag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0" y="3429000"/>
            <a:ext cx="1465898" cy="1137285"/>
          </a:xfrm>
          <a:prstGeom prst="rect">
            <a:avLst/>
          </a:prstGeom>
        </p:spPr>
      </p:pic>
      <p:pic>
        <p:nvPicPr>
          <p:cNvPr id="10" name="Picture 9" descr="RecruitUnitsPag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76600" y="3429000"/>
            <a:ext cx="1465898" cy="1137285"/>
          </a:xfrm>
          <a:prstGeom prst="rect">
            <a:avLst/>
          </a:prstGeom>
        </p:spPr>
      </p:pic>
      <p:pic>
        <p:nvPicPr>
          <p:cNvPr id="12" name="Picture 11" descr="SelectMapPag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000" y="1676400"/>
            <a:ext cx="1465898" cy="11372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8914404">
            <a:off x="1432183" y="2992595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8914404">
            <a:off x="6478675" y="2942014"/>
            <a:ext cx="655677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914404">
            <a:off x="3032384" y="4805016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9342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006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597053">
            <a:off x="3028367" y="2968995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597053">
            <a:off x="1443272" y="4783416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597053">
            <a:off x="7775132" y="3012516"/>
            <a:ext cx="672348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User Interface Module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Unit Testing &amp; Verification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Generate sprites, maps &amp; test users</a:t>
            </a:r>
          </a:p>
          <a:p>
            <a:pPr lvl="1"/>
            <a:r>
              <a:rPr lang="en-US" dirty="0" smtClean="0"/>
              <a:t>Perform data reads &amp; writes during new game dialogs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Generate end turn signal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Generate battle over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Challenges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design knowledge</a:t>
            </a:r>
          </a:p>
          <a:p>
            <a:r>
              <a:rPr lang="en-US" dirty="0" smtClean="0"/>
              <a:t>Qt knowledge</a:t>
            </a:r>
          </a:p>
          <a:p>
            <a:r>
              <a:rPr lang="en-US" dirty="0" smtClean="0"/>
              <a:t>Modularity in game development</a:t>
            </a:r>
          </a:p>
          <a:p>
            <a:r>
              <a:rPr lang="en-US" dirty="0" smtClean="0"/>
              <a:t>Time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Absolutely a fun project</a:t>
            </a:r>
          </a:p>
          <a:p>
            <a:r>
              <a:rPr lang="en-US" dirty="0" smtClean="0"/>
              <a:t>Relative knowledge of final product</a:t>
            </a:r>
          </a:p>
          <a:p>
            <a:r>
              <a:rPr lang="en-US" dirty="0" smtClean="0"/>
              <a:t>Code complexity vs. user-friendliness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 and AI</a:t>
            </a:r>
            <a:br>
              <a:rPr lang="en-US" dirty="0" smtClean="0"/>
            </a:br>
            <a:r>
              <a:rPr lang="en-US" sz="1800" dirty="0" smtClean="0"/>
              <a:t>Presenter: Josh Kilgore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Artificial Intelligence</a:t>
            </a:r>
          </a:p>
          <a:p>
            <a:pPr lvl="1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than just a pretty face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Attack Power</a:t>
            </a:r>
          </a:p>
          <a:p>
            <a:pPr lvl="1"/>
            <a:r>
              <a:rPr lang="en-US" dirty="0" smtClean="0"/>
              <a:t>Attack Range</a:t>
            </a:r>
          </a:p>
          <a:p>
            <a:pPr lvl="1"/>
            <a:r>
              <a:rPr lang="en-US" dirty="0" smtClean="0"/>
              <a:t>Action Points</a:t>
            </a:r>
          </a:p>
          <a:p>
            <a:pPr lvl="1"/>
            <a:r>
              <a:rPr lang="en-US" dirty="0" smtClean="0"/>
              <a:t>Movement Rate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Upgradable Attributes</a:t>
            </a:r>
          </a:p>
          <a:p>
            <a:r>
              <a:rPr lang="en-US" dirty="0" smtClean="0"/>
              <a:t>Teamwork is Key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6386" name="Picture 2" descr="http://duel-reality.googlecode.com/svn/trunk/Code/TestProject/debug/sprites/desertsold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76400" cy="241880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5257800" y="5181600"/>
            <a:ext cx="2514600" cy="990601"/>
            <a:chOff x="5257800" y="4648199"/>
            <a:chExt cx="2514600" cy="990601"/>
          </a:xfrm>
        </p:grpSpPr>
        <p:pic>
          <p:nvPicPr>
            <p:cNvPr id="7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6388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6390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6392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62600" cy="4625609"/>
          </a:xfrm>
        </p:spPr>
        <p:txBody>
          <a:bodyPr/>
          <a:lstStyle/>
          <a:p>
            <a:r>
              <a:rPr lang="en-US" dirty="0" smtClean="0"/>
              <a:t>Keep Login ID</a:t>
            </a:r>
          </a:p>
          <a:p>
            <a:pPr lvl="1"/>
            <a:r>
              <a:rPr lang="en-US" dirty="0" smtClean="0"/>
              <a:t>Keep Upgraded Units</a:t>
            </a:r>
          </a:p>
          <a:p>
            <a:pPr lvl="1"/>
            <a:r>
              <a:rPr lang="en-US" dirty="0" smtClean="0"/>
              <a:t>Continue Campaign from save point</a:t>
            </a:r>
          </a:p>
          <a:p>
            <a:pPr lvl="1"/>
            <a:r>
              <a:rPr lang="en-US" dirty="0" smtClean="0"/>
              <a:t>XP Ranking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1442" name="Picture 2" descr="http://t1.gstatic.com/images?q=tbn:ZnI5mR4xnTTd7M:http://4.bp.blogspot.com/_XSnLjCKRlzw/ST6h0wuof-I/AAAAAAAAADk/XVSHNuvt7CQ/s400/tr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715169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315200" cy="7394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Movement  ( X moves, cost Action Points)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71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33450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37293" y="2717724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&quot;No&quot; Symbol 135"/>
          <p:cNvSpPr/>
          <p:nvPr/>
        </p:nvSpPr>
        <p:spPr>
          <a:xfrm>
            <a:off x="1752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800600" y="4800600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99" name="&quot;No&quot; Symbol 198"/>
          <p:cNvSpPr/>
          <p:nvPr/>
        </p:nvSpPr>
        <p:spPr>
          <a:xfrm>
            <a:off x="5943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943600" cy="739409"/>
          </a:xfrm>
        </p:spPr>
        <p:txBody>
          <a:bodyPr>
            <a:normAutofit/>
          </a:bodyPr>
          <a:lstStyle/>
          <a:p>
            <a:r>
              <a:rPr lang="en-US" dirty="0" smtClean="0"/>
              <a:t>Attack (X attacks O, range = 1)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6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1045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7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35498" y="320836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23991" y="316135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40" name="Group 168"/>
          <p:cNvGrpSpPr/>
          <p:nvPr/>
        </p:nvGrpSpPr>
        <p:grpSpPr>
          <a:xfrm>
            <a:off x="4800600" y="4778188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12840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0010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 Health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5748462" y="3308196"/>
            <a:ext cx="228600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Donut 135"/>
          <p:cNvSpPr/>
          <p:nvPr/>
        </p:nvSpPr>
        <p:spPr>
          <a:xfrm>
            <a:off x="5181600" y="5029200"/>
            <a:ext cx="1752600" cy="762000"/>
          </a:xfrm>
          <a:prstGeom prst="donut">
            <a:avLst>
              <a:gd name="adj" fmla="val 7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524000"/>
            <a:ext cx="5644445" cy="5334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4600" y="25908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switchPlayers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isGameOver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moveComplete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isValidMove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isValidAttack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isOccupied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752600"/>
            <a:ext cx="4419600" cy="4625609"/>
          </a:xfrm>
        </p:spPr>
        <p:txBody>
          <a:bodyPr/>
          <a:lstStyle/>
          <a:p>
            <a:r>
              <a:rPr lang="en-US" dirty="0" smtClean="0"/>
              <a:t>Player sees icons </a:t>
            </a:r>
          </a:p>
          <a:p>
            <a:pPr lvl="1"/>
            <a:r>
              <a:rPr lang="en-US" dirty="0" smtClean="0"/>
              <a:t>Signals </a:t>
            </a:r>
            <a:r>
              <a:rPr lang="en-US" dirty="0" smtClean="0"/>
              <a:t>&amp; </a:t>
            </a:r>
            <a:r>
              <a:rPr lang="en-US" dirty="0" smtClean="0"/>
              <a:t>slots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422474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18860148">
            <a:off x="1600200" y="1447800"/>
            <a:ext cx="990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4" y="155448"/>
            <a:ext cx="8229600" cy="1252728"/>
          </a:xfrm>
        </p:spPr>
        <p:txBody>
          <a:bodyPr/>
          <a:lstStyle/>
          <a:p>
            <a:r>
              <a:rPr lang="en-US" dirty="0" smtClean="0"/>
              <a:t>Game Mechanics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0" y="1752600"/>
            <a:ext cx="3048000" cy="4343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Rely on Database to store unit data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Internal Manipulation of  data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1568644"/>
            <a:ext cx="5410200" cy="508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Total Game play experience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Turn based</a:t>
            </a:r>
          </a:p>
          <a:p>
            <a:pPr lvl="1"/>
            <a:r>
              <a:rPr lang="en-US" dirty="0" smtClean="0"/>
              <a:t>Strategy battle simulation</a:t>
            </a:r>
          </a:p>
          <a:p>
            <a:pPr lvl="1"/>
            <a:r>
              <a:rPr lang="en-US" dirty="0" smtClean="0"/>
              <a:t>1 Player  w/ Ai opponent</a:t>
            </a:r>
          </a:p>
          <a:p>
            <a:pPr lvl="1"/>
            <a:r>
              <a:rPr lang="en-US" dirty="0" smtClean="0"/>
              <a:t>(maybe 2)</a:t>
            </a:r>
          </a:p>
          <a:p>
            <a:pPr lvl="1"/>
            <a:r>
              <a:rPr lang="en-US" dirty="0" smtClean="0"/>
              <a:t>Upgradable units</a:t>
            </a:r>
          </a:p>
          <a:p>
            <a:pPr lvl="1"/>
            <a:r>
              <a:rPr lang="en-US" dirty="0" smtClean="0"/>
              <a:t>7  - level Campaign and Free Battle Modes</a:t>
            </a:r>
          </a:p>
          <a:p>
            <a:pPr lvl="1"/>
            <a:r>
              <a:rPr lang="en-US" dirty="0" smtClean="0"/>
              <a:t>Save / Load functionality</a:t>
            </a:r>
          </a:p>
          <a:p>
            <a:pPr lvl="1"/>
            <a:r>
              <a:rPr lang="en-US" dirty="0" smtClean="0"/>
              <a:t>Amazing Graphics and Sound</a:t>
            </a:r>
          </a:p>
          <a:p>
            <a:pPr lvl="1"/>
            <a:r>
              <a:rPr lang="en-US" dirty="0" smtClean="0"/>
              <a:t>Dynamic Action Points Game play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400800" y="4648200"/>
            <a:ext cx="2514600" cy="1295400"/>
            <a:chOff x="6172200" y="2895600"/>
            <a:chExt cx="2514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2050" name="Picture 2" descr="http://t1.gstatic.com/images?q=tbn:DfwJv-0KT8KniM:http://blog.timesunion.com/tech/files/2009/10/powerglov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828800"/>
            <a:ext cx="254534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1"/>
            <a:ext cx="4419600" cy="2362200"/>
          </a:xfrm>
        </p:spPr>
        <p:txBody>
          <a:bodyPr/>
          <a:lstStyle/>
          <a:p>
            <a:r>
              <a:rPr lang="en-US" dirty="0" smtClean="0"/>
              <a:t>Initial Unit Testing  </a:t>
            </a:r>
            <a:r>
              <a:rPr lang="en-US" dirty="0" smtClean="0"/>
              <a:t>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Console </a:t>
            </a:r>
            <a:r>
              <a:rPr lang="en-US" dirty="0" smtClean="0"/>
              <a:t>Version</a:t>
            </a:r>
          </a:p>
          <a:p>
            <a:r>
              <a:rPr lang="en-US" dirty="0" smtClean="0"/>
              <a:t>Module Testing </a:t>
            </a:r>
          </a:p>
          <a:p>
            <a:r>
              <a:rPr lang="en-US" dirty="0" smtClean="0"/>
              <a:t>System Testing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524000"/>
            <a:ext cx="464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Player with playable opponent</a:t>
            </a:r>
          </a:p>
          <a:p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Board Evaluation</a:t>
            </a:r>
          </a:p>
          <a:p>
            <a:pPr lvl="1"/>
            <a:r>
              <a:rPr lang="en-US" dirty="0" smtClean="0"/>
              <a:t>Decide on Best Action</a:t>
            </a:r>
          </a:p>
          <a:p>
            <a:r>
              <a:rPr lang="en-US" dirty="0" smtClean="0"/>
              <a:t>Same constraints as Player actions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 smtClean="0"/>
              <a:t>AI -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152400" y="1447801"/>
            <a:ext cx="4023001" cy="5029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524000"/>
            <a:ext cx="4800600" cy="51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233" y="3277487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" name="Group 102"/>
          <p:cNvGrpSpPr/>
          <p:nvPr/>
        </p:nvGrpSpPr>
        <p:grpSpPr>
          <a:xfrm>
            <a:off x="381000" y="1752600"/>
            <a:ext cx="3117274" cy="1864659"/>
            <a:chOff x="609600" y="2631141"/>
            <a:chExt cx="3117274" cy="1864659"/>
          </a:xfrm>
        </p:grpSpPr>
        <p:sp>
          <p:nvSpPr>
            <p:cNvPr id="8" name="Rectangle 7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800" y="26744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7" name="Group 103"/>
          <p:cNvGrpSpPr/>
          <p:nvPr/>
        </p:nvGrpSpPr>
        <p:grpSpPr>
          <a:xfrm>
            <a:off x="4953000" y="1752600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4600" y="31316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3886200" y="2507181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00" y="3269181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2" name="Group 103"/>
          <p:cNvGrpSpPr/>
          <p:nvPr/>
        </p:nvGrpSpPr>
        <p:grpSpPr>
          <a:xfrm>
            <a:off x="4953000" y="4419600"/>
            <a:ext cx="3495898" cy="1980624"/>
            <a:chOff x="4800608" y="2667002"/>
            <a:chExt cx="3495898" cy="1980624"/>
          </a:xfrm>
        </p:grpSpPr>
        <p:grpSp>
          <p:nvGrpSpPr>
            <p:cNvPr id="73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8" y="26670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1000" y="4419600"/>
            <a:ext cx="3495898" cy="1980624"/>
            <a:chOff x="4800608" y="2667002"/>
            <a:chExt cx="3495898" cy="1980624"/>
          </a:xfrm>
        </p:grpSpPr>
        <p:grpSp>
          <p:nvGrpSpPr>
            <p:cNvPr id="105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934208" y="27432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85800" y="3653886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200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81600" y="364273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300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144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250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5626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175</a:t>
            </a:r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 rot="1794652">
            <a:off x="3854245" y="3822213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ight Arrow 140"/>
          <p:cNvSpPr/>
          <p:nvPr/>
        </p:nvSpPr>
        <p:spPr>
          <a:xfrm rot="5400000">
            <a:off x="2711977" y="3841223"/>
            <a:ext cx="640626" cy="42578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http://t3.gstatic.com/images?q=tbn:r9e75vgylxV6FM:http://upload.wikimedia.org/wikipedia/commons/thumb/b/bd/Checkmark_green.svg/417px-Checkmark_green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733425" cy="639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Classes 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Opponent generation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4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8229600" cy="3657600"/>
          </a:xfrm>
        </p:spPr>
        <p:txBody>
          <a:bodyPr/>
          <a:lstStyle/>
          <a:p>
            <a:r>
              <a:rPr lang="en-US" dirty="0" smtClean="0"/>
              <a:t>What Database is?</a:t>
            </a:r>
          </a:p>
          <a:p>
            <a:r>
              <a:rPr lang="en-US" dirty="0" smtClean="0"/>
              <a:t>What Database does in the project?</a:t>
            </a:r>
          </a:p>
          <a:p>
            <a:r>
              <a:rPr lang="en-US" dirty="0" smtClean="0"/>
              <a:t>How Database works?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Databases consist of software-based "containers" that are structured to collect and store information.</a:t>
            </a:r>
          </a:p>
          <a:p>
            <a:r>
              <a:rPr lang="en-US" altLang="zh-CN" dirty="0" smtClean="0"/>
              <a:t>Database programs are designed for users so that they can retrieve, add, update or remove information.</a:t>
            </a:r>
          </a:p>
          <a:p>
            <a:r>
              <a:rPr lang="en-US" altLang="zh-CN" dirty="0" smtClean="0"/>
              <a:t>The structure of a database is tabular, consisting of rows and columns of information.</a:t>
            </a:r>
          </a:p>
          <a:p>
            <a:r>
              <a:rPr lang="en-US" altLang="zh-CN" dirty="0" smtClean="0"/>
              <a:t>A number of database architectures exist. Many databases use a combination of strategies.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does in the project”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game database contains all of data records</a:t>
            </a:r>
          </a:p>
          <a:p>
            <a:r>
              <a:rPr lang="en-US" altLang="zh-CN" dirty="0" smtClean="0"/>
              <a:t>Tables collection of the names, parameters, status of all game units, and the game contents such as maps.</a:t>
            </a:r>
          </a:p>
          <a:p>
            <a:r>
              <a:rPr lang="en-US" altLang="zh-CN" dirty="0" smtClean="0"/>
              <a:t>The data is retrieved and overwritten for synchronous/ asynchronous backup.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30928"/>
            <a:ext cx="6362700" cy="46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altLang="zh-CN" sz="2800" dirty="0" smtClean="0"/>
              <a:t>The database module interacts with other modules, but does not affect them. It </a:t>
            </a:r>
            <a:r>
              <a:rPr lang="en-US" altLang="zh-CN" sz="2800" b="1" i="1" u="sng" dirty="0" smtClean="0"/>
              <a:t>shall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provide operation function by other modules. Such as: read(); write().</a:t>
            </a:r>
            <a:endParaRPr lang="zh-CN" altLang="zh-CN" sz="28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90600" y="1524000"/>
            <a:ext cx="7086600" cy="3581400"/>
            <a:chOff x="816" y="1104"/>
            <a:chExt cx="4320" cy="249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16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48" y="2976"/>
              <a:ext cx="100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2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1248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29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5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96" y="3312"/>
              <a:ext cx="1152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3456" y="3312"/>
              <a:ext cx="1200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544" y="31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912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OpenGL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44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User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Interface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12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Game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Mechanics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 smtClean="0">
              <a:latin typeface="Times New Roman"/>
              <a:ea typeface="SimSu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239000" cy="56087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3657600"/>
          </a:xfrm>
        </p:spPr>
        <p:txBody>
          <a:bodyPr/>
          <a:lstStyle/>
          <a:p>
            <a:r>
              <a:rPr lang="en-US" altLang="zh-CN" dirty="0" smtClean="0"/>
              <a:t>Database functions like a background support to other modules.</a:t>
            </a:r>
          </a:p>
          <a:p>
            <a:r>
              <a:rPr lang="en-US" altLang="zh-CN" dirty="0" smtClean="0"/>
              <a:t>Database provides good organization of the game data.</a:t>
            </a:r>
          </a:p>
          <a:p>
            <a:r>
              <a:rPr lang="en-US" altLang="zh-CN" dirty="0" smtClean="0"/>
              <a:t>Database is useful for Storage and Retrieval of map and unit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Told you about our awesome game 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Modules – Graphics, UI, Game Mechanics &amp;AI, Database</a:t>
            </a:r>
          </a:p>
          <a:p>
            <a:r>
              <a:rPr lang="en-US" dirty="0" smtClean="0"/>
              <a:t>Pre-orders available</a:t>
            </a:r>
          </a:p>
          <a:p>
            <a:r>
              <a:rPr lang="en-US" dirty="0" smtClean="0"/>
              <a:t>Thanks for your attention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027" name="Picture 3" descr="C:\Users\KilgoreJ\AppData\Local\Microsoft\Windows\Temporary Internet Files\Content.IE5\40LK1M2T\MM900234752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743200"/>
            <a:ext cx="2249905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296162"/>
            <a:ext cx="5885543" cy="55618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5943600" cy="838200"/>
          </a:xfrm>
        </p:spPr>
        <p:txBody>
          <a:bodyPr/>
          <a:lstStyle/>
          <a:p>
            <a:r>
              <a:rPr lang="en-US" dirty="0" smtClean="0"/>
              <a:t>Battles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1828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Basically: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KILL EM ALL</a:t>
            </a:r>
            <a:endParaRPr lang="en-US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4036" name="Picture 4" descr="http://t1.gstatic.com/images?q=tbn:-YelhPwYkwMyGM:http://www.blogcdn.com/www.wow.com/media/2008/08/at80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819400"/>
            <a:ext cx="2106067" cy="2590800"/>
          </a:xfrm>
          <a:prstGeom prst="rect">
            <a:avLst/>
          </a:prstGeom>
          <a:noFill/>
        </p:spPr>
      </p:pic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Development Platform</a:t>
            </a:r>
          </a:p>
          <a:p>
            <a:r>
              <a:rPr lang="en-US" dirty="0" smtClean="0"/>
              <a:t>                 Graphics</a:t>
            </a:r>
          </a:p>
          <a:p>
            <a:r>
              <a:rPr lang="en-US" dirty="0" smtClean="0"/>
              <a:t>                 Database</a:t>
            </a:r>
          </a:p>
          <a:p>
            <a:r>
              <a:rPr lang="en-US" dirty="0" smtClean="0"/>
              <a:t>C++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6082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706" y="1667106"/>
            <a:ext cx="685800" cy="675085"/>
          </a:xfrm>
          <a:prstGeom prst="rect">
            <a:avLst/>
          </a:prstGeom>
          <a:noFill/>
        </p:spPr>
      </p:pic>
      <p:pic>
        <p:nvPicPr>
          <p:cNvPr id="46084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906" y="2352906"/>
            <a:ext cx="1343025" cy="415117"/>
          </a:xfrm>
          <a:prstGeom prst="rect">
            <a:avLst/>
          </a:prstGeom>
          <a:noFill/>
        </p:spPr>
      </p:pic>
      <p:pic>
        <p:nvPicPr>
          <p:cNvPr id="46086" name="Picture 6" descr="MySQL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4053" y="2711604"/>
            <a:ext cx="1047750" cy="542926"/>
          </a:xfrm>
          <a:prstGeom prst="rect">
            <a:avLst/>
          </a:prstGeom>
          <a:noFill/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5057" name="Picture 1"/>
          <p:cNvPicPr>
            <a:picLocks noChangeArrowheads="1"/>
          </p:cNvPicPr>
          <p:nvPr/>
        </p:nvPicPr>
        <p:blipFill>
          <a:blip r:embed="rId2" cstate="print"/>
          <a:srcRect b="-255"/>
          <a:stretch>
            <a:fillRect/>
          </a:stretch>
        </p:blipFill>
        <p:spPr bwMode="auto">
          <a:xfrm>
            <a:off x="304800" y="16002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57800" y="2209800"/>
            <a:ext cx="1600200" cy="914400"/>
            <a:chOff x="6172200" y="2895600"/>
            <a:chExt cx="2514600" cy="1295400"/>
          </a:xfrm>
        </p:grpSpPr>
        <p:grpSp>
          <p:nvGrpSpPr>
            <p:cNvPr id="6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3000" y="3352800"/>
            <a:ext cx="2117784" cy="457200"/>
            <a:chOff x="5349816" y="3810000"/>
            <a:chExt cx="3180266" cy="675085"/>
          </a:xfrm>
        </p:grpSpPr>
        <p:pic>
          <p:nvPicPr>
            <p:cNvPr id="38" name="Picture 2" descr="Qt Creator Ic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7475" y="3810000"/>
              <a:ext cx="685800" cy="675085"/>
            </a:xfrm>
            <a:prstGeom prst="rect">
              <a:avLst/>
            </a:prstGeom>
            <a:noFill/>
          </p:spPr>
        </p:pic>
        <p:pic>
          <p:nvPicPr>
            <p:cNvPr id="39" name="Picture 4" descr="OpenGL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87057" y="3886200"/>
              <a:ext cx="1343025" cy="415117"/>
            </a:xfrm>
            <a:prstGeom prst="rect">
              <a:avLst/>
            </a:prstGeom>
            <a:noFill/>
          </p:spPr>
        </p:pic>
        <p:pic>
          <p:nvPicPr>
            <p:cNvPr id="40" name="Picture 6" descr="MySQL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49816" y="3810000"/>
              <a:ext cx="1047750" cy="542926"/>
            </a:xfrm>
            <a:prstGeom prst="rect">
              <a:avLst/>
            </a:prstGeom>
            <a:noFill/>
          </p:spPr>
        </p:pic>
      </p:grpSp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2722</TotalTime>
  <Words>1134</Words>
  <Application>Microsoft Office PowerPoint</Application>
  <PresentationFormat>On-screen Show (4:3)</PresentationFormat>
  <Paragraphs>457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Module</vt:lpstr>
      <vt:lpstr>Duel Reality</vt:lpstr>
      <vt:lpstr>Summary </vt:lpstr>
      <vt:lpstr>The Overview</vt:lpstr>
      <vt:lpstr>Duel Reality: the Game</vt:lpstr>
      <vt:lpstr>Main Game</vt:lpstr>
      <vt:lpstr>Battles</vt:lpstr>
      <vt:lpstr>Tools</vt:lpstr>
      <vt:lpstr>Modules</vt:lpstr>
      <vt:lpstr>Overview Summary</vt:lpstr>
      <vt:lpstr>Game Graphics Module Presenter: Tom Calloway</vt:lpstr>
      <vt:lpstr>Game Graphics Module Purpose &amp; Overview (What it is)</vt:lpstr>
      <vt:lpstr>Game Graphics Module Functionality (What it does)</vt:lpstr>
      <vt:lpstr>Game Graphics Module  Implementation (Tools)</vt:lpstr>
      <vt:lpstr>Game Graphics Module  Implementation (Architecture)</vt:lpstr>
      <vt:lpstr>Game Graphics Module  Implementation (Challenges)</vt:lpstr>
      <vt:lpstr>Game Graphics Module Unit Test &amp; Verification</vt:lpstr>
      <vt:lpstr>Game Graphics Module Summary</vt:lpstr>
      <vt:lpstr>User Interface Module Presenter: Obi Atueyi</vt:lpstr>
      <vt:lpstr>User Interface Module Function</vt:lpstr>
      <vt:lpstr>User Interface Module Function</vt:lpstr>
      <vt:lpstr>User Interface Module Function</vt:lpstr>
      <vt:lpstr>User Interface Module Architecture: Module Interactions</vt:lpstr>
      <vt:lpstr>User Interface Module Architecture: Application Interaction Items</vt:lpstr>
      <vt:lpstr>User Interface Module Implementation: Tools</vt:lpstr>
      <vt:lpstr>User Interface Module Implementation: Class Diagram</vt:lpstr>
      <vt:lpstr>User Interface Module Implementation: Qt Classes</vt:lpstr>
      <vt:lpstr>User Interface Module QWizard and QWizardPage</vt:lpstr>
      <vt:lpstr>User Interface Module QWizard &amp; QWizardPage: New Game Dialog Traversal Paths</vt:lpstr>
      <vt:lpstr>User Interface Module Unit Testing &amp; Verification</vt:lpstr>
      <vt:lpstr>User Interface Module Challenges</vt:lpstr>
      <vt:lpstr>User Interface Module Summary</vt:lpstr>
      <vt:lpstr>Game Mechanics and AI Presenter: Josh Kilgore</vt:lpstr>
      <vt:lpstr>Unit Class</vt:lpstr>
      <vt:lpstr>Player Class</vt:lpstr>
      <vt:lpstr>Game Mechanics</vt:lpstr>
      <vt:lpstr>Game Mechanics</vt:lpstr>
      <vt:lpstr>Game Mechanics</vt:lpstr>
      <vt:lpstr>Player Interaction</vt:lpstr>
      <vt:lpstr>Game Mechanics Class Diagram</vt:lpstr>
      <vt:lpstr>Game Mechanics Verification</vt:lpstr>
      <vt:lpstr>AI</vt:lpstr>
      <vt:lpstr>AI - Decision Tree</vt:lpstr>
      <vt:lpstr>AI</vt:lpstr>
      <vt:lpstr>Game Mechanics &amp;  AI Conclusion</vt:lpstr>
      <vt:lpstr>Database “Summary”</vt:lpstr>
      <vt:lpstr>Database “What Database is”</vt:lpstr>
      <vt:lpstr>Database “What Database does in the project”</vt:lpstr>
      <vt:lpstr>Database “How Database works”</vt:lpstr>
      <vt:lpstr>Database “How Database works”</vt:lpstr>
      <vt:lpstr>Database “Conclusion”</vt:lpstr>
      <vt:lpstr>Duel Reality: 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MINE</cp:lastModifiedBy>
  <cp:revision>259</cp:revision>
  <dcterms:created xsi:type="dcterms:W3CDTF">2006-08-16T00:00:00Z</dcterms:created>
  <dcterms:modified xsi:type="dcterms:W3CDTF">2010-05-04T03:30:54Z</dcterms:modified>
</cp:coreProperties>
</file>