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300" r:id="rId15"/>
    <p:sldId id="301" r:id="rId16"/>
    <p:sldId id="298" r:id="rId17"/>
    <p:sldId id="260" r:id="rId18"/>
    <p:sldId id="261" r:id="rId19"/>
    <p:sldId id="306" r:id="rId20"/>
    <p:sldId id="308" r:id="rId21"/>
    <p:sldId id="309" r:id="rId22"/>
    <p:sldId id="273" r:id="rId23"/>
    <p:sldId id="305" r:id="rId24"/>
    <p:sldId id="304" r:id="rId25"/>
    <p:sldId id="274" r:id="rId26"/>
    <p:sldId id="303" r:id="rId27"/>
    <p:sldId id="302" r:id="rId28"/>
    <p:sldId id="310" r:id="rId29"/>
    <p:sldId id="311" r:id="rId30"/>
    <p:sldId id="263" r:id="rId31"/>
    <p:sldId id="276" r:id="rId32"/>
    <p:sldId id="293" r:id="rId33"/>
    <p:sldId id="277" r:id="rId34"/>
    <p:sldId id="294" r:id="rId35"/>
    <p:sldId id="297" r:id="rId36"/>
    <p:sldId id="295" r:id="rId37"/>
    <p:sldId id="296" r:id="rId38"/>
    <p:sldId id="291" r:id="rId39"/>
    <p:sldId id="278" r:id="rId40"/>
    <p:sldId id="264" r:id="rId41"/>
    <p:sldId id="280" r:id="rId42"/>
    <p:sldId id="281" r:id="rId43"/>
    <p:sldId id="282" r:id="rId44"/>
    <p:sldId id="283" r:id="rId45"/>
    <p:sldId id="284" r:id="rId46"/>
    <p:sldId id="285" r:id="rId47"/>
    <p:sldId id="267" r:id="rId48"/>
    <p:sldId id="268" r:id="rId49"/>
    <p:sldId id="269" r:id="rId5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43" y="0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/>
          <a:lstStyle>
            <a:lvl1pPr algn="r">
              <a:defRPr sz="1200"/>
            </a:lvl1pPr>
          </a:lstStyle>
          <a:p>
            <a:fld id="{36092B14-EE1A-4A52-9F56-C4F7F9096ABA}" type="datetimeFigureOut">
              <a:rPr lang="en-US" smtClean="0"/>
              <a:pPr/>
              <a:t>5/3/2010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3" y="9120156"/>
            <a:ext cx="3169699" cy="479403"/>
          </a:xfrm>
          <a:prstGeom prst="rect">
            <a:avLst/>
          </a:prstGeom>
        </p:spPr>
        <p:txBody>
          <a:bodyPr vert="horz" lIns="95006" tIns="47503" rIns="95006" bIns="47503" rtlCol="0" anchor="b"/>
          <a:lstStyle>
            <a:lvl1pPr algn="r">
              <a:defRPr sz="1200"/>
            </a:lvl1pPr>
          </a:lstStyle>
          <a:p>
            <a:fld id="{7D451319-E09D-4A5A-951E-23271F5490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0281A-6CED-46DD-8591-9D9821CD1C0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5/3/2010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Atueyi</a:t>
            </a:r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pPr lvl="1"/>
            <a:r>
              <a:rPr lang="en-US" dirty="0" smtClean="0"/>
              <a:t>Purpose and overview.</a:t>
            </a:r>
          </a:p>
          <a:p>
            <a:r>
              <a:rPr lang="en-US" dirty="0" smtClean="0"/>
              <a:t>What it does.</a:t>
            </a:r>
          </a:p>
          <a:p>
            <a:pPr lvl="1"/>
            <a:r>
              <a:rPr lang="en-US" dirty="0" smtClean="0"/>
              <a:t>Key functionality.</a:t>
            </a:r>
          </a:p>
          <a:p>
            <a:r>
              <a:rPr lang="en-US" dirty="0" smtClean="0"/>
              <a:t>How it is implemented.</a:t>
            </a:r>
            <a:endParaRPr lang="en-US" dirty="0"/>
          </a:p>
          <a:p>
            <a:pPr lvl="1"/>
            <a:r>
              <a:rPr lang="en-US" dirty="0" smtClean="0"/>
              <a:t>Tools &amp; Architecture.</a:t>
            </a:r>
          </a:p>
          <a:p>
            <a:pPr lvl="1"/>
            <a:r>
              <a:rPr lang="en-US" dirty="0" smtClean="0"/>
              <a:t>Challenges.</a:t>
            </a:r>
          </a:p>
          <a:p>
            <a:pPr lvl="1"/>
            <a:r>
              <a:rPr lang="en-US" dirty="0" smtClean="0"/>
              <a:t>Unit Test &amp; Verification.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867400" y="2362200"/>
            <a:ext cx="2133600" cy="2057400"/>
            <a:chOff x="5943600" y="1905000"/>
            <a:chExt cx="2133600" cy="2057400"/>
          </a:xfrm>
        </p:grpSpPr>
        <p:pic>
          <p:nvPicPr>
            <p:cNvPr id="1026" name="Picture 2" descr="C:\Users\Copper\Desktop\wizar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15200" y="1905000"/>
              <a:ext cx="571500" cy="1143000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5943600" y="2514600"/>
              <a:ext cx="990600" cy="609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86600" y="33528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Left Arrow 8"/>
            <p:cNvSpPr/>
            <p:nvPr/>
          </p:nvSpPr>
          <p:spPr>
            <a:xfrm>
              <a:off x="6629400" y="2667000"/>
              <a:ext cx="533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Purpose &amp; Overview (What it 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2D Graphics &amp; Sound Effects!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81600" y="3657600"/>
            <a:ext cx="2743200" cy="2426732"/>
            <a:chOff x="5181600" y="3657600"/>
            <a:chExt cx="2743200" cy="242673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3657600"/>
              <a:ext cx="2681287" cy="208039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629400" y="5715000"/>
              <a:ext cx="12954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Pong - 1972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18464" y="2819400"/>
            <a:ext cx="2920136" cy="2502932"/>
            <a:chOff x="990600" y="2819400"/>
            <a:chExt cx="2920136" cy="250293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3000" y="2819400"/>
              <a:ext cx="2767736" cy="211455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990600" y="49530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Super Mario Bros. - 1985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Functionality (What it does)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9187" y="1976437"/>
            <a:ext cx="6829425" cy="4352925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(Tools)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Some Possibilities</a:t>
            </a:r>
          </a:p>
          <a:p>
            <a:pPr lvl="1"/>
            <a:r>
              <a:rPr lang="en-US" sz="2400" dirty="0" smtClean="0"/>
              <a:t>Direct image manipulation</a:t>
            </a:r>
          </a:p>
          <a:p>
            <a:pPr lvl="1"/>
            <a:r>
              <a:rPr lang="en-US" sz="2400" dirty="0" smtClean="0"/>
              <a:t>Microsoft DirectX Technology</a:t>
            </a:r>
          </a:p>
          <a:p>
            <a:pPr lvl="1"/>
            <a:r>
              <a:rPr lang="en-US" sz="2400" dirty="0" smtClean="0"/>
              <a:t>OpenGL (Open Graphics Libraries)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OpenGL Selected</a:t>
            </a:r>
          </a:p>
          <a:p>
            <a:pPr lvl="1"/>
            <a:r>
              <a:rPr lang="en-US" sz="2400" dirty="0" smtClean="0"/>
              <a:t>Cross-platform</a:t>
            </a:r>
          </a:p>
          <a:p>
            <a:pPr lvl="1"/>
            <a:r>
              <a:rPr lang="en-US" sz="2400" dirty="0" smtClean="0"/>
              <a:t>Simple Qt Integration</a:t>
            </a:r>
          </a:p>
          <a:p>
            <a:pPr lvl="1"/>
            <a:r>
              <a:rPr lang="en-US" sz="2400" dirty="0" smtClean="0"/>
              <a:t>Free ($$)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1" name="Picture 10" descr="openg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191000"/>
            <a:ext cx="3157008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(Architecture)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4876800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it works.</a:t>
            </a:r>
          </a:p>
          <a:p>
            <a:pPr lvl="1"/>
            <a:r>
              <a:rPr lang="en-US" sz="2000" dirty="0" smtClean="0"/>
              <a:t>Receives data from other modules.</a:t>
            </a:r>
          </a:p>
          <a:p>
            <a:pPr lvl="1"/>
            <a:r>
              <a:rPr lang="en-US" sz="2000" dirty="0" smtClean="0"/>
              <a:t>Content is loaded from hard drive.</a:t>
            </a:r>
          </a:p>
          <a:p>
            <a:pPr lvl="1"/>
            <a:r>
              <a:rPr lang="en-US" sz="2000" dirty="0" smtClean="0"/>
              <a:t>Allows events triggered by external code modules and users (e.g., move, select, attack, remove, add) .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3999" y="1905000"/>
            <a:ext cx="3096381" cy="4114800"/>
            <a:chOff x="4876800" y="1905000"/>
            <a:chExt cx="3048000" cy="4114800"/>
          </a:xfrm>
        </p:grpSpPr>
        <p:sp>
          <p:nvSpPr>
            <p:cNvPr id="7" name="Rectangle 6"/>
            <p:cNvSpPr/>
            <p:nvPr/>
          </p:nvSpPr>
          <p:spPr>
            <a:xfrm>
              <a:off x="4876800" y="3505200"/>
              <a:ext cx="30480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OpenGL Graphics Widget</a:t>
              </a:r>
            </a:p>
            <a:p>
              <a:r>
                <a:rPr lang="en-US" dirty="0" smtClean="0"/>
                <a:t>    - Redrawn at 10 fps (10 Hz)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0" y="1905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Data Classes</a:t>
              </a:r>
            </a:p>
            <a:p>
              <a:r>
                <a:rPr lang="en-US" dirty="0" smtClean="0"/>
                <a:t>    - Unit Class (array)</a:t>
              </a:r>
            </a:p>
            <a:p>
              <a:r>
                <a:rPr lang="en-US" dirty="0" smtClean="0"/>
                <a:t>    - Map Class</a:t>
              </a:r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248400" y="3048000"/>
              <a:ext cx="3048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0" y="4953000"/>
              <a:ext cx="2133600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smtClean="0"/>
                <a:t>User Input</a:t>
              </a:r>
            </a:p>
            <a:p>
              <a:r>
                <a:rPr lang="en-US" dirty="0" smtClean="0"/>
                <a:t>    - Cell Selection</a:t>
              </a:r>
            </a:p>
            <a:p>
              <a:r>
                <a:rPr lang="en-US" dirty="0" smtClean="0"/>
                <a:t>    - Resize Window</a:t>
              </a:r>
              <a:endParaRPr lang="en-US" dirty="0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6248400" y="4495800"/>
              <a:ext cx="3048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 Implementation (Challenges)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Transparency</a:t>
            </a:r>
          </a:p>
          <a:p>
            <a:pPr lvl="1"/>
            <a:r>
              <a:rPr lang="en-US" sz="2400" dirty="0" smtClean="0"/>
              <a:t>Bit masking of multiple images.</a:t>
            </a:r>
          </a:p>
          <a:p>
            <a:r>
              <a:rPr lang="en-US" dirty="0" smtClean="0"/>
              <a:t>Mouse Interactions</a:t>
            </a:r>
          </a:p>
          <a:p>
            <a:pPr lvl="1"/>
            <a:r>
              <a:rPr lang="en-US" sz="2400" dirty="0" smtClean="0"/>
              <a:t>Coordinate calculations.</a:t>
            </a:r>
            <a:endParaRPr lang="en-US" dirty="0" smtClean="0"/>
          </a:p>
          <a:p>
            <a:r>
              <a:rPr lang="en-US" dirty="0" smtClean="0"/>
              <a:t>OpenGL Familiarity</a:t>
            </a:r>
          </a:p>
          <a:p>
            <a:pPr lvl="1"/>
            <a:r>
              <a:rPr lang="en-US" sz="2400" dirty="0" smtClean="0"/>
              <a:t>Know what is available.</a:t>
            </a:r>
          </a:p>
          <a:p>
            <a:pPr lvl="1"/>
            <a:r>
              <a:rPr lang="en-US" sz="2400" dirty="0" smtClean="0"/>
              <a:t>Know how functions work.</a:t>
            </a:r>
          </a:p>
          <a:p>
            <a:pPr lvl="1"/>
            <a:r>
              <a:rPr lang="en-US" sz="2400" dirty="0" smtClean="0"/>
              <a:t>Understand quirks.</a:t>
            </a:r>
          </a:p>
          <a:p>
            <a:r>
              <a:rPr lang="en-US" dirty="0" smtClean="0"/>
              <a:t>Many Others…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67400" y="2057400"/>
            <a:ext cx="2667000" cy="3581400"/>
            <a:chOff x="5867400" y="2057400"/>
            <a:chExt cx="2667000" cy="3581400"/>
          </a:xfrm>
        </p:grpSpPr>
        <p:pic>
          <p:nvPicPr>
            <p:cNvPr id="7" name="Picture 6" descr="desertsoldi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8" name="Picture 7" descr="mask_desertsoldi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0413" y="2057400"/>
              <a:ext cx="1013987" cy="1463040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Picture 8" descr="desertsoldier (2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400" y="4055581"/>
              <a:ext cx="1097280" cy="1583219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Left-Right Arrow 9"/>
            <p:cNvSpPr/>
            <p:nvPr/>
          </p:nvSpPr>
          <p:spPr>
            <a:xfrm>
              <a:off x="7010400" y="2514600"/>
              <a:ext cx="381000" cy="228600"/>
            </a:xfrm>
            <a:prstGeom prst="leftRight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086600" y="3581400"/>
              <a:ext cx="228600" cy="304800"/>
            </a:xfrm>
            <a:prstGeom prst="downArrow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Unit Test &amp; Verification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105400" cy="4625609"/>
          </a:xfrm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Create “Dummy” Data Classes</a:t>
            </a:r>
          </a:p>
          <a:p>
            <a:pPr lvl="1"/>
            <a:r>
              <a:rPr lang="en-US" sz="2200" dirty="0" smtClean="0"/>
              <a:t>Tweak data and observe the results.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800" dirty="0" smtClean="0"/>
              <a:t>Create “Wrapper” Class</a:t>
            </a:r>
          </a:p>
          <a:p>
            <a:pPr lvl="1"/>
            <a:r>
              <a:rPr lang="en-US" sz="2200" dirty="0" smtClean="0"/>
              <a:t>Calls and exercises functions.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62600" y="1828800"/>
            <a:ext cx="2895600" cy="4267200"/>
            <a:chOff x="5486400" y="1828800"/>
            <a:chExt cx="2895600" cy="4267200"/>
          </a:xfrm>
        </p:grpSpPr>
        <p:sp>
          <p:nvSpPr>
            <p:cNvPr id="11" name="Rectangle 10"/>
            <p:cNvSpPr/>
            <p:nvPr/>
          </p:nvSpPr>
          <p:spPr>
            <a:xfrm>
              <a:off x="5486400" y="1828800"/>
              <a:ext cx="2895600" cy="426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r"/>
              <a:endParaRPr lang="en-US" dirty="0" smtClean="0"/>
            </a:p>
            <a:p>
              <a:pPr algn="r"/>
              <a:r>
                <a:rPr lang="en-US" b="1" dirty="0" smtClean="0"/>
                <a:t>Wrapper Class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67400" y="3581400"/>
              <a:ext cx="2057401" cy="609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Graphics Module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03256" y="2057400"/>
              <a:ext cx="1592944" cy="838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Dummy Data Classes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776962" y="3048000"/>
              <a:ext cx="309638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4876800"/>
              <a:ext cx="1364344" cy="609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User Input</a:t>
              </a:r>
              <a:endParaRPr lang="en-US" dirty="0"/>
            </a:p>
          </p:txBody>
        </p:sp>
        <p:sp>
          <p:nvSpPr>
            <p:cNvPr id="10" name="Up Arrow 9"/>
            <p:cNvSpPr/>
            <p:nvPr/>
          </p:nvSpPr>
          <p:spPr>
            <a:xfrm>
              <a:off x="6172200" y="4343400"/>
              <a:ext cx="309638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Up Arrow 11"/>
            <p:cNvSpPr/>
            <p:nvPr/>
          </p:nvSpPr>
          <p:spPr>
            <a:xfrm>
              <a:off x="7391400" y="4343400"/>
              <a:ext cx="304800" cy="1219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vs. Mechanics</a:t>
            </a:r>
          </a:p>
          <a:p>
            <a:pPr lvl="1"/>
            <a:r>
              <a:rPr lang="en-US" dirty="0" smtClean="0"/>
              <a:t>2D Mechanics = 2D Overhead Graphics.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Tools / Architecture Choices Important</a:t>
            </a:r>
          </a:p>
          <a:p>
            <a:pPr lvl="1"/>
            <a:r>
              <a:rPr lang="en-US" dirty="0" smtClean="0"/>
              <a:t>Avoid future frustration.</a:t>
            </a:r>
          </a:p>
          <a:p>
            <a:pPr lvl="1"/>
            <a:r>
              <a:rPr lang="en-US" dirty="0" smtClean="0"/>
              <a:t>Create a solid game.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Presenter: Obi Atueyi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Class Diagrams</a:t>
            </a:r>
            <a:endParaRPr lang="en-US" dirty="0" smtClean="0"/>
          </a:p>
          <a:p>
            <a:pPr lvl="1"/>
            <a:r>
              <a:rPr lang="en-US" dirty="0" smtClean="0"/>
              <a:t>Qt Classes</a:t>
            </a:r>
          </a:p>
          <a:p>
            <a:pPr lvl="2"/>
            <a:r>
              <a:rPr lang="en-US" dirty="0" err="1" smtClean="0"/>
              <a:t>QWizard</a:t>
            </a:r>
            <a:r>
              <a:rPr lang="en-US" dirty="0" smtClean="0"/>
              <a:t> &amp; </a:t>
            </a:r>
            <a:r>
              <a:rPr lang="en-US" dirty="0" err="1" smtClean="0"/>
              <a:t>QWizardPage</a:t>
            </a:r>
            <a:r>
              <a:rPr lang="en-US" dirty="0" smtClean="0"/>
              <a:t> Classes</a:t>
            </a:r>
            <a:endParaRPr lang="en-US" dirty="0" smtClean="0"/>
          </a:p>
          <a:p>
            <a:pPr lvl="1"/>
            <a:r>
              <a:rPr lang="en-US" dirty="0" smtClean="0"/>
              <a:t>Unit Test &amp; Verification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DummyDial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0480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Atueyi)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Tian)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DummyDialog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3124200"/>
            <a:ext cx="3924300" cy="32194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the ability for the user to choose desired settings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Provide status or error messages</a:t>
            </a:r>
            <a:endParaRPr lang="en-US" dirty="0"/>
          </a:p>
        </p:txBody>
      </p:sp>
      <p:pic>
        <p:nvPicPr>
          <p:cNvPr id="7" name="Picture 6" descr="DummyDialog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81400"/>
            <a:ext cx="36671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Architecture</a:t>
            </a:r>
            <a:endParaRPr lang="en-US" sz="2700" dirty="0"/>
          </a:p>
        </p:txBody>
      </p:sp>
      <p:sp>
        <p:nvSpPr>
          <p:cNvPr id="36" name="Rectangle 35"/>
          <p:cNvSpPr/>
          <p:nvPr/>
        </p:nvSpPr>
        <p:spPr>
          <a:xfrm>
            <a:off x="2209800" y="2057400"/>
            <a:ext cx="4724400" cy="35814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09800" y="20574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209800" y="53340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09800" y="2362200"/>
            <a:ext cx="4724400" cy="304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209800" y="20574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Menu bar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9800" y="23622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Tool bar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209800" y="5334000"/>
            <a:ext cx="472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Status bar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66294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x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77000" y="2209800"/>
            <a:ext cx="152400" cy="76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172200" y="20574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-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819400"/>
            <a:ext cx="4419600" cy="2362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3733800"/>
            <a:ext cx="5029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Graphics module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28600" y="2819400"/>
            <a:ext cx="1371600" cy="2362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43800" y="2819400"/>
            <a:ext cx="1371600" cy="23622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28600" y="3505200"/>
            <a:ext cx="13716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Game Mechanics module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543800" y="36576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Database module</a:t>
            </a:r>
            <a:endParaRPr lang="en-US" sz="1600" dirty="0"/>
          </a:p>
        </p:txBody>
      </p:sp>
      <p:sp>
        <p:nvSpPr>
          <p:cNvPr id="52" name="Left-Right Arrow 51"/>
          <p:cNvSpPr/>
          <p:nvPr/>
        </p:nvSpPr>
        <p:spPr>
          <a:xfrm>
            <a:off x="1600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/>
          <p:cNvSpPr/>
          <p:nvPr/>
        </p:nvSpPr>
        <p:spPr>
          <a:xfrm>
            <a:off x="6934200" y="38100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1600200"/>
            <a:ext cx="1371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User Interface module</a:t>
            </a:r>
            <a:endParaRPr lang="en-US" sz="1600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 flipV="1">
            <a:off x="7010400" y="1905000"/>
            <a:ext cx="381000" cy="22860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Tools</a:t>
            </a:r>
            <a:endParaRPr lang="en-US" sz="2700" dirty="0"/>
          </a:p>
        </p:txBody>
      </p:sp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19200" y="1775191"/>
            <a:ext cx="7467600" cy="46256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Considered Tools</a:t>
            </a:r>
          </a:p>
          <a:p>
            <a:pPr>
              <a:buNone/>
            </a:pPr>
            <a:r>
              <a:rPr lang="en-US" dirty="0" smtClean="0"/>
              <a:t>	Qt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wxWidgets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MFC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Qt Selected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Non-GUI features (SQL database)</a:t>
            </a:r>
          </a:p>
          <a:p>
            <a:r>
              <a:rPr lang="en-US" dirty="0" smtClean="0"/>
              <a:t>Meta-object compiler (object macros)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wxwidget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895600"/>
            <a:ext cx="595313" cy="430893"/>
          </a:xfrm>
          <a:prstGeom prst="rect">
            <a:avLst/>
          </a:prstGeom>
        </p:spPr>
      </p:pic>
      <p:pic>
        <p:nvPicPr>
          <p:cNvPr id="9" name="Picture 8" descr="q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2362200"/>
            <a:ext cx="533400" cy="533400"/>
          </a:xfrm>
          <a:prstGeom prst="rect">
            <a:avLst/>
          </a:prstGeom>
        </p:spPr>
      </p:pic>
      <p:pic>
        <p:nvPicPr>
          <p:cNvPr id="10" name="Picture 9" descr="msd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3429000"/>
            <a:ext cx="646161" cy="319850"/>
          </a:xfrm>
          <a:prstGeom prst="rect">
            <a:avLst/>
          </a:prstGeom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700" dirty="0" smtClean="0"/>
              <a:t>Implementation: Class Diagra</a:t>
            </a:r>
            <a:r>
              <a:rPr lang="en-US" sz="2700" dirty="0" smtClean="0"/>
              <a:t>m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4" name="Picture 23" descr="umlDiagrams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705600" cy="452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</a:t>
            </a:r>
            <a:r>
              <a:rPr lang="en-US" dirty="0" smtClean="0"/>
              <a:t>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Implementation: Qt Classes</a:t>
            </a:r>
            <a:endParaRPr 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err="1" smtClean="0"/>
              <a:t>QMainWindow</a:t>
            </a:r>
            <a:endParaRPr lang="en-US" dirty="0" smtClean="0"/>
          </a:p>
          <a:p>
            <a:r>
              <a:rPr lang="en-US" dirty="0" err="1" smtClean="0"/>
              <a:t>QPushButton</a:t>
            </a:r>
            <a:endParaRPr lang="en-US" dirty="0" smtClean="0"/>
          </a:p>
          <a:p>
            <a:r>
              <a:rPr lang="en-US" dirty="0" err="1" smtClean="0"/>
              <a:t>QCheckBox</a:t>
            </a:r>
            <a:endParaRPr lang="en-US" dirty="0" smtClean="0"/>
          </a:p>
          <a:p>
            <a:r>
              <a:rPr lang="en-US" dirty="0" err="1" smtClean="0"/>
              <a:t>QDialog</a:t>
            </a:r>
            <a:endParaRPr lang="en-US" dirty="0" smtClean="0"/>
          </a:p>
          <a:p>
            <a:r>
              <a:rPr lang="en-US" dirty="0" err="1" smtClean="0"/>
              <a:t>QWizard</a:t>
            </a:r>
            <a:endParaRPr lang="en-US" dirty="0" smtClean="0"/>
          </a:p>
          <a:p>
            <a:r>
              <a:rPr lang="en-US" dirty="0" err="1" smtClean="0"/>
              <a:t>QWizardPage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sz="2400" dirty="0" err="1" smtClean="0"/>
              <a:t>QWizard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QWizardPage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RecruitUnitsPag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2057400"/>
            <a:ext cx="4886325" cy="3790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2362200"/>
            <a:ext cx="4724400" cy="297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104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29718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4876800" cy="3810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220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QWizard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2800" y="2209800"/>
            <a:ext cx="9906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br>
              <a:rPr lang="en-US" sz="5000" dirty="0" smtClean="0"/>
            </a:br>
            <a:r>
              <a:rPr lang="en-US" sz="2700" dirty="0" err="1" smtClean="0"/>
              <a:t>QWizard</a:t>
            </a:r>
            <a:r>
              <a:rPr lang="en-US" sz="2700" dirty="0" smtClean="0"/>
              <a:t> &amp; </a:t>
            </a:r>
            <a:r>
              <a:rPr lang="en-US" sz="2700" dirty="0" err="1" smtClean="0"/>
              <a:t>QWizardPage</a:t>
            </a:r>
            <a:r>
              <a:rPr lang="en-US" sz="2700" dirty="0" smtClean="0"/>
              <a:t>: New </a:t>
            </a:r>
            <a:r>
              <a:rPr lang="en-US" sz="2700" dirty="0" smtClean="0"/>
              <a:t>Game Dialog Traversal Paths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 descr="SelectMode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429000"/>
            <a:ext cx="1465898" cy="1137285"/>
          </a:xfrm>
          <a:prstGeom prst="rect">
            <a:avLst/>
          </a:prstGeom>
        </p:spPr>
      </p:pic>
      <p:pic>
        <p:nvPicPr>
          <p:cNvPr id="6" name="Picture 5" descr="CreatePlayerPag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5257800"/>
            <a:ext cx="1465898" cy="1137285"/>
          </a:xfrm>
          <a:prstGeom prst="rect">
            <a:avLst/>
          </a:prstGeom>
        </p:spPr>
      </p:pic>
      <p:pic>
        <p:nvPicPr>
          <p:cNvPr id="7" name="Picture 6" descr="LoadPlayerP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6400" y="1676400"/>
            <a:ext cx="1465898" cy="1137285"/>
          </a:xfrm>
          <a:prstGeom prst="rect">
            <a:avLst/>
          </a:prstGeom>
        </p:spPr>
      </p:pic>
      <p:pic>
        <p:nvPicPr>
          <p:cNvPr id="8" name="Picture 7" descr="NewGameConclusionPa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3800" y="3429000"/>
            <a:ext cx="1465898" cy="1137285"/>
          </a:xfrm>
          <a:prstGeom prst="rect">
            <a:avLst/>
          </a:prstGeom>
        </p:spPr>
      </p:pic>
      <p:pic>
        <p:nvPicPr>
          <p:cNvPr id="9" name="Picture 8" descr="NewGameIntroPag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200" y="3429000"/>
            <a:ext cx="1465898" cy="1137285"/>
          </a:xfrm>
          <a:prstGeom prst="rect">
            <a:avLst/>
          </a:prstGeom>
        </p:spPr>
      </p:pic>
      <p:pic>
        <p:nvPicPr>
          <p:cNvPr id="10" name="Picture 9" descr="RecruitUnitsPag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76600" y="3429000"/>
            <a:ext cx="1465898" cy="1137285"/>
          </a:xfrm>
          <a:prstGeom prst="rect">
            <a:avLst/>
          </a:prstGeom>
        </p:spPr>
      </p:pic>
      <p:pic>
        <p:nvPicPr>
          <p:cNvPr id="12" name="Picture 11" descr="SelectMapPa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000" y="1676400"/>
            <a:ext cx="1465898" cy="113728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914404">
            <a:off x="1432183" y="2992595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8914404">
            <a:off x="6478675" y="2942014"/>
            <a:ext cx="655677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8914404">
            <a:off x="3032384" y="4805016"/>
            <a:ext cx="774972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342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0600" y="3810000"/>
            <a:ext cx="533400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597053">
            <a:off x="3028367" y="2968995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597053">
            <a:off x="1443272" y="4783416"/>
            <a:ext cx="725729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597053">
            <a:off x="7775132" y="3012516"/>
            <a:ext cx="672348" cy="27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 smtClean="0"/>
              <a:t>User Interface Module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Unit Testing &amp; Verification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Generate sprites, maps &amp; test users</a:t>
            </a:r>
          </a:p>
          <a:p>
            <a:pPr lvl="1"/>
            <a:r>
              <a:rPr lang="en-US" dirty="0" smtClean="0"/>
              <a:t>Perform data reads &amp; writes during new game dialogs</a:t>
            </a:r>
            <a:endParaRPr lang="en-US" dirty="0" smtClean="0"/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Generate end turn signal</a:t>
            </a:r>
            <a:endParaRPr lang="en-US" dirty="0" smtClean="0"/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Generate battle over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Interface </a:t>
            </a:r>
            <a:r>
              <a:rPr lang="en-US" dirty="0" smtClean="0"/>
              <a:t>Module</a:t>
            </a:r>
            <a:br>
              <a:rPr lang="en-US" dirty="0" smtClean="0"/>
            </a:br>
            <a:r>
              <a:rPr lang="en-US" sz="2700" dirty="0" smtClean="0"/>
              <a:t>Challenges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knowledge</a:t>
            </a:r>
          </a:p>
          <a:p>
            <a:r>
              <a:rPr lang="en-US" dirty="0" smtClean="0"/>
              <a:t>Qt knowledge</a:t>
            </a:r>
          </a:p>
          <a:p>
            <a:r>
              <a:rPr lang="en-US" dirty="0" smtClean="0"/>
              <a:t>Modularity in game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Evaluation</a:t>
            </a:r>
          </a:p>
          <a:p>
            <a:r>
              <a:rPr lang="en-US" dirty="0" smtClean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Mechanics</a:t>
            </a:r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2659</TotalTime>
  <Words>1007</Words>
  <Application>Microsoft Office PowerPoint</Application>
  <PresentationFormat>On-screen Show (4:3)</PresentationFormat>
  <Paragraphs>411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Purpose &amp; Overview (What it is)</vt:lpstr>
      <vt:lpstr>Game Graphics Module Functionality (What it does)</vt:lpstr>
      <vt:lpstr>Game Graphics Module  Implementation (Tools)</vt:lpstr>
      <vt:lpstr>Game Graphics Module  Implementation (Architecture)</vt:lpstr>
      <vt:lpstr>Game Graphics Module  Implementation (Challenges)</vt:lpstr>
      <vt:lpstr>Game Graphics Module Unit Test &amp; Verification</vt:lpstr>
      <vt:lpstr>Game Graphics Module Summary</vt:lpstr>
      <vt:lpstr>User Interface Module Presenter: Obi Atueyi</vt:lpstr>
      <vt:lpstr>User Interface Module Function</vt:lpstr>
      <vt:lpstr>User Interface Module Function</vt:lpstr>
      <vt:lpstr>User Interface Module Function</vt:lpstr>
      <vt:lpstr>User Interface Module Architecture</vt:lpstr>
      <vt:lpstr>User Interface Module Implementation: Tools</vt:lpstr>
      <vt:lpstr>User Interface Module Implementation: Class Diagram</vt:lpstr>
      <vt:lpstr>User Interface Module Implementation: Qt Classes</vt:lpstr>
      <vt:lpstr>User Interface Module QWizard and QWizardPage</vt:lpstr>
      <vt:lpstr>User Interface Module QWizard &amp; QWizardPage: New Game Dialog Traversal Paths</vt:lpstr>
      <vt:lpstr>User Interface Module Unit Testing &amp; Verification</vt:lpstr>
      <vt:lpstr>User Interface Module Challenges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243</cp:revision>
  <dcterms:created xsi:type="dcterms:W3CDTF">2006-08-16T00:00:00Z</dcterms:created>
  <dcterms:modified xsi:type="dcterms:W3CDTF">2010-05-03T07:31:20Z</dcterms:modified>
</cp:coreProperties>
</file>