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86" r:id="rId5"/>
    <p:sldId id="287" r:id="rId6"/>
    <p:sldId id="288" r:id="rId7"/>
    <p:sldId id="289" r:id="rId8"/>
    <p:sldId id="290" r:id="rId9"/>
    <p:sldId id="292" r:id="rId10"/>
    <p:sldId id="259" r:id="rId11"/>
    <p:sldId id="270" r:id="rId12"/>
    <p:sldId id="271" r:id="rId13"/>
    <p:sldId id="272" r:id="rId14"/>
    <p:sldId id="260" r:id="rId15"/>
    <p:sldId id="261" r:id="rId16"/>
    <p:sldId id="262" r:id="rId17"/>
    <p:sldId id="273" r:id="rId18"/>
    <p:sldId id="274" r:id="rId19"/>
    <p:sldId id="275" r:id="rId20"/>
    <p:sldId id="263" r:id="rId21"/>
    <p:sldId id="276" r:id="rId22"/>
    <p:sldId id="293" r:id="rId23"/>
    <p:sldId id="277" r:id="rId24"/>
    <p:sldId id="294" r:id="rId25"/>
    <p:sldId id="295" r:id="rId26"/>
    <p:sldId id="296" r:id="rId27"/>
    <p:sldId id="291" r:id="rId28"/>
    <p:sldId id="278" r:id="rId29"/>
    <p:sldId id="264" r:id="rId30"/>
    <p:sldId id="280" r:id="rId31"/>
    <p:sldId id="281" r:id="rId32"/>
    <p:sldId id="282" r:id="rId33"/>
    <p:sldId id="283" r:id="rId34"/>
    <p:sldId id="284" r:id="rId35"/>
    <p:sldId id="285" r:id="rId36"/>
    <p:sldId id="267" r:id="rId37"/>
    <p:sldId id="268" r:id="rId38"/>
    <p:sldId id="26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3A570-3473-4B51-9859-38FBE4FB2A3F}" type="datetimeFigureOut">
              <a:rPr lang="en-US" smtClean="0"/>
              <a:pPr/>
              <a:t>4/22/2010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0281A-6CED-46DD-8591-9D9821CD1C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6176-46D7-45B7-BEC6-0CAB5BAF04B8}" type="datetime1">
              <a:rPr lang="en-US" smtClean="0"/>
              <a:pPr/>
              <a:t>4/22/2010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5E9D-9FFA-4FE5-8D48-AD97EAE540F6}" type="datetime1">
              <a:rPr lang="en-US" smtClean="0"/>
              <a:pPr/>
              <a:t>4/22/2010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97D5-15F8-466A-ABDA-DF49D1BB6FB5}" type="datetime1">
              <a:rPr lang="en-US" smtClean="0"/>
              <a:pPr/>
              <a:t>4/22/2010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281F-2FAF-4B50-BB04-FE7E9D79FCFE}" type="datetime1">
              <a:rPr lang="en-US" smtClean="0"/>
              <a:pPr/>
              <a:t>4/22/2010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2DA-F545-4604-A0C7-5A323DB8BBA1}" type="datetime1">
              <a:rPr lang="en-US" smtClean="0"/>
              <a:pPr/>
              <a:t>4/22/2010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AE4-58A9-4829-84ED-BAB6B9C4B1BD}" type="datetime1">
              <a:rPr lang="en-US" smtClean="0"/>
              <a:pPr/>
              <a:t>4/22/2010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2B83-C1F9-4900-BD8E-DCF5FCA3C455}" type="datetime1">
              <a:rPr lang="en-US" smtClean="0"/>
              <a:pPr/>
              <a:t>4/22/2010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003CF-0740-4329-915B-45FAAE4561B5}" type="datetime1">
              <a:rPr lang="en-US" smtClean="0"/>
              <a:pPr/>
              <a:t>4/22/2010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BD30F-E255-42E4-A430-2D1BA87B0CA1}" type="datetime1">
              <a:rPr lang="en-US" smtClean="0"/>
              <a:pPr/>
              <a:t>4/22/2010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5EC1-8AC4-4897-A39C-5C74CF1158C4}" type="datetime1">
              <a:rPr lang="en-US" smtClean="0"/>
              <a:pPr/>
              <a:t>4/22/2010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69A9847-EB5B-42B5-A3CA-E519FF22C27F}" type="datetime1">
              <a:rPr lang="en-US" smtClean="0"/>
              <a:pPr/>
              <a:t>4/22/2010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B02A790-4BD0-4AB4-95D4-38BF854DB16E}" type="datetime1">
              <a:rPr lang="en-US" smtClean="0"/>
              <a:pPr/>
              <a:t>4/22/2010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images.google.com/imgres?imgurl=http://4.bp.blogspot.com/_XSnLjCKRlzw/ST6h0wuof-I/AAAAAAAAADk/XVSHNuvt7CQ/s400/tron.jpg&amp;imgrefurl=http://www.nicholasfloyd.com/2008/12/restful-thoughts-why-asp-net-mvc.html&amp;usg=__xNL1fgTahIv4cKD8MTS2N18tj20=&amp;h=281&amp;w=400&amp;sz=19&amp;hl=en&amp;start=69&amp;sig2=e3_mluLG2RHhKzvHGdh76w&amp;um=1&amp;itbs=1&amp;tbnid=ZnI5mR4xnTTd7M:&amp;tbnh=87&amp;tbnw=124&amp;prev=/images?q=tron&amp;start=60&amp;um=1&amp;hl=en&amp;sa=N&amp;rls=com.microsoft:en-US&amp;ndsp=20&amp;tbs=isch:1&amp;ei=1GfQS_SqM4WQMs7FkcY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upload.wikimedia.org/wikipedia/commons/thumb/b/bd/Checkmark_green.svg/417px-Checkmark_green.svg.png&amp;imgrefurl=http://commons.wikimedia.org/wiki/File:Checkmark_green.svg&amp;usg=__tb9e0i3Zdlj_Loh28mUrOlo4Bpo=&amp;h=362&amp;w=417&amp;sz=17&amp;hl=en&amp;start=5&amp;sig2=t4Y7QerFPNiBSy7NZnsaZw&amp;um=1&amp;itbs=1&amp;tbnid=r9e75vgylxV6FM:&amp;tbnh=109&amp;tbnw=125&amp;prev=/images?q=checkmark&amp;um=1&amp;hl=en&amp;rls=com.microsoft:en-US&amp;tbs=isch:1&amp;ei=THDQS9DmAYryM8yi5ZsB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blog.timesunion.com/tech/files/2009/10/powerglove.jpg&amp;imgrefurl=http://blog.timesunion.com/tech/865/retro-thursday-the-power-glove/&amp;usg=__6ml34v2Vy6PSf-oaGJcT1qTABuY=&amp;h=318&amp;w=332&amp;sz=26&amp;hl=en&amp;start=6&amp;sig2=upbOQbJnsZFv6T0_D35knw&amp;um=1&amp;itbs=1&amp;tbnid=DfwJv-0KT8KniM:&amp;tbnh=114&amp;tbnw=119&amp;prev=/images?q=nintendo+power+glove&amp;um=1&amp;hl=en&amp;rls=com.microsoft:en-US&amp;tbs=isch:1&amp;ei=WGnQS9-aOJm6M6mGlbgP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imgres?imgurl=http://www.blogcdn.com/www.wow.com/media/2008/08/at80b.jpg&amp;imgrefurl=http://www.wow.com/2008/08/29/the-care-and-feeding-of-warriors-the-climb-to-80/&amp;usg=__4BaVNM9QRgp9fdRGmZkO7vIDef8=&amp;h=406&amp;w=425&amp;sz=51&amp;hl=en&amp;start=4&amp;sig2=OG5G1ZmOAv0JvNpJk4aK6g&amp;itbs=1&amp;tbnid=-YelhPwYkwMyGM:&amp;tbnh=120&amp;tbnw=126&amp;prev=/images?q=level+80+tauren+warrior&amp;hl=en&amp;gbv=2&amp;tbs=isch:1&amp;ei=rlfQS72zJpXgNZzyucE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jpeg"/><Relationship Id="rId2" Type="http://schemas.openxmlformats.org/officeDocument/2006/relationships/hyperlink" Target="http://qt.nokia.com/products/appdev/developer-tools/developer-tools?currentflipperobject=821c7594d32e33932297b1e065a976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ww.mysql.com/?bydis_dis_index=1" TargetMode="Externa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jpeg"/><Relationship Id="rId2" Type="http://schemas.openxmlformats.org/officeDocument/2006/relationships/hyperlink" Target="http://qt.nokia.com/products/appdev/developer-tools/developer-tools?currentflipperobject=821c7594d32e33932297b1e065a976b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ww.mysql.com/?bydis_dis_index=1" TargetMode="Externa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847850"/>
          </a:xfrm>
        </p:spPr>
        <p:txBody>
          <a:bodyPr/>
          <a:lstStyle/>
          <a:p>
            <a:r>
              <a:rPr lang="en-US" dirty="0" smtClean="0"/>
              <a:t>Duel Reality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181600"/>
            <a:ext cx="8077200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Josh Kilgore</a:t>
            </a:r>
          </a:p>
          <a:p>
            <a:r>
              <a:rPr lang="en-US" dirty="0" smtClean="0"/>
              <a:t>Obi </a:t>
            </a:r>
            <a:r>
              <a:rPr lang="en-US" dirty="0" err="1" smtClean="0"/>
              <a:t>Atueyi</a:t>
            </a:r>
            <a:endParaRPr lang="en-US" dirty="0" smtClean="0"/>
          </a:p>
          <a:p>
            <a:r>
              <a:rPr lang="en-US" dirty="0" smtClean="0"/>
              <a:t>Tom Calloway</a:t>
            </a:r>
          </a:p>
          <a:p>
            <a:r>
              <a:rPr lang="en-US" dirty="0" smtClean="0"/>
              <a:t>Ye </a:t>
            </a:r>
            <a:r>
              <a:rPr lang="en-US" dirty="0" err="1" smtClean="0"/>
              <a:t>Tian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152400"/>
            <a:ext cx="7772400" cy="184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 Engineering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Spring 2010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sz="2200" dirty="0" smtClean="0"/>
              <a:t>Presenter: Tom Calloway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 is.</a:t>
            </a:r>
          </a:p>
          <a:p>
            <a:r>
              <a:rPr lang="en-US" dirty="0" smtClean="0"/>
              <a:t>What it does.</a:t>
            </a:r>
          </a:p>
          <a:p>
            <a:r>
              <a:rPr lang="en-US" dirty="0" smtClean="0"/>
              <a:t>How it works.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“What it 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Region of the main dialog containing the two-dimensional graphics for the game itself.</a:t>
            </a:r>
          </a:p>
          <a:p>
            <a:r>
              <a:rPr lang="en-US" dirty="0" smtClean="0"/>
              <a:t>Background consists of a static image representing the battle environment.</a:t>
            </a:r>
          </a:p>
          <a:p>
            <a:r>
              <a:rPr lang="en-US" dirty="0" smtClean="0"/>
              <a:t>Top portion (generally the sky) serves as a header region for displaying information.</a:t>
            </a:r>
          </a:p>
          <a:p>
            <a:r>
              <a:rPr lang="en-US" dirty="0" smtClean="0"/>
              <a:t>Lower region contains the game grid with units and objects in play.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“What it does”</a:t>
            </a:r>
            <a:endParaRPr lang="en-US" dirty="0"/>
          </a:p>
        </p:txBody>
      </p:sp>
      <p:pic>
        <p:nvPicPr>
          <p:cNvPr id="4" name="Content Placeholder 3" descr="ScreenCap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8287" y="1816100"/>
            <a:ext cx="6067425" cy="4543425"/>
          </a:xfrm>
          <a:ln w="3175">
            <a:solidFill>
              <a:schemeClr val="tx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“What it does”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Accurately reflect the current state of the battle in progress through visual and auditory effects.</a:t>
            </a:r>
          </a:p>
          <a:p>
            <a:pPr lvl="1"/>
            <a:r>
              <a:rPr lang="en-US" dirty="0" smtClean="0"/>
              <a:t>Grid displays all units with their health and action points.</a:t>
            </a:r>
          </a:p>
          <a:p>
            <a:pPr lvl="1"/>
            <a:r>
              <a:rPr lang="en-US" dirty="0" smtClean="0"/>
              <a:t>Top region displays more detailed statistics for the current user-selected cell.</a:t>
            </a:r>
          </a:p>
          <a:p>
            <a:r>
              <a:rPr lang="en-US" dirty="0" smtClean="0"/>
              <a:t>Allows loading and manipulation of content by both the players and external modules.</a:t>
            </a:r>
          </a:p>
          <a:p>
            <a:pPr lvl="1"/>
            <a:r>
              <a:rPr lang="en-US" dirty="0" smtClean="0"/>
              <a:t>Handles movement, attack, and defeat of individual units as requested by the game mechanics and AI.</a:t>
            </a:r>
          </a:p>
          <a:p>
            <a:pPr lvl="1"/>
            <a:r>
              <a:rPr lang="en-US" dirty="0" smtClean="0"/>
              <a:t>Handles interaction between the user and the game itself.  Specifically, movement, selection, and attack of individual units is supported.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“Conclusion”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are crucial to any graphics based video game.</a:t>
            </a:r>
          </a:p>
          <a:p>
            <a:pPr lvl="1"/>
            <a:r>
              <a:rPr lang="en-US" dirty="0" smtClean="0"/>
              <a:t>Connects the player to the game by accepting input and accurately presenting information.</a:t>
            </a:r>
          </a:p>
          <a:p>
            <a:r>
              <a:rPr lang="en-US" dirty="0" smtClean="0"/>
              <a:t>Graphics must work well with the game mechanics.</a:t>
            </a:r>
          </a:p>
          <a:p>
            <a:pPr lvl="1"/>
            <a:r>
              <a:rPr lang="en-US" dirty="0" smtClean="0"/>
              <a:t>2D overhead and grid were used to provide a solid correlation between the game’s mechanics and it’s graphics.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the framework for the user interaction with the application</a:t>
            </a:r>
          </a:p>
          <a:p>
            <a:r>
              <a:rPr lang="en-US" dirty="0" smtClean="0"/>
              <a:t>Provide the ability for the user to choose desired game settings</a:t>
            </a:r>
          </a:p>
          <a:p>
            <a:r>
              <a:rPr lang="en-US" dirty="0" smtClean="0"/>
              <a:t>Provide status messages or display error messages if user attempts an invalid operation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Interaction with other modules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3" descr="UI_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590800"/>
            <a:ext cx="7161905" cy="2676191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Module:</a:t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Picture 3" descr="UI_mod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224" y="1552574"/>
            <a:ext cx="8003176" cy="4376737"/>
          </a:xfrm>
          <a:prstGeom prst="rect">
            <a:avLst/>
          </a:prstGeom>
        </p:spPr>
      </p:pic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User Interface module is what enables the application to respond to the user’s actions.</a:t>
            </a:r>
          </a:p>
          <a:p>
            <a:r>
              <a:rPr lang="en-US" dirty="0" smtClean="0"/>
              <a:t>By communicating with the game mechanics and database modules, the User Interface shares, with the user, data necessary to configure the game</a:t>
            </a:r>
          </a:p>
          <a:p>
            <a:r>
              <a:rPr lang="en-US" dirty="0" smtClean="0"/>
              <a:t>The User Interface module does not display graphics of the active battle, but rather </a:t>
            </a:r>
            <a:r>
              <a:rPr lang="en-US" smtClean="0"/>
              <a:t>provides the space </a:t>
            </a:r>
            <a:r>
              <a:rPr lang="en-US" dirty="0" smtClean="0"/>
              <a:t>to view the battle.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Graphics (Tom Calloway)</a:t>
            </a:r>
          </a:p>
          <a:p>
            <a:pPr lvl="1"/>
            <a:r>
              <a:rPr lang="en-US" dirty="0" smtClean="0"/>
              <a:t>User Interface (Obi </a:t>
            </a:r>
            <a:r>
              <a:rPr lang="en-US" dirty="0" err="1" smtClean="0"/>
              <a:t>Atueyi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Game Mechanics and AI (Josh Kilgore)</a:t>
            </a:r>
          </a:p>
          <a:p>
            <a:pPr lvl="1"/>
            <a:r>
              <a:rPr lang="en-US" dirty="0" smtClean="0"/>
              <a:t>Database (Ye </a:t>
            </a:r>
            <a:r>
              <a:rPr lang="en-US" dirty="0" err="1" smtClean="0"/>
              <a:t>Tian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Conclusion 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Mechanics</a:t>
            </a:r>
            <a:br>
              <a:rPr lang="en-US" dirty="0" smtClean="0"/>
            </a:br>
            <a:r>
              <a:rPr lang="en-US" dirty="0" smtClean="0"/>
              <a:t>and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Unit</a:t>
            </a:r>
          </a:p>
          <a:p>
            <a:r>
              <a:rPr lang="en-US" dirty="0" smtClean="0"/>
              <a:t>Player</a:t>
            </a:r>
          </a:p>
          <a:p>
            <a:r>
              <a:rPr lang="en-US" dirty="0" smtClean="0"/>
              <a:t>Mechanics</a:t>
            </a:r>
          </a:p>
          <a:p>
            <a:pPr lvl="1"/>
            <a:r>
              <a:rPr lang="en-US" dirty="0" smtClean="0"/>
              <a:t>Move</a:t>
            </a:r>
          </a:p>
          <a:p>
            <a:pPr lvl="1"/>
            <a:r>
              <a:rPr lang="en-US" dirty="0" smtClean="0"/>
              <a:t>Attack</a:t>
            </a:r>
          </a:p>
          <a:p>
            <a:pPr lvl="1"/>
            <a:r>
              <a:rPr lang="en-US" dirty="0" smtClean="0"/>
              <a:t>Others</a:t>
            </a:r>
          </a:p>
          <a:p>
            <a:r>
              <a:rPr lang="en-US" dirty="0" smtClean="0"/>
              <a:t>AI</a:t>
            </a:r>
          </a:p>
          <a:p>
            <a:pPr lvl="1"/>
            <a:r>
              <a:rPr lang="en-US" dirty="0" smtClean="0"/>
              <a:t>Game Tree</a:t>
            </a:r>
          </a:p>
          <a:p>
            <a:pPr lvl="1"/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than just a pretty face</a:t>
            </a:r>
          </a:p>
          <a:p>
            <a:pPr lvl="1"/>
            <a:r>
              <a:rPr lang="en-US" dirty="0" smtClean="0"/>
              <a:t>Health</a:t>
            </a:r>
          </a:p>
          <a:p>
            <a:pPr lvl="1"/>
            <a:r>
              <a:rPr lang="en-US" dirty="0" smtClean="0"/>
              <a:t>Attack Power</a:t>
            </a:r>
          </a:p>
          <a:p>
            <a:pPr lvl="1"/>
            <a:r>
              <a:rPr lang="en-US" dirty="0" smtClean="0"/>
              <a:t>Attack Range</a:t>
            </a:r>
          </a:p>
          <a:p>
            <a:pPr lvl="1"/>
            <a:r>
              <a:rPr lang="en-US" dirty="0" smtClean="0"/>
              <a:t>Action Points</a:t>
            </a:r>
          </a:p>
          <a:p>
            <a:pPr lvl="1"/>
            <a:r>
              <a:rPr lang="en-US" dirty="0" smtClean="0"/>
              <a:t>Movement Rate</a:t>
            </a:r>
          </a:p>
          <a:p>
            <a:pPr lvl="1"/>
            <a:r>
              <a:rPr lang="en-US" dirty="0" smtClean="0"/>
              <a:t>XP</a:t>
            </a:r>
          </a:p>
          <a:p>
            <a:pPr lvl="1"/>
            <a:r>
              <a:rPr lang="en-US" dirty="0" smtClean="0"/>
              <a:t>Upgradable</a:t>
            </a:r>
          </a:p>
          <a:p>
            <a:r>
              <a:rPr lang="en-US" dirty="0" smtClean="0"/>
              <a:t>Teamwork is Key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16386" name="Picture 2" descr="http://duel-reality.googlecode.com/svn/trunk/Code/TestProject/debug/sprites/desertsoldi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52600"/>
            <a:ext cx="1676400" cy="2418806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5257800" y="5181600"/>
            <a:ext cx="2514600" cy="990601"/>
            <a:chOff x="5257800" y="4648199"/>
            <a:chExt cx="2514600" cy="990601"/>
          </a:xfrm>
        </p:grpSpPr>
        <p:pic>
          <p:nvPicPr>
            <p:cNvPr id="7" name="Picture 2" descr="http://duel-reality.googlecode.com/svn/trunk/Code/TestProject/debug/sprites/desertsoldi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57800" y="4648200"/>
              <a:ext cx="686554" cy="990600"/>
            </a:xfrm>
            <a:prstGeom prst="rect">
              <a:avLst/>
            </a:prstGeom>
            <a:noFill/>
          </p:spPr>
        </p:pic>
        <p:pic>
          <p:nvPicPr>
            <p:cNvPr id="16388" name="Picture 4" descr="http://duel-reality.googlecode.com/svn/trunk/Code/TestProject/debug/sprites/bar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19800" y="4648200"/>
              <a:ext cx="466725" cy="990600"/>
            </a:xfrm>
            <a:prstGeom prst="rect">
              <a:avLst/>
            </a:prstGeom>
            <a:noFill/>
          </p:spPr>
        </p:pic>
        <p:pic>
          <p:nvPicPr>
            <p:cNvPr id="16390" name="Picture 6" descr="http://duel-reality.googlecode.com/svn/trunk/Code/TestProject/debug/sprites/buddhist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29400" y="4648199"/>
              <a:ext cx="533400" cy="986287"/>
            </a:xfrm>
            <a:prstGeom prst="rect">
              <a:avLst/>
            </a:prstGeom>
            <a:noFill/>
          </p:spPr>
        </p:pic>
        <p:pic>
          <p:nvPicPr>
            <p:cNvPr id="16392" name="Picture 8" descr="http://duel-reality.googlecode.com/svn/trunk/Code/TestProject/debug/sprites/wizard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77100" y="4648200"/>
              <a:ext cx="495300" cy="9906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562600" cy="4625609"/>
          </a:xfrm>
        </p:spPr>
        <p:txBody>
          <a:bodyPr/>
          <a:lstStyle/>
          <a:p>
            <a:r>
              <a:rPr lang="en-US" dirty="0" smtClean="0"/>
              <a:t>Keep Login ID</a:t>
            </a:r>
          </a:p>
          <a:p>
            <a:pPr lvl="1"/>
            <a:r>
              <a:rPr lang="en-US" dirty="0" smtClean="0"/>
              <a:t>Keep Upgraded Units</a:t>
            </a:r>
          </a:p>
          <a:p>
            <a:pPr lvl="1"/>
            <a:r>
              <a:rPr lang="en-US" dirty="0" smtClean="0"/>
              <a:t>Continue Campaign from save point</a:t>
            </a:r>
          </a:p>
          <a:p>
            <a:pPr lvl="1"/>
            <a:r>
              <a:rPr lang="en-US" dirty="0" smtClean="0"/>
              <a:t>XP Ranking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1442" name="Picture 2" descr="http://t1.gstatic.com/images?q=tbn:ZnI5mR4xnTTd7M:http://4.bp.blogspot.com/_XSnLjCKRlzw/ST6h0wuof-I/AAAAAAAAADk/XVSHNuvt7CQ/s400/tron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752600"/>
            <a:ext cx="2715169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7315200" cy="73940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Movement  ( X moves, cost Action Points)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4233" y="4046906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609600" y="2631141"/>
            <a:ext cx="3117274" cy="1864659"/>
            <a:chOff x="609600" y="2631141"/>
            <a:chExt cx="3117274" cy="1864659"/>
          </a:xfrm>
        </p:grpSpPr>
        <p:sp>
          <p:nvSpPr>
            <p:cNvPr id="14" name="Rectangle 13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800608" y="2667002"/>
            <a:ext cx="3495898" cy="1980624"/>
            <a:chOff x="4800608" y="2667002"/>
            <a:chExt cx="3495898" cy="1980624"/>
          </a:xfrm>
        </p:grpSpPr>
        <p:grpSp>
          <p:nvGrpSpPr>
            <p:cNvPr id="71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33450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37293" y="2717724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02" name="Right Arrow 101"/>
          <p:cNvSpPr/>
          <p:nvPr/>
        </p:nvSpPr>
        <p:spPr>
          <a:xfrm>
            <a:off x="3886200" y="3276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609600" y="4800600"/>
            <a:ext cx="3117274" cy="1864659"/>
            <a:chOff x="609600" y="2631141"/>
            <a:chExt cx="3117274" cy="1864659"/>
          </a:xfrm>
        </p:grpSpPr>
        <p:sp>
          <p:nvSpPr>
            <p:cNvPr id="106" name="Rectangle 105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36" name="&quot;No&quot; Symbol 135"/>
          <p:cNvSpPr/>
          <p:nvPr/>
        </p:nvSpPr>
        <p:spPr>
          <a:xfrm>
            <a:off x="1752600" y="5410200"/>
            <a:ext cx="304800" cy="228600"/>
          </a:xfrm>
          <a:prstGeom prst="noSmoking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200400" y="40386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200400" y="61722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4800600" y="4800600"/>
            <a:ext cx="3117274" cy="1864659"/>
            <a:chOff x="609600" y="2631141"/>
            <a:chExt cx="3117274" cy="1864659"/>
          </a:xfrm>
        </p:grpSpPr>
        <p:sp>
          <p:nvSpPr>
            <p:cNvPr id="170" name="Rectangle 169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246293" y="26818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99" name="&quot;No&quot; Symbol 198"/>
          <p:cNvSpPr/>
          <p:nvPr/>
        </p:nvSpPr>
        <p:spPr>
          <a:xfrm>
            <a:off x="5943600" y="5410200"/>
            <a:ext cx="304800" cy="228600"/>
          </a:xfrm>
          <a:prstGeom prst="noSmoking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0" name="Right Arrow 199"/>
          <p:cNvSpPr/>
          <p:nvPr/>
        </p:nvSpPr>
        <p:spPr>
          <a:xfrm>
            <a:off x="3886200" y="5562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Multiply 200"/>
          <p:cNvSpPr/>
          <p:nvPr/>
        </p:nvSpPr>
        <p:spPr>
          <a:xfrm>
            <a:off x="3962400" y="5410200"/>
            <a:ext cx="533400" cy="68580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Mechanics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943600" cy="739409"/>
          </a:xfrm>
        </p:spPr>
        <p:txBody>
          <a:bodyPr>
            <a:normAutofit/>
          </a:bodyPr>
          <a:lstStyle/>
          <a:p>
            <a:r>
              <a:rPr lang="en-US" dirty="0" smtClean="0"/>
              <a:t>Attack (X attacks O, range = 1) 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4233" y="4046906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6" name="Group 102"/>
          <p:cNvGrpSpPr/>
          <p:nvPr/>
        </p:nvGrpSpPr>
        <p:grpSpPr>
          <a:xfrm>
            <a:off x="609600" y="2631141"/>
            <a:ext cx="3117274" cy="1864659"/>
            <a:chOff x="609600" y="2631141"/>
            <a:chExt cx="3117274" cy="1864659"/>
          </a:xfrm>
        </p:grpSpPr>
        <p:sp>
          <p:nvSpPr>
            <p:cNvPr id="14" name="Rectangle 13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11045" y="3172509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7" name="Group 103"/>
          <p:cNvGrpSpPr/>
          <p:nvPr/>
        </p:nvGrpSpPr>
        <p:grpSpPr>
          <a:xfrm>
            <a:off x="4800608" y="2667002"/>
            <a:ext cx="3495898" cy="1980624"/>
            <a:chOff x="4800608" y="2667002"/>
            <a:chExt cx="3495898" cy="1980624"/>
          </a:xfrm>
        </p:grpSpPr>
        <p:grpSp>
          <p:nvGrpSpPr>
            <p:cNvPr id="38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935498" y="3208368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02" name="Right Arrow 101"/>
          <p:cNvSpPr/>
          <p:nvPr/>
        </p:nvSpPr>
        <p:spPr>
          <a:xfrm>
            <a:off x="3886200" y="3276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104"/>
          <p:cNvGrpSpPr/>
          <p:nvPr/>
        </p:nvGrpSpPr>
        <p:grpSpPr>
          <a:xfrm>
            <a:off x="609600" y="4800600"/>
            <a:ext cx="3117274" cy="1864659"/>
            <a:chOff x="609600" y="2631141"/>
            <a:chExt cx="3117274" cy="1864659"/>
          </a:xfrm>
        </p:grpSpPr>
        <p:sp>
          <p:nvSpPr>
            <p:cNvPr id="106" name="Rectangle 105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23991" y="3161358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67" name="TextBox 166"/>
          <p:cNvSpPr txBox="1"/>
          <p:nvPr/>
        </p:nvSpPr>
        <p:spPr>
          <a:xfrm>
            <a:off x="3200400" y="40386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3200400" y="6172200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40" name="Group 168"/>
          <p:cNvGrpSpPr/>
          <p:nvPr/>
        </p:nvGrpSpPr>
        <p:grpSpPr>
          <a:xfrm>
            <a:off x="4800600" y="4724400"/>
            <a:ext cx="3117274" cy="1864659"/>
            <a:chOff x="609600" y="2631141"/>
            <a:chExt cx="3117274" cy="1864659"/>
          </a:xfrm>
        </p:grpSpPr>
        <p:sp>
          <p:nvSpPr>
            <p:cNvPr id="170" name="Rectangle 169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212840" y="3172509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200" name="Right Arrow 199"/>
          <p:cNvSpPr/>
          <p:nvPr/>
        </p:nvSpPr>
        <p:spPr>
          <a:xfrm>
            <a:off x="3886200" y="55626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Multiply 200"/>
          <p:cNvSpPr/>
          <p:nvPr/>
        </p:nvSpPr>
        <p:spPr>
          <a:xfrm>
            <a:off x="3962400" y="5410200"/>
            <a:ext cx="533400" cy="685800"/>
          </a:xfrm>
          <a:prstGeom prst="mathMultipl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8001000" y="30480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-2 Health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Right Arrow 137"/>
          <p:cNvSpPr/>
          <p:nvPr/>
        </p:nvSpPr>
        <p:spPr>
          <a:xfrm>
            <a:off x="5748462" y="3308196"/>
            <a:ext cx="228600" cy="1524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Donut 135"/>
          <p:cNvSpPr/>
          <p:nvPr/>
        </p:nvSpPr>
        <p:spPr>
          <a:xfrm>
            <a:off x="5181600" y="5029200"/>
            <a:ext cx="1752600" cy="762000"/>
          </a:xfrm>
          <a:prstGeom prst="donut">
            <a:avLst>
              <a:gd name="adj" fmla="val 70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Mechanics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COMING SOON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Board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14400"/>
          </a:xfrm>
        </p:spPr>
        <p:txBody>
          <a:bodyPr/>
          <a:lstStyle/>
          <a:p>
            <a:r>
              <a:rPr lang="en-US" dirty="0" smtClean="0"/>
              <a:t>AI - Decision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152400" y="609600"/>
            <a:ext cx="4953000" cy="61918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74233" y="3277487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7" name="Group 102"/>
          <p:cNvGrpSpPr/>
          <p:nvPr/>
        </p:nvGrpSpPr>
        <p:grpSpPr>
          <a:xfrm>
            <a:off x="381000" y="1752600"/>
            <a:ext cx="3117274" cy="1864659"/>
            <a:chOff x="609600" y="2631141"/>
            <a:chExt cx="3117274" cy="1864659"/>
          </a:xfrm>
        </p:grpSpPr>
        <p:sp>
          <p:nvSpPr>
            <p:cNvPr id="8" name="Rectangle 7"/>
            <p:cNvSpPr/>
            <p:nvPr/>
          </p:nvSpPr>
          <p:spPr>
            <a:xfrm>
              <a:off x="1129146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29146" y="308615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29146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9146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48691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48691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48691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48691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68237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68237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68237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68237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87782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87782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687782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87782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07328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07328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07328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207328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9600" y="263114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09600" y="3097306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09600" y="3563471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09600" y="4029635"/>
              <a:ext cx="519546" cy="466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5355" y="268186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98755" y="3179955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1110" y="3625345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209800" y="2674419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43537" y="3636496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37" name="Group 103"/>
          <p:cNvGrpSpPr/>
          <p:nvPr/>
        </p:nvGrpSpPr>
        <p:grpSpPr>
          <a:xfrm>
            <a:off x="4953000" y="1752600"/>
            <a:ext cx="3495898" cy="1980624"/>
            <a:chOff x="4800608" y="2667002"/>
            <a:chExt cx="3495898" cy="1980624"/>
          </a:xfrm>
        </p:grpSpPr>
        <p:grpSp>
          <p:nvGrpSpPr>
            <p:cNvPr id="38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24600" y="3131619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69" name="Right Arrow 68"/>
          <p:cNvSpPr/>
          <p:nvPr/>
        </p:nvSpPr>
        <p:spPr>
          <a:xfrm>
            <a:off x="3886200" y="2507181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200400" y="3269181"/>
            <a:ext cx="831273" cy="564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pSp>
        <p:nvGrpSpPr>
          <p:cNvPr id="72" name="Group 103"/>
          <p:cNvGrpSpPr/>
          <p:nvPr/>
        </p:nvGrpSpPr>
        <p:grpSpPr>
          <a:xfrm>
            <a:off x="4953000" y="4419600"/>
            <a:ext cx="3495898" cy="1980624"/>
            <a:chOff x="4800608" y="2667002"/>
            <a:chExt cx="3495898" cy="1980624"/>
          </a:xfrm>
        </p:grpSpPr>
        <p:grpSp>
          <p:nvGrpSpPr>
            <p:cNvPr id="73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67408" y="2667002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81000" y="4419600"/>
            <a:ext cx="3495898" cy="1980624"/>
            <a:chOff x="4800608" y="2667002"/>
            <a:chExt cx="3495898" cy="1980624"/>
          </a:xfrm>
        </p:grpSpPr>
        <p:grpSp>
          <p:nvGrpSpPr>
            <p:cNvPr id="105" name="Group 30"/>
            <p:cNvGrpSpPr/>
            <p:nvPr/>
          </p:nvGrpSpPr>
          <p:grpSpPr>
            <a:xfrm>
              <a:off x="4800608" y="2667002"/>
              <a:ext cx="3117276" cy="1864660"/>
              <a:chOff x="6172200" y="2971800"/>
              <a:chExt cx="2286000" cy="121920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4856355" y="271772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387051" y="3206191"/>
              <a:ext cx="727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912110" y="3661204"/>
              <a:ext cx="727364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934208" y="2743202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O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465233" y="408276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34537" y="3672355"/>
              <a:ext cx="831273" cy="564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685800" y="3653886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200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5181600" y="3642735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300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914400" y="6324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250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5562600" y="63246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Value = 175</a:t>
            </a:r>
            <a:endParaRPr lang="en-US" dirty="0"/>
          </a:p>
        </p:txBody>
      </p:sp>
      <p:sp>
        <p:nvSpPr>
          <p:cNvPr id="140" name="Right Arrow 139"/>
          <p:cNvSpPr/>
          <p:nvPr/>
        </p:nvSpPr>
        <p:spPr>
          <a:xfrm rot="1794652">
            <a:off x="3854245" y="3822213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ight Arrow 140"/>
          <p:cNvSpPr/>
          <p:nvPr/>
        </p:nvSpPr>
        <p:spPr>
          <a:xfrm rot="5400000">
            <a:off x="2711977" y="3841223"/>
            <a:ext cx="640626" cy="42578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http://t3.gstatic.com/images?q=tbn:r9e75vgylxV6FM:http://upload.wikimedia.org/wikipedia/commons/thumb/b/bd/Checkmark_green.svg/417px-Checkmark_green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657600"/>
            <a:ext cx="733425" cy="6395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Mechanics &amp;</a:t>
            </a:r>
            <a:br>
              <a:rPr lang="en-US" dirty="0" smtClean="0"/>
            </a:br>
            <a:r>
              <a:rPr lang="en-US" dirty="0" smtClean="0"/>
              <a:t> AI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</a:p>
          <a:p>
            <a:r>
              <a:rPr lang="en-US" dirty="0" smtClean="0"/>
              <a:t>Game </a:t>
            </a:r>
            <a:r>
              <a:rPr lang="en-US" dirty="0" err="1" smtClean="0"/>
              <a:t>Mech</a:t>
            </a:r>
            <a:endParaRPr lang="en-US" dirty="0" smtClean="0"/>
          </a:p>
          <a:p>
            <a:r>
              <a:rPr lang="en-US" dirty="0" smtClean="0"/>
              <a:t>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Game Description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Game flow, battle flow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Module Breakdown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4094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“Summary”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8229600" cy="3657600"/>
          </a:xfrm>
        </p:spPr>
        <p:txBody>
          <a:bodyPr/>
          <a:lstStyle/>
          <a:p>
            <a:r>
              <a:rPr lang="en-US" dirty="0" smtClean="0"/>
              <a:t>What Database is?</a:t>
            </a:r>
          </a:p>
          <a:p>
            <a:r>
              <a:rPr lang="en-US" dirty="0" smtClean="0"/>
              <a:t>What Database does in the project?</a:t>
            </a:r>
          </a:p>
          <a:p>
            <a:r>
              <a:rPr lang="en-US" dirty="0" smtClean="0"/>
              <a:t>How Database works?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What Database 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46237"/>
            <a:ext cx="8610600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Databases consist of software-based "containers" that are structured to collect and store information.</a:t>
            </a:r>
          </a:p>
          <a:p>
            <a:r>
              <a:rPr lang="en-US" altLang="zh-CN" dirty="0" smtClean="0"/>
              <a:t>Database programs are designed for users so that they can retrieve, add, update or remove information.</a:t>
            </a:r>
          </a:p>
          <a:p>
            <a:r>
              <a:rPr lang="en-US" altLang="zh-CN" dirty="0" smtClean="0"/>
              <a:t>The structure of a database is tabular, consisting of rows and columns of information.</a:t>
            </a:r>
          </a:p>
          <a:p>
            <a:r>
              <a:rPr lang="en-US" altLang="zh-CN" dirty="0" smtClean="0"/>
              <a:t>A number of database architectures exist. Many databases use a combination of strategies.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What Database does in the project”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game database contains all of data records</a:t>
            </a:r>
          </a:p>
          <a:p>
            <a:r>
              <a:rPr lang="en-US" altLang="zh-CN" dirty="0" smtClean="0"/>
              <a:t>Tables collection of the names, parameters, status of all game units, and the game contents such as maps.</a:t>
            </a:r>
          </a:p>
          <a:p>
            <a:r>
              <a:rPr lang="en-US" altLang="zh-CN" dirty="0" smtClean="0"/>
              <a:t>The data is retrieved and overwritten for synchronous/ asynchronous backup.</a:t>
            </a:r>
            <a:endParaRPr lang="zh-CN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How Database works”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730928"/>
            <a:ext cx="6362700" cy="466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altLang="zh-CN" dirty="0" smtClean="0"/>
              <a:t>How Database works”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3716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altLang="zh-CN" sz="2800" dirty="0" smtClean="0"/>
              <a:t>The database module interacts with other modules, but does not affect them. It </a:t>
            </a:r>
            <a:r>
              <a:rPr lang="en-US" altLang="zh-CN" sz="2800" b="1" i="1" u="sng" dirty="0" smtClean="0"/>
              <a:t>shall</a:t>
            </a:r>
            <a:r>
              <a:rPr lang="en-US" altLang="zh-CN" sz="2800" b="1" dirty="0" smtClean="0"/>
              <a:t> </a:t>
            </a:r>
            <a:r>
              <a:rPr lang="en-US" altLang="zh-CN" sz="2800" dirty="0" smtClean="0"/>
              <a:t>provide operation function by other modules. Such as: read(); write().</a:t>
            </a:r>
            <a:endParaRPr lang="zh-CN" altLang="zh-CN" sz="28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990600" y="1524000"/>
            <a:ext cx="7086600" cy="3581400"/>
            <a:chOff x="816" y="1104"/>
            <a:chExt cx="4320" cy="249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816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48" y="2976"/>
              <a:ext cx="1008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28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448" y="1104"/>
              <a:ext cx="1008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928" y="1728"/>
              <a:ext cx="0" cy="1248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V="1">
              <a:off x="1296" y="1728"/>
              <a:ext cx="0" cy="158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4656" y="1728"/>
              <a:ext cx="0" cy="1584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296" y="3312"/>
              <a:ext cx="1152" cy="0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 flipH="1">
              <a:off x="3456" y="3312"/>
              <a:ext cx="1200" cy="0"/>
            </a:xfrm>
            <a:prstGeom prst="line">
              <a:avLst/>
            </a:prstGeom>
            <a:noFill/>
            <a:ln w="635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544" y="3120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itchFamily="18" charset="0"/>
                </a:rPr>
                <a:t>Database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912" y="1248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OpenGL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448" y="1200"/>
              <a:ext cx="1008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User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Interface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4128" y="1200"/>
              <a:ext cx="1008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Game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>
                  <a:latin typeface="Times New Roman" pitchFamily="18" charset="0"/>
                </a:rPr>
                <a:t>Mechanics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 smtClean="0"/>
              <a:t>“Conclusion”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8229600" cy="3657600"/>
          </a:xfrm>
        </p:spPr>
        <p:txBody>
          <a:bodyPr/>
          <a:lstStyle/>
          <a:p>
            <a:r>
              <a:rPr lang="en-US" altLang="zh-CN" dirty="0" smtClean="0"/>
              <a:t>Database functions like a background support to other modules.</a:t>
            </a:r>
          </a:p>
          <a:p>
            <a:r>
              <a:rPr lang="en-US" altLang="zh-CN" dirty="0" smtClean="0"/>
              <a:t>Database provides good organization of the game data.</a:t>
            </a:r>
          </a:p>
          <a:p>
            <a:r>
              <a:rPr lang="en-US" altLang="zh-CN" dirty="0" smtClean="0"/>
              <a:t>Database is useful for Storage and Retrieval of map and unit Data.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Conclude this presentation</a:t>
            </a:r>
          </a:p>
          <a:p>
            <a:r>
              <a:rPr lang="en-US" dirty="0" smtClean="0"/>
              <a:t>Told you about our awesome game </a:t>
            </a:r>
          </a:p>
          <a:p>
            <a:r>
              <a:rPr lang="en-US" dirty="0" smtClean="0"/>
              <a:t>Pre-orders available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Duel Reality: the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Total </a:t>
            </a:r>
            <a:r>
              <a:rPr lang="en-US" dirty="0" smtClean="0"/>
              <a:t>Game play </a:t>
            </a:r>
            <a:r>
              <a:rPr lang="en-US" dirty="0" smtClean="0"/>
              <a:t>experience</a:t>
            </a:r>
          </a:p>
          <a:p>
            <a:pPr lvl="1"/>
            <a:r>
              <a:rPr lang="en-US" dirty="0" smtClean="0"/>
              <a:t>2D</a:t>
            </a:r>
          </a:p>
          <a:p>
            <a:pPr lvl="1"/>
            <a:r>
              <a:rPr lang="en-US" dirty="0" smtClean="0"/>
              <a:t>Turn based</a:t>
            </a:r>
          </a:p>
          <a:p>
            <a:pPr lvl="1"/>
            <a:r>
              <a:rPr lang="en-US" dirty="0" smtClean="0"/>
              <a:t>Strategy battle simulation</a:t>
            </a:r>
          </a:p>
          <a:p>
            <a:pPr lvl="1"/>
            <a:r>
              <a:rPr lang="en-US" dirty="0" smtClean="0"/>
              <a:t>1 Player  w/ Ai opponent</a:t>
            </a:r>
          </a:p>
          <a:p>
            <a:pPr lvl="1"/>
            <a:r>
              <a:rPr lang="en-US" dirty="0" smtClean="0"/>
              <a:t>(maybe 2)</a:t>
            </a:r>
          </a:p>
          <a:p>
            <a:pPr lvl="1"/>
            <a:r>
              <a:rPr lang="en-US" dirty="0" smtClean="0"/>
              <a:t>Upgradable units</a:t>
            </a:r>
          </a:p>
          <a:p>
            <a:pPr lvl="1"/>
            <a:r>
              <a:rPr lang="en-US" dirty="0" smtClean="0"/>
              <a:t>7  - level Campaign and Free Battle Modes</a:t>
            </a:r>
          </a:p>
          <a:p>
            <a:pPr lvl="1"/>
            <a:r>
              <a:rPr lang="en-US" dirty="0" smtClean="0"/>
              <a:t>Save / Load functionality</a:t>
            </a:r>
          </a:p>
          <a:p>
            <a:pPr lvl="1"/>
            <a:r>
              <a:rPr lang="en-US" dirty="0" smtClean="0"/>
              <a:t>Amazing Graphics and Sound</a:t>
            </a:r>
          </a:p>
          <a:p>
            <a:pPr lvl="1"/>
            <a:r>
              <a:rPr lang="en-US" dirty="0" smtClean="0"/>
              <a:t>Dynamic </a:t>
            </a:r>
            <a:r>
              <a:rPr lang="en-US" dirty="0" smtClean="0"/>
              <a:t>Action Points Game play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6400800" y="4648200"/>
            <a:ext cx="2514600" cy="1295400"/>
            <a:chOff x="6172200" y="2895600"/>
            <a:chExt cx="2514600" cy="1295400"/>
          </a:xfrm>
        </p:grpSpPr>
        <p:grpSp>
          <p:nvGrpSpPr>
            <p:cNvPr id="31" name="Group 30"/>
            <p:cNvGrpSpPr/>
            <p:nvPr/>
          </p:nvGrpSpPr>
          <p:grpSpPr>
            <a:xfrm>
              <a:off x="6172200" y="2971800"/>
              <a:ext cx="2286000" cy="1219200"/>
              <a:chOff x="6172200" y="2971800"/>
              <a:chExt cx="2286000" cy="12192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61722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53200" y="3200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722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15200" y="2895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77200" y="3810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3505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pic>
        <p:nvPicPr>
          <p:cNvPr id="2050" name="Picture 2" descr="http://t1.gstatic.com/images?q=tbn:DfwJv-0KT8KniM:http://blog.timesunion.com/tech/files/2009/10/powerglov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1828800"/>
            <a:ext cx="2545347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Main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dirty="0" smtClean="0">
              <a:latin typeface="Times New Roman"/>
              <a:ea typeface="SimSu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7239000" cy="56087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 cstate="print"/>
          <a:srcRect t="-114" b="-200"/>
          <a:stretch>
            <a:fillRect/>
          </a:stretch>
        </p:blipFill>
        <p:spPr bwMode="auto">
          <a:xfrm>
            <a:off x="286657" y="648081"/>
            <a:ext cx="6571343" cy="620991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5943600" cy="838200"/>
          </a:xfrm>
        </p:spPr>
        <p:txBody>
          <a:bodyPr/>
          <a:lstStyle/>
          <a:p>
            <a:r>
              <a:rPr lang="en-US" dirty="0" smtClean="0"/>
              <a:t>Battles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34200" y="1828800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Basically: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KILL EM ALL</a:t>
            </a:r>
            <a:endParaRPr lang="en-US" sz="28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4036" name="Picture 4" descr="http://t1.gstatic.com/images?q=tbn:-YelhPwYkwMyGM:http://www.blogcdn.com/www.wow.com/media/2008/08/at80b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2819400"/>
            <a:ext cx="2106067" cy="2590800"/>
          </a:xfrm>
          <a:prstGeom prst="rect">
            <a:avLst/>
          </a:prstGeom>
          <a:noFill/>
        </p:spPr>
      </p:pic>
      <p:pic>
        <p:nvPicPr>
          <p:cNvPr id="10" name="Picture 9" descr="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Development Platform</a:t>
            </a:r>
          </a:p>
          <a:p>
            <a:r>
              <a:rPr lang="en-US" dirty="0" smtClean="0"/>
              <a:t>                 Graphics</a:t>
            </a:r>
          </a:p>
          <a:p>
            <a:r>
              <a:rPr lang="en-US" dirty="0" smtClean="0"/>
              <a:t>                 Database</a:t>
            </a:r>
          </a:p>
          <a:p>
            <a:r>
              <a:rPr lang="en-US" dirty="0" smtClean="0"/>
              <a:t>C++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6082" name="Picture 2" descr="Qt Creator Ic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3706" y="1667106"/>
            <a:ext cx="685800" cy="675085"/>
          </a:xfrm>
          <a:prstGeom prst="rect">
            <a:avLst/>
          </a:prstGeom>
          <a:noFill/>
        </p:spPr>
      </p:pic>
      <p:pic>
        <p:nvPicPr>
          <p:cNvPr id="46084" name="Picture 4" descr="OpenGL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8906" y="2352906"/>
            <a:ext cx="1343025" cy="415117"/>
          </a:xfrm>
          <a:prstGeom prst="rect">
            <a:avLst/>
          </a:prstGeom>
          <a:noFill/>
        </p:spPr>
      </p:pic>
      <p:pic>
        <p:nvPicPr>
          <p:cNvPr id="46086" name="Picture 6" descr="MySQL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4053" y="2711604"/>
            <a:ext cx="1047750" cy="542926"/>
          </a:xfrm>
          <a:prstGeom prst="rect">
            <a:avLst/>
          </a:prstGeom>
          <a:noFill/>
        </p:spPr>
      </p:pic>
      <p:pic>
        <p:nvPicPr>
          <p:cNvPr id="8" name="Picture 7" descr="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5057" name="Picture 1"/>
          <p:cNvPicPr>
            <a:picLocks noChangeArrowheads="1"/>
          </p:cNvPicPr>
          <p:nvPr/>
        </p:nvPicPr>
        <p:blipFill>
          <a:blip r:embed="rId2" cstate="print"/>
          <a:srcRect b="-255"/>
          <a:stretch>
            <a:fillRect/>
          </a:stretch>
        </p:blipFill>
        <p:spPr bwMode="auto">
          <a:xfrm>
            <a:off x="304800" y="1600200"/>
            <a:ext cx="6553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56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Game Description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Game flow, battle flow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Module Breakdown</a:t>
            </a:r>
          </a:p>
          <a:p>
            <a:pPr lvl="1"/>
            <a:r>
              <a:rPr lang="en-US" dirty="0" smtClean="0"/>
              <a:t>Graphics</a:t>
            </a:r>
          </a:p>
          <a:p>
            <a:pPr lvl="1"/>
            <a:r>
              <a:rPr lang="en-US" dirty="0" smtClean="0"/>
              <a:t>UI</a:t>
            </a:r>
          </a:p>
          <a:p>
            <a:pPr lvl="1"/>
            <a:r>
              <a:rPr lang="en-US" dirty="0" smtClean="0"/>
              <a:t>Game Mechanics</a:t>
            </a:r>
          </a:p>
          <a:p>
            <a:pPr lvl="1"/>
            <a:r>
              <a:rPr lang="en-US" dirty="0" smtClean="0"/>
              <a:t>Database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257800" y="2209800"/>
            <a:ext cx="1600200" cy="914400"/>
            <a:chOff x="6172200" y="2895600"/>
            <a:chExt cx="2514600" cy="1295400"/>
          </a:xfrm>
        </p:grpSpPr>
        <p:grpSp>
          <p:nvGrpSpPr>
            <p:cNvPr id="6" name="Group 30"/>
            <p:cNvGrpSpPr/>
            <p:nvPr/>
          </p:nvGrpSpPr>
          <p:grpSpPr>
            <a:xfrm>
              <a:off x="6172200" y="2971800"/>
              <a:ext cx="2286000" cy="1219200"/>
              <a:chOff x="6172200" y="2971800"/>
              <a:chExt cx="2286000" cy="12192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553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53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553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553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934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934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934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934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315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315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315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315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696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7696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96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96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8077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077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077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077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172200" y="29718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172200" y="32766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172200" y="35814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172200" y="3886200"/>
                <a:ext cx="381000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172200" y="2895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3200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72200" y="3505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15200" y="2895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77200" y="3810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96200" y="35052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953000" y="3352800"/>
            <a:ext cx="2117784" cy="457200"/>
            <a:chOff x="5349816" y="3810000"/>
            <a:chExt cx="3180266" cy="675085"/>
          </a:xfrm>
        </p:grpSpPr>
        <p:pic>
          <p:nvPicPr>
            <p:cNvPr id="38" name="Picture 2" descr="Qt Creator Icon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67475" y="3810000"/>
              <a:ext cx="685800" cy="675085"/>
            </a:xfrm>
            <a:prstGeom prst="rect">
              <a:avLst/>
            </a:prstGeom>
            <a:noFill/>
          </p:spPr>
        </p:pic>
        <p:pic>
          <p:nvPicPr>
            <p:cNvPr id="39" name="Picture 4" descr="OpenGL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87057" y="3886200"/>
              <a:ext cx="1343025" cy="415117"/>
            </a:xfrm>
            <a:prstGeom prst="rect">
              <a:avLst/>
            </a:prstGeom>
            <a:noFill/>
          </p:spPr>
        </p:pic>
        <p:pic>
          <p:nvPicPr>
            <p:cNvPr id="40" name="Picture 6" descr="MySQL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349816" y="3810000"/>
              <a:ext cx="1047750" cy="542926"/>
            </a:xfrm>
            <a:prstGeom prst="rect">
              <a:avLst/>
            </a:prstGeom>
            <a:noFill/>
          </p:spPr>
        </p:pic>
      </p:grpSp>
      <p:pic>
        <p:nvPicPr>
          <p:cNvPr id="42" name="Picture 41" descr="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397</TotalTime>
  <Words>943</Words>
  <Application>Microsoft Office PowerPoint</Application>
  <PresentationFormat>On-screen Show (4:3)</PresentationFormat>
  <Paragraphs>294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Module</vt:lpstr>
      <vt:lpstr>Duel Reality</vt:lpstr>
      <vt:lpstr>Summary </vt:lpstr>
      <vt:lpstr>The Overview</vt:lpstr>
      <vt:lpstr>Duel Reality: the Game</vt:lpstr>
      <vt:lpstr>Main Game</vt:lpstr>
      <vt:lpstr>Battles</vt:lpstr>
      <vt:lpstr>Tools</vt:lpstr>
      <vt:lpstr>Modules</vt:lpstr>
      <vt:lpstr>Overview Summary</vt:lpstr>
      <vt:lpstr>Game Graphics Module Presenter: Tom Calloway</vt:lpstr>
      <vt:lpstr>Game Graphics Module “What it is”</vt:lpstr>
      <vt:lpstr>Game Graphics Module “What it does”</vt:lpstr>
      <vt:lpstr>Game Graphics Module “What it does”</vt:lpstr>
      <vt:lpstr>Game Graphics Module “Conclusion”</vt:lpstr>
      <vt:lpstr>User Interface Module Summary</vt:lpstr>
      <vt:lpstr>User Interface Module Function</vt:lpstr>
      <vt:lpstr>User Interface Module Architecture</vt:lpstr>
      <vt:lpstr>User Interface Module: Model</vt:lpstr>
      <vt:lpstr>User Interface Module Conclusion</vt:lpstr>
      <vt:lpstr>Game Mechanics and AI</vt:lpstr>
      <vt:lpstr>Unit Class</vt:lpstr>
      <vt:lpstr>Player Class</vt:lpstr>
      <vt:lpstr>Game Mechanics</vt:lpstr>
      <vt:lpstr>Game Mechanics</vt:lpstr>
      <vt:lpstr>Game Mechanics Class Diagram</vt:lpstr>
      <vt:lpstr>AI</vt:lpstr>
      <vt:lpstr>AI - Decision Tree</vt:lpstr>
      <vt:lpstr>AI</vt:lpstr>
      <vt:lpstr>Game Mechanics &amp;  AI Conclusion</vt:lpstr>
      <vt:lpstr>Database “Summary”</vt:lpstr>
      <vt:lpstr>Database “What Database is”</vt:lpstr>
      <vt:lpstr>Database “What Database does in the project”</vt:lpstr>
      <vt:lpstr>Database “How Database works”</vt:lpstr>
      <vt:lpstr>Database “How Database works”</vt:lpstr>
      <vt:lpstr>Database “Conclusion”</vt:lpstr>
      <vt:lpstr>Summary 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Kilgore, Joshua C CTR USAF AFMC 350 ELSG/XR</dc:creator>
  <cp:lastModifiedBy>USAF User</cp:lastModifiedBy>
  <cp:revision>46</cp:revision>
  <dcterms:created xsi:type="dcterms:W3CDTF">2006-08-16T00:00:00Z</dcterms:created>
  <dcterms:modified xsi:type="dcterms:W3CDTF">2010-04-22T19:00:41Z</dcterms:modified>
</cp:coreProperties>
</file>