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84" d="100"/>
          <a:sy n="84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 algn="ctr">
              <a:defRPr sz="5200" b="1" i="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>
            <a:normAutofit/>
          </a:bodyPr>
          <a:lstStyle>
            <a:lvl1pPr marL="0" indent="0" algn="r">
              <a:buNone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2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0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255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4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8419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23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93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9" y="624110"/>
            <a:ext cx="9920274" cy="597562"/>
          </a:xfrm>
        </p:spPr>
        <p:txBody>
          <a:bodyPr>
            <a:normAutofit/>
          </a:bodyPr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4338" y="1452281"/>
            <a:ext cx="9920274" cy="5190565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8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1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1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2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3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8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3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7D6FE-EF4F-488A-9790-113DBAF9C56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7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lossary.istqb.org/en_US/searc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lossary.istqb.org/en_US/searc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lossary.istqb.org/en_US/search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9C09-1814-22F3-C044-0EADE32722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Тема 2:</a:t>
            </a:r>
            <a:r>
              <a:rPr lang="en-US" dirty="0"/>
              <a:t> </a:t>
            </a:r>
            <a:r>
              <a:rPr lang="uk-UA" dirty="0"/>
              <a:t>Планування процесу тестування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A2127-6CB1-EB70-E012-A227C8E7E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Основи тестування програмного забезпечення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2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ED9E-A02B-499C-679F-D883AFC90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Тестовий план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0021C-0A48-E4D0-EFFA-F9E96CC72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Області</a:t>
            </a:r>
            <a:r>
              <a:rPr lang="ru-RU" b="1" dirty="0"/>
              <a:t>, </a:t>
            </a:r>
            <a:r>
              <a:rPr lang="ru-RU" b="1" dirty="0" err="1"/>
              <a:t>що</a:t>
            </a:r>
            <a:r>
              <a:rPr lang="ru-RU" b="1" dirty="0"/>
              <a:t> НЕ </a:t>
            </a:r>
            <a:r>
              <a:rPr lang="ru-RU" b="1" dirty="0" err="1"/>
              <a:t>піддаються</a:t>
            </a:r>
            <a:r>
              <a:rPr lang="ru-RU" b="1" dirty="0"/>
              <a:t> </a:t>
            </a:r>
            <a:r>
              <a:rPr lang="ru-RU" b="1" dirty="0" err="1"/>
              <a:t>тестуванню</a:t>
            </a:r>
            <a:r>
              <a:rPr lang="ru-RU" b="1" dirty="0"/>
              <a:t> </a:t>
            </a:r>
            <a:r>
              <a:rPr lang="ru-RU" dirty="0"/>
              <a:t>- </a:t>
            </a:r>
            <a:r>
              <a:rPr lang="ru-RU" dirty="0" err="1"/>
              <a:t>перелік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 та/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нефункціональних</a:t>
            </a:r>
            <a:r>
              <a:rPr lang="ru-RU" dirty="0"/>
              <a:t> </a:t>
            </a:r>
            <a:r>
              <a:rPr lang="ru-RU" dirty="0" err="1"/>
              <a:t>особливостей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b="1" dirty="0"/>
              <a:t>НЕ</a:t>
            </a:r>
            <a:r>
              <a:rPr lang="ru-RU" dirty="0"/>
              <a:t>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піддані</a:t>
            </a:r>
            <a:r>
              <a:rPr lang="ru-RU" dirty="0"/>
              <a:t> </a:t>
            </a:r>
            <a:r>
              <a:rPr lang="ru-RU" dirty="0" err="1"/>
              <a:t>тестуванню</a:t>
            </a:r>
            <a:r>
              <a:rPr lang="ru-RU" dirty="0"/>
              <a:t>. Причини </a:t>
            </a:r>
            <a:r>
              <a:rPr lang="ru-RU" dirty="0" err="1"/>
              <a:t>виключення</a:t>
            </a:r>
            <a:r>
              <a:rPr lang="ru-RU" dirty="0"/>
              <a:t> </a:t>
            </a:r>
            <a:r>
              <a:rPr lang="ru-RU" dirty="0" err="1"/>
              <a:t>тієї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іншої</a:t>
            </a:r>
            <a:r>
              <a:rPr lang="ru-RU" dirty="0"/>
              <a:t> </a:t>
            </a:r>
            <a:r>
              <a:rPr lang="ru-RU" dirty="0" err="1"/>
              <a:t>області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списку </a:t>
            </a:r>
            <a:r>
              <a:rPr lang="ru-RU" dirty="0" err="1"/>
              <a:t>тестованих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різними</a:t>
            </a:r>
            <a:r>
              <a:rPr lang="ru-RU" dirty="0"/>
              <a:t> —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гранично</a:t>
            </a:r>
            <a:r>
              <a:rPr lang="ru-RU" dirty="0"/>
              <a:t> </a:t>
            </a:r>
            <a:r>
              <a:rPr lang="ru-RU" dirty="0" err="1"/>
              <a:t>низької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важливості</a:t>
            </a:r>
            <a:r>
              <a:rPr lang="ru-RU" dirty="0"/>
              <a:t> для </a:t>
            </a:r>
            <a:r>
              <a:rPr lang="ru-RU" dirty="0" err="1"/>
              <a:t>замовника</a:t>
            </a:r>
            <a:r>
              <a:rPr lang="ru-RU" dirty="0"/>
              <a:t> до </a:t>
            </a:r>
            <a:r>
              <a:rPr lang="ru-RU" dirty="0" err="1"/>
              <a:t>нестачі</a:t>
            </a:r>
            <a:r>
              <a:rPr lang="ru-RU" dirty="0"/>
              <a:t> часу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ресурсів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b="1" dirty="0"/>
              <a:t>Тестова </a:t>
            </a:r>
            <a:r>
              <a:rPr lang="ru-RU" b="1" dirty="0" err="1"/>
              <a:t>стратегія</a:t>
            </a:r>
            <a:r>
              <a:rPr lang="ru-RU" b="1" dirty="0"/>
              <a:t> та </a:t>
            </a:r>
            <a:r>
              <a:rPr lang="ru-RU" b="1" dirty="0" err="1"/>
              <a:t>підходи</a:t>
            </a:r>
            <a:r>
              <a:rPr lang="ru-RU" b="1" dirty="0"/>
              <a:t> </a:t>
            </a:r>
            <a:r>
              <a:rPr lang="ru-RU" dirty="0"/>
              <a:t>- </a:t>
            </a:r>
            <a:r>
              <a:rPr lang="ru-RU" dirty="0" err="1"/>
              <a:t>опис</a:t>
            </a:r>
            <a:r>
              <a:rPr lang="ru-RU" dirty="0"/>
              <a:t> </a:t>
            </a:r>
            <a:r>
              <a:rPr lang="ru-RU" dirty="0" err="1"/>
              <a:t>процесу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з </a:t>
            </a:r>
            <a:r>
              <a:rPr lang="ru-RU" dirty="0" err="1"/>
              <a:t>погляду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, </a:t>
            </a:r>
            <a:r>
              <a:rPr lang="ru-RU" dirty="0" err="1"/>
              <a:t>підходів</a:t>
            </a:r>
            <a:r>
              <a:rPr lang="ru-RU" dirty="0"/>
              <a:t>, </a:t>
            </a:r>
            <a:r>
              <a:rPr lang="ru-RU" dirty="0" err="1"/>
              <a:t>видів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, </a:t>
            </a:r>
            <a:r>
              <a:rPr lang="ru-RU" dirty="0" err="1"/>
              <a:t>технологій</a:t>
            </a:r>
            <a:r>
              <a:rPr lang="ru-RU" dirty="0"/>
              <a:t>, </a:t>
            </a:r>
            <a:r>
              <a:rPr lang="ru-RU" dirty="0" err="1"/>
              <a:t>інструментальних</a:t>
            </a:r>
            <a:r>
              <a:rPr lang="ru-RU" dirty="0"/>
              <a:t> </a:t>
            </a:r>
            <a:r>
              <a:rPr lang="ru-RU" dirty="0" err="1"/>
              <a:t>засобів</a:t>
            </a:r>
            <a:r>
              <a:rPr lang="ru-RU" dirty="0"/>
              <a:t> і т.д.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49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49B3D-6A36-4144-3A4B-D5111D8DE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Тестовий план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6A0FC-7254-1542-B546-C3C7BE804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Критерии</a:t>
            </a:r>
          </a:p>
          <a:p>
            <a:pPr lvl="1"/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Приймальні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критерії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критерії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якості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будь-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об'єктивні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показники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якості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продукт,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виробляється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повинен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відповідати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точки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зору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замовника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вважатися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готовим до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експлуатації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Критерії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початку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перелік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умов,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час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команда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розпочинає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Наявність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цього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критерію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страхує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команду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безглуздої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витрати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зусиль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коли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принесе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очікуваної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Критерії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припинення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перелік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умов, при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припиняється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Наявність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цього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критерію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страхує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команду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витрати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зусиль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коли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принесе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очікуваної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Критерії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відновлення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перелік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умов, при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відновлюється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Критерії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 criteria336)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умов,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час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завершується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486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835C-B425-D8E6-0155-734AC386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Тестовий план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C5416-89B9-636A-1EC0-CB2E147C4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Ресурси</a:t>
            </a:r>
          </a:p>
          <a:p>
            <a:pPr lvl="1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Програмні ресурси.</a:t>
            </a:r>
          </a:p>
          <a:p>
            <a:pPr lvl="1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Апаратні ресурси.</a:t>
            </a:r>
          </a:p>
          <a:p>
            <a:pPr lvl="1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Людські ресурси.</a:t>
            </a:r>
          </a:p>
          <a:p>
            <a:pPr lvl="1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Часові ресурси.</a:t>
            </a:r>
          </a:p>
          <a:p>
            <a:pPr lvl="1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Фінансові ресурси.</a:t>
            </a:r>
          </a:p>
          <a:p>
            <a:pPr lvl="1"/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20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B976-3CB9-EE19-66CF-369CB7A9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Тестовий план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1ACB9-93D2-3982-3552-8A191C920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err="1"/>
              <a:t>Розклад</a:t>
            </a:r>
            <a:r>
              <a:rPr lang="ru-RU" dirty="0"/>
              <a:t> - </a:t>
            </a:r>
            <a:r>
              <a:rPr lang="ru-RU" dirty="0" err="1"/>
              <a:t>фактично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календар</a:t>
            </a:r>
            <a:r>
              <a:rPr lang="ru-RU" dirty="0"/>
              <a:t>, в 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зазначено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і на </a:t>
            </a:r>
            <a:r>
              <a:rPr lang="ru-RU" dirty="0" err="1"/>
              <a:t>який</a:t>
            </a:r>
            <a:r>
              <a:rPr lang="ru-RU" dirty="0"/>
              <a:t> момент </a:t>
            </a:r>
            <a:r>
              <a:rPr lang="ru-RU" dirty="0" err="1"/>
              <a:t>має</a:t>
            </a:r>
            <a:r>
              <a:rPr lang="ru-RU" dirty="0"/>
              <a:t> бути </a:t>
            </a:r>
            <a:r>
              <a:rPr lang="ru-RU" dirty="0" err="1"/>
              <a:t>зроблено</a:t>
            </a:r>
            <a:r>
              <a:rPr lang="ru-RU" dirty="0"/>
              <a:t>. </a:t>
            </a:r>
            <a:r>
              <a:rPr lang="ru-RU" dirty="0" err="1"/>
              <a:t>Особлива</a:t>
            </a:r>
            <a:r>
              <a:rPr lang="ru-RU" dirty="0"/>
              <a:t> </a:t>
            </a:r>
            <a:r>
              <a:rPr lang="ru-RU" dirty="0" err="1"/>
              <a:t>увага</a:t>
            </a:r>
            <a:r>
              <a:rPr lang="ru-RU" dirty="0"/>
              <a:t> </a:t>
            </a:r>
            <a:r>
              <a:rPr lang="ru-RU" dirty="0" err="1"/>
              <a:t>приділяється</a:t>
            </a:r>
            <a:r>
              <a:rPr lang="ru-RU" dirty="0"/>
              <a:t> </a:t>
            </a:r>
            <a:r>
              <a:rPr lang="ru-RU" dirty="0" err="1"/>
              <a:t>т.зв</a:t>
            </a:r>
            <a:r>
              <a:rPr lang="ru-RU" dirty="0"/>
              <a:t>. «</a:t>
            </a:r>
            <a:r>
              <a:rPr lang="ru-RU" dirty="0" err="1"/>
              <a:t>ключовим</a:t>
            </a:r>
            <a:r>
              <a:rPr lang="ru-RU" dirty="0"/>
              <a:t> точкам» (</a:t>
            </a:r>
            <a:r>
              <a:rPr lang="ru-RU" dirty="0" err="1"/>
              <a:t>milestones</a:t>
            </a:r>
            <a:r>
              <a:rPr lang="ru-RU" dirty="0"/>
              <a:t>), на момент </a:t>
            </a:r>
            <a:r>
              <a:rPr lang="ru-RU" dirty="0" err="1"/>
              <a:t>настання</a:t>
            </a:r>
            <a:r>
              <a:rPr lang="ru-RU" dirty="0"/>
              <a:t>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бути </a:t>
            </a:r>
            <a:r>
              <a:rPr lang="ru-RU" dirty="0" err="1"/>
              <a:t>отриманий</a:t>
            </a:r>
            <a:r>
              <a:rPr lang="ru-RU" dirty="0"/>
              <a:t> </a:t>
            </a:r>
            <a:r>
              <a:rPr lang="ru-RU" dirty="0" err="1"/>
              <a:t>якийсь</a:t>
            </a:r>
            <a:r>
              <a:rPr lang="ru-RU" dirty="0"/>
              <a:t> </a:t>
            </a:r>
            <a:r>
              <a:rPr lang="ru-RU" dirty="0" err="1"/>
              <a:t>значний</a:t>
            </a:r>
            <a:r>
              <a:rPr lang="ru-RU" dirty="0"/>
              <a:t> </a:t>
            </a:r>
            <a:r>
              <a:rPr lang="ru-RU" dirty="0" err="1"/>
              <a:t>відчутний</a:t>
            </a:r>
            <a:r>
              <a:rPr lang="ru-RU" dirty="0"/>
              <a:t> результат.</a:t>
            </a:r>
          </a:p>
          <a:p>
            <a:endParaRPr lang="ru-RU" dirty="0"/>
          </a:p>
          <a:p>
            <a:r>
              <a:rPr lang="ru-RU" b="1" dirty="0" err="1"/>
              <a:t>Ролі</a:t>
            </a:r>
            <a:r>
              <a:rPr lang="ru-RU" b="1" dirty="0"/>
              <a:t> та </a:t>
            </a:r>
            <a:r>
              <a:rPr lang="ru-RU" b="1" dirty="0" err="1"/>
              <a:t>відповідальність</a:t>
            </a:r>
            <a:r>
              <a:rPr lang="ru-RU" b="1" dirty="0"/>
              <a:t> - </a:t>
            </a:r>
            <a:r>
              <a:rPr lang="ru-RU" dirty="0" err="1"/>
              <a:t>перелік</a:t>
            </a:r>
            <a:r>
              <a:rPr lang="ru-RU" dirty="0"/>
              <a:t> </a:t>
            </a:r>
            <a:r>
              <a:rPr lang="ru-RU" dirty="0" err="1"/>
              <a:t>необхідних</a:t>
            </a:r>
            <a:r>
              <a:rPr lang="ru-RU" dirty="0"/>
              <a:t> ролей (</a:t>
            </a:r>
            <a:r>
              <a:rPr lang="ru-RU" dirty="0" err="1"/>
              <a:t>наприклад</a:t>
            </a:r>
            <a:r>
              <a:rPr lang="ru-RU" dirty="0"/>
              <a:t>, «</a:t>
            </a:r>
            <a:r>
              <a:rPr lang="ru-RU" dirty="0" err="1"/>
              <a:t>провідний</a:t>
            </a:r>
            <a:r>
              <a:rPr lang="ru-RU" dirty="0"/>
              <a:t> </a:t>
            </a:r>
            <a:r>
              <a:rPr lang="ru-RU" dirty="0" err="1"/>
              <a:t>тестувальник</a:t>
            </a:r>
            <a:r>
              <a:rPr lang="ru-RU" dirty="0"/>
              <a:t>», «</a:t>
            </a:r>
            <a:r>
              <a:rPr lang="ru-RU" dirty="0" err="1"/>
              <a:t>експерт</a:t>
            </a:r>
            <a:r>
              <a:rPr lang="ru-RU" dirty="0"/>
              <a:t> з </a:t>
            </a:r>
            <a:r>
              <a:rPr lang="ru-RU" dirty="0" err="1"/>
              <a:t>оптимізації</a:t>
            </a:r>
            <a:r>
              <a:rPr lang="ru-RU" dirty="0"/>
              <a:t> </a:t>
            </a:r>
            <a:r>
              <a:rPr lang="ru-RU" dirty="0" err="1"/>
              <a:t>продуктивності</a:t>
            </a:r>
            <a:r>
              <a:rPr lang="ru-RU" dirty="0"/>
              <a:t>») та </a:t>
            </a:r>
            <a:r>
              <a:rPr lang="ru-RU" dirty="0" err="1"/>
              <a:t>галузь</a:t>
            </a:r>
            <a:r>
              <a:rPr lang="ru-RU" dirty="0"/>
              <a:t> </a:t>
            </a:r>
            <a:r>
              <a:rPr lang="ru-RU" dirty="0" err="1"/>
              <a:t>відповідальності</a:t>
            </a:r>
            <a:r>
              <a:rPr lang="ru-RU" dirty="0"/>
              <a:t> </a:t>
            </a:r>
            <a:r>
              <a:rPr lang="ru-RU" dirty="0" err="1"/>
              <a:t>фахівців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виконуютьці</a:t>
            </a:r>
            <a:r>
              <a:rPr lang="ru-RU" dirty="0"/>
              <a:t> </a:t>
            </a:r>
            <a:r>
              <a:rPr lang="ru-RU" dirty="0" err="1"/>
              <a:t>ролі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b="1" dirty="0" err="1"/>
              <a:t>Оцінка</a:t>
            </a:r>
            <a:r>
              <a:rPr lang="ru-RU" b="1" dirty="0"/>
              <a:t> </a:t>
            </a:r>
            <a:r>
              <a:rPr lang="ru-RU" b="1" dirty="0" err="1"/>
              <a:t>ризиків</a:t>
            </a:r>
            <a:r>
              <a:rPr lang="ru-RU" b="1" dirty="0"/>
              <a:t> </a:t>
            </a:r>
            <a:r>
              <a:rPr lang="ru-RU" dirty="0"/>
              <a:t>- </a:t>
            </a:r>
            <a:r>
              <a:rPr lang="ru-RU" dirty="0" err="1"/>
              <a:t>перелік</a:t>
            </a:r>
            <a:r>
              <a:rPr lang="ru-RU" dirty="0"/>
              <a:t> </a:t>
            </a:r>
            <a:r>
              <a:rPr lang="ru-RU" dirty="0" err="1"/>
              <a:t>ризиків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з </a:t>
            </a:r>
            <a:r>
              <a:rPr lang="ru-RU" dirty="0" err="1"/>
              <a:t>високою</a:t>
            </a:r>
            <a:r>
              <a:rPr lang="ru-RU" dirty="0"/>
              <a:t> </a:t>
            </a:r>
            <a:r>
              <a:rPr lang="ru-RU" dirty="0" err="1"/>
              <a:t>ймовірністю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виникнути</a:t>
            </a:r>
            <a:r>
              <a:rPr lang="ru-RU" dirty="0"/>
              <a:t> в </a:t>
            </a:r>
            <a:r>
              <a:rPr lang="ru-RU" dirty="0" err="1"/>
              <a:t>процесі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над проектом. По кожному </a:t>
            </a:r>
            <a:r>
              <a:rPr lang="ru-RU" dirty="0" err="1"/>
              <a:t>ризику</a:t>
            </a:r>
            <a:r>
              <a:rPr lang="ru-RU" dirty="0"/>
              <a:t> </a:t>
            </a:r>
            <a:r>
              <a:rPr lang="ru-RU" dirty="0" err="1"/>
              <a:t>дається</a:t>
            </a:r>
            <a:r>
              <a:rPr lang="ru-RU" dirty="0"/>
              <a:t> </a:t>
            </a:r>
            <a:r>
              <a:rPr lang="ru-RU" dirty="0" err="1"/>
              <a:t>оцінка</a:t>
            </a:r>
            <a:r>
              <a:rPr lang="ru-RU" dirty="0"/>
              <a:t> </a:t>
            </a:r>
            <a:r>
              <a:rPr lang="ru-RU" dirty="0" err="1"/>
              <a:t>загрози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їм</a:t>
            </a:r>
            <a:r>
              <a:rPr lang="ru-RU" dirty="0"/>
              <a:t> </a:t>
            </a:r>
            <a:r>
              <a:rPr lang="ru-RU" dirty="0" err="1"/>
              <a:t>представляється</a:t>
            </a:r>
            <a:r>
              <a:rPr lang="ru-RU" dirty="0"/>
              <a:t>, і </a:t>
            </a:r>
            <a:r>
              <a:rPr lang="ru-RU" dirty="0" err="1"/>
              <a:t>наводяться</a:t>
            </a:r>
            <a:r>
              <a:rPr lang="ru-RU" dirty="0"/>
              <a:t> </a:t>
            </a:r>
            <a:r>
              <a:rPr lang="ru-RU" dirty="0" err="1"/>
              <a:t>варіанти</a:t>
            </a:r>
            <a:r>
              <a:rPr lang="ru-RU" dirty="0"/>
              <a:t> </a:t>
            </a:r>
            <a:r>
              <a:rPr lang="ru-RU" dirty="0" err="1"/>
              <a:t>виходу</a:t>
            </a:r>
            <a:r>
              <a:rPr lang="ru-RU" dirty="0"/>
              <a:t> з </a:t>
            </a:r>
            <a:r>
              <a:rPr lang="ru-RU" dirty="0" err="1"/>
              <a:t>ситуації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0158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12EC-3FE8-02DA-241D-A1A2B465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Тестовий план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A391-E641-DE5C-65E6-881F0BD93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Документація</a:t>
            </a:r>
            <a:r>
              <a:rPr lang="ru-RU" dirty="0"/>
              <a:t> - </a:t>
            </a:r>
            <a:r>
              <a:rPr lang="ru-RU" dirty="0" err="1"/>
              <a:t>перелік</a:t>
            </a:r>
            <a:r>
              <a:rPr lang="ru-RU" dirty="0"/>
              <a:t> </a:t>
            </a:r>
            <a:r>
              <a:rPr lang="ru-RU" dirty="0" err="1"/>
              <a:t>використовуваної</a:t>
            </a:r>
            <a:r>
              <a:rPr lang="ru-RU" dirty="0"/>
              <a:t> </a:t>
            </a:r>
            <a:r>
              <a:rPr lang="ru-RU" dirty="0" err="1"/>
              <a:t>тестової</a:t>
            </a:r>
            <a:r>
              <a:rPr lang="ru-RU" dirty="0"/>
              <a:t> </a:t>
            </a:r>
            <a:r>
              <a:rPr lang="ru-RU" dirty="0" err="1"/>
              <a:t>документації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зазначенням</a:t>
            </a:r>
            <a:r>
              <a:rPr lang="ru-RU" dirty="0"/>
              <a:t>, </a:t>
            </a:r>
            <a:r>
              <a:rPr lang="ru-RU" dirty="0" err="1"/>
              <a:t>хто</a:t>
            </a:r>
            <a:r>
              <a:rPr lang="ru-RU" dirty="0"/>
              <a:t> і коли повинен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готувати</a:t>
            </a:r>
            <a:r>
              <a:rPr lang="ru-RU" dirty="0"/>
              <a:t> та кому </a:t>
            </a:r>
            <a:r>
              <a:rPr lang="ru-RU" dirty="0" err="1"/>
              <a:t>передавати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b="1" dirty="0"/>
              <a:t>Метрики</a:t>
            </a:r>
            <a:r>
              <a:rPr lang="ru-RU" dirty="0"/>
              <a:t> -</a:t>
            </a:r>
            <a:r>
              <a:rPr lang="en-US" dirty="0"/>
              <a:t> </a:t>
            </a:r>
            <a:r>
              <a:rPr lang="ru-RU" dirty="0" err="1"/>
              <a:t>числові</a:t>
            </a:r>
            <a:r>
              <a:rPr lang="ru-RU" dirty="0"/>
              <a:t> характеристики </a:t>
            </a:r>
            <a:r>
              <a:rPr lang="ru-RU" dirty="0" err="1"/>
              <a:t>показників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, </a:t>
            </a:r>
            <a:r>
              <a:rPr lang="ru-RU" dirty="0" err="1"/>
              <a:t>способи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оцінки</a:t>
            </a:r>
            <a:r>
              <a:rPr lang="ru-RU" dirty="0"/>
              <a:t>, </a:t>
            </a:r>
            <a:r>
              <a:rPr lang="ru-RU" dirty="0" err="1"/>
              <a:t>формули</a:t>
            </a:r>
            <a:r>
              <a:rPr lang="ru-RU" dirty="0"/>
              <a:t> і т.д. На </a:t>
            </a:r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розділ</a:t>
            </a:r>
            <a:r>
              <a:rPr lang="ru-RU" dirty="0"/>
              <a:t> </a:t>
            </a:r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формується</a:t>
            </a:r>
            <a:r>
              <a:rPr lang="ru-RU" dirty="0"/>
              <a:t> </a:t>
            </a:r>
            <a:r>
              <a:rPr lang="ru-RU" dirty="0" err="1"/>
              <a:t>безліч</a:t>
            </a:r>
            <a:r>
              <a:rPr lang="ru-RU" dirty="0"/>
              <a:t> </a:t>
            </a:r>
            <a:r>
              <a:rPr lang="ru-RU" dirty="0" err="1"/>
              <a:t>посилань</a:t>
            </a:r>
            <a:r>
              <a:rPr lang="ru-RU" dirty="0"/>
              <a:t> з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розділів</a:t>
            </a:r>
            <a:r>
              <a:rPr lang="ru-RU" dirty="0"/>
              <a:t> тест-плану.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69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4AFD-73FF-A98D-6F3C-CF8FEC88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Метрики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2050C-51D2-9D51-7450-D4A6DFC6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b="1" dirty="0" err="1"/>
              <a:t>Звіт</a:t>
            </a:r>
            <a:r>
              <a:rPr lang="ru-RU" b="1" dirty="0"/>
              <a:t> перед </a:t>
            </a:r>
            <a:r>
              <a:rPr lang="ru-RU" b="1" dirty="0" err="1"/>
              <a:t>замовником</a:t>
            </a:r>
            <a:r>
              <a:rPr lang="ru-RU" b="1" dirty="0"/>
              <a:t>: </a:t>
            </a:r>
            <a:r>
              <a:rPr lang="ru-RU" dirty="0"/>
              <a:t>«</a:t>
            </a:r>
            <a:r>
              <a:rPr lang="ru-RU" dirty="0" err="1"/>
              <a:t>Реалізовано</a:t>
            </a:r>
            <a:r>
              <a:rPr lang="ru-RU" dirty="0"/>
              <a:t> 79% </a:t>
            </a:r>
            <a:r>
              <a:rPr lang="ru-RU" dirty="0" err="1"/>
              <a:t>вимог</a:t>
            </a:r>
            <a:r>
              <a:rPr lang="ru-RU" dirty="0"/>
              <a:t> (в т.ч. 94% </a:t>
            </a:r>
            <a:r>
              <a:rPr lang="ru-RU" dirty="0" err="1"/>
              <a:t>важливих</a:t>
            </a:r>
            <a:r>
              <a:rPr lang="ru-RU" dirty="0"/>
              <a:t>), за </a:t>
            </a:r>
            <a:r>
              <a:rPr lang="ru-RU" dirty="0" err="1"/>
              <a:t>останні</a:t>
            </a:r>
            <a:r>
              <a:rPr lang="ru-RU" dirty="0"/>
              <a:t> три </a:t>
            </a:r>
            <a:r>
              <a:rPr lang="ru-RU" dirty="0" err="1"/>
              <a:t>спринти</a:t>
            </a:r>
            <a:r>
              <a:rPr lang="ru-RU" dirty="0"/>
              <a:t> </a:t>
            </a:r>
            <a:r>
              <a:rPr lang="ru-RU" dirty="0" err="1"/>
              <a:t>тестове</a:t>
            </a:r>
            <a:r>
              <a:rPr lang="ru-RU" dirty="0"/>
              <a:t> </a:t>
            </a:r>
            <a:r>
              <a:rPr lang="ru-RU" dirty="0" err="1"/>
              <a:t>покриття</a:t>
            </a:r>
            <a:r>
              <a:rPr lang="ru-RU" dirty="0"/>
              <a:t> </a:t>
            </a:r>
            <a:r>
              <a:rPr lang="ru-RU" dirty="0" err="1"/>
              <a:t>зросло</a:t>
            </a:r>
            <a:r>
              <a:rPr lang="ru-RU" dirty="0"/>
              <a:t> з 63% до 71%, а </a:t>
            </a:r>
            <a:r>
              <a:rPr lang="ru-RU" dirty="0" err="1"/>
              <a:t>загальний</a:t>
            </a:r>
            <a:r>
              <a:rPr lang="ru-RU" dirty="0"/>
              <a:t> </a:t>
            </a:r>
            <a:r>
              <a:rPr lang="ru-RU" dirty="0" err="1"/>
              <a:t>показник</a:t>
            </a:r>
            <a:r>
              <a:rPr lang="ru-RU" dirty="0"/>
              <a:t> </a:t>
            </a:r>
            <a:r>
              <a:rPr lang="ru-RU" dirty="0" err="1"/>
              <a:t>проходження</a:t>
            </a:r>
            <a:r>
              <a:rPr lang="ru-RU" dirty="0"/>
              <a:t> тест-</a:t>
            </a:r>
            <a:r>
              <a:rPr lang="ru-RU" dirty="0" err="1"/>
              <a:t>кейсів</a:t>
            </a:r>
            <a:r>
              <a:rPr lang="ru-RU" dirty="0"/>
              <a:t> </a:t>
            </a:r>
            <a:r>
              <a:rPr lang="ru-RU" dirty="0" err="1"/>
              <a:t>зріс</a:t>
            </a:r>
            <a:r>
              <a:rPr lang="ru-RU" dirty="0"/>
              <a:t> з 85% до 89%. </a:t>
            </a:r>
            <a:r>
              <a:rPr lang="ru-RU" dirty="0" err="1"/>
              <a:t>Іншими</a:t>
            </a:r>
            <a:r>
              <a:rPr lang="ru-RU" dirty="0"/>
              <a:t> словами, ми </a:t>
            </a:r>
            <a:r>
              <a:rPr lang="ru-RU" dirty="0" err="1"/>
              <a:t>повністю</a:t>
            </a:r>
            <a:r>
              <a:rPr lang="ru-RU" dirty="0"/>
              <a:t> </a:t>
            </a:r>
            <a:r>
              <a:rPr lang="ru-RU" dirty="0" err="1"/>
              <a:t>вкладаємося</a:t>
            </a:r>
            <a:r>
              <a:rPr lang="ru-RU" dirty="0"/>
              <a:t> в план за </a:t>
            </a:r>
            <a:r>
              <a:rPr lang="ru-RU" dirty="0" err="1"/>
              <a:t>всіма</a:t>
            </a:r>
            <a:r>
              <a:rPr lang="ru-RU" dirty="0"/>
              <a:t> </a:t>
            </a:r>
            <a:r>
              <a:rPr lang="ru-RU" dirty="0" err="1"/>
              <a:t>ключовими</a:t>
            </a:r>
            <a:r>
              <a:rPr lang="ru-RU" dirty="0"/>
              <a:t> </a:t>
            </a:r>
            <a:r>
              <a:rPr lang="ru-RU" dirty="0" err="1"/>
              <a:t>показниками</a:t>
            </a:r>
            <a:r>
              <a:rPr lang="ru-RU" dirty="0"/>
              <a:t>, а з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навіть</a:t>
            </a:r>
            <a:r>
              <a:rPr lang="ru-RU" dirty="0"/>
              <a:t> </a:t>
            </a:r>
            <a:r>
              <a:rPr lang="ru-RU" dirty="0" err="1"/>
              <a:t>йдемо</a:t>
            </a:r>
            <a:r>
              <a:rPr lang="ru-RU" dirty="0"/>
              <a:t> з невеликим </a:t>
            </a:r>
            <a:r>
              <a:rPr lang="ru-RU" dirty="0" err="1"/>
              <a:t>випередженням</a:t>
            </a:r>
            <a:r>
              <a:rPr lang="ru-RU" dirty="0"/>
              <a:t>».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422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BF06-EA69-E287-715A-C3EA4845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Метрики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131FF-BCA2-C6FE-D813-4A3B270A4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Загальноприйняті метрики</a:t>
            </a:r>
          </a:p>
          <a:p>
            <a:pPr lvl="1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процентне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відношення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(не)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тест-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кейсів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всіх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наявних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відсотковий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показник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успішного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проходження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тест-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кейсів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відсотковий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показник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заблокованих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тест-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кейсів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густина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розподілу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дефектів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ефективність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усунення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дефектів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розподіл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дефектів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важливістю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терміновістю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Покриття вимог/граничних вимог/коду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71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2BDE-FC60-F637-3879-255127F4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E7469-49DB-E37E-33C1-3DB7C604A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Мета</a:t>
            </a:r>
          </a:p>
          <a:p>
            <a:endParaRPr lang="uk-UA" dirty="0"/>
          </a:p>
          <a:p>
            <a:r>
              <a:rPr lang="uk-UA" dirty="0"/>
              <a:t>Завдання</a:t>
            </a:r>
          </a:p>
          <a:p>
            <a:endParaRPr lang="uk-UA" dirty="0"/>
          </a:p>
          <a:p>
            <a:r>
              <a:rPr lang="uk-UA" dirty="0"/>
              <a:t>Способи досягнення встановлений цілей та вирішення встановлених завдань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5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DB85-0E13-A3EF-6705-47E21C4A2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Визначення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19CB0-B091-5C03-4BA8-5911D2609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https://glossary.istqb.org/en_US/search</a:t>
            </a:r>
            <a:endParaRPr lang="en-US" dirty="0"/>
          </a:p>
          <a:p>
            <a:pPr marL="0" indent="0">
              <a:buNone/>
            </a:pPr>
            <a:endParaRPr lang="uk-UA" dirty="0"/>
          </a:p>
          <a:p>
            <a:r>
              <a:rPr lang="en-US" b="1" dirty="0"/>
              <a:t>Test planning </a:t>
            </a:r>
            <a:r>
              <a:rPr lang="en-US" dirty="0"/>
              <a:t>- the activity of establishing or updating a test plan.</a:t>
            </a:r>
            <a:endParaRPr lang="uk-UA" dirty="0"/>
          </a:p>
          <a:p>
            <a:r>
              <a:rPr lang="en-US" b="1" dirty="0"/>
              <a:t>Test plan </a:t>
            </a:r>
            <a:r>
              <a:rPr lang="en-US" dirty="0"/>
              <a:t>- documentation describing the test objectives to be achieved and the means and the schedule for achieving them, organized to coordinate testing activities.</a:t>
            </a:r>
          </a:p>
        </p:txBody>
      </p:sp>
    </p:spTree>
    <p:extLst>
      <p:ext uri="{BB962C8B-B14F-4D97-AF65-F5344CB8AC3E}">
        <p14:creationId xmlns:p14="http://schemas.microsoft.com/office/powerpoint/2010/main" val="191389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DB85-0E13-A3EF-6705-47E21C4A2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Визначення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19CB0-B091-5C03-4BA8-5911D2609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https://glossary.istqb.org/en_US/search</a:t>
            </a:r>
            <a:endParaRPr lang="en-US" dirty="0"/>
          </a:p>
          <a:p>
            <a:pPr marL="0" indent="0">
              <a:buNone/>
            </a:pPr>
            <a:endParaRPr lang="uk-UA" dirty="0"/>
          </a:p>
          <a:p>
            <a:r>
              <a:rPr lang="en-US" b="1" dirty="0"/>
              <a:t>Test planning </a:t>
            </a:r>
            <a:r>
              <a:rPr lang="en-US" dirty="0"/>
              <a:t>- </a:t>
            </a:r>
            <a:r>
              <a:rPr lang="ru-RU" dirty="0" err="1"/>
              <a:t>діяльність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оновлення</a:t>
            </a:r>
            <a:r>
              <a:rPr lang="ru-RU" dirty="0"/>
              <a:t> плану </a:t>
            </a:r>
            <a:r>
              <a:rPr lang="ru-RU" dirty="0" err="1"/>
              <a:t>тестування</a:t>
            </a:r>
            <a:r>
              <a:rPr lang="en-US" dirty="0"/>
              <a:t>.</a:t>
            </a:r>
            <a:endParaRPr lang="uk-UA" dirty="0"/>
          </a:p>
          <a:p>
            <a:r>
              <a:rPr lang="en-US" b="1" dirty="0"/>
              <a:t>Test plan </a:t>
            </a:r>
            <a:r>
              <a:rPr lang="en-US" dirty="0"/>
              <a:t>- </a:t>
            </a:r>
            <a:r>
              <a:rPr lang="ru-RU" dirty="0" err="1"/>
              <a:t>документація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описує</a:t>
            </a:r>
            <a:r>
              <a:rPr lang="ru-RU" dirty="0"/>
              <a:t> </a:t>
            </a:r>
            <a:r>
              <a:rPr lang="ru-RU" dirty="0" err="1"/>
              <a:t>цілі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,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досягти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засоби</a:t>
            </a:r>
            <a:r>
              <a:rPr lang="ru-RU" dirty="0"/>
              <a:t> та </a:t>
            </a:r>
            <a:r>
              <a:rPr lang="ru-RU" dirty="0" err="1"/>
              <a:t>графік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досягнення</a:t>
            </a:r>
            <a:r>
              <a:rPr lang="ru-RU" dirty="0"/>
              <a:t>, </a:t>
            </a:r>
            <a:r>
              <a:rPr lang="ru-RU" dirty="0" err="1"/>
              <a:t>організована</a:t>
            </a:r>
            <a:r>
              <a:rPr lang="ru-RU" dirty="0"/>
              <a:t> для </a:t>
            </a:r>
            <a:r>
              <a:rPr lang="ru-RU" dirty="0" err="1"/>
              <a:t>координації</a:t>
            </a:r>
            <a:r>
              <a:rPr lang="ru-RU" dirty="0"/>
              <a:t> </a:t>
            </a:r>
            <a:r>
              <a:rPr lang="ru-RU" dirty="0" err="1"/>
              <a:t>діяльності</a:t>
            </a:r>
            <a:r>
              <a:rPr lang="ru-RU" dirty="0"/>
              <a:t> з </a:t>
            </a:r>
            <a:r>
              <a:rPr lang="ru-RU" dirty="0" err="1"/>
              <a:t>тестування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682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4726-7BF2-4B54-3F90-1990B8AF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Мета та завдання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2D110-C049-B8F2-1A94-0E50D8BCC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Визначення обсягу</a:t>
            </a:r>
            <a:r>
              <a:rPr lang="en-US" dirty="0"/>
              <a:t> </a:t>
            </a:r>
            <a:r>
              <a:rPr lang="uk-UA" dirty="0"/>
              <a:t>та рівня складності роботи, яку необхідно виконати, при цьому визначається можливість виконання завдання в цілому або необхідна розбивка на менші частини.</a:t>
            </a:r>
          </a:p>
          <a:p>
            <a:r>
              <a:rPr lang="uk-UA" dirty="0"/>
              <a:t>Оцінка наявність необхідних ресурсів та визначити шляхи отримання необхідних для нас ресурсів в процесі тестування.</a:t>
            </a:r>
          </a:p>
          <a:p>
            <a:r>
              <a:rPr lang="uk-UA" dirty="0"/>
              <a:t>Планування розкладу та визначення орієнтирів (</a:t>
            </a:r>
            <a:r>
              <a:rPr lang="en-US" dirty="0"/>
              <a:t>milestones</a:t>
            </a:r>
            <a:r>
              <a:rPr lang="uk-UA" dirty="0"/>
              <a:t>).</a:t>
            </a:r>
          </a:p>
          <a:p>
            <a:r>
              <a:rPr lang="uk-UA" dirty="0"/>
              <a:t>Робота з ризиками та планування контр мір у випадку настання критичної ситуації.</a:t>
            </a:r>
          </a:p>
          <a:p>
            <a:r>
              <a:rPr lang="uk-UA" dirty="0"/>
              <a:t>Визначення обов'язків та відповідальності.</a:t>
            </a:r>
          </a:p>
          <a:p>
            <a:r>
              <a:rPr lang="uk-UA" dirty="0"/>
              <a:t>Координація між командами/проектами/групами.</a:t>
            </a:r>
          </a:p>
          <a:p>
            <a:endParaRPr lang="uk-U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0DC0-4DCC-D99D-1165-D3BE2B78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Життєвий цикл тестування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D4A753-6710-6B5A-D210-6B13CEC39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769" y="1452563"/>
            <a:ext cx="6987399" cy="5189537"/>
          </a:xfrm>
        </p:spPr>
      </p:pic>
    </p:spTree>
    <p:extLst>
      <p:ext uri="{BB962C8B-B14F-4D97-AF65-F5344CB8AC3E}">
        <p14:creationId xmlns:p14="http://schemas.microsoft.com/office/powerpoint/2010/main" val="116433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1CCD-CA56-801A-19DC-FD2A985D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Позитивна складова планування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3BC3A-D9CF-CF82-061D-DE8219F31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r>
              <a:rPr lang="uk-UA" dirty="0"/>
              <a:t>Отримання більш якісних результатів з меншою кількістю витрат.</a:t>
            </a:r>
          </a:p>
          <a:p>
            <a:r>
              <a:rPr lang="uk-UA" dirty="0"/>
              <a:t>Оптимізація ресурсів.</a:t>
            </a:r>
          </a:p>
          <a:p>
            <a:r>
              <a:rPr lang="uk-UA" dirty="0"/>
              <a:t>Відстеження прогресу виконання у будь-який момент часу.</a:t>
            </a:r>
          </a:p>
          <a:p>
            <a:r>
              <a:rPr lang="uk-UA" dirty="0"/>
              <a:t>Розуміння того, що робити у будь-якій ситуації.</a:t>
            </a:r>
          </a:p>
          <a:p>
            <a:r>
              <a:rPr lang="uk-UA" dirty="0"/>
              <a:t>Планування дозволяє покращити взаємодію між учасниками команди.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16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ABFF5-8309-3383-5092-9BEF3F4A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Тестовий план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521FF-7E05-7097-92ED-A69E3285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https://glossary.istqb.org/en_US/search</a:t>
            </a:r>
            <a:endParaRPr lang="en-US" dirty="0"/>
          </a:p>
          <a:p>
            <a:pPr marL="0" indent="0">
              <a:buNone/>
            </a:pPr>
            <a:endParaRPr lang="uk-UA" dirty="0"/>
          </a:p>
          <a:p>
            <a:r>
              <a:rPr lang="en-US" b="1" dirty="0"/>
              <a:t>Test plan </a:t>
            </a:r>
            <a:r>
              <a:rPr lang="en-US" dirty="0"/>
              <a:t>- </a:t>
            </a:r>
            <a:r>
              <a:rPr lang="ru-RU" dirty="0" err="1"/>
              <a:t>документація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описує</a:t>
            </a:r>
            <a:r>
              <a:rPr lang="ru-RU" dirty="0"/>
              <a:t> </a:t>
            </a:r>
            <a:r>
              <a:rPr lang="ru-RU" dirty="0" err="1"/>
              <a:t>цілі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,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досягти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засоби</a:t>
            </a:r>
            <a:r>
              <a:rPr lang="ru-RU" dirty="0"/>
              <a:t> та </a:t>
            </a:r>
            <a:r>
              <a:rPr lang="ru-RU" dirty="0" err="1"/>
              <a:t>графік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досягнення</a:t>
            </a:r>
            <a:r>
              <a:rPr lang="ru-RU" dirty="0"/>
              <a:t>, </a:t>
            </a:r>
            <a:r>
              <a:rPr lang="ru-RU" dirty="0" err="1"/>
              <a:t>організована</a:t>
            </a:r>
            <a:r>
              <a:rPr lang="ru-RU" dirty="0"/>
              <a:t> для </a:t>
            </a:r>
            <a:r>
              <a:rPr lang="ru-RU" dirty="0" err="1"/>
              <a:t>координації</a:t>
            </a:r>
            <a:r>
              <a:rPr lang="ru-RU" dirty="0"/>
              <a:t> </a:t>
            </a:r>
            <a:r>
              <a:rPr lang="ru-RU" dirty="0" err="1"/>
              <a:t>діяльності</a:t>
            </a:r>
            <a:r>
              <a:rPr lang="ru-RU" dirty="0"/>
              <a:t> з </a:t>
            </a:r>
            <a:r>
              <a:rPr lang="ru-RU" dirty="0" err="1"/>
              <a:t>тестування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01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5AD3-C812-7479-9098-9D38D90B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Тестовий план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FD40-2B2F-6776-84C8-0688575FD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Мета - </a:t>
            </a:r>
            <a:r>
              <a:rPr lang="ru-RU" dirty="0" err="1"/>
              <a:t>гранично</a:t>
            </a:r>
            <a:r>
              <a:rPr lang="ru-RU" dirty="0"/>
              <a:t> короткий </a:t>
            </a:r>
            <a:r>
              <a:rPr lang="ru-RU" dirty="0" err="1"/>
              <a:t>опис</a:t>
            </a:r>
            <a:r>
              <a:rPr lang="ru-RU" dirty="0"/>
              <a:t> мети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(</a:t>
            </a:r>
            <a:r>
              <a:rPr lang="ru-RU" dirty="0" err="1"/>
              <a:t>частково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нагадує</a:t>
            </a:r>
            <a:r>
              <a:rPr lang="ru-RU" dirty="0"/>
              <a:t> </a:t>
            </a:r>
            <a:r>
              <a:rPr lang="ru-RU" dirty="0" err="1"/>
              <a:t>бізнес-вимоги</a:t>
            </a:r>
            <a:r>
              <a:rPr lang="ru-RU" dirty="0"/>
              <a:t>, але </a:t>
            </a:r>
            <a:r>
              <a:rPr lang="ru-RU" dirty="0" err="1"/>
              <a:t>інформація</a:t>
            </a:r>
            <a:r>
              <a:rPr lang="ru-RU" dirty="0"/>
              <a:t> </a:t>
            </a:r>
            <a:r>
              <a:rPr lang="ru-RU" dirty="0" err="1"/>
              <a:t>подається</a:t>
            </a:r>
            <a:r>
              <a:rPr lang="ru-RU" dirty="0"/>
              <a:t> в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стислому</a:t>
            </a:r>
            <a:r>
              <a:rPr lang="ru-RU" dirty="0"/>
              <a:t> </a:t>
            </a:r>
            <a:r>
              <a:rPr lang="ru-RU" dirty="0" err="1"/>
              <a:t>вигляді</a:t>
            </a:r>
            <a:r>
              <a:rPr lang="ru-RU" dirty="0"/>
              <a:t> і в </a:t>
            </a:r>
            <a:r>
              <a:rPr lang="ru-RU" dirty="0" err="1"/>
              <a:t>контексті</a:t>
            </a:r>
            <a:r>
              <a:rPr lang="ru-RU" dirty="0"/>
              <a:t> того, на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слід</a:t>
            </a:r>
            <a:r>
              <a:rPr lang="ru-RU" dirty="0"/>
              <a:t> </a:t>
            </a:r>
            <a:r>
              <a:rPr lang="ru-RU" dirty="0" err="1"/>
              <a:t>звертати</a:t>
            </a:r>
            <a:r>
              <a:rPr lang="ru-RU" dirty="0"/>
              <a:t> </a:t>
            </a:r>
            <a:r>
              <a:rPr lang="ru-RU" dirty="0" err="1"/>
              <a:t>першорядну</a:t>
            </a:r>
            <a:r>
              <a:rPr lang="ru-RU" dirty="0"/>
              <a:t> </a:t>
            </a:r>
            <a:r>
              <a:rPr lang="ru-RU" dirty="0" err="1"/>
              <a:t>увагу</a:t>
            </a:r>
            <a:r>
              <a:rPr lang="ru-RU" dirty="0"/>
              <a:t> при </a:t>
            </a:r>
            <a:r>
              <a:rPr lang="ru-RU" dirty="0" err="1"/>
              <a:t>організації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та </a:t>
            </a:r>
            <a:r>
              <a:rPr lang="ru-RU" dirty="0" err="1"/>
              <a:t>підвищення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).</a:t>
            </a:r>
          </a:p>
          <a:p>
            <a:endParaRPr lang="ru-RU" dirty="0"/>
          </a:p>
          <a:p>
            <a:r>
              <a:rPr lang="ru-RU" b="1" dirty="0" err="1"/>
              <a:t>Області</a:t>
            </a:r>
            <a:r>
              <a:rPr lang="ru-RU" b="1" dirty="0"/>
              <a:t>, </a:t>
            </a:r>
            <a:r>
              <a:rPr lang="ru-RU" b="1" dirty="0" err="1"/>
              <a:t>що</a:t>
            </a:r>
            <a:r>
              <a:rPr lang="ru-RU" b="1" dirty="0"/>
              <a:t> </a:t>
            </a:r>
            <a:r>
              <a:rPr lang="ru-RU" b="1" dirty="0" err="1"/>
              <a:t>піддаються</a:t>
            </a:r>
            <a:r>
              <a:rPr lang="ru-RU" b="1" dirty="0"/>
              <a:t> </a:t>
            </a:r>
            <a:r>
              <a:rPr lang="ru-RU" b="1" dirty="0" err="1"/>
              <a:t>тестуванню</a:t>
            </a:r>
            <a:r>
              <a:rPr lang="ru-RU" b="1" dirty="0"/>
              <a:t> </a:t>
            </a:r>
            <a:r>
              <a:rPr lang="ru-RU" dirty="0"/>
              <a:t>- </a:t>
            </a:r>
            <a:r>
              <a:rPr lang="ru-RU" dirty="0" err="1"/>
              <a:t>перелік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 та/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нефункціональних</a:t>
            </a:r>
            <a:r>
              <a:rPr lang="ru-RU" dirty="0"/>
              <a:t> </a:t>
            </a:r>
            <a:r>
              <a:rPr lang="ru-RU" dirty="0" err="1"/>
              <a:t>особливостей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тестовані</a:t>
            </a:r>
            <a:r>
              <a:rPr lang="ru-RU" dirty="0"/>
              <a:t>. У </a:t>
            </a:r>
            <a:r>
              <a:rPr lang="ru-RU" dirty="0" err="1"/>
              <a:t>деяких</a:t>
            </a:r>
            <a:r>
              <a:rPr lang="ru-RU" dirty="0"/>
              <a:t> </a:t>
            </a:r>
            <a:r>
              <a:rPr lang="ru-RU" dirty="0" err="1"/>
              <a:t>випадках</a:t>
            </a:r>
            <a:r>
              <a:rPr lang="ru-RU" dirty="0"/>
              <a:t> тут </a:t>
            </a:r>
            <a:r>
              <a:rPr lang="ru-RU" dirty="0" err="1"/>
              <a:t>також</a:t>
            </a:r>
            <a:r>
              <a:rPr lang="ru-RU" dirty="0"/>
              <a:t> наводиться </a:t>
            </a:r>
            <a:r>
              <a:rPr lang="ru-RU" dirty="0" err="1"/>
              <a:t>пріоритет</a:t>
            </a:r>
            <a:r>
              <a:rPr lang="ru-RU" dirty="0"/>
              <a:t> </a:t>
            </a:r>
            <a:r>
              <a:rPr lang="ru-RU" dirty="0" err="1"/>
              <a:t>відповідної</a:t>
            </a:r>
            <a:r>
              <a:rPr lang="ru-RU" dirty="0"/>
              <a:t> </a:t>
            </a:r>
            <a:r>
              <a:rPr lang="ru-RU" dirty="0" err="1"/>
              <a:t>галузі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58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132</TotalTime>
  <Words>866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Times New Roman</vt:lpstr>
      <vt:lpstr>Wingdings 3</vt:lpstr>
      <vt:lpstr>Wisp</vt:lpstr>
      <vt:lpstr>Тема 2: Планування процесу тестування</vt:lpstr>
      <vt:lpstr>PowerPoint Presentation</vt:lpstr>
      <vt:lpstr>Визначення</vt:lpstr>
      <vt:lpstr>Визначення</vt:lpstr>
      <vt:lpstr>Мета та завдання</vt:lpstr>
      <vt:lpstr>Життєвий цикл тестування</vt:lpstr>
      <vt:lpstr>Позитивна складова планування</vt:lpstr>
      <vt:lpstr>Тестовий план</vt:lpstr>
      <vt:lpstr>Тестовий план</vt:lpstr>
      <vt:lpstr>Тестовий план</vt:lpstr>
      <vt:lpstr>Тестовий план</vt:lpstr>
      <vt:lpstr>Тестовий план</vt:lpstr>
      <vt:lpstr>Тестовий план</vt:lpstr>
      <vt:lpstr>Тестовий план</vt:lpstr>
      <vt:lpstr>Метрики</vt:lpstr>
      <vt:lpstr>Метрики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Diuba</dc:creator>
  <cp:lastModifiedBy>Ihor Diuba</cp:lastModifiedBy>
  <cp:revision>8</cp:revision>
  <dcterms:created xsi:type="dcterms:W3CDTF">2023-12-12T21:16:34Z</dcterms:created>
  <dcterms:modified xsi:type="dcterms:W3CDTF">2023-12-17T23:18:10Z</dcterms:modified>
</cp:coreProperties>
</file>