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84" d="100"/>
          <a:sy n="84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 algn="ctr">
              <a:defRPr sz="5200" b="1" i="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>
            <a:normAutofit/>
          </a:bodyPr>
          <a:lstStyle>
            <a:lvl1pPr marL="0" indent="0" algn="r">
              <a:buNone/>
              <a:defRPr sz="24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2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0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255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4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8419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23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93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9" y="624110"/>
            <a:ext cx="9920274" cy="597562"/>
          </a:xfrm>
        </p:spPr>
        <p:txBody>
          <a:bodyPr>
            <a:normAutofit/>
          </a:bodyPr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4338" y="1452281"/>
            <a:ext cx="9920274" cy="5190565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8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1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1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2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3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8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D6FE-EF4F-488A-9790-113DBAF9C56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3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7D6FE-EF4F-488A-9790-113DBAF9C56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BEBE06E-CEA8-43BF-B569-6C3E0008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7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lossary.istqb.org/en_US/term/requirement-4-2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9C09-1814-22F3-C044-0EADE32722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Тема </a:t>
            </a:r>
            <a:r>
              <a:rPr lang="en-US" dirty="0"/>
              <a:t>3</a:t>
            </a:r>
            <a:r>
              <a:rPr lang="uk-UA" dirty="0"/>
              <a:t>:</a:t>
            </a:r>
            <a:r>
              <a:rPr lang="en-US" dirty="0"/>
              <a:t> </a:t>
            </a:r>
            <a:r>
              <a:rPr lang="uk-UA" dirty="0"/>
              <a:t>Тестування вимог до програмного забезпечення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A2127-6CB1-EB70-E012-A227C8E7E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Основи тестування програмного забезпечення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2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31703-103C-A299-4707-EB8711C7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Способи збору вимог до ПЗ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4A154-7339-BE82-CECD-F8CAE2E49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Анкетування</a:t>
            </a:r>
            <a:r>
              <a:rPr lang="ru-RU" dirty="0"/>
              <a:t>. </a:t>
            </a:r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варіант</a:t>
            </a:r>
            <a:r>
              <a:rPr lang="ru-RU" dirty="0"/>
              <a:t> </a:t>
            </a:r>
            <a:r>
              <a:rPr lang="ru-RU" dirty="0" err="1"/>
              <a:t>виявлення</a:t>
            </a:r>
            <a:r>
              <a:rPr lang="ru-RU" dirty="0"/>
              <a:t> </a:t>
            </a:r>
            <a:r>
              <a:rPr lang="ru-RU" dirty="0" err="1"/>
              <a:t>вимог</a:t>
            </a:r>
            <a:r>
              <a:rPr lang="ru-RU" dirty="0"/>
              <a:t> </a:t>
            </a:r>
            <a:r>
              <a:rPr lang="ru-RU" dirty="0" err="1"/>
              <a:t>викликає</a:t>
            </a:r>
            <a:r>
              <a:rPr lang="ru-RU" dirty="0"/>
              <a:t> </a:t>
            </a:r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err="1"/>
              <a:t>суперечок</a:t>
            </a:r>
            <a:r>
              <a:rPr lang="ru-RU" dirty="0"/>
              <a:t>, т.к. при </a:t>
            </a:r>
            <a:r>
              <a:rPr lang="ru-RU" b="1" dirty="0" err="1"/>
              <a:t>неправильній</a:t>
            </a:r>
            <a:r>
              <a:rPr lang="ru-RU" dirty="0"/>
              <a:t>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призвести</a:t>
            </a:r>
            <a:r>
              <a:rPr lang="ru-RU" dirty="0"/>
              <a:t> до </a:t>
            </a:r>
            <a:r>
              <a:rPr lang="ru-RU" dirty="0" err="1"/>
              <a:t>нульового</a:t>
            </a:r>
            <a:r>
              <a:rPr lang="ru-RU" dirty="0"/>
              <a:t> результату при </a:t>
            </a:r>
            <a:r>
              <a:rPr lang="ru-RU" dirty="0" err="1"/>
              <a:t>об'ємних</a:t>
            </a:r>
            <a:r>
              <a:rPr lang="ru-RU" dirty="0"/>
              <a:t> </a:t>
            </a:r>
            <a:r>
              <a:rPr lang="ru-RU" dirty="0" err="1"/>
              <a:t>витратах</a:t>
            </a:r>
            <a:r>
              <a:rPr lang="ru-RU" dirty="0"/>
              <a:t>. У той же час при </a:t>
            </a:r>
            <a:r>
              <a:rPr lang="ru-RU" b="1" dirty="0" err="1"/>
              <a:t>правильній</a:t>
            </a:r>
            <a:r>
              <a:rPr lang="ru-RU" dirty="0"/>
              <a:t> </a:t>
            </a:r>
            <a:r>
              <a:rPr lang="ru-RU" dirty="0" err="1"/>
              <a:t>організації</a:t>
            </a:r>
            <a:r>
              <a:rPr lang="ru-RU" dirty="0"/>
              <a:t> </a:t>
            </a:r>
            <a:r>
              <a:rPr lang="ru-RU" dirty="0" err="1"/>
              <a:t>анкетування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автоматично </a:t>
            </a:r>
            <a:r>
              <a:rPr lang="ru-RU" dirty="0" err="1"/>
              <a:t>зібрати</a:t>
            </a:r>
            <a:r>
              <a:rPr lang="ru-RU" dirty="0"/>
              <a:t> та </a:t>
            </a:r>
            <a:r>
              <a:rPr lang="ru-RU" dirty="0" err="1"/>
              <a:t>обробити</a:t>
            </a:r>
            <a:r>
              <a:rPr lang="ru-RU" dirty="0"/>
              <a:t> </a:t>
            </a:r>
            <a:r>
              <a:rPr lang="ru-RU" dirty="0" err="1"/>
              <a:t>величезну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відповідей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величезної</a:t>
            </a:r>
            <a:r>
              <a:rPr lang="ru-RU" dirty="0"/>
              <a:t> </a:t>
            </a:r>
            <a:r>
              <a:rPr lang="ru-RU" dirty="0" err="1"/>
              <a:t>кількості</a:t>
            </a:r>
            <a:r>
              <a:rPr lang="ru-RU" dirty="0"/>
              <a:t> </a:t>
            </a:r>
            <a:r>
              <a:rPr lang="ru-RU" dirty="0" err="1"/>
              <a:t>респондентів</a:t>
            </a:r>
            <a:r>
              <a:rPr lang="ru-RU" dirty="0"/>
              <a:t>. </a:t>
            </a:r>
            <a:r>
              <a:rPr lang="ru-RU" dirty="0" err="1"/>
              <a:t>Ключовим</a:t>
            </a:r>
            <a:r>
              <a:rPr lang="ru-RU" dirty="0"/>
              <a:t> фактором </a:t>
            </a:r>
            <a:r>
              <a:rPr lang="ru-RU" dirty="0" err="1"/>
              <a:t>успіху</a:t>
            </a:r>
            <a:r>
              <a:rPr lang="ru-RU" dirty="0"/>
              <a:t> є </a:t>
            </a:r>
            <a:r>
              <a:rPr lang="ru-RU" dirty="0" err="1"/>
              <a:t>правильне</a:t>
            </a:r>
            <a:r>
              <a:rPr lang="ru-RU" dirty="0"/>
              <a:t> </a:t>
            </a:r>
            <a:r>
              <a:rPr lang="ru-RU" dirty="0" err="1"/>
              <a:t>складання</a:t>
            </a:r>
            <a:r>
              <a:rPr lang="ru-RU" dirty="0"/>
              <a:t> </a:t>
            </a:r>
            <a:r>
              <a:rPr lang="ru-RU" dirty="0" err="1"/>
              <a:t>анкети</a:t>
            </a:r>
            <a:r>
              <a:rPr lang="ru-RU" dirty="0"/>
              <a:t>, </a:t>
            </a:r>
            <a:r>
              <a:rPr lang="ru-RU" dirty="0" err="1"/>
              <a:t>правильний</a:t>
            </a:r>
            <a:r>
              <a:rPr lang="ru-RU" dirty="0"/>
              <a:t> </a:t>
            </a:r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аудиторії</a:t>
            </a:r>
            <a:r>
              <a:rPr lang="ru-RU" dirty="0"/>
              <a:t> та </a:t>
            </a:r>
            <a:r>
              <a:rPr lang="ru-RU" dirty="0" err="1"/>
              <a:t>правильне</a:t>
            </a:r>
            <a:r>
              <a:rPr lang="ru-RU" dirty="0"/>
              <a:t> </a:t>
            </a:r>
            <a:r>
              <a:rPr lang="ru-RU" dirty="0" err="1"/>
              <a:t>піднесення</a:t>
            </a:r>
            <a:r>
              <a:rPr lang="ru-RU" dirty="0"/>
              <a:t> </a:t>
            </a:r>
            <a:r>
              <a:rPr lang="ru-RU" dirty="0" err="1"/>
              <a:t>анкети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67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31703-103C-A299-4707-EB8711C7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Способи збору вимог до ПЗ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4A154-7339-BE82-CECD-F8CAE2E49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Спостереження</a:t>
            </a:r>
            <a:r>
              <a:rPr lang="ru-RU" dirty="0"/>
              <a:t>.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виражатися</a:t>
            </a:r>
            <a:r>
              <a:rPr lang="ru-RU" dirty="0"/>
              <a:t> як у буквальному </a:t>
            </a:r>
            <a:r>
              <a:rPr lang="ru-RU" dirty="0" err="1"/>
              <a:t>спостереженні</a:t>
            </a:r>
            <a:r>
              <a:rPr lang="ru-RU" dirty="0"/>
              <a:t> за </a:t>
            </a:r>
            <a:r>
              <a:rPr lang="ru-RU" dirty="0" err="1"/>
              <a:t>деякими</a:t>
            </a:r>
            <a:r>
              <a:rPr lang="ru-RU" dirty="0"/>
              <a:t> </a:t>
            </a:r>
            <a:r>
              <a:rPr lang="ru-RU" dirty="0" err="1"/>
              <a:t>процесами</a:t>
            </a:r>
            <a:r>
              <a:rPr lang="ru-RU" dirty="0"/>
              <a:t>, так і у </a:t>
            </a:r>
            <a:r>
              <a:rPr lang="ru-RU" dirty="0" err="1"/>
              <a:t>включенні</a:t>
            </a:r>
            <a:r>
              <a:rPr lang="ru-RU" dirty="0"/>
              <a:t> проектного </a:t>
            </a:r>
            <a:r>
              <a:rPr lang="ru-RU" dirty="0" err="1"/>
              <a:t>фахівця</a:t>
            </a:r>
            <a:r>
              <a:rPr lang="ru-RU" dirty="0"/>
              <a:t> в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процеси</a:t>
            </a:r>
            <a:r>
              <a:rPr lang="ru-RU" dirty="0"/>
              <a:t> як </a:t>
            </a:r>
            <a:r>
              <a:rPr lang="ru-RU" dirty="0" err="1"/>
              <a:t>учасник</a:t>
            </a:r>
            <a:r>
              <a:rPr lang="ru-RU" dirty="0"/>
              <a:t>. З одного боку, </a:t>
            </a:r>
            <a:r>
              <a:rPr lang="ru-RU" dirty="0" err="1"/>
              <a:t>спостереження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побачити</a:t>
            </a:r>
            <a:r>
              <a:rPr lang="ru-RU" dirty="0"/>
              <a:t> те, про </a:t>
            </a:r>
            <a:r>
              <a:rPr lang="ru-RU" dirty="0" err="1"/>
              <a:t>що</a:t>
            </a:r>
            <a:r>
              <a:rPr lang="ru-RU" dirty="0"/>
              <a:t> (з абсолютно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міркувань</a:t>
            </a:r>
            <a:r>
              <a:rPr lang="ru-RU" dirty="0"/>
              <a:t>)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замовчати</a:t>
            </a:r>
            <a:r>
              <a:rPr lang="ru-RU" dirty="0"/>
              <a:t> </a:t>
            </a:r>
            <a:r>
              <a:rPr lang="ru-RU" dirty="0" err="1"/>
              <a:t>інтерв'юйовані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анкетовані</a:t>
            </a:r>
            <a:r>
              <a:rPr lang="ru-RU" dirty="0"/>
              <a:t>, але з </a:t>
            </a:r>
            <a:r>
              <a:rPr lang="ru-RU" dirty="0" err="1"/>
              <a:t>іншого</a:t>
            </a:r>
            <a:r>
              <a:rPr lang="ru-RU" dirty="0"/>
              <a:t> — </a:t>
            </a:r>
            <a:r>
              <a:rPr lang="ru-RU" dirty="0" err="1"/>
              <a:t>забирає</a:t>
            </a:r>
            <a:r>
              <a:rPr lang="ru-RU" dirty="0"/>
              <a:t> </a:t>
            </a:r>
            <a:r>
              <a:rPr lang="ru-RU" dirty="0" err="1"/>
              <a:t>дуже</a:t>
            </a:r>
            <a:r>
              <a:rPr lang="ru-RU" dirty="0"/>
              <a:t> </a:t>
            </a:r>
            <a:r>
              <a:rPr lang="ru-RU" dirty="0" err="1"/>
              <a:t>багато</a:t>
            </a:r>
            <a:r>
              <a:rPr lang="ru-RU" dirty="0"/>
              <a:t> часу і </a:t>
            </a:r>
            <a:r>
              <a:rPr lang="ru-RU" dirty="0" err="1"/>
              <a:t>найчастіше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побачити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частину</a:t>
            </a:r>
            <a:r>
              <a:rPr lang="ru-RU" dirty="0"/>
              <a:t> </a:t>
            </a:r>
            <a:r>
              <a:rPr lang="ru-RU" dirty="0" err="1"/>
              <a:t>процесів</a:t>
            </a:r>
            <a:r>
              <a:rPr lang="ru-RU" dirty="0"/>
              <a:t>.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94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31703-103C-A299-4707-EB8711C7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Способи збору вимог до ПЗ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4A154-7339-BE82-CECD-F8CAE2E49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err="1"/>
              <a:t>Прототипування</a:t>
            </a:r>
            <a:r>
              <a:rPr lang="ru-RU" dirty="0"/>
              <a:t>. </a:t>
            </a:r>
            <a:r>
              <a:rPr lang="ru-RU" dirty="0" err="1"/>
              <a:t>Полягає</a:t>
            </a:r>
            <a:r>
              <a:rPr lang="ru-RU" dirty="0"/>
              <a:t> в </a:t>
            </a:r>
            <a:r>
              <a:rPr lang="ru-RU" dirty="0" err="1"/>
              <a:t>демонстрації</a:t>
            </a:r>
            <a:r>
              <a:rPr lang="ru-RU" dirty="0"/>
              <a:t> та </a:t>
            </a:r>
            <a:r>
              <a:rPr lang="ru-RU" dirty="0" err="1"/>
              <a:t>обговоренні</a:t>
            </a:r>
            <a:r>
              <a:rPr lang="ru-RU" dirty="0"/>
              <a:t> </a:t>
            </a:r>
            <a:r>
              <a:rPr lang="ru-RU" dirty="0" err="1"/>
              <a:t>проміжних</a:t>
            </a:r>
            <a:r>
              <a:rPr lang="ru-RU" dirty="0"/>
              <a:t> </a:t>
            </a:r>
            <a:r>
              <a:rPr lang="ru-RU" dirty="0" err="1"/>
              <a:t>версій</a:t>
            </a:r>
            <a:r>
              <a:rPr lang="ru-RU" dirty="0"/>
              <a:t> продукту (</a:t>
            </a:r>
            <a:r>
              <a:rPr lang="ru-RU" dirty="0" err="1"/>
              <a:t>наприклад</a:t>
            </a:r>
            <a:r>
              <a:rPr lang="ru-RU" dirty="0"/>
              <a:t>, дизайн </a:t>
            </a:r>
            <a:r>
              <a:rPr lang="ru-RU" dirty="0" err="1"/>
              <a:t>сторінок</a:t>
            </a:r>
            <a:r>
              <a:rPr lang="ru-RU" dirty="0"/>
              <a:t> сайту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спочатку</a:t>
            </a:r>
            <a:r>
              <a:rPr lang="ru-RU" dirty="0"/>
              <a:t> представлений у </a:t>
            </a:r>
            <a:r>
              <a:rPr lang="ru-RU" dirty="0" err="1"/>
              <a:t>вигляді</a:t>
            </a:r>
            <a:r>
              <a:rPr lang="ru-RU" dirty="0"/>
              <a:t> картинок, і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потім</a:t>
            </a:r>
            <a:r>
              <a:rPr lang="ru-RU" dirty="0"/>
              <a:t> </a:t>
            </a:r>
            <a:r>
              <a:rPr lang="ru-RU" dirty="0" err="1"/>
              <a:t>зверстаний</a:t>
            </a:r>
            <a:r>
              <a:rPr lang="ru-RU" dirty="0"/>
              <a:t>). </a:t>
            </a:r>
          </a:p>
          <a:p>
            <a:endParaRPr lang="ru-RU" dirty="0"/>
          </a:p>
          <a:p>
            <a:r>
              <a:rPr lang="ru-RU" dirty="0" err="1"/>
              <a:t>Плюси</a:t>
            </a:r>
            <a:r>
              <a:rPr lang="ru-RU" dirty="0"/>
              <a:t>: один з </a:t>
            </a:r>
            <a:r>
              <a:rPr lang="ru-RU" dirty="0" err="1"/>
              <a:t>найкращих</a:t>
            </a:r>
            <a:r>
              <a:rPr lang="ru-RU" dirty="0"/>
              <a:t> </a:t>
            </a:r>
            <a:r>
              <a:rPr lang="ru-RU" dirty="0" err="1"/>
              <a:t>шляхів</a:t>
            </a:r>
            <a:r>
              <a:rPr lang="ru-RU" dirty="0"/>
              <a:t> </a:t>
            </a:r>
            <a:r>
              <a:rPr lang="ru-RU" dirty="0" err="1"/>
              <a:t>пошуку</a:t>
            </a:r>
            <a:r>
              <a:rPr lang="ru-RU" dirty="0"/>
              <a:t> </a:t>
            </a:r>
            <a:r>
              <a:rPr lang="ru-RU" dirty="0" err="1"/>
              <a:t>єдиного</a:t>
            </a:r>
            <a:r>
              <a:rPr lang="ru-RU" dirty="0"/>
              <a:t> </a:t>
            </a:r>
            <a:r>
              <a:rPr lang="ru-RU" dirty="0" err="1"/>
              <a:t>розуміння</a:t>
            </a:r>
            <a:r>
              <a:rPr lang="ru-RU" dirty="0"/>
              <a:t> та </a:t>
            </a:r>
            <a:r>
              <a:rPr lang="ru-RU" dirty="0" err="1"/>
              <a:t>уточнення</a:t>
            </a:r>
            <a:r>
              <a:rPr lang="ru-RU" dirty="0"/>
              <a:t> </a:t>
            </a:r>
            <a:r>
              <a:rPr lang="ru-RU" dirty="0" err="1"/>
              <a:t>вимог</a:t>
            </a:r>
            <a:r>
              <a:rPr lang="ru-RU" dirty="0"/>
              <a:t>, </a:t>
            </a:r>
          </a:p>
          <a:p>
            <a:endParaRPr lang="ru-RU" dirty="0"/>
          </a:p>
          <a:p>
            <a:r>
              <a:rPr lang="ru-RU" dirty="0" err="1"/>
              <a:t>Мінуси</a:t>
            </a:r>
            <a:r>
              <a:rPr lang="ru-RU" dirty="0"/>
              <a:t>: </a:t>
            </a:r>
            <a:r>
              <a:rPr lang="ru-RU" dirty="0" err="1"/>
              <a:t>займає</a:t>
            </a:r>
            <a:r>
              <a:rPr lang="ru-RU" dirty="0"/>
              <a:t> </a:t>
            </a:r>
            <a:r>
              <a:rPr lang="ru-RU" dirty="0" err="1"/>
              <a:t>певний</a:t>
            </a:r>
            <a:r>
              <a:rPr lang="ru-RU" dirty="0"/>
              <a:t> час, 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призвести</a:t>
            </a:r>
            <a:r>
              <a:rPr lang="ru-RU" dirty="0"/>
              <a:t> до </a:t>
            </a:r>
            <a:r>
              <a:rPr lang="ru-RU" dirty="0" err="1"/>
              <a:t>серйозних</a:t>
            </a:r>
            <a:r>
              <a:rPr lang="ru-RU" dirty="0"/>
              <a:t> </a:t>
            </a:r>
            <a:r>
              <a:rPr lang="ru-RU" dirty="0" err="1"/>
              <a:t>додаткових</a:t>
            </a:r>
            <a:r>
              <a:rPr lang="ru-RU" dirty="0"/>
              <a:t> </a:t>
            </a:r>
            <a:r>
              <a:rPr lang="ru-RU" dirty="0" err="1"/>
              <a:t>витрат</a:t>
            </a:r>
            <a:r>
              <a:rPr lang="ru-RU" dirty="0"/>
              <a:t> у </a:t>
            </a:r>
            <a:r>
              <a:rPr lang="ru-RU" dirty="0" err="1"/>
              <a:t>випадку</a:t>
            </a:r>
            <a:r>
              <a:rPr lang="ru-RU" dirty="0"/>
              <a:t> </a:t>
            </a:r>
            <a:r>
              <a:rPr lang="ru-RU" dirty="0" err="1"/>
              <a:t>розуміння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результати</a:t>
            </a:r>
            <a:r>
              <a:rPr lang="ru-RU" dirty="0"/>
              <a:t> </a:t>
            </a:r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dirty="0" err="1"/>
              <a:t>відхилити</a:t>
            </a:r>
            <a:r>
              <a:rPr lang="ru-RU" dirty="0"/>
              <a:t>, </a:t>
            </a:r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dirty="0" err="1"/>
              <a:t>розуміти</a:t>
            </a:r>
            <a:r>
              <a:rPr lang="ru-RU" dirty="0"/>
              <a:t> в </a:t>
            </a:r>
            <a:r>
              <a:rPr lang="ru-RU" dirty="0" err="1"/>
              <a:t>який</a:t>
            </a:r>
            <a:r>
              <a:rPr lang="ru-RU" dirty="0"/>
              <a:t> момент </a:t>
            </a:r>
            <a:r>
              <a:rPr lang="ru-RU" dirty="0" err="1"/>
              <a:t>прототипування</a:t>
            </a:r>
            <a:r>
              <a:rPr lang="ru-RU" dirty="0"/>
              <a:t> </a:t>
            </a:r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dirty="0" err="1"/>
              <a:t>зупинити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327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31703-103C-A299-4707-EB8711C7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Способи збору вимог до ПЗ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4A154-7339-BE82-CECD-F8CAE2E49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err="1"/>
              <a:t>Моделювання</a:t>
            </a:r>
            <a:r>
              <a:rPr lang="ru-RU" dirty="0"/>
              <a:t>. </a:t>
            </a:r>
            <a:r>
              <a:rPr lang="ru-RU" dirty="0" err="1"/>
              <a:t>Подібне</a:t>
            </a:r>
            <a:r>
              <a:rPr lang="ru-RU" dirty="0"/>
              <a:t> до </a:t>
            </a:r>
            <a:r>
              <a:rPr lang="ru-RU" dirty="0" err="1"/>
              <a:t>прототипування</a:t>
            </a:r>
            <a:r>
              <a:rPr lang="ru-RU" dirty="0"/>
              <a:t> </a:t>
            </a:r>
            <a:r>
              <a:rPr lang="ru-RU" dirty="0" err="1"/>
              <a:t>проте</a:t>
            </a:r>
            <a:r>
              <a:rPr lang="ru-RU" dirty="0"/>
              <a:t> не </a:t>
            </a:r>
            <a:r>
              <a:rPr lang="ru-RU" dirty="0" err="1"/>
              <a:t>вимагає</a:t>
            </a:r>
            <a:r>
              <a:rPr lang="ru-RU" dirty="0"/>
              <a:t> </a:t>
            </a:r>
            <a:r>
              <a:rPr lang="ru-RU" dirty="0" err="1"/>
              <a:t>фізичної</a:t>
            </a:r>
            <a:r>
              <a:rPr lang="ru-RU" dirty="0"/>
              <a:t> </a:t>
            </a:r>
            <a:r>
              <a:rPr lang="ru-RU" dirty="0" err="1"/>
              <a:t>реалізації</a:t>
            </a:r>
            <a:r>
              <a:rPr lang="uk-UA" dirty="0"/>
              <a:t> (математична чи обчислювальна)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err="1"/>
              <a:t>Плюси</a:t>
            </a:r>
            <a:r>
              <a:rPr lang="ru-RU" dirty="0"/>
              <a:t>: модель </a:t>
            </a:r>
            <a:r>
              <a:rPr lang="ru-RU" dirty="0" err="1"/>
              <a:t>показує</a:t>
            </a:r>
            <a:r>
              <a:rPr lang="ru-RU" dirty="0"/>
              <a:t> </a:t>
            </a:r>
            <a:r>
              <a:rPr lang="ru-RU" dirty="0" err="1"/>
              <a:t>складні</a:t>
            </a:r>
            <a:r>
              <a:rPr lang="ru-RU" dirty="0"/>
              <a:t> </a:t>
            </a:r>
            <a:r>
              <a:rPr lang="ru-RU" dirty="0" err="1"/>
              <a:t>речі</a:t>
            </a:r>
            <a:r>
              <a:rPr lang="ru-RU" dirty="0"/>
              <a:t> легко,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виявлення</a:t>
            </a:r>
            <a:r>
              <a:rPr lang="ru-RU" dirty="0"/>
              <a:t> </a:t>
            </a:r>
            <a:r>
              <a:rPr lang="ru-RU" dirty="0" err="1"/>
              <a:t>неявних</a:t>
            </a:r>
            <a:r>
              <a:rPr lang="ru-RU" dirty="0"/>
              <a:t> </a:t>
            </a:r>
            <a:r>
              <a:rPr lang="ru-RU" dirty="0" err="1"/>
              <a:t>особливостей</a:t>
            </a:r>
            <a:r>
              <a:rPr lang="ru-RU" dirty="0"/>
              <a:t>, модель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проводити</a:t>
            </a:r>
            <a:r>
              <a:rPr lang="ru-RU" dirty="0"/>
              <a:t> </a:t>
            </a:r>
            <a:r>
              <a:rPr lang="ru-RU" dirty="0" err="1"/>
              <a:t>експеременти</a:t>
            </a:r>
            <a:r>
              <a:rPr lang="ru-RU" dirty="0"/>
              <a:t> з </a:t>
            </a:r>
            <a:r>
              <a:rPr lang="ru-RU" dirty="0" err="1"/>
              <a:t>вхідними</a:t>
            </a:r>
            <a:r>
              <a:rPr lang="ru-RU" dirty="0"/>
              <a:t> </a:t>
            </a:r>
            <a:r>
              <a:rPr lang="uk-UA" dirty="0"/>
              <a:t>даними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err="1"/>
              <a:t>Мінуси</a:t>
            </a:r>
            <a:r>
              <a:rPr lang="ru-RU" dirty="0"/>
              <a:t>: </a:t>
            </a:r>
            <a:r>
              <a:rPr lang="ru-RU" dirty="0" err="1"/>
              <a:t>потребує</a:t>
            </a:r>
            <a:r>
              <a:rPr lang="ru-RU" dirty="0"/>
              <a:t> </a:t>
            </a:r>
            <a:r>
              <a:rPr lang="ru-RU" dirty="0" err="1"/>
              <a:t>значного</a:t>
            </a:r>
            <a:r>
              <a:rPr lang="ru-RU" dirty="0"/>
              <a:t> </a:t>
            </a:r>
            <a:r>
              <a:rPr lang="ru-RU" dirty="0" err="1"/>
              <a:t>досвіду</a:t>
            </a:r>
            <a:r>
              <a:rPr lang="ru-RU" dirty="0"/>
              <a:t> та </a:t>
            </a:r>
            <a:r>
              <a:rPr lang="ru-RU" dirty="0" err="1"/>
              <a:t>знань</a:t>
            </a:r>
            <a:r>
              <a:rPr lang="ru-RU" dirty="0"/>
              <a:t> в </a:t>
            </a:r>
            <a:r>
              <a:rPr lang="uk-UA" dirty="0"/>
              <a:t>математиці</a:t>
            </a:r>
            <a:r>
              <a:rPr lang="ru-RU" dirty="0"/>
              <a:t>, </a:t>
            </a:r>
            <a:r>
              <a:rPr lang="ru-RU" dirty="0" err="1"/>
              <a:t>потребує</a:t>
            </a:r>
            <a:r>
              <a:rPr lang="ru-RU" dirty="0"/>
              <a:t> </a:t>
            </a:r>
            <a:r>
              <a:rPr lang="ru-RU" dirty="0" err="1"/>
              <a:t>стороніх</a:t>
            </a:r>
            <a:r>
              <a:rPr lang="ru-RU" dirty="0"/>
              <a:t> </a:t>
            </a:r>
            <a:r>
              <a:rPr lang="ru-RU" dirty="0" err="1"/>
              <a:t>засобів</a:t>
            </a:r>
            <a:r>
              <a:rPr lang="ru-RU" dirty="0"/>
              <a:t> для </a:t>
            </a:r>
            <a:r>
              <a:rPr lang="ru-RU" dirty="0" err="1"/>
              <a:t>побудови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, </a:t>
            </a:r>
            <a:r>
              <a:rPr lang="ru-RU" dirty="0" err="1"/>
              <a:t>некоректність</a:t>
            </a:r>
            <a:r>
              <a:rPr lang="ru-RU" dirty="0"/>
              <a:t> </a:t>
            </a:r>
            <a:r>
              <a:rPr lang="ru-RU" dirty="0" err="1"/>
              <a:t>результатів</a:t>
            </a:r>
            <a:r>
              <a:rPr lang="ru-RU" dirty="0"/>
              <a:t> у </a:t>
            </a:r>
            <a:r>
              <a:rPr lang="ru-RU" dirty="0" err="1"/>
              <a:t>випадку</a:t>
            </a:r>
            <a:r>
              <a:rPr lang="ru-RU" dirty="0"/>
              <a:t> </a:t>
            </a:r>
            <a:r>
              <a:rPr lang="ru-RU" dirty="0" err="1"/>
              <a:t>помилкової</a:t>
            </a:r>
            <a:r>
              <a:rPr lang="ru-RU" dirty="0"/>
              <a:t> </a:t>
            </a:r>
            <a:r>
              <a:rPr lang="ru-RU" dirty="0" err="1"/>
              <a:t>побудови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, модель </a:t>
            </a:r>
            <a:r>
              <a:rPr lang="ru-RU" dirty="0" err="1"/>
              <a:t>важча</a:t>
            </a:r>
            <a:r>
              <a:rPr lang="ru-RU" dirty="0"/>
              <a:t> для </a:t>
            </a:r>
            <a:r>
              <a:rPr lang="ru-RU" dirty="0" err="1"/>
              <a:t>розуміння</a:t>
            </a:r>
            <a:r>
              <a:rPr lang="ru-RU" dirty="0"/>
              <a:t> </a:t>
            </a:r>
            <a:r>
              <a:rPr lang="ru-RU" dirty="0" err="1"/>
              <a:t>ніж</a:t>
            </a:r>
            <a:r>
              <a:rPr lang="ru-RU" dirty="0"/>
              <a:t> прототип.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725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31703-103C-A299-4707-EB8711C7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Способи збору вимог до ПЗ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4A154-7339-BE82-CECD-F8CAE2E49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err="1"/>
              <a:t>Аналіз</a:t>
            </a:r>
            <a:r>
              <a:rPr lang="ru-RU" b="1" dirty="0"/>
              <a:t> </a:t>
            </a:r>
            <a:r>
              <a:rPr lang="ru-RU" b="1" dirty="0" err="1"/>
              <a:t>документів</a:t>
            </a:r>
            <a:r>
              <a:rPr lang="ru-RU" b="1" dirty="0"/>
              <a:t>. </a:t>
            </a:r>
            <a:r>
              <a:rPr lang="ru-RU" dirty="0"/>
              <a:t>Добре </a:t>
            </a:r>
            <a:r>
              <a:rPr lang="ru-RU" dirty="0" err="1"/>
              <a:t>працює</a:t>
            </a:r>
            <a:r>
              <a:rPr lang="ru-RU" dirty="0"/>
              <a:t> </a:t>
            </a:r>
            <a:r>
              <a:rPr lang="ru-RU" dirty="0" err="1"/>
              <a:t>тоді</a:t>
            </a:r>
            <a:r>
              <a:rPr lang="ru-RU" dirty="0"/>
              <a:t>, коли </a:t>
            </a:r>
            <a:r>
              <a:rPr lang="ru-RU" dirty="0" err="1"/>
              <a:t>експерти</a:t>
            </a:r>
            <a:r>
              <a:rPr lang="ru-RU" dirty="0"/>
              <a:t> в </a:t>
            </a:r>
            <a:r>
              <a:rPr lang="ru-RU" dirty="0" err="1"/>
              <a:t>предметній</a:t>
            </a:r>
            <a:r>
              <a:rPr lang="ru-RU" dirty="0"/>
              <a:t> </a:t>
            </a:r>
            <a:r>
              <a:rPr lang="ru-RU" dirty="0" err="1"/>
              <a:t>галузі</a:t>
            </a:r>
            <a:r>
              <a:rPr lang="ru-RU" dirty="0"/>
              <a:t> (</a:t>
            </a:r>
            <a:r>
              <a:rPr lang="ru-RU" dirty="0" err="1"/>
              <a:t>тимчасово</a:t>
            </a:r>
            <a:r>
              <a:rPr lang="ru-RU" dirty="0"/>
              <a:t>) </a:t>
            </a:r>
            <a:r>
              <a:rPr lang="ru-RU" dirty="0" err="1"/>
              <a:t>недоступні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у </a:t>
            </a:r>
            <a:r>
              <a:rPr lang="ru-RU" dirty="0" err="1"/>
              <a:t>предметних</a:t>
            </a:r>
            <a:r>
              <a:rPr lang="ru-RU" dirty="0"/>
              <a:t> </a:t>
            </a:r>
            <a:r>
              <a:rPr lang="ru-RU" dirty="0" err="1"/>
              <a:t>галузях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загальноприйняту</a:t>
            </a:r>
            <a:r>
              <a:rPr lang="ru-RU" dirty="0"/>
              <a:t> </a:t>
            </a:r>
            <a:r>
              <a:rPr lang="ru-RU" dirty="0" err="1"/>
              <a:t>регламентуючу</a:t>
            </a:r>
            <a:r>
              <a:rPr lang="ru-RU" dirty="0"/>
              <a:t> </a:t>
            </a:r>
            <a:r>
              <a:rPr lang="ru-RU" dirty="0" err="1"/>
              <a:t>документацію</a:t>
            </a:r>
            <a:r>
              <a:rPr lang="ru-RU" dirty="0"/>
              <a:t>. </a:t>
            </a:r>
            <a:r>
              <a:rPr lang="ru-RU" dirty="0" err="1"/>
              <a:t>Також</a:t>
            </a:r>
            <a:r>
              <a:rPr lang="ru-RU" dirty="0"/>
              <a:t> до </a:t>
            </a:r>
            <a:r>
              <a:rPr lang="ru-RU" dirty="0" err="1"/>
              <a:t>цієї</a:t>
            </a:r>
            <a:r>
              <a:rPr lang="ru-RU" dirty="0"/>
              <a:t> </a:t>
            </a:r>
            <a:r>
              <a:rPr lang="ru-RU" dirty="0" err="1"/>
              <a:t>техніки</a:t>
            </a:r>
            <a:r>
              <a:rPr lang="ru-RU" dirty="0"/>
              <a:t> </a:t>
            </a:r>
            <a:r>
              <a:rPr lang="ru-RU" dirty="0" err="1"/>
              <a:t>відноситься</a:t>
            </a:r>
            <a:r>
              <a:rPr lang="ru-RU" dirty="0"/>
              <a:t> і просто </a:t>
            </a:r>
            <a:r>
              <a:rPr lang="ru-RU" dirty="0" err="1"/>
              <a:t>вивчення</a:t>
            </a:r>
            <a:r>
              <a:rPr lang="ru-RU" dirty="0"/>
              <a:t> </a:t>
            </a:r>
            <a:r>
              <a:rPr lang="ru-RU" dirty="0" err="1"/>
              <a:t>документів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регламентують</a:t>
            </a:r>
            <a:r>
              <a:rPr lang="ru-RU" dirty="0"/>
              <a:t> </a:t>
            </a:r>
            <a:r>
              <a:rPr lang="ru-RU" dirty="0" err="1"/>
              <a:t>бізнес-процеси</a:t>
            </a:r>
            <a:r>
              <a:rPr lang="ru-RU" dirty="0"/>
              <a:t> в </a:t>
            </a:r>
            <a:r>
              <a:rPr lang="ru-RU" dirty="0" err="1"/>
              <a:t>предметній</a:t>
            </a:r>
            <a:r>
              <a:rPr lang="ru-RU" dirty="0"/>
              <a:t> </a:t>
            </a:r>
            <a:r>
              <a:rPr lang="ru-RU" dirty="0" err="1"/>
              <a:t>області</a:t>
            </a:r>
            <a:r>
              <a:rPr lang="ru-RU" dirty="0"/>
              <a:t> </a:t>
            </a:r>
            <a:r>
              <a:rPr lang="ru-RU" dirty="0" err="1"/>
              <a:t>замовника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в </a:t>
            </a:r>
            <a:r>
              <a:rPr lang="ru-RU" dirty="0" err="1"/>
              <a:t>конкретній</a:t>
            </a:r>
            <a:r>
              <a:rPr lang="ru-RU" dirty="0"/>
              <a:t> </a:t>
            </a:r>
            <a:r>
              <a:rPr lang="ru-RU" dirty="0" err="1"/>
              <a:t>організації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отримати</a:t>
            </a:r>
            <a:r>
              <a:rPr lang="ru-RU" dirty="0"/>
              <a:t> </a:t>
            </a:r>
            <a:r>
              <a:rPr lang="ru-RU" dirty="0" err="1"/>
              <a:t>необхідні</a:t>
            </a:r>
            <a:r>
              <a:rPr lang="ru-RU" dirty="0"/>
              <a:t> для </a:t>
            </a:r>
            <a:r>
              <a:rPr lang="ru-RU" dirty="0" err="1"/>
              <a:t>кращого</a:t>
            </a:r>
            <a:r>
              <a:rPr lang="ru-RU" dirty="0"/>
              <a:t> </a:t>
            </a:r>
            <a:r>
              <a:rPr lang="ru-RU" dirty="0" err="1"/>
              <a:t>розуміння</a:t>
            </a:r>
            <a:r>
              <a:rPr lang="ru-RU" dirty="0"/>
              <a:t> </a:t>
            </a:r>
            <a:r>
              <a:rPr lang="ru-RU" dirty="0" err="1"/>
              <a:t>суті</a:t>
            </a:r>
            <a:r>
              <a:rPr lang="ru-RU" dirty="0"/>
              <a:t> проекту </a:t>
            </a:r>
            <a:r>
              <a:rPr lang="ru-RU" dirty="0" err="1"/>
              <a:t>знання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12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31703-103C-A299-4707-EB8711C7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Способи збору вимог до ПЗ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4A154-7339-BE82-CECD-F8CAE2E49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Робота </a:t>
            </a:r>
            <a:r>
              <a:rPr lang="ru-RU" b="1" dirty="0" err="1"/>
              <a:t>із</a:t>
            </a:r>
            <a:r>
              <a:rPr lang="ru-RU" b="1" dirty="0"/>
              <a:t> </a:t>
            </a:r>
            <a:r>
              <a:rPr lang="ru-RU" b="1" dirty="0" err="1"/>
              <a:t>фокусними</a:t>
            </a:r>
            <a:r>
              <a:rPr lang="ru-RU" b="1" dirty="0"/>
              <a:t> </a:t>
            </a:r>
            <a:r>
              <a:rPr lang="ru-RU" b="1" dirty="0" err="1"/>
              <a:t>групами</a:t>
            </a:r>
            <a:r>
              <a:rPr lang="ru-RU" b="1" dirty="0"/>
              <a:t>.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виступати</a:t>
            </a:r>
            <a:r>
              <a:rPr lang="ru-RU" dirty="0"/>
              <a:t> як </a:t>
            </a:r>
            <a:r>
              <a:rPr lang="ru-RU" dirty="0" err="1"/>
              <a:t>варіант</a:t>
            </a:r>
            <a:r>
              <a:rPr lang="ru-RU" dirty="0"/>
              <a:t> «</a:t>
            </a:r>
            <a:r>
              <a:rPr lang="ru-RU" dirty="0" err="1"/>
              <a:t>розширеного</a:t>
            </a:r>
            <a:r>
              <a:rPr lang="ru-RU" dirty="0"/>
              <a:t> </a:t>
            </a:r>
            <a:r>
              <a:rPr lang="ru-RU" dirty="0" err="1"/>
              <a:t>інтерв'ю</a:t>
            </a:r>
            <a:r>
              <a:rPr lang="ru-RU" dirty="0"/>
              <a:t>», де </a:t>
            </a:r>
            <a:r>
              <a:rPr lang="ru-RU" dirty="0" err="1"/>
              <a:t>джерелом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 є не одна особа, а </a:t>
            </a:r>
            <a:r>
              <a:rPr lang="ru-RU" dirty="0" err="1"/>
              <a:t>група</a:t>
            </a:r>
            <a:r>
              <a:rPr lang="ru-RU" dirty="0"/>
              <a:t> </a:t>
            </a:r>
            <a:r>
              <a:rPr lang="ru-RU" dirty="0" err="1"/>
              <a:t>осіб</a:t>
            </a:r>
            <a:r>
              <a:rPr lang="ru-RU" dirty="0"/>
              <a:t> (як правило,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представляють</a:t>
            </a:r>
            <a:r>
              <a:rPr lang="ru-RU" dirty="0"/>
              <a:t> </a:t>
            </a:r>
            <a:r>
              <a:rPr lang="ru-RU" dirty="0" err="1"/>
              <a:t>цільову</a:t>
            </a:r>
            <a:r>
              <a:rPr lang="ru-RU" dirty="0"/>
              <a:t> </a:t>
            </a:r>
            <a:r>
              <a:rPr lang="ru-RU" dirty="0" err="1"/>
              <a:t>аудиторію</a:t>
            </a:r>
            <a:r>
              <a:rPr lang="ru-RU" dirty="0"/>
              <a:t>, та/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важливу</a:t>
            </a:r>
            <a:r>
              <a:rPr lang="ru-RU" dirty="0"/>
              <a:t> для проекту </a:t>
            </a:r>
            <a:r>
              <a:rPr lang="ru-RU" dirty="0" err="1"/>
              <a:t>інформацію</a:t>
            </a:r>
            <a:r>
              <a:rPr lang="ru-RU" dirty="0"/>
              <a:t>, та/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уповноважених</a:t>
            </a:r>
            <a:r>
              <a:rPr lang="ru-RU" dirty="0"/>
              <a:t> </a:t>
            </a:r>
            <a:r>
              <a:rPr lang="ru-RU" dirty="0" err="1"/>
              <a:t>приймати</a:t>
            </a:r>
            <a:r>
              <a:rPr lang="ru-RU" dirty="0"/>
              <a:t> </a:t>
            </a:r>
            <a:r>
              <a:rPr lang="ru-RU" dirty="0" err="1"/>
              <a:t>важливі</a:t>
            </a:r>
            <a:r>
              <a:rPr lang="ru-RU" dirty="0"/>
              <a:t> для проекту </a:t>
            </a:r>
            <a:r>
              <a:rPr lang="ru-RU" dirty="0" err="1"/>
              <a:t>рішення</a:t>
            </a:r>
            <a:r>
              <a:rPr lang="ru-RU" dirty="0"/>
              <a:t>).</a:t>
            </a:r>
          </a:p>
          <a:p>
            <a:endParaRPr lang="ru-RU" dirty="0"/>
          </a:p>
          <a:p>
            <a:r>
              <a:rPr lang="ru-RU" dirty="0" err="1"/>
              <a:t>Плюси</a:t>
            </a:r>
            <a:r>
              <a:rPr lang="ru-RU" dirty="0"/>
              <a:t>: </a:t>
            </a:r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dirty="0" err="1"/>
              <a:t>зворотнього</a:t>
            </a:r>
            <a:r>
              <a:rPr lang="ru-RU" dirty="0"/>
              <a:t> </a:t>
            </a:r>
            <a:r>
              <a:rPr lang="ru-RU" dirty="0" err="1"/>
              <a:t>звязку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реальних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, </a:t>
            </a:r>
            <a:r>
              <a:rPr lang="ru-RU" dirty="0" err="1"/>
              <a:t>очна</a:t>
            </a:r>
            <a:r>
              <a:rPr lang="ru-RU" dirty="0"/>
              <a:t> участь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більше</a:t>
            </a:r>
            <a:r>
              <a:rPr lang="ru-RU" dirty="0"/>
              <a:t> </a:t>
            </a:r>
            <a:r>
              <a:rPr lang="ru-RU" dirty="0" err="1"/>
              <a:t>приділеною</a:t>
            </a:r>
            <a:r>
              <a:rPr lang="ru-RU" dirty="0"/>
              <a:t> </a:t>
            </a:r>
            <a:r>
              <a:rPr lang="ru-RU" dirty="0" err="1"/>
              <a:t>уваги</a:t>
            </a:r>
            <a:r>
              <a:rPr lang="ru-RU" dirty="0"/>
              <a:t> до </a:t>
            </a:r>
            <a:r>
              <a:rPr lang="ru-RU" dirty="0" err="1"/>
              <a:t>процесу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Мінуси</a:t>
            </a:r>
            <a:r>
              <a:rPr lang="ru-RU" dirty="0"/>
              <a:t>: робота з </a:t>
            </a:r>
            <a:r>
              <a:rPr lang="ru-RU" dirty="0" err="1"/>
              <a:t>групою</a:t>
            </a:r>
            <a:r>
              <a:rPr lang="ru-RU" dirty="0"/>
              <a:t> людей є </a:t>
            </a:r>
            <a:r>
              <a:rPr lang="ru-RU" dirty="0" err="1"/>
              <a:t>складним</a:t>
            </a:r>
            <a:r>
              <a:rPr lang="ru-RU" dirty="0"/>
              <a:t> </a:t>
            </a:r>
            <a:r>
              <a:rPr lang="ru-RU" dirty="0" err="1"/>
              <a:t>процесом</a:t>
            </a:r>
            <a:r>
              <a:rPr lang="ru-RU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284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31703-103C-A299-4707-EB8711C7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Способи збору вимог до ПЗ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4A154-7339-BE82-CECD-F8CAE2E49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err="1"/>
              <a:t>Самостійний</a:t>
            </a:r>
            <a:r>
              <a:rPr lang="ru-RU" b="1" dirty="0"/>
              <a:t> </a:t>
            </a:r>
            <a:r>
              <a:rPr lang="ru-RU" b="1" dirty="0" err="1"/>
              <a:t>опис</a:t>
            </a:r>
            <a:r>
              <a:rPr lang="ru-RU" b="1" dirty="0"/>
              <a:t>. </a:t>
            </a:r>
            <a:r>
              <a:rPr lang="ru-RU" dirty="0"/>
              <a:t>Є не </a:t>
            </a:r>
            <a:r>
              <a:rPr lang="ru-RU" dirty="0" err="1"/>
              <a:t>стільки</a:t>
            </a:r>
            <a:r>
              <a:rPr lang="ru-RU" dirty="0"/>
              <a:t> </a:t>
            </a:r>
            <a:r>
              <a:rPr lang="ru-RU" dirty="0" err="1"/>
              <a:t>технікою</a:t>
            </a:r>
            <a:r>
              <a:rPr lang="ru-RU" dirty="0"/>
              <a:t> </a:t>
            </a:r>
            <a:r>
              <a:rPr lang="ru-RU" dirty="0" err="1"/>
              <a:t>виявлення</a:t>
            </a:r>
            <a:r>
              <a:rPr lang="ru-RU" dirty="0"/>
              <a:t> </a:t>
            </a:r>
            <a:r>
              <a:rPr lang="ru-RU" dirty="0" err="1"/>
              <a:t>вимог</a:t>
            </a:r>
            <a:r>
              <a:rPr lang="ru-RU" dirty="0"/>
              <a:t>, </a:t>
            </a:r>
            <a:r>
              <a:rPr lang="ru-RU" dirty="0" err="1"/>
              <a:t>скільки</a:t>
            </a:r>
            <a:r>
              <a:rPr lang="ru-RU" dirty="0"/>
              <a:t> </a:t>
            </a:r>
            <a:r>
              <a:rPr lang="ru-RU" dirty="0" err="1"/>
              <a:t>технікою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фіксації</a:t>
            </a:r>
            <a:r>
              <a:rPr lang="ru-RU" dirty="0"/>
              <a:t> та </a:t>
            </a:r>
            <a:r>
              <a:rPr lang="ru-RU" dirty="0" err="1"/>
              <a:t>формалізації</a:t>
            </a:r>
            <a:r>
              <a:rPr lang="ru-RU" dirty="0"/>
              <a:t>. </a:t>
            </a:r>
            <a:r>
              <a:rPr lang="ru-RU" dirty="0" err="1"/>
              <a:t>Дуже</a:t>
            </a:r>
            <a:r>
              <a:rPr lang="ru-RU" dirty="0"/>
              <a:t> складно (і </a:t>
            </a:r>
            <a:r>
              <a:rPr lang="ru-RU" dirty="0" err="1"/>
              <a:t>навіть</a:t>
            </a:r>
            <a:r>
              <a:rPr lang="ru-RU" dirty="0"/>
              <a:t> не </a:t>
            </a:r>
            <a:r>
              <a:rPr lang="ru-RU" dirty="0" err="1"/>
              <a:t>можна</a:t>
            </a:r>
            <a:r>
              <a:rPr lang="ru-RU" dirty="0"/>
              <a:t>!) </a:t>
            </a:r>
            <a:r>
              <a:rPr lang="ru-RU" dirty="0" err="1"/>
              <a:t>намагатися</a:t>
            </a:r>
            <a:r>
              <a:rPr lang="ru-RU" dirty="0"/>
              <a:t> самому «</a:t>
            </a:r>
            <a:r>
              <a:rPr lang="ru-RU" dirty="0" err="1"/>
              <a:t>придумати</a:t>
            </a:r>
            <a:r>
              <a:rPr lang="ru-RU" dirty="0"/>
              <a:t> </a:t>
            </a:r>
            <a:r>
              <a:rPr lang="ru-RU" dirty="0" err="1"/>
              <a:t>вимоги</a:t>
            </a:r>
            <a:r>
              <a:rPr lang="ru-RU" dirty="0"/>
              <a:t> за </a:t>
            </a:r>
            <a:r>
              <a:rPr lang="ru-RU" dirty="0" err="1"/>
              <a:t>замовника</a:t>
            </a:r>
            <a:r>
              <a:rPr lang="ru-RU" dirty="0"/>
              <a:t>», але в </a:t>
            </a:r>
            <a:r>
              <a:rPr lang="ru-RU" dirty="0" err="1"/>
              <a:t>спокійній</a:t>
            </a:r>
            <a:r>
              <a:rPr lang="ru-RU" dirty="0"/>
              <a:t> </a:t>
            </a:r>
            <a:r>
              <a:rPr lang="ru-RU" dirty="0" err="1"/>
              <a:t>обстановці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самостійно</a:t>
            </a:r>
            <a:r>
              <a:rPr lang="ru-RU" dirty="0"/>
              <a:t> </a:t>
            </a:r>
            <a:r>
              <a:rPr lang="ru-RU" dirty="0" err="1"/>
              <a:t>обробити</a:t>
            </a:r>
            <a:r>
              <a:rPr lang="ru-RU" dirty="0"/>
              <a:t> </a:t>
            </a:r>
            <a:r>
              <a:rPr lang="ru-RU" dirty="0" err="1"/>
              <a:t>зібрану</a:t>
            </a:r>
            <a:r>
              <a:rPr lang="ru-RU" dirty="0"/>
              <a:t> </a:t>
            </a:r>
            <a:r>
              <a:rPr lang="ru-RU" dirty="0" err="1"/>
              <a:t>інформацію</a:t>
            </a:r>
            <a:r>
              <a:rPr lang="ru-RU" dirty="0"/>
              <a:t> та </a:t>
            </a:r>
            <a:r>
              <a:rPr lang="ru-RU" dirty="0" err="1"/>
              <a:t>акуратно</a:t>
            </a:r>
            <a:r>
              <a:rPr lang="ru-RU" dirty="0"/>
              <a:t> </a:t>
            </a:r>
            <a:r>
              <a:rPr lang="ru-RU" dirty="0" err="1"/>
              <a:t>оформити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для </a:t>
            </a:r>
            <a:r>
              <a:rPr lang="ru-RU" dirty="0" err="1"/>
              <a:t>подальшого</a:t>
            </a:r>
            <a:r>
              <a:rPr lang="ru-RU" dirty="0"/>
              <a:t> </a:t>
            </a:r>
            <a:r>
              <a:rPr lang="ru-RU" dirty="0" err="1"/>
              <a:t>обговорення</a:t>
            </a:r>
            <a:r>
              <a:rPr lang="ru-RU" dirty="0"/>
              <a:t> та </a:t>
            </a:r>
            <a:r>
              <a:rPr lang="ru-RU" dirty="0" err="1"/>
              <a:t>уточнення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570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AF374-EEC1-88AF-3EF1-145B2510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Рівні та типи вимог до ПЗ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34D3-FF11-F1A2-AD53-1E5C5C795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4799A4-D9CB-A98A-2177-B513E7B2B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38" y="1982633"/>
            <a:ext cx="9974078" cy="436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9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06BF-6DEE-BA85-42FC-50C9B12E7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Рівні та типи вимог до ПЗ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E59D-4D93-E7FD-799A-AEFA13866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Бізнес-вимоги</a:t>
            </a:r>
            <a:r>
              <a:rPr lang="ru-RU" dirty="0"/>
              <a:t> (</a:t>
            </a:r>
            <a:r>
              <a:rPr lang="en-US" dirty="0"/>
              <a:t>business requirements) </a:t>
            </a:r>
            <a:r>
              <a:rPr lang="ru-RU" dirty="0" err="1"/>
              <a:t>виражають</a:t>
            </a:r>
            <a:r>
              <a:rPr lang="ru-RU" dirty="0"/>
              <a:t> мету, </a:t>
            </a:r>
            <a:r>
              <a:rPr lang="ru-RU" dirty="0" err="1"/>
              <a:t>заради</a:t>
            </a:r>
            <a:r>
              <a:rPr lang="ru-RU" dirty="0"/>
              <a:t> </a:t>
            </a:r>
            <a:r>
              <a:rPr lang="ru-RU" dirty="0" err="1"/>
              <a:t>якої</a:t>
            </a:r>
            <a:r>
              <a:rPr lang="ru-RU" dirty="0"/>
              <a:t> </a:t>
            </a:r>
            <a:r>
              <a:rPr lang="ru-RU" dirty="0" err="1"/>
              <a:t>розробляється</a:t>
            </a:r>
            <a:r>
              <a:rPr lang="ru-RU" dirty="0"/>
              <a:t> продукт (</a:t>
            </a:r>
            <a:r>
              <a:rPr lang="ru-RU" dirty="0" err="1"/>
              <a:t>навіщо</a:t>
            </a:r>
            <a:r>
              <a:rPr lang="ru-RU" dirty="0"/>
              <a:t> </a:t>
            </a:r>
            <a:r>
              <a:rPr lang="ru-RU" dirty="0" err="1"/>
              <a:t>взагалі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потрібен</a:t>
            </a:r>
            <a:r>
              <a:rPr lang="ru-RU" dirty="0"/>
              <a:t>, яка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нього</a:t>
            </a:r>
            <a:r>
              <a:rPr lang="ru-RU" dirty="0"/>
              <a:t> </a:t>
            </a:r>
            <a:r>
              <a:rPr lang="ru-RU" dirty="0" err="1"/>
              <a:t>очікується</a:t>
            </a:r>
            <a:r>
              <a:rPr lang="ru-RU" dirty="0"/>
              <a:t> </a:t>
            </a:r>
            <a:r>
              <a:rPr lang="ru-RU" dirty="0" err="1"/>
              <a:t>користь</a:t>
            </a:r>
            <a:r>
              <a:rPr lang="ru-RU" dirty="0"/>
              <a:t>, як </a:t>
            </a:r>
            <a:r>
              <a:rPr lang="ru-RU" dirty="0" err="1"/>
              <a:t>замовник</a:t>
            </a:r>
            <a:r>
              <a:rPr lang="ru-RU" dirty="0"/>
              <a:t> з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отримуватиме</a:t>
            </a:r>
            <a:r>
              <a:rPr lang="ru-RU" dirty="0"/>
              <a:t> </a:t>
            </a:r>
            <a:r>
              <a:rPr lang="ru-RU" dirty="0" err="1"/>
              <a:t>прибуток</a:t>
            </a:r>
            <a:r>
              <a:rPr lang="ru-RU" dirty="0"/>
              <a:t>). Результатом </a:t>
            </a:r>
            <a:r>
              <a:rPr lang="ru-RU" dirty="0" err="1"/>
              <a:t>виявлення</a:t>
            </a:r>
            <a:r>
              <a:rPr lang="ru-RU" dirty="0"/>
              <a:t> </a:t>
            </a:r>
            <a:r>
              <a:rPr lang="ru-RU" dirty="0" err="1"/>
              <a:t>вимог</a:t>
            </a:r>
            <a:r>
              <a:rPr lang="ru-RU" dirty="0"/>
              <a:t> на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рівні</a:t>
            </a:r>
            <a:r>
              <a:rPr lang="ru-RU" dirty="0"/>
              <a:t> є </a:t>
            </a:r>
            <a:r>
              <a:rPr lang="ru-RU" dirty="0" err="1"/>
              <a:t>загальне</a:t>
            </a:r>
            <a:r>
              <a:rPr lang="ru-RU" dirty="0"/>
              <a:t> </a:t>
            </a:r>
            <a:r>
              <a:rPr lang="ru-RU" dirty="0" err="1"/>
              <a:t>бачення</a:t>
            </a:r>
            <a:r>
              <a:rPr lang="ru-RU" dirty="0"/>
              <a:t> (</a:t>
            </a:r>
            <a:r>
              <a:rPr lang="en-US" dirty="0"/>
              <a:t>vision and scope) — </a:t>
            </a:r>
            <a:r>
              <a:rPr lang="ru-RU" dirty="0"/>
              <a:t>документ, </a:t>
            </a:r>
            <a:r>
              <a:rPr lang="ru-RU" dirty="0" err="1"/>
              <a:t>який</a:t>
            </a:r>
            <a:r>
              <a:rPr lang="ru-RU" dirty="0"/>
              <a:t>, як правило, представлений простим текстом та </a:t>
            </a:r>
            <a:r>
              <a:rPr lang="ru-RU" dirty="0" err="1"/>
              <a:t>таблицями</a:t>
            </a:r>
            <a:r>
              <a:rPr lang="ru-RU" dirty="0"/>
              <a:t>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Потрібен</a:t>
            </a:r>
            <a:r>
              <a:rPr lang="ru-RU" dirty="0"/>
              <a:t> </a:t>
            </a:r>
            <a:r>
              <a:rPr lang="ru-RU" dirty="0" err="1"/>
              <a:t>інструмент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в реальному </a:t>
            </a:r>
            <a:r>
              <a:rPr lang="ru-RU" dirty="0" err="1"/>
              <a:t>часі</a:t>
            </a:r>
            <a:r>
              <a:rPr lang="ru-RU" dirty="0"/>
              <a:t> </a:t>
            </a:r>
            <a:r>
              <a:rPr lang="ru-RU" dirty="0" err="1"/>
              <a:t>відображає</a:t>
            </a:r>
            <a:r>
              <a:rPr lang="ru-RU" dirty="0"/>
              <a:t> </a:t>
            </a:r>
            <a:r>
              <a:rPr lang="ru-RU" dirty="0" err="1"/>
              <a:t>найбільш</a:t>
            </a:r>
            <a:r>
              <a:rPr lang="ru-RU" dirty="0"/>
              <a:t> </a:t>
            </a:r>
            <a:r>
              <a:rPr lang="ru-RU" dirty="0" err="1"/>
              <a:t>вигідний</a:t>
            </a:r>
            <a:r>
              <a:rPr lang="ru-RU" dirty="0"/>
              <a:t> курс </a:t>
            </a:r>
            <a:r>
              <a:rPr lang="ru-RU" dirty="0" err="1"/>
              <a:t>купівлі</a:t>
            </a:r>
            <a:r>
              <a:rPr lang="ru-RU" dirty="0"/>
              <a:t> та продажу </a:t>
            </a:r>
            <a:r>
              <a:rPr lang="ru-RU" dirty="0" err="1"/>
              <a:t>валюти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автоматизувати</a:t>
            </a:r>
            <a:r>
              <a:rPr lang="ru-RU" dirty="0"/>
              <a:t> </a:t>
            </a:r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виписки</a:t>
            </a:r>
            <a:r>
              <a:rPr lang="ru-RU" dirty="0"/>
              <a:t> товарно-</a:t>
            </a:r>
            <a:r>
              <a:rPr lang="ru-RU" dirty="0" err="1"/>
              <a:t>транспортних</a:t>
            </a:r>
            <a:r>
              <a:rPr lang="ru-RU" dirty="0"/>
              <a:t> </a:t>
            </a:r>
            <a:r>
              <a:rPr lang="ru-RU" dirty="0" err="1"/>
              <a:t>накладних</a:t>
            </a:r>
            <a:r>
              <a:rPr lang="ru-RU" dirty="0"/>
              <a:t> з </a:t>
            </a:r>
            <a:r>
              <a:rPr lang="ru-RU" dirty="0" err="1"/>
              <a:t>урахуванням</a:t>
            </a:r>
            <a:r>
              <a:rPr lang="ru-RU" dirty="0"/>
              <a:t> </a:t>
            </a:r>
            <a:r>
              <a:rPr lang="ru-RU" dirty="0" err="1"/>
              <a:t>договорів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4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06BF-6DEE-BA85-42FC-50C9B12E7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Рівні та типи вимог до ПЗ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E59D-4D93-E7FD-799A-AEFA13866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Вимоги</a:t>
            </a:r>
            <a:r>
              <a:rPr lang="ru-RU" b="1" dirty="0"/>
              <a:t> </a:t>
            </a:r>
            <a:r>
              <a:rPr lang="ru-RU" b="1" dirty="0" err="1"/>
              <a:t>користувача</a:t>
            </a:r>
            <a:r>
              <a:rPr lang="ru-RU" b="1" dirty="0"/>
              <a:t> </a:t>
            </a:r>
            <a:r>
              <a:rPr lang="ru-RU" dirty="0"/>
              <a:t>(</a:t>
            </a:r>
            <a:r>
              <a:rPr lang="en-US" dirty="0"/>
              <a:t>user requirements) </a:t>
            </a:r>
            <a:r>
              <a:rPr lang="ru-RU" dirty="0" err="1"/>
              <a:t>описують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виконувати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розробляється</a:t>
            </a:r>
            <a:r>
              <a:rPr lang="ru-RU" dirty="0"/>
              <a:t> (</a:t>
            </a:r>
            <a:r>
              <a:rPr lang="ru-RU" dirty="0" err="1"/>
              <a:t>реакцію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на </a:t>
            </a:r>
            <a:r>
              <a:rPr lang="ru-RU" dirty="0" err="1"/>
              <a:t>дії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, </a:t>
            </a:r>
            <a:r>
              <a:rPr lang="ru-RU" dirty="0" err="1"/>
              <a:t>сценарії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).. </a:t>
            </a:r>
            <a:r>
              <a:rPr lang="ru-RU" dirty="0" err="1"/>
              <a:t>Вимоги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</a:t>
            </a:r>
            <a:r>
              <a:rPr lang="ru-RU" dirty="0" err="1"/>
              <a:t>оформлюються</a:t>
            </a:r>
            <a:r>
              <a:rPr lang="ru-RU" dirty="0"/>
              <a:t> у </a:t>
            </a:r>
            <a:r>
              <a:rPr lang="ru-RU" dirty="0" err="1"/>
              <a:t>вигляді</a:t>
            </a:r>
            <a:r>
              <a:rPr lang="ru-RU" dirty="0"/>
              <a:t> </a:t>
            </a:r>
            <a:r>
              <a:rPr lang="ru-RU" dirty="0" err="1"/>
              <a:t>варіантів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(</a:t>
            </a:r>
            <a:r>
              <a:rPr lang="en-US" dirty="0"/>
              <a:t>use cases), </a:t>
            </a:r>
            <a:r>
              <a:rPr lang="ru-RU" dirty="0" err="1"/>
              <a:t>історій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(</a:t>
            </a:r>
            <a:r>
              <a:rPr lang="en-US" dirty="0"/>
              <a:t>user stories), </a:t>
            </a:r>
            <a:r>
              <a:rPr lang="ru-RU" dirty="0" err="1"/>
              <a:t>користувальницьких</a:t>
            </a:r>
            <a:r>
              <a:rPr lang="ru-RU" dirty="0"/>
              <a:t> </a:t>
            </a:r>
            <a:r>
              <a:rPr lang="ru-RU" dirty="0" err="1"/>
              <a:t>сценаріїв</a:t>
            </a:r>
            <a:r>
              <a:rPr lang="ru-RU" dirty="0"/>
              <a:t> (</a:t>
            </a:r>
            <a:r>
              <a:rPr lang="en-US" dirty="0"/>
              <a:t>user scenarios75). </a:t>
            </a: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ru-RU" dirty="0"/>
              <a:t>При </a:t>
            </a:r>
            <a:r>
              <a:rPr lang="ru-RU" dirty="0" err="1"/>
              <a:t>першому</a:t>
            </a:r>
            <a:r>
              <a:rPr lang="ru-RU" dirty="0"/>
              <a:t> </a:t>
            </a:r>
            <a:r>
              <a:rPr lang="ru-RU" dirty="0" err="1"/>
              <a:t>вході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до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відображатися</a:t>
            </a:r>
            <a:r>
              <a:rPr lang="ru-RU" dirty="0"/>
              <a:t> </a:t>
            </a:r>
            <a:r>
              <a:rPr lang="ru-RU" dirty="0" err="1"/>
              <a:t>ліцензійна</a:t>
            </a:r>
            <a:r>
              <a:rPr lang="ru-RU" dirty="0"/>
              <a:t> угода.</a:t>
            </a:r>
          </a:p>
          <a:p>
            <a:pPr marL="0" indent="0">
              <a:buNone/>
            </a:pPr>
            <a:r>
              <a:rPr lang="ru-RU" dirty="0" err="1"/>
              <a:t>Адміністратор</a:t>
            </a:r>
            <a:r>
              <a:rPr lang="ru-RU" dirty="0"/>
              <a:t> повинен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переглядати</a:t>
            </a:r>
            <a:r>
              <a:rPr lang="ru-RU" dirty="0"/>
              <a:t> список </a:t>
            </a:r>
            <a:r>
              <a:rPr lang="ru-RU" dirty="0" err="1"/>
              <a:t>усіх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працюють</a:t>
            </a:r>
            <a:r>
              <a:rPr lang="ru-RU" dirty="0"/>
              <a:t> на даний момент у </a:t>
            </a:r>
            <a:r>
              <a:rPr lang="ru-RU" dirty="0" err="1"/>
              <a:t>системі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4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4B0A-9C97-F78F-8B04-0EC16022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Вимоги до програмного забезпечення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3192-17AC-887F-9659-CFAC4CE46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https://glossary.istqb.org/en_US/term/requirement-4-2</a:t>
            </a:r>
            <a:endParaRPr lang="uk-UA" dirty="0"/>
          </a:p>
          <a:p>
            <a:endParaRPr lang="uk-UA" b="1" dirty="0"/>
          </a:p>
          <a:p>
            <a:r>
              <a:rPr lang="en-US" b="1" dirty="0"/>
              <a:t>Requirement</a:t>
            </a:r>
            <a:r>
              <a:rPr lang="en-US" dirty="0"/>
              <a:t> (</a:t>
            </a:r>
            <a:r>
              <a:rPr lang="en-US" dirty="0" err="1"/>
              <a:t>ver</a:t>
            </a:r>
            <a:r>
              <a:rPr lang="uk-UA" dirty="0"/>
              <a:t>.</a:t>
            </a:r>
            <a:r>
              <a:rPr lang="en-US" dirty="0"/>
              <a:t> 1) - a condition or capability needed by a user to solve a problem or achieve an objective that must be met or possessed by a system or system component to satisfy a contract, standard, specification, or other formally imposed document.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Requirement</a:t>
            </a:r>
            <a:r>
              <a:rPr lang="en-US" dirty="0"/>
              <a:t> (</a:t>
            </a:r>
            <a:r>
              <a:rPr lang="en-US" dirty="0" err="1"/>
              <a:t>ver</a:t>
            </a:r>
            <a:r>
              <a:rPr lang="uk-UA" dirty="0"/>
              <a:t>.</a:t>
            </a:r>
            <a:r>
              <a:rPr lang="en-US" dirty="0"/>
              <a:t> 2) - a provision that contains criteria to be fulfilled.</a:t>
            </a:r>
          </a:p>
        </p:txBody>
      </p:sp>
    </p:spTree>
    <p:extLst>
      <p:ext uri="{BB962C8B-B14F-4D97-AF65-F5344CB8AC3E}">
        <p14:creationId xmlns:p14="http://schemas.microsoft.com/office/powerpoint/2010/main" val="2555638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06BF-6DEE-BA85-42FC-50C9B12E7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Рівні та типи вимог до ПЗ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E59D-4D93-E7FD-799A-AEFA13866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Функціональні</a:t>
            </a:r>
            <a:r>
              <a:rPr lang="ru-RU" b="1" dirty="0"/>
              <a:t> </a:t>
            </a:r>
            <a:r>
              <a:rPr lang="ru-RU" b="1" dirty="0" err="1"/>
              <a:t>вимоги</a:t>
            </a:r>
            <a:r>
              <a:rPr lang="ru-RU" b="1" dirty="0"/>
              <a:t> </a:t>
            </a:r>
            <a:r>
              <a:rPr lang="ru-RU" dirty="0"/>
              <a:t>(</a:t>
            </a:r>
            <a:r>
              <a:rPr lang="ru-RU" dirty="0" err="1"/>
              <a:t>functional</a:t>
            </a:r>
            <a:r>
              <a:rPr lang="ru-RU" dirty="0"/>
              <a:t> </a:t>
            </a:r>
            <a:r>
              <a:rPr lang="ru-RU" dirty="0" err="1"/>
              <a:t>requirements</a:t>
            </a:r>
            <a:r>
              <a:rPr lang="ru-RU" dirty="0"/>
              <a:t>) </a:t>
            </a:r>
            <a:r>
              <a:rPr lang="ru-RU" dirty="0" err="1"/>
              <a:t>описують</a:t>
            </a:r>
            <a:r>
              <a:rPr lang="ru-RU" dirty="0"/>
              <a:t> </a:t>
            </a:r>
            <a:r>
              <a:rPr lang="ru-RU" dirty="0" err="1"/>
              <a:t>поведінку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, </a:t>
            </a:r>
            <a:r>
              <a:rPr lang="ru-RU" dirty="0" err="1"/>
              <a:t>тобто</a:t>
            </a:r>
            <a:r>
              <a:rPr lang="ru-RU" dirty="0"/>
              <a:t>.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дії</a:t>
            </a:r>
            <a:r>
              <a:rPr lang="ru-RU" dirty="0"/>
              <a:t> (</a:t>
            </a:r>
            <a:r>
              <a:rPr lang="ru-RU" dirty="0" err="1"/>
              <a:t>обчислення</a:t>
            </a:r>
            <a:r>
              <a:rPr lang="ru-RU" dirty="0"/>
              <a:t>, </a:t>
            </a:r>
            <a:r>
              <a:rPr lang="ru-RU" dirty="0" err="1"/>
              <a:t>перетворення</a:t>
            </a:r>
            <a:r>
              <a:rPr lang="ru-RU" dirty="0"/>
              <a:t>, </a:t>
            </a:r>
            <a:r>
              <a:rPr lang="ru-RU" dirty="0" err="1"/>
              <a:t>перевірки</a:t>
            </a:r>
            <a:r>
              <a:rPr lang="ru-RU" dirty="0"/>
              <a:t>, </a:t>
            </a:r>
            <a:r>
              <a:rPr lang="ru-RU" dirty="0" err="1"/>
              <a:t>обробку</a:t>
            </a:r>
            <a:r>
              <a:rPr lang="ru-RU" dirty="0"/>
              <a:t> </a:t>
            </a:r>
            <a:r>
              <a:rPr lang="ru-RU" dirty="0" err="1"/>
              <a:t>тощо</a:t>
            </a:r>
            <a:r>
              <a:rPr lang="ru-RU" dirty="0"/>
              <a:t>.). До </a:t>
            </a:r>
            <a:r>
              <a:rPr lang="ru-RU" dirty="0" err="1"/>
              <a:t>поведінки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відноситься</a:t>
            </a:r>
            <a:r>
              <a:rPr lang="ru-RU" dirty="0"/>
              <a:t> не </a:t>
            </a:r>
            <a:r>
              <a:rPr lang="ru-RU" dirty="0" err="1"/>
              <a:t>тільки</a:t>
            </a:r>
            <a:r>
              <a:rPr lang="ru-RU" dirty="0"/>
              <a:t> те, </a:t>
            </a:r>
            <a:r>
              <a:rPr lang="ru-RU" dirty="0" err="1"/>
              <a:t>що</a:t>
            </a:r>
            <a:r>
              <a:rPr lang="ru-RU" dirty="0"/>
              <a:t> система повинна </a:t>
            </a:r>
            <a:r>
              <a:rPr lang="ru-RU" dirty="0" err="1"/>
              <a:t>робити</a:t>
            </a:r>
            <a:r>
              <a:rPr lang="ru-RU" dirty="0"/>
              <a:t>, а й те, </a:t>
            </a:r>
            <a:r>
              <a:rPr lang="ru-RU" dirty="0" err="1"/>
              <a:t>що</a:t>
            </a:r>
            <a:r>
              <a:rPr lang="ru-RU" dirty="0"/>
              <a:t> вона не повинна </a:t>
            </a:r>
            <a:r>
              <a:rPr lang="ru-RU" dirty="0" err="1"/>
              <a:t>робити</a:t>
            </a:r>
            <a:r>
              <a:rPr lang="ru-RU" dirty="0"/>
              <a:t> (</a:t>
            </a:r>
            <a:r>
              <a:rPr lang="ru-RU" dirty="0" err="1"/>
              <a:t>наприклад</a:t>
            </a:r>
            <a:r>
              <a:rPr lang="ru-RU" dirty="0"/>
              <a:t>: </a:t>
            </a:r>
            <a:r>
              <a:rPr lang="ru-RU" dirty="0" err="1"/>
              <a:t>додаток</a:t>
            </a:r>
            <a:r>
              <a:rPr lang="ru-RU" dirty="0"/>
              <a:t> не повинен </a:t>
            </a:r>
            <a:r>
              <a:rPr lang="ru-RU" dirty="0" err="1"/>
              <a:t>вивантажувати</a:t>
            </a:r>
            <a:r>
              <a:rPr lang="ru-RU" dirty="0"/>
              <a:t> з </a:t>
            </a:r>
            <a:r>
              <a:rPr lang="ru-RU" dirty="0" err="1"/>
              <a:t>оперативної</a:t>
            </a:r>
            <a:r>
              <a:rPr lang="ru-RU" dirty="0"/>
              <a:t> </a:t>
            </a:r>
            <a:r>
              <a:rPr lang="ru-RU" dirty="0" err="1"/>
              <a:t>пам'яті</a:t>
            </a:r>
            <a:r>
              <a:rPr lang="ru-RU" dirty="0"/>
              <a:t> </a:t>
            </a:r>
            <a:r>
              <a:rPr lang="ru-RU" dirty="0" err="1"/>
              <a:t>фонові</a:t>
            </a:r>
            <a:r>
              <a:rPr lang="ru-RU" dirty="0"/>
              <a:t> </a:t>
            </a:r>
            <a:r>
              <a:rPr lang="ru-RU" dirty="0" err="1"/>
              <a:t>документи</a:t>
            </a:r>
            <a:r>
              <a:rPr lang="ru-RU" dirty="0"/>
              <a:t> </a:t>
            </a:r>
            <a:r>
              <a:rPr lang="ru-RU" dirty="0" err="1"/>
              <a:t>протягом</a:t>
            </a:r>
            <a:r>
              <a:rPr lang="ru-RU" dirty="0"/>
              <a:t> 30 </a:t>
            </a:r>
            <a:r>
              <a:rPr lang="ru-RU" dirty="0" err="1"/>
              <a:t>хвилин</a:t>
            </a:r>
            <a:r>
              <a:rPr lang="ru-RU" dirty="0"/>
              <a:t> з моменту </a:t>
            </a:r>
            <a:r>
              <a:rPr lang="ru-RU" dirty="0" err="1"/>
              <a:t>виконання</a:t>
            </a:r>
            <a:r>
              <a:rPr lang="ru-RU" dirty="0"/>
              <a:t> з ними </a:t>
            </a:r>
            <a:r>
              <a:rPr lang="ru-RU" dirty="0" err="1"/>
              <a:t>останньої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Система повинна автоматично </a:t>
            </a:r>
            <a:r>
              <a:rPr lang="ru-RU" dirty="0" err="1"/>
              <a:t>виконувати</a:t>
            </a:r>
            <a:r>
              <a:rPr lang="ru-RU" dirty="0"/>
              <a:t> </a:t>
            </a:r>
            <a:r>
              <a:rPr lang="ru-RU" dirty="0" err="1"/>
              <a:t>резервне</a:t>
            </a:r>
            <a:r>
              <a:rPr lang="ru-RU" dirty="0"/>
              <a:t> </a:t>
            </a:r>
            <a:r>
              <a:rPr lang="ru-RU" dirty="0" err="1"/>
              <a:t>копіювання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щодня</a:t>
            </a:r>
            <a:r>
              <a:rPr lang="ru-RU" dirty="0"/>
              <a:t> у </a:t>
            </a:r>
            <a:r>
              <a:rPr lang="ru-RU" dirty="0" err="1"/>
              <a:t>вказаний</a:t>
            </a:r>
            <a:r>
              <a:rPr lang="ru-RU" dirty="0"/>
              <a:t> момент часу.</a:t>
            </a:r>
          </a:p>
          <a:p>
            <a:pPr marL="0" indent="0">
              <a:buNone/>
            </a:pPr>
            <a:r>
              <a:rPr lang="ru-RU" dirty="0"/>
              <a:t>У </a:t>
            </a:r>
            <a:r>
              <a:rPr lang="ru-RU" dirty="0" err="1"/>
              <a:t>процесі</a:t>
            </a:r>
            <a:r>
              <a:rPr lang="ru-RU" dirty="0"/>
              <a:t> </a:t>
            </a:r>
            <a:r>
              <a:rPr lang="ru-RU" dirty="0" err="1"/>
              <a:t>інсталяції</a:t>
            </a:r>
            <a:r>
              <a:rPr lang="ru-RU" dirty="0"/>
              <a:t> </a:t>
            </a:r>
            <a:r>
              <a:rPr lang="ru-RU" dirty="0" err="1"/>
              <a:t>програма</a:t>
            </a:r>
            <a:r>
              <a:rPr lang="ru-RU" dirty="0"/>
              <a:t> повинна </a:t>
            </a:r>
            <a:r>
              <a:rPr lang="ru-RU" dirty="0" err="1"/>
              <a:t>перевіряти</a:t>
            </a:r>
            <a:r>
              <a:rPr lang="ru-RU" dirty="0"/>
              <a:t> </a:t>
            </a:r>
            <a:r>
              <a:rPr lang="ru-RU" dirty="0" err="1"/>
              <a:t>залишок</a:t>
            </a:r>
            <a:r>
              <a:rPr lang="ru-RU" dirty="0"/>
              <a:t> </a:t>
            </a:r>
            <a:r>
              <a:rPr lang="ru-RU" dirty="0" err="1"/>
              <a:t>вільного</a:t>
            </a:r>
            <a:r>
              <a:rPr lang="ru-RU" dirty="0"/>
              <a:t> </a:t>
            </a:r>
            <a:r>
              <a:rPr lang="ru-RU" dirty="0" err="1"/>
              <a:t>місця</a:t>
            </a:r>
            <a:r>
              <a:rPr lang="ru-RU" dirty="0"/>
              <a:t> на </a:t>
            </a:r>
            <a:r>
              <a:rPr lang="ru-RU" dirty="0" err="1"/>
              <a:t>цільовому</a:t>
            </a:r>
            <a:r>
              <a:rPr lang="ru-RU" dirty="0"/>
              <a:t> </a:t>
            </a:r>
            <a:r>
              <a:rPr lang="ru-RU" dirty="0" err="1"/>
              <a:t>носії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914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06BF-6DEE-BA85-42FC-50C9B12E7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Рівні та типи вимог до ПЗ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E59D-4D93-E7FD-799A-AEFA13866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Нефункціональні</a:t>
            </a:r>
            <a:r>
              <a:rPr lang="ru-RU" b="1" dirty="0"/>
              <a:t> </a:t>
            </a:r>
            <a:r>
              <a:rPr lang="ru-RU" b="1" dirty="0" err="1"/>
              <a:t>вимоги</a:t>
            </a:r>
            <a:r>
              <a:rPr lang="ru-RU" b="1" dirty="0"/>
              <a:t> </a:t>
            </a:r>
            <a:r>
              <a:rPr lang="ru-RU" dirty="0"/>
              <a:t>(</a:t>
            </a:r>
            <a:r>
              <a:rPr lang="en-US" dirty="0"/>
              <a:t>non-functional requirements) </a:t>
            </a:r>
            <a:r>
              <a:rPr lang="ru-RU" dirty="0" err="1"/>
              <a:t>описують</a:t>
            </a:r>
            <a:r>
              <a:rPr lang="ru-RU" dirty="0"/>
              <a:t> </a:t>
            </a:r>
            <a:r>
              <a:rPr lang="ru-RU" dirty="0" err="1"/>
              <a:t>властивості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(</a:t>
            </a:r>
            <a:r>
              <a:rPr lang="ru-RU" dirty="0" err="1"/>
              <a:t>зручність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, </a:t>
            </a:r>
            <a:r>
              <a:rPr lang="ru-RU" dirty="0" err="1"/>
              <a:t>безпека</a:t>
            </a:r>
            <a:r>
              <a:rPr lang="ru-RU" dirty="0"/>
              <a:t>, </a:t>
            </a:r>
            <a:r>
              <a:rPr lang="ru-RU" dirty="0" err="1"/>
              <a:t>надійність</a:t>
            </a:r>
            <a:r>
              <a:rPr lang="ru-RU" dirty="0"/>
              <a:t>, </a:t>
            </a:r>
            <a:r>
              <a:rPr lang="ru-RU" dirty="0" err="1"/>
              <a:t>розширюваність</a:t>
            </a:r>
            <a:r>
              <a:rPr lang="ru-RU" dirty="0"/>
              <a:t>), </a:t>
            </a:r>
            <a:r>
              <a:rPr lang="ru-RU" dirty="0" err="1"/>
              <a:t>якими</a:t>
            </a:r>
            <a:r>
              <a:rPr lang="ru-RU" dirty="0"/>
              <a:t> вона повинна </a:t>
            </a:r>
            <a:r>
              <a:rPr lang="ru-RU" dirty="0" err="1"/>
              <a:t>мати</a:t>
            </a:r>
            <a:r>
              <a:rPr lang="ru-RU" dirty="0"/>
              <a:t> при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своєї</a:t>
            </a:r>
            <a:r>
              <a:rPr lang="ru-RU" dirty="0"/>
              <a:t> </a:t>
            </a:r>
            <a:r>
              <a:rPr lang="ru-RU" dirty="0" err="1"/>
              <a:t>поведінки</a:t>
            </a:r>
            <a:r>
              <a:rPr lang="ru-RU" dirty="0"/>
              <a:t>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 </a:t>
            </a:r>
            <a:r>
              <a:rPr lang="ru-RU" dirty="0" err="1"/>
              <a:t>одночасній</a:t>
            </a:r>
            <a:r>
              <a:rPr lang="ru-RU" dirty="0"/>
              <a:t> </a:t>
            </a:r>
            <a:r>
              <a:rPr lang="ru-RU" dirty="0" err="1"/>
              <a:t>безперервній</a:t>
            </a:r>
            <a:r>
              <a:rPr lang="ru-RU" dirty="0"/>
              <a:t> </a:t>
            </a:r>
            <a:r>
              <a:rPr lang="ru-RU" dirty="0" err="1"/>
              <a:t>роботі</a:t>
            </a:r>
            <a:r>
              <a:rPr lang="ru-RU" dirty="0"/>
              <a:t> з системою 1000 </a:t>
            </a:r>
            <a:r>
              <a:rPr lang="ru-RU" dirty="0" err="1"/>
              <a:t>користувачів</a:t>
            </a:r>
            <a:r>
              <a:rPr lang="ru-RU" dirty="0"/>
              <a:t> </a:t>
            </a:r>
            <a:r>
              <a:rPr lang="ru-RU" dirty="0" err="1"/>
              <a:t>мінімальний</a:t>
            </a:r>
            <a:r>
              <a:rPr lang="ru-RU" dirty="0"/>
              <a:t> час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виникненням</a:t>
            </a:r>
            <a:r>
              <a:rPr lang="ru-RU" dirty="0"/>
              <a:t> </a:t>
            </a:r>
            <a:r>
              <a:rPr lang="ru-RU" dirty="0" err="1"/>
              <a:t>збоїв</a:t>
            </a:r>
            <a:r>
              <a:rPr lang="ru-RU" dirty="0"/>
              <a:t> повинен бути </a:t>
            </a:r>
            <a:r>
              <a:rPr lang="ru-RU" dirty="0" err="1"/>
              <a:t>більшим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дорівнює</a:t>
            </a:r>
            <a:r>
              <a:rPr lang="ru-RU" dirty="0"/>
              <a:t> 100 годин</a:t>
            </a:r>
          </a:p>
          <a:p>
            <a:pPr marL="0" indent="0">
              <a:buNone/>
            </a:pPr>
            <a:r>
              <a:rPr lang="ru-RU" dirty="0"/>
              <a:t>За </a:t>
            </a:r>
            <a:r>
              <a:rPr lang="ru-RU" dirty="0" err="1"/>
              <a:t>жодних</a:t>
            </a:r>
            <a:r>
              <a:rPr lang="ru-RU" dirty="0"/>
              <a:t> умов </a:t>
            </a:r>
            <a:r>
              <a:rPr lang="ru-RU" dirty="0" err="1"/>
              <a:t>загальний</a:t>
            </a:r>
            <a:r>
              <a:rPr lang="ru-RU" dirty="0"/>
              <a:t> </a:t>
            </a:r>
            <a:r>
              <a:rPr lang="ru-RU" dirty="0" err="1"/>
              <a:t>обсяг</a:t>
            </a:r>
            <a:r>
              <a:rPr lang="ru-RU" dirty="0"/>
              <a:t> </a:t>
            </a:r>
            <a:r>
              <a:rPr lang="ru-RU" dirty="0" err="1"/>
              <a:t>пам'яті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використовується</a:t>
            </a:r>
            <a:r>
              <a:rPr lang="ru-RU" dirty="0"/>
              <a:t> </a:t>
            </a:r>
            <a:r>
              <a:rPr lang="ru-RU" dirty="0" err="1"/>
              <a:t>програмою</a:t>
            </a:r>
            <a:r>
              <a:rPr lang="ru-RU" dirty="0"/>
              <a:t>, не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перевищувати</a:t>
            </a:r>
            <a:r>
              <a:rPr lang="ru-RU" dirty="0"/>
              <a:t> 2 ГБ</a:t>
            </a:r>
          </a:p>
          <a:p>
            <a:pPr marL="0" indent="0">
              <a:buNone/>
            </a:pPr>
            <a:r>
              <a:rPr lang="ru-RU" dirty="0" err="1"/>
              <a:t>Розмір</a:t>
            </a:r>
            <a:r>
              <a:rPr lang="ru-RU" dirty="0"/>
              <a:t> шрифту для будь-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напису</a:t>
            </a:r>
            <a:r>
              <a:rPr lang="ru-RU" dirty="0"/>
              <a:t> на </a:t>
            </a:r>
            <a:r>
              <a:rPr lang="ru-RU" dirty="0" err="1"/>
              <a:t>екрані</a:t>
            </a:r>
            <a:r>
              <a:rPr lang="ru-RU" dirty="0"/>
              <a:t> повинен </a:t>
            </a:r>
            <a:r>
              <a:rPr lang="ru-RU" dirty="0" err="1"/>
              <a:t>підтримувати</a:t>
            </a:r>
            <a:r>
              <a:rPr lang="ru-RU" dirty="0"/>
              <a:t> </a:t>
            </a:r>
            <a:r>
              <a:rPr lang="ru-RU" dirty="0" err="1"/>
              <a:t>налаштування</a:t>
            </a:r>
            <a:r>
              <a:rPr lang="ru-RU" dirty="0"/>
              <a:t> в </a:t>
            </a:r>
            <a:r>
              <a:rPr lang="ru-RU" dirty="0" err="1"/>
              <a:t>діапазоні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5 до 15 </a:t>
            </a:r>
            <a:r>
              <a:rPr lang="ru-RU" dirty="0" err="1"/>
              <a:t>пунктів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38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BABB-7F2C-8B2A-831A-47F744DD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Властивості вимог до ПЗ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79C6B-70B7-2F64-EFD4-D1A56DA61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Атомарність</a:t>
            </a:r>
            <a:r>
              <a:rPr lang="ru-RU" dirty="0"/>
              <a:t> (</a:t>
            </a:r>
            <a:r>
              <a:rPr lang="ru-RU" dirty="0" err="1"/>
              <a:t>atomicity</a:t>
            </a:r>
            <a:r>
              <a:rPr lang="ru-RU" dirty="0"/>
              <a:t>). </a:t>
            </a:r>
            <a:r>
              <a:rPr lang="ru-RU" dirty="0" err="1"/>
              <a:t>Вимога</a:t>
            </a:r>
            <a:r>
              <a:rPr lang="ru-RU" dirty="0"/>
              <a:t> є </a:t>
            </a:r>
            <a:r>
              <a:rPr lang="ru-RU" dirty="0" err="1"/>
              <a:t>атомарнлою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не </a:t>
            </a:r>
            <a:r>
              <a:rPr lang="ru-RU" dirty="0" err="1"/>
              <a:t>можна</a:t>
            </a:r>
            <a:r>
              <a:rPr lang="ru-RU" dirty="0"/>
              <a:t> розбити на </a:t>
            </a:r>
            <a:r>
              <a:rPr lang="ru-RU" dirty="0" err="1"/>
              <a:t>окремі</a:t>
            </a:r>
            <a:r>
              <a:rPr lang="ru-RU" dirty="0"/>
              <a:t> </a:t>
            </a:r>
            <a:r>
              <a:rPr lang="ru-RU" dirty="0" err="1"/>
              <a:t>вимоги</a:t>
            </a:r>
            <a:r>
              <a:rPr lang="ru-RU" dirty="0"/>
              <a:t> без </a:t>
            </a:r>
            <a:r>
              <a:rPr lang="ru-RU" dirty="0" err="1"/>
              <a:t>втрати</a:t>
            </a:r>
            <a:r>
              <a:rPr lang="ru-RU" dirty="0"/>
              <a:t> </a:t>
            </a:r>
            <a:r>
              <a:rPr lang="ru-RU" dirty="0" err="1"/>
              <a:t>завершеності</a:t>
            </a:r>
            <a:r>
              <a:rPr lang="ru-RU" dirty="0"/>
              <a:t> і вона </a:t>
            </a:r>
            <a:r>
              <a:rPr lang="ru-RU" dirty="0" err="1"/>
              <a:t>описує</a:t>
            </a:r>
            <a:r>
              <a:rPr lang="ru-RU" dirty="0"/>
              <a:t> одну і </a:t>
            </a:r>
            <a:r>
              <a:rPr lang="ru-RU" dirty="0" err="1"/>
              <a:t>тільки</a:t>
            </a:r>
            <a:r>
              <a:rPr lang="ru-RU" dirty="0"/>
              <a:t> одну </a:t>
            </a:r>
            <a:r>
              <a:rPr lang="ru-RU" dirty="0" err="1"/>
              <a:t>ситуацію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b="1" dirty="0" err="1"/>
              <a:t>Завершеність</a:t>
            </a:r>
            <a:r>
              <a:rPr lang="ru-RU" dirty="0"/>
              <a:t> (</a:t>
            </a:r>
            <a:r>
              <a:rPr lang="en-US" dirty="0"/>
              <a:t>completeness). </a:t>
            </a:r>
            <a:r>
              <a:rPr lang="ru-RU" dirty="0" err="1"/>
              <a:t>Вимога</a:t>
            </a:r>
            <a:r>
              <a:rPr lang="ru-RU" dirty="0"/>
              <a:t> є </a:t>
            </a:r>
            <a:r>
              <a:rPr lang="ru-RU" dirty="0" err="1"/>
              <a:t>повною</a:t>
            </a:r>
            <a:r>
              <a:rPr lang="ru-RU" dirty="0"/>
              <a:t> і </a:t>
            </a:r>
            <a:r>
              <a:rPr lang="ru-RU" dirty="0" err="1"/>
              <a:t>закінченою</a:t>
            </a:r>
            <a:r>
              <a:rPr lang="ru-RU" dirty="0"/>
              <a:t> з </a:t>
            </a:r>
            <a:r>
              <a:rPr lang="ru-RU" dirty="0" err="1"/>
              <a:t>погляду</a:t>
            </a:r>
            <a:r>
              <a:rPr lang="ru-RU" dirty="0"/>
              <a:t> </a:t>
            </a:r>
            <a:r>
              <a:rPr lang="ru-RU" dirty="0" err="1"/>
              <a:t>подання</a:t>
            </a:r>
            <a:r>
              <a:rPr lang="ru-RU" dirty="0"/>
              <a:t> в </a:t>
            </a:r>
            <a:r>
              <a:rPr lang="ru-RU" dirty="0" err="1"/>
              <a:t>ній</a:t>
            </a:r>
            <a:r>
              <a:rPr lang="ru-RU" dirty="0"/>
              <a:t> </a:t>
            </a:r>
            <a:r>
              <a:rPr lang="ru-RU" dirty="0" err="1"/>
              <a:t>всієї</a:t>
            </a:r>
            <a:r>
              <a:rPr lang="ru-RU" dirty="0"/>
              <a:t> </a:t>
            </a:r>
            <a:r>
              <a:rPr lang="ru-RU" dirty="0" err="1"/>
              <a:t>необхідної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, </a:t>
            </a:r>
            <a:r>
              <a:rPr lang="ru-RU" dirty="0" err="1"/>
              <a:t>ніщо</a:t>
            </a:r>
            <a:r>
              <a:rPr lang="ru-RU" dirty="0"/>
              <a:t> не пропущено з </a:t>
            </a:r>
            <a:r>
              <a:rPr lang="ru-RU" dirty="0" err="1"/>
              <a:t>міркувань</a:t>
            </a:r>
            <a:r>
              <a:rPr lang="ru-RU" dirty="0"/>
              <a:t> «</a:t>
            </a:r>
            <a:r>
              <a:rPr lang="ru-RU" dirty="0" err="1"/>
              <a:t>це</a:t>
            </a:r>
            <a:r>
              <a:rPr lang="ru-RU" dirty="0"/>
              <a:t> і так </a:t>
            </a:r>
            <a:r>
              <a:rPr lang="ru-RU" dirty="0" err="1"/>
              <a:t>усім</a:t>
            </a:r>
            <a:r>
              <a:rPr lang="ru-RU" dirty="0"/>
              <a:t> </a:t>
            </a:r>
            <a:r>
              <a:rPr lang="ru-RU" dirty="0" err="1"/>
              <a:t>зрозуміло</a:t>
            </a:r>
            <a:r>
              <a:rPr lang="ru-RU" dirty="0"/>
              <a:t>».</a:t>
            </a:r>
          </a:p>
          <a:p>
            <a:endParaRPr lang="ru-RU" dirty="0"/>
          </a:p>
          <a:p>
            <a:r>
              <a:rPr lang="ru-RU" b="1" dirty="0" err="1"/>
              <a:t>Несуперечність</a:t>
            </a:r>
            <a:r>
              <a:rPr lang="ru-RU" b="1" dirty="0"/>
              <a:t> </a:t>
            </a:r>
            <a:r>
              <a:rPr lang="ru-RU" dirty="0"/>
              <a:t>(</a:t>
            </a:r>
            <a:r>
              <a:rPr lang="en-US" dirty="0"/>
              <a:t>consistency). </a:t>
            </a:r>
            <a:r>
              <a:rPr lang="ru-RU" dirty="0" err="1"/>
              <a:t>Вимога</a:t>
            </a:r>
            <a:r>
              <a:rPr lang="ru-RU" dirty="0"/>
              <a:t> не повинна </a:t>
            </a:r>
            <a:r>
              <a:rPr lang="ru-RU" dirty="0" err="1"/>
              <a:t>містити</a:t>
            </a:r>
            <a:r>
              <a:rPr lang="ru-RU" dirty="0"/>
              <a:t> </a:t>
            </a:r>
            <a:r>
              <a:rPr lang="ru-RU" dirty="0" err="1"/>
              <a:t>внутрішніх</a:t>
            </a:r>
            <a:r>
              <a:rPr lang="ru-RU" dirty="0"/>
              <a:t> </a:t>
            </a:r>
            <a:r>
              <a:rPr lang="ru-RU" dirty="0" err="1"/>
              <a:t>протиріч</a:t>
            </a:r>
            <a:r>
              <a:rPr lang="ru-RU" dirty="0"/>
              <a:t> та </a:t>
            </a:r>
            <a:r>
              <a:rPr lang="ru-RU" dirty="0" err="1"/>
              <a:t>протиріч</a:t>
            </a:r>
            <a:r>
              <a:rPr lang="ru-RU" dirty="0"/>
              <a:t> </a:t>
            </a:r>
            <a:r>
              <a:rPr lang="ru-RU" dirty="0" err="1"/>
              <a:t>іншим</a:t>
            </a:r>
            <a:r>
              <a:rPr lang="ru-RU" dirty="0"/>
              <a:t> </a:t>
            </a:r>
            <a:r>
              <a:rPr lang="ru-RU" dirty="0" err="1"/>
              <a:t>вимогам</a:t>
            </a:r>
            <a:r>
              <a:rPr lang="ru-RU" dirty="0"/>
              <a:t> та документам.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28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8204-BEDA-A882-7B10-4057A027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Властивості вимог до ПЗ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CA3B-CA3B-7199-1EE2-832217D85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Недвозначність</a:t>
            </a:r>
            <a:r>
              <a:rPr lang="ru-RU" dirty="0"/>
              <a:t> (</a:t>
            </a:r>
            <a:r>
              <a:rPr lang="en-US" dirty="0"/>
              <a:t>unambiguousness). </a:t>
            </a:r>
            <a:r>
              <a:rPr lang="ru-RU" dirty="0" err="1"/>
              <a:t>Вимога</a:t>
            </a:r>
            <a:r>
              <a:rPr lang="ru-RU" dirty="0"/>
              <a:t> повинна бути описана без </a:t>
            </a:r>
            <a:r>
              <a:rPr lang="ru-RU" dirty="0" err="1"/>
              <a:t>використання</a:t>
            </a:r>
            <a:r>
              <a:rPr lang="ru-RU" dirty="0"/>
              <a:t> жаргону, </a:t>
            </a:r>
            <a:r>
              <a:rPr lang="ru-RU" dirty="0" err="1"/>
              <a:t>неочевидних</a:t>
            </a:r>
            <a:r>
              <a:rPr lang="ru-RU" dirty="0"/>
              <a:t> </a:t>
            </a:r>
            <a:r>
              <a:rPr lang="ru-RU" dirty="0" err="1"/>
              <a:t>абревіатур</a:t>
            </a:r>
            <a:r>
              <a:rPr lang="ru-RU" dirty="0"/>
              <a:t> і </a:t>
            </a:r>
            <a:r>
              <a:rPr lang="ru-RU" dirty="0" err="1"/>
              <a:t>розпливчастих</a:t>
            </a:r>
            <a:r>
              <a:rPr lang="ru-RU" dirty="0"/>
              <a:t> </a:t>
            </a:r>
            <a:r>
              <a:rPr lang="ru-RU" dirty="0" err="1"/>
              <a:t>формулювань</a:t>
            </a:r>
            <a:r>
              <a:rPr lang="ru-RU" dirty="0"/>
              <a:t>, повинна </a:t>
            </a:r>
            <a:r>
              <a:rPr lang="ru-RU" dirty="0" err="1"/>
              <a:t>допускати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однозначне</a:t>
            </a:r>
            <a:r>
              <a:rPr lang="ru-RU" dirty="0"/>
              <a:t> </a:t>
            </a:r>
            <a:r>
              <a:rPr lang="ru-RU" dirty="0" err="1"/>
              <a:t>об'єктивне</a:t>
            </a:r>
            <a:r>
              <a:rPr lang="ru-RU" dirty="0"/>
              <a:t> </a:t>
            </a:r>
            <a:r>
              <a:rPr lang="ru-RU" dirty="0" err="1"/>
              <a:t>розуміння</a:t>
            </a:r>
            <a:r>
              <a:rPr lang="ru-RU" dirty="0"/>
              <a:t> і бути атомарною в </a:t>
            </a:r>
            <a:r>
              <a:rPr lang="ru-RU" dirty="0" err="1"/>
              <a:t>плані</a:t>
            </a:r>
            <a:r>
              <a:rPr lang="ru-RU" dirty="0"/>
              <a:t> </a:t>
            </a:r>
            <a:r>
              <a:rPr lang="ru-RU" dirty="0" err="1"/>
              <a:t>неможливості</a:t>
            </a:r>
            <a:r>
              <a:rPr lang="ru-RU" dirty="0"/>
              <a:t> </a:t>
            </a:r>
            <a:r>
              <a:rPr lang="ru-RU" dirty="0" err="1"/>
              <a:t>різного</a:t>
            </a:r>
            <a:r>
              <a:rPr lang="ru-RU" dirty="0"/>
              <a:t> </a:t>
            </a:r>
            <a:r>
              <a:rPr lang="ru-RU" dirty="0" err="1"/>
              <a:t>трактування</a:t>
            </a:r>
            <a:r>
              <a:rPr lang="ru-RU" dirty="0"/>
              <a:t> </a:t>
            </a:r>
            <a:r>
              <a:rPr lang="ru-RU" dirty="0" err="1"/>
              <a:t>поєднання</a:t>
            </a:r>
            <a:r>
              <a:rPr lang="ru-RU" dirty="0"/>
              <a:t> </a:t>
            </a:r>
            <a:r>
              <a:rPr lang="ru-RU" dirty="0" err="1"/>
              <a:t>окремих</a:t>
            </a:r>
            <a:r>
              <a:rPr lang="ru-RU" dirty="0"/>
              <a:t> фраз.</a:t>
            </a:r>
          </a:p>
          <a:p>
            <a:endParaRPr lang="ru-RU" dirty="0"/>
          </a:p>
          <a:p>
            <a:r>
              <a:rPr lang="ru-RU" b="1" dirty="0" err="1"/>
              <a:t>Обов'язковість</a:t>
            </a:r>
            <a:r>
              <a:rPr lang="ru-RU" dirty="0"/>
              <a:t> (</a:t>
            </a:r>
            <a:r>
              <a:rPr lang="en-US" dirty="0"/>
              <a:t>obligatoriness) </a:t>
            </a:r>
            <a:r>
              <a:rPr lang="ru-RU" dirty="0"/>
              <a:t>та </a:t>
            </a:r>
            <a:r>
              <a:rPr lang="ru-RU" b="1" dirty="0" err="1"/>
              <a:t>актуальність</a:t>
            </a:r>
            <a:r>
              <a:rPr lang="ru-RU" dirty="0"/>
              <a:t> (</a:t>
            </a:r>
            <a:r>
              <a:rPr lang="en-US" dirty="0"/>
              <a:t>up-to-date).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вимога</a:t>
            </a:r>
            <a:r>
              <a:rPr lang="ru-RU" dirty="0"/>
              <a:t> не є </a:t>
            </a:r>
            <a:r>
              <a:rPr lang="ru-RU" dirty="0" err="1"/>
              <a:t>обов'язковою</a:t>
            </a:r>
            <a:r>
              <a:rPr lang="ru-RU" dirty="0"/>
              <a:t> для </a:t>
            </a:r>
            <a:r>
              <a:rPr lang="ru-RU" dirty="0" err="1"/>
              <a:t>реалізації</a:t>
            </a:r>
            <a:r>
              <a:rPr lang="ru-RU" dirty="0"/>
              <a:t>, вона повинна бути просто </a:t>
            </a:r>
            <a:r>
              <a:rPr lang="ru-RU" dirty="0" err="1"/>
              <a:t>виключена</a:t>
            </a:r>
            <a:r>
              <a:rPr lang="ru-RU" dirty="0"/>
              <a:t> з набору </a:t>
            </a:r>
            <a:r>
              <a:rPr lang="ru-RU" dirty="0" err="1"/>
              <a:t>вимог</a:t>
            </a:r>
            <a:r>
              <a:rPr lang="ru-RU" dirty="0"/>
              <a:t>.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вимога</a:t>
            </a:r>
            <a:r>
              <a:rPr lang="ru-RU" dirty="0"/>
              <a:t> </a:t>
            </a:r>
            <a:r>
              <a:rPr lang="ru-RU" dirty="0" err="1"/>
              <a:t>потрібна</a:t>
            </a:r>
            <a:r>
              <a:rPr lang="ru-RU" dirty="0"/>
              <a:t>, але «не </a:t>
            </a:r>
            <a:r>
              <a:rPr lang="ru-RU" dirty="0" err="1"/>
              <a:t>дуже</a:t>
            </a:r>
            <a:r>
              <a:rPr lang="ru-RU" dirty="0"/>
              <a:t> </a:t>
            </a:r>
            <a:r>
              <a:rPr lang="ru-RU" dirty="0" err="1"/>
              <a:t>важлива</a:t>
            </a:r>
            <a:r>
              <a:rPr lang="ru-RU" dirty="0"/>
              <a:t>», для </a:t>
            </a:r>
            <a:r>
              <a:rPr lang="ru-RU" dirty="0" err="1"/>
              <a:t>вказівки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факту </a:t>
            </a:r>
            <a:r>
              <a:rPr lang="ru-RU" dirty="0" err="1"/>
              <a:t>використовується</a:t>
            </a:r>
            <a:r>
              <a:rPr lang="ru-RU" dirty="0"/>
              <a:t> </a:t>
            </a:r>
            <a:r>
              <a:rPr lang="ru-RU" dirty="0" err="1"/>
              <a:t>вказівка</a:t>
            </a:r>
            <a:r>
              <a:rPr lang="ru-RU" dirty="0"/>
              <a:t> </a:t>
            </a:r>
            <a:r>
              <a:rPr lang="ru-RU" dirty="0" err="1"/>
              <a:t>пріоритету</a:t>
            </a:r>
            <a:r>
              <a:rPr lang="ru-RU" dirty="0"/>
              <a:t>.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виключені</a:t>
            </a:r>
            <a:r>
              <a:rPr lang="ru-RU" dirty="0"/>
              <a:t> (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перероблені</a:t>
            </a:r>
            <a:r>
              <a:rPr lang="ru-RU" dirty="0"/>
              <a:t>) </a:t>
            </a:r>
            <a:r>
              <a:rPr lang="ru-RU" dirty="0" err="1"/>
              <a:t>мають</a:t>
            </a:r>
            <a:r>
              <a:rPr lang="ru-RU" dirty="0"/>
              <a:t> бути </a:t>
            </a:r>
            <a:r>
              <a:rPr lang="ru-RU" dirty="0" err="1"/>
              <a:t>вимоги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втратили</a:t>
            </a:r>
            <a:r>
              <a:rPr lang="ru-RU" dirty="0"/>
              <a:t> </a:t>
            </a:r>
            <a:r>
              <a:rPr lang="ru-RU" dirty="0" err="1"/>
              <a:t>актуальність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967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49AE-82F2-3381-467A-4971A7BE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Властивості вимог до ПЗ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D1B9-6433-B883-B222-0CA819E07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err="1"/>
              <a:t>Здійсненність</a:t>
            </a:r>
            <a:r>
              <a:rPr lang="ru-RU" dirty="0"/>
              <a:t> (</a:t>
            </a:r>
            <a:r>
              <a:rPr lang="en-US" dirty="0"/>
              <a:t>feasibility). </a:t>
            </a:r>
            <a:r>
              <a:rPr lang="ru-RU" dirty="0" err="1"/>
              <a:t>Вимога</a:t>
            </a:r>
            <a:r>
              <a:rPr lang="ru-RU" dirty="0"/>
              <a:t> повинна бути </a:t>
            </a:r>
            <a:r>
              <a:rPr lang="ru-RU" dirty="0" err="1"/>
              <a:t>технологічно</a:t>
            </a:r>
            <a:r>
              <a:rPr lang="ru-RU" dirty="0"/>
              <a:t> </a:t>
            </a:r>
            <a:r>
              <a:rPr lang="ru-RU" dirty="0" err="1"/>
              <a:t>повною</a:t>
            </a:r>
            <a:r>
              <a:rPr lang="ru-RU" dirty="0"/>
              <a:t> і </a:t>
            </a:r>
            <a:r>
              <a:rPr lang="ru-RU" dirty="0" err="1"/>
              <a:t>реалізованою</a:t>
            </a:r>
            <a:r>
              <a:rPr lang="ru-RU" dirty="0"/>
              <a:t> в рамках бюджету і </a:t>
            </a:r>
            <a:r>
              <a:rPr lang="ru-RU" dirty="0" err="1"/>
              <a:t>термінів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 проекту.</a:t>
            </a:r>
          </a:p>
          <a:p>
            <a:endParaRPr lang="ru-RU" dirty="0"/>
          </a:p>
          <a:p>
            <a:r>
              <a:rPr lang="ru-RU" b="1" dirty="0" err="1"/>
              <a:t>Простежуваність</a:t>
            </a:r>
            <a:r>
              <a:rPr lang="ru-RU" dirty="0"/>
              <a:t> (</a:t>
            </a:r>
            <a:r>
              <a:rPr lang="en-US" dirty="0"/>
              <a:t>traceability). </a:t>
            </a:r>
            <a:r>
              <a:rPr lang="ru-RU" dirty="0" err="1"/>
              <a:t>Простежуваність</a:t>
            </a:r>
            <a:r>
              <a:rPr lang="ru-RU" dirty="0"/>
              <a:t> </a:t>
            </a:r>
            <a:r>
              <a:rPr lang="ru-RU" dirty="0" err="1"/>
              <a:t>буває</a:t>
            </a:r>
            <a:r>
              <a:rPr lang="ru-RU" dirty="0"/>
              <a:t> вертикальною (</a:t>
            </a:r>
            <a:r>
              <a:rPr lang="en-US" dirty="0"/>
              <a:t>vertical traceability) </a:t>
            </a:r>
            <a:r>
              <a:rPr lang="ru-RU" dirty="0"/>
              <a:t>та горизонтальною (</a:t>
            </a:r>
            <a:r>
              <a:rPr lang="en-US" dirty="0"/>
              <a:t>horizontal traceability). </a:t>
            </a:r>
            <a:r>
              <a:rPr lang="ru-RU" dirty="0"/>
              <a:t>Вертикальна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співвідносити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собою </a:t>
            </a:r>
            <a:r>
              <a:rPr lang="ru-RU" dirty="0" err="1"/>
              <a:t>вимоги</a:t>
            </a:r>
            <a:r>
              <a:rPr lang="ru-RU" dirty="0"/>
              <a:t> на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рівнях</a:t>
            </a:r>
            <a:r>
              <a:rPr lang="ru-RU" dirty="0"/>
              <a:t> </a:t>
            </a:r>
            <a:r>
              <a:rPr lang="ru-RU" dirty="0" err="1"/>
              <a:t>вимог</a:t>
            </a:r>
            <a:r>
              <a:rPr lang="ru-RU" dirty="0"/>
              <a:t>, горизонтальна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співвідносити</a:t>
            </a:r>
            <a:r>
              <a:rPr lang="ru-RU" dirty="0"/>
              <a:t> </a:t>
            </a:r>
            <a:r>
              <a:rPr lang="ru-RU" dirty="0" err="1"/>
              <a:t>вимогу</a:t>
            </a:r>
            <a:r>
              <a:rPr lang="ru-RU" dirty="0"/>
              <a:t> з тест-планом, тест-кейсами, </a:t>
            </a:r>
            <a:r>
              <a:rPr lang="ru-RU" dirty="0" err="1"/>
              <a:t>архітектурними</a:t>
            </a:r>
            <a:r>
              <a:rPr lang="ru-RU" dirty="0"/>
              <a:t> </a:t>
            </a:r>
            <a:r>
              <a:rPr lang="ru-RU" dirty="0" err="1"/>
              <a:t>рішеннями</a:t>
            </a:r>
            <a:r>
              <a:rPr lang="ru-RU" dirty="0"/>
              <a:t> </a:t>
            </a:r>
            <a:r>
              <a:rPr lang="ru-RU" dirty="0" err="1"/>
              <a:t>тощо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b="1" dirty="0" err="1"/>
              <a:t>Модифікованість</a:t>
            </a:r>
            <a:r>
              <a:rPr lang="ru-RU" dirty="0"/>
              <a:t> (</a:t>
            </a:r>
            <a:r>
              <a:rPr lang="en-US" dirty="0"/>
              <a:t>modifiability). </a:t>
            </a:r>
            <a:r>
              <a:rPr lang="ru-RU" dirty="0" err="1"/>
              <a:t>Ця</a:t>
            </a:r>
            <a:r>
              <a:rPr lang="ru-RU" dirty="0"/>
              <a:t> </a:t>
            </a:r>
            <a:r>
              <a:rPr lang="ru-RU" dirty="0" err="1"/>
              <a:t>властивість</a:t>
            </a:r>
            <a:r>
              <a:rPr lang="ru-RU" dirty="0"/>
              <a:t> </a:t>
            </a:r>
            <a:r>
              <a:rPr lang="ru-RU" dirty="0" err="1"/>
              <a:t>характеризує</a:t>
            </a:r>
            <a:r>
              <a:rPr lang="ru-RU" dirty="0"/>
              <a:t> простоту </a:t>
            </a:r>
            <a:r>
              <a:rPr lang="ru-RU" dirty="0" err="1"/>
              <a:t>внесення</a:t>
            </a:r>
            <a:r>
              <a:rPr lang="ru-RU" dirty="0"/>
              <a:t> </a:t>
            </a:r>
            <a:r>
              <a:rPr lang="ru-RU" dirty="0" err="1"/>
              <a:t>змін</a:t>
            </a:r>
            <a:r>
              <a:rPr lang="ru-RU" dirty="0"/>
              <a:t> до </a:t>
            </a:r>
            <a:r>
              <a:rPr lang="ru-RU" dirty="0" err="1"/>
              <a:t>окремих</a:t>
            </a:r>
            <a:r>
              <a:rPr lang="ru-RU" dirty="0"/>
              <a:t> </a:t>
            </a:r>
            <a:r>
              <a:rPr lang="ru-RU" dirty="0" err="1"/>
              <a:t>вимог</a:t>
            </a:r>
            <a:r>
              <a:rPr lang="ru-RU" dirty="0"/>
              <a:t> і </a:t>
            </a:r>
            <a:r>
              <a:rPr lang="ru-RU" dirty="0" err="1"/>
              <a:t>набір</a:t>
            </a:r>
            <a:r>
              <a:rPr lang="ru-RU" dirty="0"/>
              <a:t> </a:t>
            </a:r>
            <a:r>
              <a:rPr lang="ru-RU" dirty="0" err="1"/>
              <a:t>вимог</a:t>
            </a:r>
            <a:r>
              <a:rPr lang="ru-RU" dirty="0"/>
              <a:t>.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говорити</a:t>
            </a:r>
            <a:r>
              <a:rPr lang="ru-RU" dirty="0"/>
              <a:t> про </a:t>
            </a:r>
            <a:r>
              <a:rPr lang="ru-RU" dirty="0" err="1"/>
              <a:t>наявність</a:t>
            </a:r>
            <a:r>
              <a:rPr lang="ru-RU" dirty="0"/>
              <a:t> </a:t>
            </a:r>
            <a:r>
              <a:rPr lang="ru-RU" dirty="0" err="1"/>
              <a:t>модифікованості</a:t>
            </a:r>
            <a:r>
              <a:rPr lang="ru-RU" dirty="0"/>
              <a:t> в тому </a:t>
            </a:r>
            <a:r>
              <a:rPr lang="ru-RU" dirty="0" err="1"/>
              <a:t>випадку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при </a:t>
            </a:r>
            <a:r>
              <a:rPr lang="ru-RU" dirty="0" err="1"/>
              <a:t>доопрацюванні</a:t>
            </a:r>
            <a:r>
              <a:rPr lang="ru-RU" dirty="0"/>
              <a:t> </a:t>
            </a:r>
            <a:r>
              <a:rPr lang="ru-RU" dirty="0" err="1"/>
              <a:t>вимог</a:t>
            </a:r>
            <a:r>
              <a:rPr lang="ru-RU" dirty="0"/>
              <a:t> </a:t>
            </a:r>
            <a:r>
              <a:rPr lang="ru-RU" dirty="0" err="1"/>
              <a:t>потрібну</a:t>
            </a:r>
            <a:r>
              <a:rPr lang="ru-RU" dirty="0"/>
              <a:t> </a:t>
            </a:r>
            <a:r>
              <a:rPr lang="ru-RU" dirty="0" err="1"/>
              <a:t>інформацію</a:t>
            </a:r>
            <a:r>
              <a:rPr lang="ru-RU" dirty="0"/>
              <a:t> легко </a:t>
            </a:r>
            <a:r>
              <a:rPr lang="ru-RU" dirty="0" err="1"/>
              <a:t>знайти</a:t>
            </a:r>
            <a:r>
              <a:rPr lang="ru-RU" dirty="0"/>
              <a:t>, а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зміна</a:t>
            </a:r>
            <a:r>
              <a:rPr lang="ru-RU" dirty="0"/>
              <a:t> не </a:t>
            </a:r>
            <a:r>
              <a:rPr lang="ru-RU" dirty="0" err="1"/>
              <a:t>призводить</a:t>
            </a:r>
            <a:r>
              <a:rPr lang="ru-RU" dirty="0"/>
              <a:t> до </a:t>
            </a:r>
            <a:r>
              <a:rPr lang="ru-RU" dirty="0" err="1"/>
              <a:t>порушення</a:t>
            </a:r>
            <a:r>
              <a:rPr lang="ru-RU" dirty="0"/>
              <a:t>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властивостей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90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8FB8-B1B9-D852-2DD9-C4C61573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Властивості вимог до ПЗ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3615E-4BA5-7973-6C72-17D044944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Пріоретизація</a:t>
            </a:r>
            <a:r>
              <a:rPr lang="ru-RU" dirty="0"/>
              <a:t> за </a:t>
            </a:r>
            <a:r>
              <a:rPr lang="ru-RU" b="1" dirty="0" err="1"/>
              <a:t>важливістю</a:t>
            </a:r>
            <a:r>
              <a:rPr lang="ru-RU" dirty="0"/>
              <a:t>, </a:t>
            </a:r>
            <a:r>
              <a:rPr lang="ru-RU" b="1" dirty="0" err="1"/>
              <a:t>стабільністю</a:t>
            </a:r>
            <a:r>
              <a:rPr lang="ru-RU" dirty="0"/>
              <a:t>, </a:t>
            </a:r>
            <a:r>
              <a:rPr lang="ru-RU" b="1" dirty="0" err="1"/>
              <a:t>терміновістю</a:t>
            </a:r>
            <a:r>
              <a:rPr lang="ru-RU" dirty="0"/>
              <a:t> (</a:t>
            </a:r>
            <a:r>
              <a:rPr lang="en-US" dirty="0"/>
              <a:t>ranked for importance, stability, priority). </a:t>
            </a:r>
            <a:endParaRPr lang="uk-UA" dirty="0"/>
          </a:p>
          <a:p>
            <a:pPr lvl="1"/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Важливість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характеризує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залежність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успіху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успіху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певної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вимоги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Стабільність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характеризує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ймовірність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того,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найближчому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майбутньому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вимогу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буде внесено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жодних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Терміновість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визначає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розподіл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зусиль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проектної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щодо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тієї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іншої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вимоги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102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A911F-68C3-7DFD-39F5-F06BE3313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Властивості вимог до ПЗ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D714A-0A0C-9C13-A3F5-8B7EE130B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Коректність</a:t>
            </a:r>
            <a:r>
              <a:rPr lang="ru-RU" dirty="0"/>
              <a:t> (</a:t>
            </a:r>
            <a:r>
              <a:rPr lang="en-US" dirty="0"/>
              <a:t>correctness) </a:t>
            </a:r>
            <a:r>
              <a:rPr lang="ru-RU" dirty="0"/>
              <a:t>та </a:t>
            </a:r>
            <a:r>
              <a:rPr lang="ru-RU" b="1" dirty="0" err="1"/>
              <a:t>перевірюваність</a:t>
            </a:r>
            <a:r>
              <a:rPr lang="ru-RU" dirty="0"/>
              <a:t> (</a:t>
            </a:r>
            <a:r>
              <a:rPr lang="en-US" dirty="0"/>
              <a:t>verifiability). </a:t>
            </a:r>
            <a:r>
              <a:rPr lang="ru-RU" dirty="0" err="1"/>
              <a:t>Фактично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властивості</a:t>
            </a:r>
            <a:r>
              <a:rPr lang="ru-RU" dirty="0"/>
              <a:t> </a:t>
            </a:r>
            <a:r>
              <a:rPr lang="ru-RU" dirty="0" err="1"/>
              <a:t>випливають</a:t>
            </a:r>
            <a:r>
              <a:rPr lang="ru-RU" dirty="0"/>
              <a:t> з </a:t>
            </a:r>
            <a:r>
              <a:rPr lang="ru-RU" dirty="0" err="1"/>
              <a:t>дотримання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перелічених</a:t>
            </a:r>
            <a:r>
              <a:rPr lang="ru-RU" dirty="0"/>
              <a:t> </a:t>
            </a:r>
            <a:r>
              <a:rPr lang="ru-RU" dirty="0" err="1"/>
              <a:t>вище</a:t>
            </a:r>
            <a:r>
              <a:rPr lang="ru-RU" dirty="0"/>
              <a:t> (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сказати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вони не </a:t>
            </a:r>
            <a:r>
              <a:rPr lang="ru-RU" dirty="0" err="1"/>
              <a:t>виконуються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порушено </a:t>
            </a:r>
            <a:r>
              <a:rPr lang="ru-RU" dirty="0" err="1"/>
              <a:t>хоча</a:t>
            </a:r>
            <a:r>
              <a:rPr lang="ru-RU" dirty="0"/>
              <a:t> б </a:t>
            </a:r>
            <a:r>
              <a:rPr lang="ru-RU" dirty="0" err="1"/>
              <a:t>одне</a:t>
            </a:r>
            <a:r>
              <a:rPr lang="ru-RU" dirty="0"/>
              <a:t> з </a:t>
            </a:r>
            <a:r>
              <a:rPr lang="ru-RU" dirty="0" err="1"/>
              <a:t>вищеперелічених</a:t>
            </a:r>
            <a:r>
              <a:rPr lang="ru-RU" dirty="0"/>
              <a:t>). На </a:t>
            </a:r>
            <a:r>
              <a:rPr lang="ru-RU" dirty="0" err="1"/>
              <a:t>додаток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зазначити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перевірюваність</a:t>
            </a:r>
            <a:r>
              <a:rPr lang="ru-RU" dirty="0"/>
              <a:t> </a:t>
            </a:r>
            <a:r>
              <a:rPr lang="ru-RU" dirty="0" err="1"/>
              <a:t>передбачає</a:t>
            </a:r>
            <a:r>
              <a:rPr lang="ru-RU" dirty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об'єктивного</a:t>
            </a:r>
            <a:r>
              <a:rPr lang="ru-RU" dirty="0"/>
              <a:t> тест-кейс (тест-</a:t>
            </a:r>
            <a:r>
              <a:rPr lang="ru-RU" dirty="0" err="1"/>
              <a:t>кейсів</a:t>
            </a:r>
            <a:r>
              <a:rPr lang="ru-RU" dirty="0"/>
              <a:t>), </a:t>
            </a:r>
            <a:r>
              <a:rPr lang="ru-RU" dirty="0" err="1"/>
              <a:t>що</a:t>
            </a:r>
            <a:r>
              <a:rPr lang="ru-RU" dirty="0"/>
              <a:t> однозначно </a:t>
            </a:r>
            <a:r>
              <a:rPr lang="ru-RU" dirty="0" err="1"/>
              <a:t>показує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вимога</a:t>
            </a:r>
            <a:r>
              <a:rPr lang="ru-RU" dirty="0"/>
              <a:t> </a:t>
            </a:r>
            <a:r>
              <a:rPr lang="ru-RU" dirty="0" err="1"/>
              <a:t>реалізована</a:t>
            </a:r>
            <a:r>
              <a:rPr lang="ru-RU" dirty="0"/>
              <a:t> </a:t>
            </a:r>
            <a:r>
              <a:rPr lang="ru-RU" dirty="0" err="1"/>
              <a:t>вірно</a:t>
            </a:r>
            <a:r>
              <a:rPr lang="ru-RU" dirty="0"/>
              <a:t> і </a:t>
            </a:r>
            <a:r>
              <a:rPr lang="ru-RU" dirty="0" err="1"/>
              <a:t>поведінка</a:t>
            </a:r>
            <a:r>
              <a:rPr lang="ru-RU" dirty="0"/>
              <a:t> </a:t>
            </a:r>
            <a:r>
              <a:rPr lang="ru-RU" dirty="0" err="1"/>
              <a:t>додатку</a:t>
            </a:r>
            <a:r>
              <a:rPr lang="ru-RU" dirty="0"/>
              <a:t> в </a:t>
            </a:r>
            <a:r>
              <a:rPr lang="ru-RU" dirty="0" err="1"/>
              <a:t>точності</a:t>
            </a:r>
            <a:r>
              <a:rPr lang="ru-RU" dirty="0"/>
              <a:t> </a:t>
            </a:r>
            <a:r>
              <a:rPr lang="ru-RU" dirty="0" err="1"/>
              <a:t>відповідає</a:t>
            </a:r>
            <a:r>
              <a:rPr lang="ru-RU" dirty="0"/>
              <a:t> </a:t>
            </a:r>
            <a:r>
              <a:rPr lang="ru-RU" dirty="0" err="1"/>
              <a:t>вимогам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89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09C1-5A35-F575-241A-D2DE7ED2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Тестування вимог до ПЗ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C0CBD-A16E-27CB-A2D7-B17471303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Взаємний</a:t>
            </a:r>
            <a:r>
              <a:rPr lang="ru-RU" dirty="0"/>
              <a:t> перегляд</a:t>
            </a:r>
            <a:endParaRPr lang="uk-UA" dirty="0"/>
          </a:p>
          <a:p>
            <a:r>
              <a:rPr lang="uk-UA" dirty="0"/>
              <a:t>Питання</a:t>
            </a:r>
          </a:p>
          <a:p>
            <a:r>
              <a:rPr lang="ru-RU" dirty="0"/>
              <a:t>Тест-</a:t>
            </a:r>
            <a:r>
              <a:rPr lang="ru-RU" dirty="0" err="1"/>
              <a:t>кейси</a:t>
            </a:r>
            <a:r>
              <a:rPr lang="ru-RU" dirty="0"/>
              <a:t> та чек-</a:t>
            </a:r>
            <a:r>
              <a:rPr lang="ru-RU" dirty="0" err="1"/>
              <a:t>лісти</a:t>
            </a:r>
            <a:endParaRPr lang="ru-RU" dirty="0"/>
          </a:p>
          <a:p>
            <a:r>
              <a:rPr lang="ru-RU" dirty="0" err="1"/>
              <a:t>Графічне</a:t>
            </a:r>
            <a:r>
              <a:rPr lang="ru-RU" dirty="0"/>
              <a:t> </a:t>
            </a:r>
            <a:r>
              <a:rPr lang="ru-RU" dirty="0" err="1"/>
              <a:t>представлення</a:t>
            </a:r>
            <a:endParaRPr lang="ru-RU" dirty="0"/>
          </a:p>
          <a:p>
            <a:r>
              <a:rPr lang="ru-RU" dirty="0" err="1"/>
              <a:t>Прототипування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19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686-DA85-EE51-6779-1C1E87FC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Взаємний</a:t>
            </a:r>
            <a:r>
              <a:rPr lang="ru-RU" dirty="0"/>
              <a:t> перегляд</a:t>
            </a:r>
            <a:br>
              <a:rPr lang="uk-U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999A5-23AE-6C07-286C-AC47449E8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Швидкий перегляд. Показ роботи колегам з проханням надати зауваження.</a:t>
            </a:r>
          </a:p>
          <a:p>
            <a:endParaRPr lang="uk-UA" dirty="0"/>
          </a:p>
          <a:p>
            <a:r>
              <a:rPr lang="uk-UA" dirty="0"/>
              <a:t>Технічний перегляд</a:t>
            </a:r>
            <a:r>
              <a:rPr lang="en-US" dirty="0"/>
              <a:t> </a:t>
            </a:r>
            <a:r>
              <a:rPr lang="uk-UA" dirty="0"/>
              <a:t>виконується групою спеціалістів. В ідеальній ситуації кожен фахівець має представляти свою галузь знань.</a:t>
            </a:r>
          </a:p>
          <a:p>
            <a:endParaRPr lang="uk-UA" dirty="0"/>
          </a:p>
          <a:p>
            <a:r>
              <a:rPr lang="ru-RU" dirty="0"/>
              <a:t>Формальна </a:t>
            </a:r>
            <a:r>
              <a:rPr lang="ru-RU" dirty="0" err="1"/>
              <a:t>інспекція</a:t>
            </a:r>
            <a:r>
              <a:rPr lang="ru-RU" dirty="0"/>
              <a:t> є </a:t>
            </a:r>
            <a:r>
              <a:rPr lang="ru-RU" dirty="0" err="1"/>
              <a:t>структурованим</a:t>
            </a:r>
            <a:r>
              <a:rPr lang="ru-RU" dirty="0"/>
              <a:t>, </a:t>
            </a:r>
            <a:r>
              <a:rPr lang="ru-RU" dirty="0" err="1"/>
              <a:t>систематизованим</a:t>
            </a:r>
            <a:r>
              <a:rPr lang="ru-RU" dirty="0"/>
              <a:t> і </a:t>
            </a:r>
            <a:r>
              <a:rPr lang="ru-RU" dirty="0" err="1"/>
              <a:t>документованим</a:t>
            </a:r>
            <a:r>
              <a:rPr lang="ru-RU" dirty="0"/>
              <a:t> </a:t>
            </a:r>
            <a:r>
              <a:rPr lang="ru-RU" dirty="0" err="1"/>
              <a:t>підходом</a:t>
            </a:r>
            <a:r>
              <a:rPr lang="ru-RU" dirty="0"/>
              <a:t> до </a:t>
            </a:r>
            <a:r>
              <a:rPr lang="ru-RU" dirty="0" err="1"/>
              <a:t>аналізу</a:t>
            </a:r>
            <a:r>
              <a:rPr lang="ru-RU" dirty="0"/>
              <a:t> </a:t>
            </a:r>
            <a:r>
              <a:rPr lang="ru-RU" dirty="0" err="1"/>
              <a:t>документації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55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26E9-5F3C-C4DB-139D-ECD0660F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Питання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B6B66-CC82-70FF-FB4A-CB1AE0ED0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хоч</a:t>
            </a:r>
            <a:r>
              <a:rPr lang="ru-RU" dirty="0"/>
              <a:t> </a:t>
            </a:r>
            <a:r>
              <a:rPr lang="ru-RU" dirty="0" err="1"/>
              <a:t>щось</a:t>
            </a:r>
            <a:r>
              <a:rPr lang="ru-RU" dirty="0"/>
              <a:t> у </a:t>
            </a:r>
            <a:r>
              <a:rPr lang="ru-RU" dirty="0" err="1"/>
              <a:t>вимогах</a:t>
            </a:r>
            <a:r>
              <a:rPr lang="ru-RU" dirty="0"/>
              <a:t> </a:t>
            </a:r>
            <a:r>
              <a:rPr lang="ru-RU" dirty="0" err="1"/>
              <a:t>викликає</a:t>
            </a:r>
            <a:r>
              <a:rPr lang="ru-RU" dirty="0"/>
              <a:t> у вас </a:t>
            </a:r>
            <a:r>
              <a:rPr lang="ru-RU" dirty="0" err="1"/>
              <a:t>нерозуміння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підозру</a:t>
            </a:r>
            <a:r>
              <a:rPr lang="ru-RU" dirty="0"/>
              <a:t> -  </a:t>
            </a:r>
            <a:r>
              <a:rPr lang="ru-RU" b="1" dirty="0" err="1"/>
              <a:t>запитуйте</a:t>
            </a:r>
            <a:r>
              <a:rPr lang="ru-RU" dirty="0"/>
              <a:t>.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запитати</a:t>
            </a:r>
            <a:r>
              <a:rPr lang="ru-RU" dirty="0"/>
              <a:t> </a:t>
            </a:r>
            <a:r>
              <a:rPr lang="ru-RU" dirty="0" err="1"/>
              <a:t>представників</a:t>
            </a:r>
            <a:r>
              <a:rPr lang="ru-RU" dirty="0"/>
              <a:t> </a:t>
            </a:r>
            <a:r>
              <a:rPr lang="ru-RU" dirty="0" err="1"/>
              <a:t>замовника</a:t>
            </a:r>
            <a:r>
              <a:rPr lang="ru-RU" dirty="0"/>
              <a:t>,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звернутися</a:t>
            </a:r>
            <a:r>
              <a:rPr lang="ru-RU" dirty="0"/>
              <a:t> до </a:t>
            </a:r>
            <a:r>
              <a:rPr lang="ru-RU" dirty="0" err="1"/>
              <a:t>довідкової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. З </a:t>
            </a:r>
            <a:r>
              <a:rPr lang="ru-RU" dirty="0" err="1"/>
              <a:t>багатьох</a:t>
            </a:r>
            <a:r>
              <a:rPr lang="ru-RU" dirty="0"/>
              <a:t> </a:t>
            </a:r>
            <a:r>
              <a:rPr lang="ru-RU" dirty="0" err="1"/>
              <a:t>питань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звернутися</a:t>
            </a:r>
            <a:r>
              <a:rPr lang="ru-RU" dirty="0"/>
              <a:t> до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досвідчених</a:t>
            </a:r>
            <a:r>
              <a:rPr lang="ru-RU" dirty="0"/>
              <a:t> </a:t>
            </a:r>
            <a:r>
              <a:rPr lang="ru-RU" dirty="0" err="1"/>
              <a:t>колег</a:t>
            </a:r>
            <a:r>
              <a:rPr lang="ru-RU" dirty="0"/>
              <a:t> за </a:t>
            </a:r>
            <a:r>
              <a:rPr lang="ru-RU" dirty="0" err="1"/>
              <a:t>умови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у них є </a:t>
            </a:r>
            <a:r>
              <a:rPr lang="ru-RU" dirty="0" err="1"/>
              <a:t>відповідна</a:t>
            </a:r>
            <a:r>
              <a:rPr lang="ru-RU" dirty="0"/>
              <a:t> </a:t>
            </a:r>
            <a:r>
              <a:rPr lang="ru-RU" dirty="0" err="1"/>
              <a:t>інформація</a:t>
            </a:r>
            <a:r>
              <a:rPr lang="ru-RU" dirty="0"/>
              <a:t>, </a:t>
            </a:r>
            <a:r>
              <a:rPr lang="ru-RU" dirty="0" err="1"/>
              <a:t>раніше</a:t>
            </a:r>
            <a:r>
              <a:rPr lang="ru-RU" dirty="0"/>
              <a:t> </a:t>
            </a:r>
            <a:r>
              <a:rPr lang="ru-RU" dirty="0" err="1"/>
              <a:t>отримана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замовника</a:t>
            </a:r>
            <a:r>
              <a:rPr lang="ru-RU" dirty="0"/>
              <a:t>. Головне, </a:t>
            </a:r>
            <a:r>
              <a:rPr lang="ru-RU" dirty="0" err="1"/>
              <a:t>щоб</a:t>
            </a:r>
            <a:r>
              <a:rPr lang="ru-RU" dirty="0"/>
              <a:t> ваше </a:t>
            </a:r>
            <a:r>
              <a:rPr lang="ru-RU" dirty="0" err="1"/>
              <a:t>питання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сформульоване</a:t>
            </a:r>
            <a:r>
              <a:rPr lang="ru-RU" dirty="0"/>
              <a:t> таким чином,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отримана</a:t>
            </a:r>
            <a:r>
              <a:rPr lang="ru-RU" dirty="0"/>
              <a:t> </a:t>
            </a:r>
            <a:r>
              <a:rPr lang="ru-RU" dirty="0" err="1"/>
              <a:t>відповідь</a:t>
            </a:r>
            <a:r>
              <a:rPr lang="ru-RU" dirty="0"/>
              <a:t> дозволила </a:t>
            </a:r>
            <a:r>
              <a:rPr lang="ru-RU" dirty="0" err="1"/>
              <a:t>покращити</a:t>
            </a:r>
            <a:r>
              <a:rPr lang="ru-RU" dirty="0"/>
              <a:t> </a:t>
            </a:r>
            <a:r>
              <a:rPr lang="ru-RU" dirty="0" err="1"/>
              <a:t>вимоги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1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4B0A-9C97-F78F-8B04-0EC16022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Вимоги до програмного забезпечення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3192-17AC-887F-9659-CFAC4CE46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b="1" dirty="0"/>
          </a:p>
          <a:p>
            <a:r>
              <a:rPr lang="uk-UA" b="1" dirty="0"/>
              <a:t>Вимоги до ПЗ</a:t>
            </a:r>
            <a:r>
              <a:rPr lang="en-US" dirty="0"/>
              <a:t> (</a:t>
            </a:r>
            <a:r>
              <a:rPr lang="en-US" dirty="0" err="1"/>
              <a:t>ver</a:t>
            </a:r>
            <a:r>
              <a:rPr lang="uk-UA" dirty="0"/>
              <a:t>.</a:t>
            </a:r>
            <a:r>
              <a:rPr lang="en-US" dirty="0"/>
              <a:t> 1) - </a:t>
            </a:r>
            <a:r>
              <a:rPr lang="ru-RU" dirty="0" err="1"/>
              <a:t>умова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здатність</a:t>
            </a:r>
            <a:r>
              <a:rPr lang="ru-RU" dirty="0"/>
              <a:t>, </a:t>
            </a:r>
            <a:r>
              <a:rPr lang="ru-RU" dirty="0" err="1"/>
              <a:t>необхідна</a:t>
            </a:r>
            <a:r>
              <a:rPr lang="ru-RU" dirty="0"/>
              <a:t> </a:t>
            </a:r>
            <a:r>
              <a:rPr lang="ru-RU" dirty="0" err="1"/>
              <a:t>користувачеві</a:t>
            </a:r>
            <a:r>
              <a:rPr lang="ru-RU" dirty="0"/>
              <a:t> для </a:t>
            </a:r>
            <a:r>
              <a:rPr lang="ru-RU" dirty="0" err="1"/>
              <a:t>вирішення</a:t>
            </a:r>
            <a:r>
              <a:rPr lang="ru-RU" dirty="0"/>
              <a:t> </a:t>
            </a:r>
            <a:r>
              <a:rPr lang="ru-RU" dirty="0" err="1"/>
              <a:t>проблеми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досягнення</a:t>
            </a:r>
            <a:r>
              <a:rPr lang="ru-RU" dirty="0"/>
              <a:t> мети, яка повинна </a:t>
            </a:r>
            <a:r>
              <a:rPr lang="ru-RU" dirty="0" err="1"/>
              <a:t>відповідати</a:t>
            </a:r>
            <a:r>
              <a:rPr lang="ru-RU" dirty="0"/>
              <a:t> </a:t>
            </a:r>
            <a:r>
              <a:rPr lang="ru-RU" dirty="0" err="1"/>
              <a:t>системі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системному компоненту,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відповідати</a:t>
            </a:r>
            <a:r>
              <a:rPr lang="ru-RU" dirty="0"/>
              <a:t> контракту, стандарту, </a:t>
            </a:r>
            <a:r>
              <a:rPr lang="ru-RU" dirty="0" err="1"/>
              <a:t>специфікації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іншому</a:t>
            </a:r>
            <a:r>
              <a:rPr lang="ru-RU" dirty="0"/>
              <a:t> </a:t>
            </a:r>
            <a:r>
              <a:rPr lang="ru-RU" dirty="0" err="1"/>
              <a:t>офіційно</a:t>
            </a:r>
            <a:r>
              <a:rPr lang="ru-RU" dirty="0"/>
              <a:t> </a:t>
            </a:r>
            <a:r>
              <a:rPr lang="ru-RU" dirty="0" err="1"/>
              <a:t>встановленому</a:t>
            </a:r>
            <a:r>
              <a:rPr lang="ru-RU" dirty="0"/>
              <a:t> документу.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uk-UA" b="1" dirty="0"/>
              <a:t>Вимоги до ПЗ</a:t>
            </a:r>
            <a:r>
              <a:rPr lang="en-US" dirty="0"/>
              <a:t> (</a:t>
            </a:r>
            <a:r>
              <a:rPr lang="en-US" dirty="0" err="1"/>
              <a:t>ver</a:t>
            </a:r>
            <a:r>
              <a:rPr lang="uk-UA" dirty="0"/>
              <a:t>.</a:t>
            </a:r>
            <a:r>
              <a:rPr lang="en-US" dirty="0"/>
              <a:t> 2) - </a:t>
            </a:r>
            <a:r>
              <a:rPr lang="ru-RU" dirty="0" err="1"/>
              <a:t>положення</a:t>
            </a:r>
            <a:r>
              <a:rPr lang="ru-RU" dirty="0"/>
              <a:t>, яке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ru-RU" dirty="0" err="1"/>
              <a:t>критерії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мають</a:t>
            </a:r>
            <a:r>
              <a:rPr lang="ru-RU" dirty="0"/>
              <a:t> бути </a:t>
            </a:r>
            <a:r>
              <a:rPr lang="ru-RU" dirty="0" err="1"/>
              <a:t>виконані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6777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1BBD-CDB5-BD3E-08A4-1140E5F1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Питання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A89527-4824-D49E-2815-9D9FEB176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621" y="1551581"/>
            <a:ext cx="9920288" cy="4479437"/>
          </a:xfrm>
        </p:spPr>
      </p:pic>
    </p:spTree>
    <p:extLst>
      <p:ext uri="{BB962C8B-B14F-4D97-AF65-F5344CB8AC3E}">
        <p14:creationId xmlns:p14="http://schemas.microsoft.com/office/powerpoint/2010/main" val="2347183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C245-0975-C426-221A-3CDBDE1A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Тест-</a:t>
            </a:r>
            <a:r>
              <a:rPr lang="ru-RU" dirty="0" err="1"/>
              <a:t>кейси</a:t>
            </a:r>
            <a:r>
              <a:rPr lang="ru-RU" dirty="0"/>
              <a:t> та чек-</a:t>
            </a:r>
            <a:r>
              <a:rPr lang="ru-RU" dirty="0" err="1"/>
              <a:t>лісти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52BCF-66BC-8461-D012-63143B608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Хороша </a:t>
            </a:r>
            <a:r>
              <a:rPr lang="ru-RU" dirty="0" err="1"/>
              <a:t>вимога</a:t>
            </a:r>
            <a:r>
              <a:rPr lang="ru-RU" dirty="0"/>
              <a:t> є </a:t>
            </a:r>
            <a:r>
              <a:rPr lang="ru-RU" dirty="0" err="1"/>
              <a:t>перевіреною</a:t>
            </a:r>
            <a:r>
              <a:rPr lang="ru-RU" dirty="0"/>
              <a:t>, а </a:t>
            </a:r>
            <a:r>
              <a:rPr lang="ru-RU" dirty="0" err="1"/>
              <a:t>отже</a:t>
            </a:r>
            <a:r>
              <a:rPr lang="ru-RU" dirty="0"/>
              <a:t>,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існувати</a:t>
            </a:r>
            <a:r>
              <a:rPr lang="ru-RU" dirty="0"/>
              <a:t> </a:t>
            </a:r>
            <a:r>
              <a:rPr lang="ru-RU" dirty="0" err="1"/>
              <a:t>об'єктивні</a:t>
            </a:r>
            <a:r>
              <a:rPr lang="ru-RU" dirty="0"/>
              <a:t> </a:t>
            </a:r>
            <a:r>
              <a:rPr lang="ru-RU" dirty="0" err="1"/>
              <a:t>способи</a:t>
            </a:r>
            <a:r>
              <a:rPr lang="ru-RU" dirty="0"/>
              <a:t> </a:t>
            </a:r>
            <a:r>
              <a:rPr lang="ru-RU" dirty="0" err="1"/>
              <a:t>визначення</a:t>
            </a:r>
            <a:r>
              <a:rPr lang="ru-RU" dirty="0"/>
              <a:t> того, </a:t>
            </a:r>
            <a:r>
              <a:rPr lang="ru-RU" dirty="0" err="1"/>
              <a:t>чи</a:t>
            </a:r>
            <a:r>
              <a:rPr lang="ru-RU" dirty="0"/>
              <a:t> правильно </a:t>
            </a:r>
            <a:r>
              <a:rPr lang="ru-RU" dirty="0" err="1"/>
              <a:t>реалізовано</a:t>
            </a:r>
            <a:r>
              <a:rPr lang="ru-RU" dirty="0"/>
              <a:t> </a:t>
            </a:r>
            <a:r>
              <a:rPr lang="ru-RU" dirty="0" err="1"/>
              <a:t>вимогу</a:t>
            </a:r>
            <a:r>
              <a:rPr lang="ru-RU" dirty="0"/>
              <a:t>. </a:t>
            </a:r>
            <a:r>
              <a:rPr lang="ru-RU" dirty="0" err="1"/>
              <a:t>Продумування</a:t>
            </a:r>
            <a:r>
              <a:rPr lang="ru-RU" dirty="0"/>
              <a:t> чек-</a:t>
            </a:r>
            <a:r>
              <a:rPr lang="ru-RU" dirty="0" err="1"/>
              <a:t>лістів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навіть</a:t>
            </a:r>
            <a:r>
              <a:rPr lang="ru-RU" dirty="0"/>
              <a:t> </a:t>
            </a:r>
            <a:r>
              <a:rPr lang="ru-RU" dirty="0" err="1"/>
              <a:t>повноцінних</a:t>
            </a:r>
            <a:r>
              <a:rPr lang="ru-RU" dirty="0"/>
              <a:t> тест-</a:t>
            </a:r>
            <a:r>
              <a:rPr lang="ru-RU" dirty="0" err="1"/>
              <a:t>кейсів</a:t>
            </a:r>
            <a:r>
              <a:rPr lang="ru-RU" dirty="0"/>
              <a:t> у </a:t>
            </a:r>
            <a:r>
              <a:rPr lang="ru-RU" dirty="0" err="1"/>
              <a:t>процесі</a:t>
            </a:r>
            <a:r>
              <a:rPr lang="ru-RU" dirty="0"/>
              <a:t> </a:t>
            </a:r>
            <a:r>
              <a:rPr lang="ru-RU" dirty="0" err="1"/>
              <a:t>аналізу</a:t>
            </a:r>
            <a:r>
              <a:rPr lang="ru-RU" dirty="0"/>
              <a:t> </a:t>
            </a:r>
            <a:r>
              <a:rPr lang="ru-RU" dirty="0" err="1"/>
              <a:t>вимог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нам </a:t>
            </a:r>
            <a:r>
              <a:rPr lang="ru-RU" dirty="0" err="1"/>
              <a:t>визначити</a:t>
            </a:r>
            <a:r>
              <a:rPr lang="ru-RU" dirty="0"/>
              <a:t>, </a:t>
            </a:r>
            <a:r>
              <a:rPr lang="ru-RU" dirty="0" err="1"/>
              <a:t>наскільки</a:t>
            </a:r>
            <a:r>
              <a:rPr lang="ru-RU" dirty="0"/>
              <a:t> </a:t>
            </a:r>
            <a:r>
              <a:rPr lang="ru-RU" dirty="0" err="1"/>
              <a:t>вимогу</a:t>
            </a:r>
            <a:r>
              <a:rPr lang="ru-RU" dirty="0"/>
              <a:t> </a:t>
            </a:r>
            <a:r>
              <a:rPr lang="ru-RU" dirty="0" err="1"/>
              <a:t>перевіряємо</a:t>
            </a:r>
            <a:r>
              <a:rPr lang="ru-RU" dirty="0"/>
              <a:t>.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можете </a:t>
            </a:r>
            <a:r>
              <a:rPr lang="ru-RU" dirty="0" err="1"/>
              <a:t>швидко</a:t>
            </a:r>
            <a:r>
              <a:rPr lang="ru-RU" dirty="0"/>
              <a:t> </a:t>
            </a:r>
            <a:r>
              <a:rPr lang="ru-RU" dirty="0" err="1"/>
              <a:t>придумати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пунктів</a:t>
            </a:r>
            <a:r>
              <a:rPr lang="ru-RU" dirty="0"/>
              <a:t> чек-</a:t>
            </a:r>
            <a:r>
              <a:rPr lang="ru-RU" dirty="0" err="1"/>
              <a:t>ліста</a:t>
            </a:r>
            <a:r>
              <a:rPr lang="ru-RU" dirty="0"/>
              <a:t>,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не </a:t>
            </a:r>
            <a:r>
              <a:rPr lang="ru-RU" dirty="0" err="1"/>
              <a:t>ознака</a:t>
            </a:r>
            <a:r>
              <a:rPr lang="ru-RU" dirty="0"/>
              <a:t> того, </a:t>
            </a:r>
            <a:r>
              <a:rPr lang="ru-RU" dirty="0" err="1"/>
              <a:t>що</a:t>
            </a:r>
            <a:r>
              <a:rPr lang="ru-RU" dirty="0"/>
              <a:t> з </a:t>
            </a:r>
            <a:r>
              <a:rPr lang="ru-RU" dirty="0" err="1"/>
              <a:t>вимогою</a:t>
            </a:r>
            <a:r>
              <a:rPr lang="ru-RU" dirty="0"/>
              <a:t> все добре (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воно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суперечити</a:t>
            </a:r>
            <a:r>
              <a:rPr lang="ru-RU" dirty="0"/>
              <a:t> </a:t>
            </a:r>
            <a:r>
              <a:rPr lang="ru-RU" dirty="0" err="1"/>
              <a:t>іншим</a:t>
            </a:r>
            <a:r>
              <a:rPr lang="ru-RU" dirty="0"/>
              <a:t> </a:t>
            </a:r>
            <a:r>
              <a:rPr lang="ru-RU" dirty="0" err="1"/>
              <a:t>вимогам</a:t>
            </a:r>
            <a:r>
              <a:rPr lang="ru-RU" dirty="0"/>
              <a:t>). Але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жодних</a:t>
            </a:r>
            <a:r>
              <a:rPr lang="ru-RU" dirty="0"/>
              <a:t> </a:t>
            </a:r>
            <a:r>
              <a:rPr lang="ru-RU" dirty="0" err="1"/>
              <a:t>ідей</a:t>
            </a:r>
            <a:r>
              <a:rPr lang="ru-RU" dirty="0"/>
              <a:t> </a:t>
            </a:r>
            <a:r>
              <a:rPr lang="ru-RU" dirty="0" err="1"/>
              <a:t>щодо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вимоги</a:t>
            </a:r>
            <a:r>
              <a:rPr lang="ru-RU" dirty="0"/>
              <a:t> на думку не </a:t>
            </a:r>
            <a:r>
              <a:rPr lang="ru-RU" dirty="0" err="1"/>
              <a:t>спадає</a:t>
            </a:r>
            <a:r>
              <a:rPr lang="ru-RU" dirty="0"/>
              <a:t>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тривожний</a:t>
            </a:r>
            <a:r>
              <a:rPr lang="ru-RU" dirty="0"/>
              <a:t> знак.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13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192C-4476-E4E8-8DAD-AC91CEBB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Графічне</a:t>
            </a:r>
            <a:r>
              <a:rPr lang="ru-RU" dirty="0"/>
              <a:t> </a:t>
            </a:r>
            <a:r>
              <a:rPr lang="ru-RU" dirty="0" err="1"/>
              <a:t>представлення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DF50A-B948-9888-3EA8-4A0A2B5D2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Графічне</a:t>
            </a:r>
            <a:r>
              <a:rPr lang="ru-RU" dirty="0"/>
              <a:t> </a:t>
            </a:r>
            <a:r>
              <a:rPr lang="ru-RU" dirty="0" err="1"/>
              <a:t>подання</a:t>
            </a:r>
            <a:r>
              <a:rPr lang="ru-RU" dirty="0"/>
              <a:t> </a:t>
            </a:r>
            <a:r>
              <a:rPr lang="ru-RU" dirty="0" err="1"/>
              <a:t>зручне</a:t>
            </a:r>
            <a:r>
              <a:rPr lang="ru-RU" dirty="0"/>
              <a:t> </a:t>
            </a:r>
            <a:r>
              <a:rPr lang="ru-RU" dirty="0" err="1"/>
              <a:t>одночасно</a:t>
            </a:r>
            <a:r>
              <a:rPr lang="ru-RU" dirty="0"/>
              <a:t> </a:t>
            </a:r>
            <a:r>
              <a:rPr lang="ru-RU" dirty="0" err="1"/>
              <a:t>своєю</a:t>
            </a:r>
            <a:r>
              <a:rPr lang="ru-RU" dirty="0"/>
              <a:t> </a:t>
            </a:r>
            <a:r>
              <a:rPr lang="ru-RU" dirty="0" err="1"/>
              <a:t>наочністю</a:t>
            </a:r>
            <a:r>
              <a:rPr lang="ru-RU" dirty="0"/>
              <a:t> і </a:t>
            </a:r>
            <a:r>
              <a:rPr lang="ru-RU" dirty="0" err="1"/>
              <a:t>стислісю</a:t>
            </a:r>
            <a:r>
              <a:rPr lang="ru-RU" dirty="0"/>
              <a:t> (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en-US" dirty="0"/>
              <a:t>UML-</a:t>
            </a:r>
            <a:r>
              <a:rPr lang="ru-RU" dirty="0"/>
              <a:t>схема 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займає</a:t>
            </a:r>
            <a:r>
              <a:rPr lang="ru-RU" dirty="0"/>
              <a:t> один </a:t>
            </a:r>
            <a:r>
              <a:rPr lang="ru-RU" dirty="0" err="1"/>
              <a:t>екран</a:t>
            </a:r>
            <a:r>
              <a:rPr lang="ru-RU" dirty="0"/>
              <a:t>, </a:t>
            </a:r>
            <a:r>
              <a:rPr lang="ru-RU" dirty="0" err="1"/>
              <a:t>може</a:t>
            </a:r>
            <a:r>
              <a:rPr lang="ru-RU" dirty="0"/>
              <a:t> бути описана </a:t>
            </a:r>
            <a:r>
              <a:rPr lang="ru-RU" dirty="0" err="1"/>
              <a:t>кількома</a:t>
            </a:r>
            <a:r>
              <a:rPr lang="ru-RU" dirty="0"/>
              <a:t> десятками </a:t>
            </a:r>
            <a:r>
              <a:rPr lang="ru-RU" dirty="0" err="1"/>
              <a:t>сторінок</a:t>
            </a:r>
            <a:r>
              <a:rPr lang="ru-RU" dirty="0"/>
              <a:t> тексту). На </a:t>
            </a:r>
            <a:r>
              <a:rPr lang="ru-RU" dirty="0" err="1"/>
              <a:t>малюнку</a:t>
            </a:r>
            <a:r>
              <a:rPr lang="ru-RU" dirty="0"/>
              <a:t> </a:t>
            </a:r>
            <a:r>
              <a:rPr lang="ru-RU" dirty="0" err="1"/>
              <a:t>дуже</a:t>
            </a:r>
            <a:r>
              <a:rPr lang="ru-RU" dirty="0"/>
              <a:t> легко </a:t>
            </a:r>
            <a:r>
              <a:rPr lang="ru-RU" dirty="0" err="1"/>
              <a:t>помітити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якісь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«не </a:t>
            </a:r>
            <a:r>
              <a:rPr lang="ru-RU" dirty="0" err="1"/>
              <a:t>стикуються</a:t>
            </a:r>
            <a:r>
              <a:rPr lang="ru-RU" dirty="0"/>
              <a:t>», де </a:t>
            </a:r>
            <a:r>
              <a:rPr lang="ru-RU" dirty="0" err="1"/>
              <a:t>чогось</a:t>
            </a:r>
            <a:r>
              <a:rPr lang="ru-RU" dirty="0"/>
              <a:t> не </a:t>
            </a:r>
            <a:r>
              <a:rPr lang="ru-RU" dirty="0" err="1"/>
              <a:t>вистачає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1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C683-7159-D4B4-8DE5-8D47F3424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Прототипування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74BD9-0BD5-BC1F-D2D5-30DD54C78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Прототипування</a:t>
            </a:r>
            <a:r>
              <a:rPr lang="ru-RU" dirty="0"/>
              <a:t> часто є </a:t>
            </a:r>
            <a:r>
              <a:rPr lang="ru-RU" dirty="0" err="1"/>
              <a:t>наслідком</a:t>
            </a:r>
            <a:r>
              <a:rPr lang="ru-RU" dirty="0"/>
              <a:t>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графічного</a:t>
            </a:r>
            <a:r>
              <a:rPr lang="ru-RU" dirty="0"/>
              <a:t> </a:t>
            </a:r>
            <a:r>
              <a:rPr lang="ru-RU" dirty="0" err="1"/>
              <a:t>представлення</a:t>
            </a:r>
            <a:r>
              <a:rPr lang="ru-RU" dirty="0"/>
              <a:t> та </a:t>
            </a:r>
            <a:r>
              <a:rPr lang="ru-RU" dirty="0" err="1"/>
              <a:t>аналізу</a:t>
            </a:r>
            <a:r>
              <a:rPr lang="ru-RU" dirty="0"/>
              <a:t> </a:t>
            </a:r>
            <a:r>
              <a:rPr lang="ru-RU" dirty="0" err="1"/>
              <a:t>поведінки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. З </a:t>
            </a:r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ru-RU" dirty="0" err="1"/>
              <a:t>спеціальних</a:t>
            </a:r>
            <a:r>
              <a:rPr lang="ru-RU" dirty="0"/>
              <a:t> </a:t>
            </a:r>
            <a:r>
              <a:rPr lang="ru-RU" dirty="0" err="1"/>
              <a:t>інструментів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дуже</a:t>
            </a:r>
            <a:r>
              <a:rPr lang="ru-RU" dirty="0"/>
              <a:t> </a:t>
            </a:r>
            <a:r>
              <a:rPr lang="ru-RU" dirty="0" err="1"/>
              <a:t>швидко</a:t>
            </a:r>
            <a:r>
              <a:rPr lang="ru-RU" dirty="0"/>
              <a:t> </a:t>
            </a:r>
            <a:r>
              <a:rPr lang="ru-RU" dirty="0" err="1"/>
              <a:t>зробити</a:t>
            </a:r>
            <a:r>
              <a:rPr lang="ru-RU" dirty="0"/>
              <a:t> </a:t>
            </a:r>
            <a:r>
              <a:rPr lang="ru-RU" dirty="0" err="1"/>
              <a:t>нариси</a:t>
            </a:r>
            <a:r>
              <a:rPr lang="ru-RU" dirty="0"/>
              <a:t> </a:t>
            </a:r>
            <a:r>
              <a:rPr lang="ru-RU" dirty="0" err="1"/>
              <a:t>інтерфейсів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, </a:t>
            </a:r>
            <a:r>
              <a:rPr lang="ru-RU" dirty="0" err="1"/>
              <a:t>оцінити</a:t>
            </a:r>
            <a:r>
              <a:rPr lang="ru-RU" dirty="0"/>
              <a:t> </a:t>
            </a:r>
            <a:r>
              <a:rPr lang="ru-RU" dirty="0" err="1"/>
              <a:t>застосовність</a:t>
            </a:r>
            <a:r>
              <a:rPr lang="ru-RU" dirty="0"/>
              <a:t> тих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r>
              <a:rPr lang="ru-RU" dirty="0"/>
              <a:t> і </a:t>
            </a:r>
            <a:r>
              <a:rPr lang="ru-RU" dirty="0" err="1"/>
              <a:t>навіть</a:t>
            </a:r>
            <a:r>
              <a:rPr lang="ru-RU" dirty="0"/>
              <a:t> </a:t>
            </a:r>
            <a:r>
              <a:rPr lang="ru-RU" dirty="0" err="1"/>
              <a:t>створити</a:t>
            </a:r>
            <a:r>
              <a:rPr lang="ru-RU" dirty="0"/>
              <a:t> не просто «прототип </a:t>
            </a:r>
            <a:r>
              <a:rPr lang="ru-RU" dirty="0" err="1"/>
              <a:t>заради</a:t>
            </a:r>
            <a:r>
              <a:rPr lang="ru-RU" dirty="0"/>
              <a:t> прототипу», а </a:t>
            </a:r>
            <a:r>
              <a:rPr lang="ru-RU" dirty="0" err="1"/>
              <a:t>заготівлю</a:t>
            </a:r>
            <a:r>
              <a:rPr lang="ru-RU" dirty="0"/>
              <a:t> для </a:t>
            </a:r>
            <a:r>
              <a:rPr lang="ru-RU" dirty="0" err="1"/>
              <a:t>подальшої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виявиться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реалізовано</a:t>
            </a:r>
            <a:r>
              <a:rPr lang="ru-RU" dirty="0"/>
              <a:t> в </a:t>
            </a:r>
            <a:r>
              <a:rPr lang="ru-RU" dirty="0" err="1"/>
              <a:t>прототипі</a:t>
            </a:r>
            <a:r>
              <a:rPr lang="ru-RU" dirty="0"/>
              <a:t> (</a:t>
            </a:r>
            <a:r>
              <a:rPr lang="ru-RU" dirty="0" err="1"/>
              <a:t>можливо</a:t>
            </a:r>
            <a:r>
              <a:rPr lang="ru-RU" dirty="0"/>
              <a:t>, з невеликими </a:t>
            </a:r>
            <a:r>
              <a:rPr lang="ru-RU" dirty="0" err="1"/>
              <a:t>доробками</a:t>
            </a:r>
            <a:r>
              <a:rPr lang="ru-RU" dirty="0"/>
              <a:t> ) </a:t>
            </a:r>
            <a:r>
              <a:rPr lang="ru-RU" dirty="0" err="1"/>
              <a:t>влаштовує</a:t>
            </a:r>
            <a:r>
              <a:rPr lang="ru-RU" dirty="0"/>
              <a:t> </a:t>
            </a:r>
            <a:r>
              <a:rPr lang="ru-RU" dirty="0" err="1"/>
              <a:t>замовника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9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8A5593-25C3-E891-292B-96F6DC7E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100" y="647120"/>
            <a:ext cx="8911687" cy="683482"/>
          </a:xfrm>
        </p:spPr>
        <p:txBody>
          <a:bodyPr>
            <a:normAutofit/>
          </a:bodyPr>
          <a:lstStyle/>
          <a:p>
            <a:r>
              <a:rPr lang="uk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Види документації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0A2220-E442-1D48-8E1D-92EC68E5F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8628" y="1401808"/>
            <a:ext cx="3992732" cy="5762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documentation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031DC-2687-1EF5-57D8-C137A3560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15100" y="2257606"/>
            <a:ext cx="4342893" cy="312821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plan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plan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and design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cases, test suites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099C94-322A-96A7-A787-911660E14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03125" y="1401808"/>
            <a:ext cx="3999001" cy="5762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documentation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B46E0E-28A2-A272-3668-CA65885DA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03125" y="2257606"/>
            <a:ext cx="4338674" cy="312821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documentation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requirements</a:t>
            </a:r>
          </a:p>
        </p:txBody>
      </p:sp>
    </p:spTree>
    <p:extLst>
      <p:ext uri="{BB962C8B-B14F-4D97-AF65-F5344CB8AC3E}">
        <p14:creationId xmlns:p14="http://schemas.microsoft.com/office/powerpoint/2010/main" val="292511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4B0A-9C97-F78F-8B04-0EC16022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Важливість вимог до програмного забезпечення</a:t>
            </a:r>
            <a:endParaRPr lang="en-US" dirty="0"/>
          </a:p>
        </p:txBody>
      </p:sp>
      <p:pic>
        <p:nvPicPr>
          <p:cNvPr id="5" name="Content Placeholder 4" descr="A collage of different stages of a tree&#10;&#10;Description automatically generated">
            <a:extLst>
              <a:ext uri="{FF2B5EF4-FFF2-40B4-BE49-F238E27FC236}">
                <a16:creationId xmlns:a16="http://schemas.microsoft.com/office/drawing/2014/main" id="{04497E4F-B757-3C2D-7BCF-C7C3C61D6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778" y="1452563"/>
            <a:ext cx="6919382" cy="5189537"/>
          </a:xfrm>
        </p:spPr>
      </p:pic>
    </p:spTree>
    <p:extLst>
      <p:ext uri="{BB962C8B-B14F-4D97-AF65-F5344CB8AC3E}">
        <p14:creationId xmlns:p14="http://schemas.microsoft.com/office/powerpoint/2010/main" val="397621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4B0A-9C97-F78F-8B04-0EC16022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Важливість вимог до програмного забезпечення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40A8F0-E1C8-57DE-10B0-A42675CED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1496" y="1452563"/>
            <a:ext cx="8845946" cy="5189537"/>
          </a:xfrm>
        </p:spPr>
      </p:pic>
    </p:spTree>
    <p:extLst>
      <p:ext uri="{BB962C8B-B14F-4D97-AF65-F5344CB8AC3E}">
        <p14:creationId xmlns:p14="http://schemas.microsoft.com/office/powerpoint/2010/main" val="263640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4B0A-9C97-F78F-8B04-0EC16022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Важливість вимог до програмного забезпечення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4FC607-4C04-8C10-30B7-FDCD518B0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75 </a:t>
            </a:r>
            <a:r>
              <a:rPr lang="uk-UA" dirty="0"/>
              <a:t>відсотків дефектів походять від документації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3660F1-EE2A-F0CD-4D78-2F2202AB2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939" y="2032080"/>
            <a:ext cx="6363973" cy="450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48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31703-103C-A299-4707-EB8711C7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Способи збору вимог до ПЗ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4A154-7339-BE82-CECD-F8CAE2E49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Інтерв'ю</a:t>
            </a:r>
            <a:r>
              <a:rPr lang="ru-RU" b="1" dirty="0"/>
              <a:t>. </a:t>
            </a:r>
            <a:r>
              <a:rPr lang="ru-RU" dirty="0" err="1"/>
              <a:t>Найуніверсальніший</a:t>
            </a:r>
            <a:r>
              <a:rPr lang="ru-RU" dirty="0"/>
              <a:t> шлях </a:t>
            </a:r>
            <a:r>
              <a:rPr lang="ru-RU" dirty="0" err="1"/>
              <a:t>виявлення</a:t>
            </a:r>
            <a:r>
              <a:rPr lang="ru-RU" dirty="0"/>
              <a:t> </a:t>
            </a:r>
            <a:r>
              <a:rPr lang="ru-RU" dirty="0" err="1"/>
              <a:t>вимог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полягає</a:t>
            </a:r>
            <a:r>
              <a:rPr lang="ru-RU" dirty="0"/>
              <a:t> у </a:t>
            </a:r>
            <a:r>
              <a:rPr lang="ru-RU" dirty="0" err="1"/>
              <a:t>спілкуванні</a:t>
            </a:r>
            <a:r>
              <a:rPr lang="ru-RU" dirty="0"/>
              <a:t> </a:t>
            </a:r>
            <a:r>
              <a:rPr lang="ru-RU" b="1" dirty="0"/>
              <a:t>проектного </a:t>
            </a:r>
            <a:r>
              <a:rPr lang="ru-RU" b="1" dirty="0" err="1"/>
              <a:t>фахівця</a:t>
            </a:r>
            <a:r>
              <a:rPr lang="ru-RU" b="1" dirty="0"/>
              <a:t> </a:t>
            </a:r>
            <a:r>
              <a:rPr lang="ru-RU" dirty="0"/>
              <a:t>(як правило, </a:t>
            </a:r>
            <a:r>
              <a:rPr lang="ru-RU" dirty="0" err="1"/>
              <a:t>фахівця</a:t>
            </a:r>
            <a:r>
              <a:rPr lang="ru-RU" dirty="0"/>
              <a:t> з </a:t>
            </a:r>
            <a:r>
              <a:rPr lang="ru-RU" dirty="0" err="1"/>
              <a:t>бізнес</a:t>
            </a:r>
            <a:r>
              <a:rPr lang="ru-RU" dirty="0"/>
              <a:t> </a:t>
            </a:r>
            <a:r>
              <a:rPr lang="ru-RU" dirty="0" err="1"/>
              <a:t>аналізу</a:t>
            </a:r>
            <a:r>
              <a:rPr lang="ru-RU" dirty="0"/>
              <a:t>) та </a:t>
            </a:r>
            <a:r>
              <a:rPr lang="ru-RU" b="1" dirty="0" err="1"/>
              <a:t>представника</a:t>
            </a:r>
            <a:r>
              <a:rPr lang="ru-RU" b="1" dirty="0"/>
              <a:t> </a:t>
            </a:r>
            <a:r>
              <a:rPr lang="ru-RU" b="1" dirty="0" err="1"/>
              <a:t>замовника</a:t>
            </a:r>
            <a:r>
              <a:rPr lang="ru-RU" b="1" dirty="0"/>
              <a:t> </a:t>
            </a:r>
            <a:r>
              <a:rPr lang="ru-RU" dirty="0"/>
              <a:t>(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експерта</a:t>
            </a:r>
            <a:r>
              <a:rPr lang="ru-RU" dirty="0"/>
              <a:t>, </a:t>
            </a:r>
            <a:r>
              <a:rPr lang="ru-RU" dirty="0" err="1"/>
              <a:t>користувача</a:t>
            </a:r>
            <a:r>
              <a:rPr lang="ru-RU" dirty="0"/>
              <a:t> </a:t>
            </a:r>
            <a:r>
              <a:rPr lang="ru-RU" dirty="0" err="1"/>
              <a:t>тощо</a:t>
            </a:r>
            <a:r>
              <a:rPr lang="ru-RU" dirty="0"/>
              <a:t>). </a:t>
            </a:r>
            <a:r>
              <a:rPr lang="ru-RU" dirty="0" err="1"/>
              <a:t>Інтерв'ю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відбуватися</a:t>
            </a:r>
            <a:r>
              <a:rPr lang="ru-RU" dirty="0"/>
              <a:t> у </a:t>
            </a:r>
            <a:r>
              <a:rPr lang="ru-RU" dirty="0" err="1"/>
              <a:t>класичному</a:t>
            </a:r>
            <a:r>
              <a:rPr lang="ru-RU" dirty="0"/>
              <a:t> </a:t>
            </a:r>
            <a:r>
              <a:rPr lang="ru-RU" dirty="0" err="1"/>
              <a:t>розумінні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слова (</a:t>
            </a:r>
            <a:r>
              <a:rPr lang="ru-RU" dirty="0" err="1"/>
              <a:t>розмова</a:t>
            </a:r>
            <a:r>
              <a:rPr lang="ru-RU" dirty="0"/>
              <a:t> у </a:t>
            </a:r>
            <a:r>
              <a:rPr lang="ru-RU" dirty="0" err="1"/>
              <a:t>вигляді</a:t>
            </a:r>
            <a:r>
              <a:rPr lang="ru-RU" dirty="0"/>
              <a:t> «</a:t>
            </a:r>
            <a:r>
              <a:rPr lang="ru-RU" dirty="0" err="1"/>
              <a:t>питання</a:t>
            </a:r>
            <a:r>
              <a:rPr lang="ru-RU" dirty="0"/>
              <a:t> </a:t>
            </a:r>
            <a:r>
              <a:rPr lang="ru-RU" dirty="0" err="1"/>
              <a:t>відповідь</a:t>
            </a:r>
            <a:r>
              <a:rPr lang="ru-RU" dirty="0"/>
              <a:t>»), у </a:t>
            </a:r>
            <a:r>
              <a:rPr lang="ru-RU" dirty="0" err="1"/>
              <a:t>вигляді</a:t>
            </a:r>
            <a:r>
              <a:rPr lang="ru-RU" dirty="0"/>
              <a:t> </a:t>
            </a:r>
            <a:r>
              <a:rPr lang="ru-RU" dirty="0" err="1"/>
              <a:t>листування</a:t>
            </a:r>
            <a:r>
              <a:rPr lang="ru-RU" dirty="0"/>
              <a:t> </a:t>
            </a:r>
            <a:r>
              <a:rPr lang="ru-RU" dirty="0" err="1"/>
              <a:t>тощо</a:t>
            </a:r>
            <a:r>
              <a:rPr lang="ru-RU" dirty="0"/>
              <a:t>. </a:t>
            </a:r>
            <a:endParaRPr lang="en-US" dirty="0"/>
          </a:p>
          <a:p>
            <a:endParaRPr lang="en-US" dirty="0"/>
          </a:p>
          <a:p>
            <a:r>
              <a:rPr lang="uk-UA" dirty="0"/>
              <a:t>Плюси: швидкість, легкість, відсутність додаткових умов; </a:t>
            </a:r>
            <a:r>
              <a:rPr lang="uk-UA" dirty="0" err="1"/>
              <a:t>різнованітні</a:t>
            </a:r>
            <a:r>
              <a:rPr lang="uk-UA" dirty="0"/>
              <a:t> варіанти для комунікації.</a:t>
            </a:r>
          </a:p>
          <a:p>
            <a:endParaRPr lang="uk-UA" dirty="0"/>
          </a:p>
          <a:p>
            <a:r>
              <a:rPr lang="uk-UA" dirty="0"/>
              <a:t>Мінуси: необхідна певна візуалізація, необхідно переробити результати розмови у вигляд документа; проектний фахівець несе відповідальність за результати інтерв'ю.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31703-103C-A299-4707-EB8711C7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Способи збору вимог до ПЗ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4A154-7339-BE82-CECD-F8CAE2E49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Семінари</a:t>
            </a:r>
            <a:r>
              <a:rPr lang="ru-RU" b="1" dirty="0"/>
              <a:t>. </a:t>
            </a:r>
            <a:r>
              <a:rPr lang="ru-RU" dirty="0" err="1"/>
              <a:t>Семінари</a:t>
            </a:r>
            <a:r>
              <a:rPr lang="ru-RU" dirty="0"/>
              <a:t> </a:t>
            </a:r>
            <a:r>
              <a:rPr lang="ru-RU" dirty="0" err="1"/>
              <a:t>дозволяють</a:t>
            </a:r>
            <a:r>
              <a:rPr lang="ru-RU" dirty="0"/>
              <a:t> </a:t>
            </a:r>
            <a:r>
              <a:rPr lang="ru-RU" b="1" dirty="0" err="1"/>
              <a:t>групі</a:t>
            </a:r>
            <a:r>
              <a:rPr lang="ru-RU" dirty="0"/>
              <a:t> людей </a:t>
            </a:r>
            <a:r>
              <a:rPr lang="ru-RU" dirty="0" err="1"/>
              <a:t>дуже</a:t>
            </a:r>
            <a:r>
              <a:rPr lang="ru-RU" dirty="0"/>
              <a:t> </a:t>
            </a:r>
            <a:r>
              <a:rPr lang="ru-RU" dirty="0" err="1"/>
              <a:t>швидко</a:t>
            </a:r>
            <a:r>
              <a:rPr lang="ru-RU" dirty="0"/>
              <a:t> </a:t>
            </a:r>
            <a:r>
              <a:rPr lang="ru-RU" dirty="0" err="1"/>
              <a:t>обмінятися</a:t>
            </a:r>
            <a:r>
              <a:rPr lang="ru-RU" dirty="0"/>
              <a:t> </a:t>
            </a:r>
            <a:r>
              <a:rPr lang="ru-RU" dirty="0" err="1"/>
              <a:t>інформацією</a:t>
            </a:r>
            <a:r>
              <a:rPr lang="ru-RU" dirty="0"/>
              <a:t> і </a:t>
            </a:r>
            <a:r>
              <a:rPr lang="ru-RU" dirty="0" err="1"/>
              <a:t>наочно</a:t>
            </a:r>
            <a:r>
              <a:rPr lang="ru-RU" dirty="0"/>
              <a:t> </a:t>
            </a:r>
            <a:r>
              <a:rPr lang="ru-RU" dirty="0" err="1"/>
              <a:t>продемонструвати</a:t>
            </a:r>
            <a:r>
              <a:rPr lang="ru-RU" dirty="0"/>
              <a:t> </a:t>
            </a:r>
            <a:r>
              <a:rPr lang="ru-RU" dirty="0" err="1"/>
              <a:t>ті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/>
              <a:t>ідеї</a:t>
            </a:r>
            <a:r>
              <a:rPr lang="ru-RU" dirty="0"/>
              <a:t>.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учасники</a:t>
            </a:r>
            <a:r>
              <a:rPr lang="ru-RU" dirty="0"/>
              <a:t> </a:t>
            </a:r>
            <a:r>
              <a:rPr lang="ru-RU" dirty="0" err="1"/>
              <a:t>знаходять</a:t>
            </a:r>
            <a:r>
              <a:rPr lang="ru-RU" dirty="0"/>
              <a:t> в одному </a:t>
            </a:r>
            <a:r>
              <a:rPr lang="ru-RU" dirty="0" err="1"/>
              <a:t>просторі</a:t>
            </a:r>
            <a:r>
              <a:rPr lang="ru-RU" dirty="0"/>
              <a:t> та </a:t>
            </a:r>
            <a:r>
              <a:rPr lang="ru-RU" dirty="0" err="1"/>
              <a:t>отримують</a:t>
            </a:r>
            <a:r>
              <a:rPr lang="ru-RU" dirty="0"/>
              <a:t> </a:t>
            </a:r>
            <a:r>
              <a:rPr lang="ru-RU" dirty="0" err="1"/>
              <a:t>однакову</a:t>
            </a:r>
            <a:r>
              <a:rPr lang="ru-RU" dirty="0"/>
              <a:t> </a:t>
            </a:r>
            <a:r>
              <a:rPr lang="ru-RU" dirty="0" err="1"/>
              <a:t>інформацію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Плюси</a:t>
            </a:r>
            <a:r>
              <a:rPr lang="ru-RU" dirty="0"/>
              <a:t>: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учасники</a:t>
            </a:r>
            <a:r>
              <a:rPr lang="ru-RU" dirty="0"/>
              <a:t> </a:t>
            </a:r>
            <a:r>
              <a:rPr lang="ru-RU" dirty="0" err="1"/>
              <a:t>отримують</a:t>
            </a:r>
            <a:r>
              <a:rPr lang="ru-RU" dirty="0"/>
              <a:t> всю </a:t>
            </a:r>
            <a:r>
              <a:rPr lang="ru-RU" dirty="0" err="1"/>
              <a:t>інформацію</a:t>
            </a:r>
            <a:r>
              <a:rPr lang="ru-RU" dirty="0"/>
              <a:t>,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швидка</a:t>
            </a:r>
            <a:r>
              <a:rPr lang="ru-RU" dirty="0"/>
              <a:t> </a:t>
            </a:r>
            <a:r>
              <a:rPr lang="ru-RU" dirty="0" err="1"/>
              <a:t>взаємодія</a:t>
            </a:r>
            <a:r>
              <a:rPr lang="ru-RU" dirty="0"/>
              <a:t> у </a:t>
            </a:r>
            <a:r>
              <a:rPr lang="ru-RU" dirty="0" err="1"/>
              <a:t>порівнянні</a:t>
            </a:r>
            <a:r>
              <a:rPr lang="ru-RU" dirty="0"/>
              <a:t> з </a:t>
            </a:r>
            <a:r>
              <a:rPr lang="ru-RU" dirty="0" err="1"/>
              <a:t>поштою</a:t>
            </a:r>
            <a:r>
              <a:rPr lang="ru-RU" dirty="0"/>
              <a:t>, </a:t>
            </a:r>
            <a:r>
              <a:rPr lang="ru-RU" dirty="0" err="1"/>
              <a:t>колективне</a:t>
            </a:r>
            <a:r>
              <a:rPr lang="ru-RU" dirty="0"/>
              <a:t> </a:t>
            </a:r>
            <a:r>
              <a:rPr lang="ru-RU" dirty="0" err="1"/>
              <a:t>мислення</a:t>
            </a:r>
            <a:r>
              <a:rPr lang="ru-RU" dirty="0"/>
              <a:t> </a:t>
            </a:r>
            <a:r>
              <a:rPr lang="ru-RU" dirty="0" err="1"/>
              <a:t>дозволя</a:t>
            </a:r>
            <a:r>
              <a:rPr lang="ru-RU" dirty="0"/>
              <a:t> </a:t>
            </a:r>
            <a:r>
              <a:rPr lang="ru-RU" dirty="0" err="1"/>
              <a:t>быльш</a:t>
            </a:r>
            <a:r>
              <a:rPr lang="ru-RU" dirty="0"/>
              <a:t> </a:t>
            </a:r>
            <a:r>
              <a:rPr lang="ru-RU" dirty="0" err="1"/>
              <a:t>якысно</a:t>
            </a:r>
            <a:r>
              <a:rPr lang="ru-RU" dirty="0"/>
              <a:t> прийти до </a:t>
            </a:r>
            <a:r>
              <a:rPr lang="ru-RU" dirty="0" err="1"/>
              <a:t>певного</a:t>
            </a:r>
            <a:r>
              <a:rPr lang="ru-RU" dirty="0"/>
              <a:t> р</a:t>
            </a:r>
            <a:r>
              <a:rPr lang="uk-UA" dirty="0" err="1"/>
              <a:t>ішення</a:t>
            </a:r>
            <a:r>
              <a:rPr lang="uk-UA" dirty="0"/>
              <a:t>.</a:t>
            </a:r>
          </a:p>
          <a:p>
            <a:endParaRPr lang="uk-UA" dirty="0"/>
          </a:p>
          <a:p>
            <a:r>
              <a:rPr lang="uk-UA" dirty="0" err="1"/>
              <a:t>Міуси</a:t>
            </a:r>
            <a:r>
              <a:rPr lang="uk-UA" dirty="0"/>
              <a:t>: необхідно багато часу, труднощі організації по часу, втома у випадку затягування семінару. 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91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1665</TotalTime>
  <Words>1998</Words>
  <Application>Microsoft Office PowerPoint</Application>
  <PresentationFormat>Widescreen</PresentationFormat>
  <Paragraphs>143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Century Gothic</vt:lpstr>
      <vt:lpstr>Times New Roman</vt:lpstr>
      <vt:lpstr>Wingdings 3</vt:lpstr>
      <vt:lpstr>Wisp</vt:lpstr>
      <vt:lpstr>Тема 3: Тестування вимог до програмного забезпечення</vt:lpstr>
      <vt:lpstr>Вимоги до програмного забезпечення</vt:lpstr>
      <vt:lpstr>Вимоги до програмного забезпечення</vt:lpstr>
      <vt:lpstr>Види документації</vt:lpstr>
      <vt:lpstr>Важливість вимог до програмного забезпечення</vt:lpstr>
      <vt:lpstr>Важливість вимог до програмного забезпечення</vt:lpstr>
      <vt:lpstr>Важливість вимог до програмного забезпечення</vt:lpstr>
      <vt:lpstr>Способи збору вимог до ПЗ</vt:lpstr>
      <vt:lpstr>Способи збору вимог до ПЗ</vt:lpstr>
      <vt:lpstr>Способи збору вимог до ПЗ</vt:lpstr>
      <vt:lpstr>Способи збору вимог до ПЗ</vt:lpstr>
      <vt:lpstr>Способи збору вимог до ПЗ</vt:lpstr>
      <vt:lpstr>Способи збору вимог до ПЗ</vt:lpstr>
      <vt:lpstr>Способи збору вимог до ПЗ</vt:lpstr>
      <vt:lpstr>Способи збору вимог до ПЗ</vt:lpstr>
      <vt:lpstr>Способи збору вимог до ПЗ</vt:lpstr>
      <vt:lpstr>Рівні та типи вимог до ПЗ</vt:lpstr>
      <vt:lpstr>Рівні та типи вимог до ПЗ</vt:lpstr>
      <vt:lpstr>Рівні та типи вимог до ПЗ</vt:lpstr>
      <vt:lpstr>Рівні та типи вимог до ПЗ</vt:lpstr>
      <vt:lpstr>Рівні та типи вимог до ПЗ</vt:lpstr>
      <vt:lpstr>Властивості вимог до ПЗ</vt:lpstr>
      <vt:lpstr>Властивості вимог до ПЗ</vt:lpstr>
      <vt:lpstr>Властивості вимог до ПЗ</vt:lpstr>
      <vt:lpstr>Властивості вимог до ПЗ</vt:lpstr>
      <vt:lpstr>Властивості вимог до ПЗ</vt:lpstr>
      <vt:lpstr>Тестування вимог до ПЗ</vt:lpstr>
      <vt:lpstr>Взаємний перегляд </vt:lpstr>
      <vt:lpstr>Питання</vt:lpstr>
      <vt:lpstr>Питання</vt:lpstr>
      <vt:lpstr>Тест-кейси та чек-лісти.</vt:lpstr>
      <vt:lpstr>Графічне представлення </vt:lpstr>
      <vt:lpstr>Прототипування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Ihor Diuba</dc:creator>
  <cp:lastModifiedBy>Ihor Diuba</cp:lastModifiedBy>
  <cp:revision>36</cp:revision>
  <dcterms:created xsi:type="dcterms:W3CDTF">2023-12-12T21:16:34Z</dcterms:created>
  <dcterms:modified xsi:type="dcterms:W3CDTF">2023-12-27T23:01:18Z</dcterms:modified>
</cp:coreProperties>
</file>