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Be Vietnam Ultra-Bold" charset="1" panose="00000900000000000000"/>
      <p:regular r:id="rId38"/>
    </p:embeddedFont>
    <p:embeddedFont>
      <p:font typeface="Roca Two Ultra-Bold" charset="1" panose="00000A00000000000000"/>
      <p:regular r:id="rId39"/>
    </p:embeddedFont>
    <p:embeddedFont>
      <p:font typeface="Be Vietnam" charset="1" panose="00000500000000000000"/>
      <p:regular r:id="rId40"/>
    </p:embeddedFont>
    <p:embeddedFont>
      <p:font typeface="Be Vietnam Italics" charset="1" panose="00000500000000000000"/>
      <p:regular r:id="rId41"/>
    </p:embeddedFont>
    <p:embeddedFont>
      <p:font typeface="Arimo" charset="1" panose="020B0604020202020204"/>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11" Target="../media/image56.sv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11" Target="../media/image56.sv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11" Target="../media/image56.sv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11" Target="../media/image56.sv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11" Target="../media/image56.svg" Type="http://schemas.openxmlformats.org/officeDocument/2006/relationships/image"/><Relationship Id="rId12" Target="../media/image57.pn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58.png" Type="http://schemas.openxmlformats.org/officeDocument/2006/relationships/image"/><Relationship Id="rId7" Target="https://ieeexplore.ieee.org/document/9037757" TargetMode="External" Type="http://schemas.openxmlformats.org/officeDocument/2006/relationships/hyperlink"/></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 Id="rId6" Target="../media/image62.png" Type="http://schemas.openxmlformats.org/officeDocument/2006/relationships/image"/><Relationship Id="rId7" Target="../media/image6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A"/>
        </a:solidFill>
      </p:bgPr>
    </p:bg>
    <p:spTree>
      <p:nvGrpSpPr>
        <p:cNvPr id="1" name=""/>
        <p:cNvGrpSpPr/>
        <p:nvPr/>
      </p:nvGrpSpPr>
      <p:grpSpPr>
        <a:xfrm>
          <a:off x="0" y="0"/>
          <a:ext cx="0" cy="0"/>
          <a:chOff x="0" y="0"/>
          <a:chExt cx="0" cy="0"/>
        </a:xfrm>
      </p:grpSpPr>
      <p:sp>
        <p:nvSpPr>
          <p:cNvPr name="Freeform 2" id="2"/>
          <p:cNvSpPr/>
          <p:nvPr/>
        </p:nvSpPr>
        <p:spPr>
          <a:xfrm flipH="false" flipV="false" rot="0">
            <a:off x="955580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480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grpSp>
        <p:nvGrpSpPr>
          <p:cNvPr name="Group 5" id="5"/>
          <p:cNvGrpSpPr/>
          <p:nvPr/>
        </p:nvGrpSpPr>
        <p:grpSpPr>
          <a:xfrm rot="0">
            <a:off x="2673570" y="3166749"/>
            <a:ext cx="12940859" cy="3953501"/>
            <a:chOff x="0" y="0"/>
            <a:chExt cx="17254479" cy="5271335"/>
          </a:xfrm>
        </p:grpSpPr>
        <p:sp>
          <p:nvSpPr>
            <p:cNvPr name="TextBox 6" id="6"/>
            <p:cNvSpPr txBox="true"/>
            <p:nvPr/>
          </p:nvSpPr>
          <p:spPr>
            <a:xfrm rot="0">
              <a:off x="0" y="1754941"/>
              <a:ext cx="17254479" cy="2579144"/>
            </a:xfrm>
            <a:prstGeom prst="rect">
              <a:avLst/>
            </a:prstGeom>
          </p:spPr>
          <p:txBody>
            <a:bodyPr anchor="t" rtlCol="false" tIns="0" lIns="0" bIns="0" rIns="0">
              <a:spAutoFit/>
            </a:bodyPr>
            <a:lstStyle/>
            <a:p>
              <a:pPr algn="ctr">
                <a:lnSpc>
                  <a:spcPts val="14000"/>
                </a:lnSpc>
              </a:pPr>
              <a:r>
                <a:rPr lang="en-US" b="true" sz="14000">
                  <a:solidFill>
                    <a:srgbClr val="063935"/>
                  </a:solidFill>
                  <a:latin typeface="Roca Two Ultra-Bold"/>
                  <a:ea typeface="Roca Two Ultra-Bold"/>
                  <a:cs typeface="Roca Two Ultra-Bold"/>
                  <a:sym typeface="Roca Two Ultra-Bold"/>
                </a:rPr>
                <a:t>B -TREE</a:t>
              </a:r>
            </a:p>
          </p:txBody>
        </p:sp>
        <p:sp>
          <p:nvSpPr>
            <p:cNvPr name="Freeform 7" id="7"/>
            <p:cNvSpPr/>
            <p:nvPr/>
          </p:nvSpPr>
          <p:spPr>
            <a:xfrm flipH="false" flipV="false" rot="-5400000">
              <a:off x="1581811" y="71667"/>
              <a:ext cx="2439714" cy="2296381"/>
            </a:xfrm>
            <a:custGeom>
              <a:avLst/>
              <a:gdLst/>
              <a:ahLst/>
              <a:cxnLst/>
              <a:rect r="r" b="b" t="t" l="l"/>
              <a:pathLst>
                <a:path h="2296381" w="2439714">
                  <a:moveTo>
                    <a:pt x="0" y="0"/>
                  </a:moveTo>
                  <a:lnTo>
                    <a:pt x="2439714" y="0"/>
                  </a:lnTo>
                  <a:lnTo>
                    <a:pt x="2439714" y="2296381"/>
                  </a:lnTo>
                  <a:lnTo>
                    <a:pt x="0" y="22963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true" rot="-5400000">
              <a:off x="12939928" y="71667"/>
              <a:ext cx="2439714" cy="2296381"/>
            </a:xfrm>
            <a:custGeom>
              <a:avLst/>
              <a:gdLst/>
              <a:ahLst/>
              <a:cxnLst/>
              <a:rect r="r" b="b" t="t" l="l"/>
              <a:pathLst>
                <a:path h="2296381" w="2439714">
                  <a:moveTo>
                    <a:pt x="0" y="2296381"/>
                  </a:moveTo>
                  <a:lnTo>
                    <a:pt x="2439714" y="2296381"/>
                  </a:lnTo>
                  <a:lnTo>
                    <a:pt x="2439714" y="0"/>
                  </a:lnTo>
                  <a:lnTo>
                    <a:pt x="0" y="0"/>
                  </a:lnTo>
                  <a:lnTo>
                    <a:pt x="0" y="229638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13086441" y="2903287"/>
              <a:ext cx="2439714" cy="2296381"/>
            </a:xfrm>
            <a:custGeom>
              <a:avLst/>
              <a:gdLst/>
              <a:ahLst/>
              <a:cxnLst/>
              <a:rect r="r" b="b" t="t" l="l"/>
              <a:pathLst>
                <a:path h="2296381" w="2439714">
                  <a:moveTo>
                    <a:pt x="0" y="0"/>
                  </a:moveTo>
                  <a:lnTo>
                    <a:pt x="2439714" y="0"/>
                  </a:lnTo>
                  <a:lnTo>
                    <a:pt x="2439714" y="2296381"/>
                  </a:lnTo>
                  <a:lnTo>
                    <a:pt x="0" y="22963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true" rot="5400000">
              <a:off x="1728324" y="2903287"/>
              <a:ext cx="2439714" cy="2296381"/>
            </a:xfrm>
            <a:custGeom>
              <a:avLst/>
              <a:gdLst/>
              <a:ahLst/>
              <a:cxnLst/>
              <a:rect r="r" b="b" t="t" l="l"/>
              <a:pathLst>
                <a:path h="2296381" w="2439714">
                  <a:moveTo>
                    <a:pt x="0" y="2296381"/>
                  </a:moveTo>
                  <a:lnTo>
                    <a:pt x="2439714" y="2296381"/>
                  </a:lnTo>
                  <a:lnTo>
                    <a:pt x="2439714" y="0"/>
                  </a:lnTo>
                  <a:lnTo>
                    <a:pt x="0" y="0"/>
                  </a:lnTo>
                  <a:lnTo>
                    <a:pt x="0" y="2296381"/>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Freeform 5" id="5"/>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631525" y="1626404"/>
            <a:ext cx="8404327" cy="8062829"/>
          </a:xfrm>
          <a:custGeom>
            <a:avLst/>
            <a:gdLst/>
            <a:ahLst/>
            <a:cxnLst/>
            <a:rect r="r" b="b" t="t" l="l"/>
            <a:pathLst>
              <a:path h="8062829" w="8404327">
                <a:moveTo>
                  <a:pt x="0" y="0"/>
                </a:moveTo>
                <a:lnTo>
                  <a:pt x="8404327" y="0"/>
                </a:lnTo>
                <a:lnTo>
                  <a:pt x="8404327" y="8062829"/>
                </a:lnTo>
                <a:lnTo>
                  <a:pt x="0" y="8062829"/>
                </a:lnTo>
                <a:lnTo>
                  <a:pt x="0" y="0"/>
                </a:lnTo>
                <a:close/>
              </a:path>
            </a:pathLst>
          </a:custGeom>
          <a:blipFill>
            <a:blip r:embed="rId4"/>
            <a:stretch>
              <a:fillRect l="0" t="-12417" r="-6963" b="-4820"/>
            </a:stretch>
          </a:blipFill>
        </p:spPr>
      </p:sp>
      <p:sp>
        <p:nvSpPr>
          <p:cNvPr name="TextBox 7" id="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Freeform 5" id="5"/>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93371" y="2941338"/>
            <a:ext cx="11301259" cy="5678883"/>
          </a:xfrm>
          <a:custGeom>
            <a:avLst/>
            <a:gdLst/>
            <a:ahLst/>
            <a:cxnLst/>
            <a:rect r="r" b="b" t="t" l="l"/>
            <a:pathLst>
              <a:path h="5678883" w="11301259">
                <a:moveTo>
                  <a:pt x="0" y="0"/>
                </a:moveTo>
                <a:lnTo>
                  <a:pt x="11301258" y="0"/>
                </a:lnTo>
                <a:lnTo>
                  <a:pt x="11301258" y="5678883"/>
                </a:lnTo>
                <a:lnTo>
                  <a:pt x="0" y="5678883"/>
                </a:lnTo>
                <a:lnTo>
                  <a:pt x="0" y="0"/>
                </a:lnTo>
                <a:close/>
              </a:path>
            </a:pathLst>
          </a:custGeom>
          <a:blipFill>
            <a:blip r:embed="rId4"/>
            <a:stretch>
              <a:fillRect l="0" t="0" r="0" b="0"/>
            </a:stretch>
          </a:blipFill>
        </p:spPr>
      </p:sp>
      <p:sp>
        <p:nvSpPr>
          <p:cNvPr name="TextBox 7" id="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8" id="8"/>
          <p:cNvSpPr txBox="true"/>
          <p:nvPr/>
        </p:nvSpPr>
        <p:spPr>
          <a:xfrm rot="0">
            <a:off x="3707458" y="2326769"/>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MAX DEGREE : 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Freeform 5" id="5"/>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007995" y="1757929"/>
            <a:ext cx="10272011" cy="7716848"/>
          </a:xfrm>
          <a:custGeom>
            <a:avLst/>
            <a:gdLst/>
            <a:ahLst/>
            <a:cxnLst/>
            <a:rect r="r" b="b" t="t" l="l"/>
            <a:pathLst>
              <a:path h="7716848" w="10272011">
                <a:moveTo>
                  <a:pt x="0" y="0"/>
                </a:moveTo>
                <a:lnTo>
                  <a:pt x="10272010" y="0"/>
                </a:lnTo>
                <a:lnTo>
                  <a:pt x="10272010" y="7716849"/>
                </a:lnTo>
                <a:lnTo>
                  <a:pt x="0" y="7716849"/>
                </a:lnTo>
                <a:lnTo>
                  <a:pt x="0" y="0"/>
                </a:lnTo>
                <a:close/>
              </a:path>
            </a:pathLst>
          </a:custGeom>
          <a:blipFill>
            <a:blip r:embed="rId4"/>
            <a:stretch>
              <a:fillRect l="0" t="0" r="0" b="0"/>
            </a:stretch>
          </a:blipFill>
        </p:spPr>
      </p:sp>
      <p:sp>
        <p:nvSpPr>
          <p:cNvPr name="TextBox 7" id="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Freeform 5" id="5"/>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020284" y="3954273"/>
            <a:ext cx="13259152" cy="3882254"/>
          </a:xfrm>
          <a:custGeom>
            <a:avLst/>
            <a:gdLst/>
            <a:ahLst/>
            <a:cxnLst/>
            <a:rect r="r" b="b" t="t" l="l"/>
            <a:pathLst>
              <a:path h="3882254" w="13259152">
                <a:moveTo>
                  <a:pt x="0" y="0"/>
                </a:moveTo>
                <a:lnTo>
                  <a:pt x="13259152" y="0"/>
                </a:lnTo>
                <a:lnTo>
                  <a:pt x="13259152" y="3882253"/>
                </a:lnTo>
                <a:lnTo>
                  <a:pt x="0" y="3882253"/>
                </a:lnTo>
                <a:lnTo>
                  <a:pt x="0" y="0"/>
                </a:lnTo>
                <a:close/>
              </a:path>
            </a:pathLst>
          </a:custGeom>
          <a:blipFill>
            <a:blip r:embed="rId4"/>
            <a:stretch>
              <a:fillRect l="0" t="0" r="-9093" b="-10845"/>
            </a:stretch>
          </a:blipFill>
        </p:spPr>
      </p:sp>
      <p:sp>
        <p:nvSpPr>
          <p:cNvPr name="TextBox 7" id="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8" id="8"/>
          <p:cNvSpPr txBox="true"/>
          <p:nvPr/>
        </p:nvSpPr>
        <p:spPr>
          <a:xfrm rot="0">
            <a:off x="3707458" y="2326769"/>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MAX DEGREE : 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685028" y="3857753"/>
            <a:ext cx="12917945" cy="3133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Aplikasi dan Implementasi</a:t>
            </a:r>
          </a:p>
        </p:txBody>
      </p:sp>
      <p:grpSp>
        <p:nvGrpSpPr>
          <p:cNvPr name="Group 6" id="6"/>
          <p:cNvGrpSpPr/>
          <p:nvPr/>
        </p:nvGrpSpPr>
        <p:grpSpPr>
          <a:xfrm rot="129934">
            <a:off x="6482594" y="7187653"/>
            <a:ext cx="5322812" cy="1145131"/>
            <a:chOff x="0" y="0"/>
            <a:chExt cx="1054127" cy="226781"/>
          </a:xfrm>
        </p:grpSpPr>
        <p:sp>
          <p:nvSpPr>
            <p:cNvPr name="Freeform 7" id="7"/>
            <p:cNvSpPr/>
            <p:nvPr/>
          </p:nvSpPr>
          <p:spPr>
            <a:xfrm flipH="false" flipV="false" rot="0">
              <a:off x="0" y="0"/>
              <a:ext cx="1054127" cy="226781"/>
            </a:xfrm>
            <a:custGeom>
              <a:avLst/>
              <a:gdLst/>
              <a:ahLst/>
              <a:cxnLst/>
              <a:rect r="r" b="b" t="t" l="l"/>
              <a:pathLst>
                <a:path h="226781" w="1054127">
                  <a:moveTo>
                    <a:pt x="113391" y="0"/>
                  </a:moveTo>
                  <a:lnTo>
                    <a:pt x="940736" y="0"/>
                  </a:lnTo>
                  <a:cubicBezTo>
                    <a:pt x="970809" y="0"/>
                    <a:pt x="999651" y="11946"/>
                    <a:pt x="1020915" y="33211"/>
                  </a:cubicBezTo>
                  <a:cubicBezTo>
                    <a:pt x="1042180" y="54476"/>
                    <a:pt x="1054127" y="83318"/>
                    <a:pt x="1054127" y="113391"/>
                  </a:cubicBezTo>
                  <a:lnTo>
                    <a:pt x="1054127" y="113391"/>
                  </a:lnTo>
                  <a:cubicBezTo>
                    <a:pt x="1054127" y="143464"/>
                    <a:pt x="1042180" y="172305"/>
                    <a:pt x="1020915" y="193570"/>
                  </a:cubicBezTo>
                  <a:cubicBezTo>
                    <a:pt x="999651" y="214835"/>
                    <a:pt x="970809" y="226781"/>
                    <a:pt x="940736"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8" id="8"/>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9" id="9"/>
          <p:cNvGrpSpPr/>
          <p:nvPr/>
        </p:nvGrpSpPr>
        <p:grpSpPr>
          <a:xfrm rot="129934">
            <a:off x="6626122" y="7245938"/>
            <a:ext cx="871076" cy="8710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2" id="12"/>
          <p:cNvSpPr/>
          <p:nvPr/>
        </p:nvSpPr>
        <p:spPr>
          <a:xfrm flipH="false" flipV="false" rot="129934">
            <a:off x="6820754" y="7542876"/>
            <a:ext cx="489403" cy="277489"/>
          </a:xfrm>
          <a:custGeom>
            <a:avLst/>
            <a:gdLst/>
            <a:ahLst/>
            <a:cxnLst/>
            <a:rect r="r" b="b" t="t" l="l"/>
            <a:pathLst>
              <a:path h="277489" w="489403">
                <a:moveTo>
                  <a:pt x="0" y="0"/>
                </a:moveTo>
                <a:lnTo>
                  <a:pt x="489403" y="0"/>
                </a:lnTo>
                <a:lnTo>
                  <a:pt x="489403" y="277488"/>
                </a:lnTo>
                <a:lnTo>
                  <a:pt x="0" y="277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284073">
            <a:off x="13691834" y="5419059"/>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901017" y="6532063"/>
            <a:ext cx="2472855" cy="503563"/>
          </a:xfrm>
          <a:custGeom>
            <a:avLst/>
            <a:gdLst/>
            <a:ahLst/>
            <a:cxnLst/>
            <a:rect r="r" b="b" t="t" l="l"/>
            <a:pathLst>
              <a:path h="503563" w="2472855">
                <a:moveTo>
                  <a:pt x="0" y="0"/>
                </a:moveTo>
                <a:lnTo>
                  <a:pt x="2472855" y="0"/>
                </a:lnTo>
                <a:lnTo>
                  <a:pt x="2472855" y="503564"/>
                </a:lnTo>
                <a:lnTo>
                  <a:pt x="0" y="503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316622" y="1361440"/>
            <a:ext cx="1654756" cy="1802209"/>
          </a:xfrm>
          <a:custGeom>
            <a:avLst/>
            <a:gdLst/>
            <a:ahLst/>
            <a:cxnLst/>
            <a:rect r="r" b="b" t="t" l="l"/>
            <a:pathLst>
              <a:path h="1802209" w="1654756">
                <a:moveTo>
                  <a:pt x="0" y="0"/>
                </a:moveTo>
                <a:lnTo>
                  <a:pt x="1654756" y="0"/>
                </a:lnTo>
                <a:lnTo>
                  <a:pt x="1654756" y="1802209"/>
                </a:lnTo>
                <a:lnTo>
                  <a:pt x="0" y="18022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8" id="18"/>
          <p:cNvSpPr txBox="true"/>
          <p:nvPr/>
        </p:nvSpPr>
        <p:spPr>
          <a:xfrm rot="129934">
            <a:off x="7641033" y="7450008"/>
            <a:ext cx="3823044" cy="537845"/>
          </a:xfrm>
          <a:prstGeom prst="rect">
            <a:avLst/>
          </a:prstGeom>
        </p:spPr>
        <p:txBody>
          <a:bodyPr anchor="t" rtlCol="false" tIns="0" lIns="0" bIns="0" rIns="0">
            <a:spAutoFit/>
          </a:bodyPr>
          <a:lstStyle/>
          <a:p>
            <a:pPr algn="l">
              <a:lnSpc>
                <a:spcPts val="4480"/>
              </a:lnSpc>
              <a:spcBef>
                <a:spcPct val="0"/>
              </a:spcBef>
            </a:pPr>
            <a:r>
              <a:rPr lang="en-US" b="true" sz="3200" spc="-32">
                <a:solidFill>
                  <a:srgbClr val="063935"/>
                </a:solidFill>
                <a:latin typeface="Be Vietnam Ultra-Bold"/>
                <a:ea typeface="Be Vietnam Ultra-Bold"/>
                <a:cs typeface="Be Vietnam Ultra-Bold"/>
                <a:sym typeface="Be Vietnam Ultra-Bold"/>
              </a:rPr>
              <a:t>LET’S TAKE A LOOK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grpSp>
        <p:nvGrpSpPr>
          <p:cNvPr name="Group 5" id="5"/>
          <p:cNvGrpSpPr/>
          <p:nvPr/>
        </p:nvGrpSpPr>
        <p:grpSpPr>
          <a:xfrm rot="36469">
            <a:off x="6268603" y="5039525"/>
            <a:ext cx="6968974" cy="1499281"/>
            <a:chOff x="0" y="0"/>
            <a:chExt cx="1054127" cy="226781"/>
          </a:xfrm>
        </p:grpSpPr>
        <p:sp>
          <p:nvSpPr>
            <p:cNvPr name="Freeform 6" id="6"/>
            <p:cNvSpPr/>
            <p:nvPr/>
          </p:nvSpPr>
          <p:spPr>
            <a:xfrm flipH="false" flipV="false" rot="0">
              <a:off x="0" y="0"/>
              <a:ext cx="1054127" cy="226781"/>
            </a:xfrm>
            <a:custGeom>
              <a:avLst/>
              <a:gdLst/>
              <a:ahLst/>
              <a:cxnLst/>
              <a:rect r="r" b="b" t="t" l="l"/>
              <a:pathLst>
                <a:path h="226781" w="1054127">
                  <a:moveTo>
                    <a:pt x="111091" y="0"/>
                  </a:moveTo>
                  <a:lnTo>
                    <a:pt x="943035" y="0"/>
                  </a:lnTo>
                  <a:cubicBezTo>
                    <a:pt x="1004389" y="0"/>
                    <a:pt x="1054127" y="49737"/>
                    <a:pt x="1054127" y="111091"/>
                  </a:cubicBezTo>
                  <a:lnTo>
                    <a:pt x="1054127" y="115690"/>
                  </a:lnTo>
                  <a:cubicBezTo>
                    <a:pt x="1054127" y="145153"/>
                    <a:pt x="1042423" y="173410"/>
                    <a:pt x="1021589" y="194243"/>
                  </a:cubicBezTo>
                  <a:cubicBezTo>
                    <a:pt x="1000755" y="215077"/>
                    <a:pt x="972499" y="226781"/>
                    <a:pt x="943035" y="226781"/>
                  </a:cubicBezTo>
                  <a:lnTo>
                    <a:pt x="111091" y="226781"/>
                  </a:lnTo>
                  <a:cubicBezTo>
                    <a:pt x="49737" y="226781"/>
                    <a:pt x="0" y="177044"/>
                    <a:pt x="0" y="115690"/>
                  </a:cubicBezTo>
                  <a:lnTo>
                    <a:pt x="0" y="111091"/>
                  </a:lnTo>
                  <a:cubicBezTo>
                    <a:pt x="0" y="49737"/>
                    <a:pt x="49737" y="0"/>
                    <a:pt x="111091" y="0"/>
                  </a:cubicBezTo>
                  <a:close/>
                </a:path>
              </a:pathLst>
            </a:custGeom>
            <a:solidFill>
              <a:srgbClr val="FFFFFF"/>
            </a:solidFill>
            <a:ln w="23812" cap="rnd">
              <a:solidFill>
                <a:srgbClr val="08504B"/>
              </a:solidFill>
              <a:prstDash val="solid"/>
              <a:round/>
            </a:ln>
          </p:spPr>
        </p:sp>
        <p:sp>
          <p:nvSpPr>
            <p:cNvPr name="TextBox 7" id="7"/>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8" id="8"/>
          <p:cNvGrpSpPr/>
          <p:nvPr/>
        </p:nvGrpSpPr>
        <p:grpSpPr>
          <a:xfrm rot="36469">
            <a:off x="6454724" y="5189988"/>
            <a:ext cx="1140470" cy="11404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1" id="11"/>
          <p:cNvSpPr/>
          <p:nvPr/>
        </p:nvSpPr>
        <p:spPr>
          <a:xfrm flipH="false" flipV="false" rot="36469">
            <a:off x="6709552" y="5578623"/>
            <a:ext cx="640759" cy="363307"/>
          </a:xfrm>
          <a:custGeom>
            <a:avLst/>
            <a:gdLst/>
            <a:ahLst/>
            <a:cxnLst/>
            <a:rect r="r" b="b" t="t" l="l"/>
            <a:pathLst>
              <a:path h="363307" w="640759">
                <a:moveTo>
                  <a:pt x="0" y="0"/>
                </a:moveTo>
                <a:lnTo>
                  <a:pt x="640759" y="0"/>
                </a:lnTo>
                <a:lnTo>
                  <a:pt x="640759" y="363306"/>
                </a:lnTo>
                <a:lnTo>
                  <a:pt x="0" y="363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2284073">
            <a:off x="13691834" y="5419059"/>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2901017" y="6532063"/>
            <a:ext cx="2472855" cy="503563"/>
          </a:xfrm>
          <a:custGeom>
            <a:avLst/>
            <a:gdLst/>
            <a:ahLst/>
            <a:cxnLst/>
            <a:rect r="r" b="b" t="t" l="l"/>
            <a:pathLst>
              <a:path h="503563" w="2472855">
                <a:moveTo>
                  <a:pt x="0" y="0"/>
                </a:moveTo>
                <a:lnTo>
                  <a:pt x="2472855" y="0"/>
                </a:lnTo>
                <a:lnTo>
                  <a:pt x="2472855" y="503564"/>
                </a:lnTo>
                <a:lnTo>
                  <a:pt x="0" y="503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8316622" y="1361440"/>
            <a:ext cx="1654756" cy="1802209"/>
          </a:xfrm>
          <a:custGeom>
            <a:avLst/>
            <a:gdLst/>
            <a:ahLst/>
            <a:cxnLst/>
            <a:rect r="r" b="b" t="t" l="l"/>
            <a:pathLst>
              <a:path h="1802209" w="1654756">
                <a:moveTo>
                  <a:pt x="0" y="0"/>
                </a:moveTo>
                <a:lnTo>
                  <a:pt x="1654756" y="0"/>
                </a:lnTo>
                <a:lnTo>
                  <a:pt x="1654756" y="1802209"/>
                </a:lnTo>
                <a:lnTo>
                  <a:pt x="0" y="18022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7" id="17"/>
          <p:cNvSpPr txBox="true"/>
          <p:nvPr/>
        </p:nvSpPr>
        <p:spPr>
          <a:xfrm rot="36469">
            <a:off x="7783597" y="5376645"/>
            <a:ext cx="5005381" cy="696032"/>
          </a:xfrm>
          <a:prstGeom prst="rect">
            <a:avLst/>
          </a:prstGeom>
        </p:spPr>
        <p:txBody>
          <a:bodyPr anchor="t" rtlCol="false" tIns="0" lIns="0" bIns="0" rIns="0">
            <a:spAutoFit/>
          </a:bodyPr>
          <a:lstStyle/>
          <a:p>
            <a:pPr algn="l">
              <a:lnSpc>
                <a:spcPts val="5865"/>
              </a:lnSpc>
              <a:spcBef>
                <a:spcPct val="0"/>
              </a:spcBef>
            </a:pPr>
            <a:r>
              <a:rPr lang="en-US" b="true" sz="4189" spc="-41">
                <a:solidFill>
                  <a:srgbClr val="063935"/>
                </a:solidFill>
                <a:latin typeface="Be Vietnam Ultra-Bold"/>
                <a:ea typeface="Be Vietnam Ultra-Bold"/>
                <a:cs typeface="Be Vietnam Ultra-Bold"/>
                <a:sym typeface="Be Vietnam Ultra-Bold"/>
              </a:rPr>
              <a:t>IN VS CODE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685028" y="3857753"/>
            <a:ext cx="12917945" cy="3133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Keunggulan dan Kekurangan</a:t>
            </a:r>
          </a:p>
        </p:txBody>
      </p:sp>
      <p:grpSp>
        <p:nvGrpSpPr>
          <p:cNvPr name="Group 6" id="6"/>
          <p:cNvGrpSpPr/>
          <p:nvPr/>
        </p:nvGrpSpPr>
        <p:grpSpPr>
          <a:xfrm rot="129934">
            <a:off x="6482594" y="7187653"/>
            <a:ext cx="5322812" cy="1145131"/>
            <a:chOff x="0" y="0"/>
            <a:chExt cx="1054127" cy="226781"/>
          </a:xfrm>
        </p:grpSpPr>
        <p:sp>
          <p:nvSpPr>
            <p:cNvPr name="Freeform 7" id="7"/>
            <p:cNvSpPr/>
            <p:nvPr/>
          </p:nvSpPr>
          <p:spPr>
            <a:xfrm flipH="false" flipV="false" rot="0">
              <a:off x="0" y="0"/>
              <a:ext cx="1054127" cy="226781"/>
            </a:xfrm>
            <a:custGeom>
              <a:avLst/>
              <a:gdLst/>
              <a:ahLst/>
              <a:cxnLst/>
              <a:rect r="r" b="b" t="t" l="l"/>
              <a:pathLst>
                <a:path h="226781" w="1054127">
                  <a:moveTo>
                    <a:pt x="113391" y="0"/>
                  </a:moveTo>
                  <a:lnTo>
                    <a:pt x="940736" y="0"/>
                  </a:lnTo>
                  <a:cubicBezTo>
                    <a:pt x="970809" y="0"/>
                    <a:pt x="999651" y="11946"/>
                    <a:pt x="1020915" y="33211"/>
                  </a:cubicBezTo>
                  <a:cubicBezTo>
                    <a:pt x="1042180" y="54476"/>
                    <a:pt x="1054127" y="83318"/>
                    <a:pt x="1054127" y="113391"/>
                  </a:cubicBezTo>
                  <a:lnTo>
                    <a:pt x="1054127" y="113391"/>
                  </a:lnTo>
                  <a:cubicBezTo>
                    <a:pt x="1054127" y="143464"/>
                    <a:pt x="1042180" y="172305"/>
                    <a:pt x="1020915" y="193570"/>
                  </a:cubicBezTo>
                  <a:cubicBezTo>
                    <a:pt x="999651" y="214835"/>
                    <a:pt x="970809" y="226781"/>
                    <a:pt x="940736"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8" id="8"/>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9" id="9"/>
          <p:cNvGrpSpPr/>
          <p:nvPr/>
        </p:nvGrpSpPr>
        <p:grpSpPr>
          <a:xfrm rot="129934">
            <a:off x="6626122" y="7245938"/>
            <a:ext cx="871076" cy="8710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2" id="12"/>
          <p:cNvSpPr/>
          <p:nvPr/>
        </p:nvSpPr>
        <p:spPr>
          <a:xfrm flipH="false" flipV="false" rot="129934">
            <a:off x="6820754" y="7542876"/>
            <a:ext cx="489403" cy="277489"/>
          </a:xfrm>
          <a:custGeom>
            <a:avLst/>
            <a:gdLst/>
            <a:ahLst/>
            <a:cxnLst/>
            <a:rect r="r" b="b" t="t" l="l"/>
            <a:pathLst>
              <a:path h="277489" w="489403">
                <a:moveTo>
                  <a:pt x="0" y="0"/>
                </a:moveTo>
                <a:lnTo>
                  <a:pt x="489403" y="0"/>
                </a:lnTo>
                <a:lnTo>
                  <a:pt x="489403" y="277488"/>
                </a:lnTo>
                <a:lnTo>
                  <a:pt x="0" y="277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284073">
            <a:off x="13691834" y="5419059"/>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901017" y="6532063"/>
            <a:ext cx="2472855" cy="503563"/>
          </a:xfrm>
          <a:custGeom>
            <a:avLst/>
            <a:gdLst/>
            <a:ahLst/>
            <a:cxnLst/>
            <a:rect r="r" b="b" t="t" l="l"/>
            <a:pathLst>
              <a:path h="503563" w="2472855">
                <a:moveTo>
                  <a:pt x="0" y="0"/>
                </a:moveTo>
                <a:lnTo>
                  <a:pt x="2472855" y="0"/>
                </a:lnTo>
                <a:lnTo>
                  <a:pt x="2472855" y="503564"/>
                </a:lnTo>
                <a:lnTo>
                  <a:pt x="0" y="503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316622" y="1361440"/>
            <a:ext cx="1654756" cy="1802209"/>
          </a:xfrm>
          <a:custGeom>
            <a:avLst/>
            <a:gdLst/>
            <a:ahLst/>
            <a:cxnLst/>
            <a:rect r="r" b="b" t="t" l="l"/>
            <a:pathLst>
              <a:path h="1802209" w="1654756">
                <a:moveTo>
                  <a:pt x="0" y="0"/>
                </a:moveTo>
                <a:lnTo>
                  <a:pt x="1654756" y="0"/>
                </a:lnTo>
                <a:lnTo>
                  <a:pt x="1654756" y="1802209"/>
                </a:lnTo>
                <a:lnTo>
                  <a:pt x="0" y="18022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8" id="18"/>
          <p:cNvSpPr txBox="true"/>
          <p:nvPr/>
        </p:nvSpPr>
        <p:spPr>
          <a:xfrm rot="129934">
            <a:off x="7641033" y="7450008"/>
            <a:ext cx="3823044" cy="537845"/>
          </a:xfrm>
          <a:prstGeom prst="rect">
            <a:avLst/>
          </a:prstGeom>
        </p:spPr>
        <p:txBody>
          <a:bodyPr anchor="t" rtlCol="false" tIns="0" lIns="0" bIns="0" rIns="0">
            <a:spAutoFit/>
          </a:bodyPr>
          <a:lstStyle/>
          <a:p>
            <a:pPr algn="l">
              <a:lnSpc>
                <a:spcPts val="4480"/>
              </a:lnSpc>
              <a:spcBef>
                <a:spcPct val="0"/>
              </a:spcBef>
            </a:pPr>
            <a:r>
              <a:rPr lang="en-US" b="true" sz="3200" spc="-32">
                <a:solidFill>
                  <a:srgbClr val="063935"/>
                </a:solidFill>
                <a:latin typeface="Be Vietnam Ultra-Bold"/>
                <a:ea typeface="Be Vietnam Ultra-Bold"/>
                <a:cs typeface="Be Vietnam Ultra-Bold"/>
                <a:sym typeface="Be Vietnam Ultra-Bold"/>
              </a:rPr>
              <a:t>LET’S TAKE A LOOK</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CFA"/>
        </a:solidFill>
      </p:bgPr>
    </p:bg>
    <p:spTree>
      <p:nvGrpSpPr>
        <p:cNvPr id="1" name=""/>
        <p:cNvGrpSpPr/>
        <p:nvPr/>
      </p:nvGrpSpPr>
      <p:grpSpPr>
        <a:xfrm>
          <a:off x="0" y="0"/>
          <a:ext cx="0" cy="0"/>
          <a:chOff x="0" y="0"/>
          <a:chExt cx="0" cy="0"/>
        </a:xfrm>
      </p:grpSpPr>
      <p:sp>
        <p:nvSpPr>
          <p:cNvPr name="Freeform 2" id="2"/>
          <p:cNvSpPr/>
          <p:nvPr/>
        </p:nvSpPr>
        <p:spPr>
          <a:xfrm flipH="false" flipV="false" rot="0">
            <a:off x="14672948" y="718778"/>
            <a:ext cx="2540226" cy="476292"/>
          </a:xfrm>
          <a:custGeom>
            <a:avLst/>
            <a:gdLst/>
            <a:ahLst/>
            <a:cxnLst/>
            <a:rect r="r" b="b" t="t" l="l"/>
            <a:pathLst>
              <a:path h="476292" w="2540226">
                <a:moveTo>
                  <a:pt x="0" y="0"/>
                </a:moveTo>
                <a:lnTo>
                  <a:pt x="2540226" y="0"/>
                </a:lnTo>
                <a:lnTo>
                  <a:pt x="2540226" y="476292"/>
                </a:lnTo>
                <a:lnTo>
                  <a:pt x="0" y="476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955946">
            <a:off x="12817834" y="140771"/>
            <a:ext cx="767373" cy="1101971"/>
          </a:xfrm>
          <a:custGeom>
            <a:avLst/>
            <a:gdLst/>
            <a:ahLst/>
            <a:cxnLst/>
            <a:rect r="r" b="b" t="t" l="l"/>
            <a:pathLst>
              <a:path h="1101971" w="767373">
                <a:moveTo>
                  <a:pt x="0" y="0"/>
                </a:moveTo>
                <a:lnTo>
                  <a:pt x="767373" y="0"/>
                </a:lnTo>
                <a:lnTo>
                  <a:pt x="767373" y="1101971"/>
                </a:lnTo>
                <a:lnTo>
                  <a:pt x="0" y="11019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653715" y="8705962"/>
            <a:ext cx="1118918" cy="1104677"/>
          </a:xfrm>
          <a:custGeom>
            <a:avLst/>
            <a:gdLst/>
            <a:ahLst/>
            <a:cxnLst/>
            <a:rect r="r" b="b" t="t" l="l"/>
            <a:pathLst>
              <a:path h="1104677" w="1118918">
                <a:moveTo>
                  <a:pt x="0" y="0"/>
                </a:moveTo>
                <a:lnTo>
                  <a:pt x="1118918" y="0"/>
                </a:lnTo>
                <a:lnTo>
                  <a:pt x="1118918" y="1104676"/>
                </a:lnTo>
                <a:lnTo>
                  <a:pt x="0" y="11046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672033">
            <a:off x="101725" y="7749069"/>
            <a:ext cx="1635457" cy="3018462"/>
          </a:xfrm>
          <a:custGeom>
            <a:avLst/>
            <a:gdLst/>
            <a:ahLst/>
            <a:cxnLst/>
            <a:rect r="r" b="b" t="t" l="l"/>
            <a:pathLst>
              <a:path h="3018462" w="1635457">
                <a:moveTo>
                  <a:pt x="0" y="0"/>
                </a:moveTo>
                <a:lnTo>
                  <a:pt x="1635457" y="0"/>
                </a:lnTo>
                <a:lnTo>
                  <a:pt x="1635457" y="3018462"/>
                </a:lnTo>
                <a:lnTo>
                  <a:pt x="0" y="3018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821476" y="1414885"/>
            <a:ext cx="1338949" cy="618351"/>
          </a:xfrm>
          <a:custGeom>
            <a:avLst/>
            <a:gdLst/>
            <a:ahLst/>
            <a:cxnLst/>
            <a:rect r="r" b="b" t="t" l="l"/>
            <a:pathLst>
              <a:path h="618351" w="1338949">
                <a:moveTo>
                  <a:pt x="0" y="0"/>
                </a:moveTo>
                <a:lnTo>
                  <a:pt x="1338949" y="0"/>
                </a:lnTo>
                <a:lnTo>
                  <a:pt x="1338949" y="618351"/>
                </a:lnTo>
                <a:lnTo>
                  <a:pt x="0" y="6183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8" id="8"/>
          <p:cNvSpPr txBox="true"/>
          <p:nvPr/>
        </p:nvSpPr>
        <p:spPr>
          <a:xfrm rot="0">
            <a:off x="4773333" y="654085"/>
            <a:ext cx="9394397" cy="1069976"/>
          </a:xfrm>
          <a:prstGeom prst="rect">
            <a:avLst/>
          </a:prstGeom>
        </p:spPr>
        <p:txBody>
          <a:bodyPr anchor="t" rtlCol="false" tIns="0" lIns="0" bIns="0" rIns="0">
            <a:spAutoFit/>
          </a:bodyPr>
          <a:lstStyle/>
          <a:p>
            <a:pPr algn="l">
              <a:lnSpc>
                <a:spcPts val="8000"/>
              </a:lnSpc>
            </a:pPr>
            <a:r>
              <a:rPr lang="en-US" sz="8000" spc="-336" b="true">
                <a:solidFill>
                  <a:srgbClr val="063935"/>
                </a:solidFill>
                <a:latin typeface="Roca Two Ultra-Bold"/>
                <a:ea typeface="Roca Two Ultra-Bold"/>
                <a:cs typeface="Roca Two Ultra-Bold"/>
                <a:sym typeface="Roca Two Ultra-Bold"/>
              </a:rPr>
              <a:t>Kelebihan B-Tree</a:t>
            </a:r>
          </a:p>
        </p:txBody>
      </p:sp>
      <p:grpSp>
        <p:nvGrpSpPr>
          <p:cNvPr name="Group 9" id="9"/>
          <p:cNvGrpSpPr/>
          <p:nvPr/>
        </p:nvGrpSpPr>
        <p:grpSpPr>
          <a:xfrm rot="0">
            <a:off x="1465298" y="2033236"/>
            <a:ext cx="4460534" cy="3766820"/>
            <a:chOff x="0" y="0"/>
            <a:chExt cx="3364660" cy="2841379"/>
          </a:xfrm>
        </p:grpSpPr>
        <p:sp>
          <p:nvSpPr>
            <p:cNvPr name="Freeform 10" id="1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11" id="1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12" id="1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13" id="13"/>
          <p:cNvSpPr txBox="true"/>
          <p:nvPr/>
        </p:nvSpPr>
        <p:spPr>
          <a:xfrm rot="0">
            <a:off x="1601996" y="2821758"/>
            <a:ext cx="4053818" cy="2242831"/>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B-Tree dirancang untuk pencarian data yang cepat dengan kompleksitas waktu terburuk yang terjamin. B-Tree menjamin waktu pencarian O(log n)</a:t>
            </a:r>
          </a:p>
          <a:p>
            <a:pPr algn="just">
              <a:lnSpc>
                <a:spcPts val="3008"/>
              </a:lnSpc>
              <a:spcBef>
                <a:spcPct val="0"/>
              </a:spcBef>
            </a:pPr>
          </a:p>
        </p:txBody>
      </p:sp>
      <p:grpSp>
        <p:nvGrpSpPr>
          <p:cNvPr name="Group 14" id="14"/>
          <p:cNvGrpSpPr/>
          <p:nvPr/>
        </p:nvGrpSpPr>
        <p:grpSpPr>
          <a:xfrm rot="0">
            <a:off x="6360942" y="2033236"/>
            <a:ext cx="4460534" cy="3766820"/>
            <a:chOff x="0" y="0"/>
            <a:chExt cx="3364660" cy="2841379"/>
          </a:xfrm>
        </p:grpSpPr>
        <p:sp>
          <p:nvSpPr>
            <p:cNvPr name="Freeform 15" id="15"/>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16" id="16"/>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17" id="17"/>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18" id="18"/>
          <p:cNvSpPr txBox="true"/>
          <p:nvPr/>
        </p:nvSpPr>
        <p:spPr>
          <a:xfrm rot="0">
            <a:off x="6497640" y="2821758"/>
            <a:ext cx="4177142" cy="1867867"/>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B-tree selalu dalam keadaan seimbang (balanced), memastikan waktu pencarian, penyisipan, dan penghapusan tetap dalam kompleksitas logaritmik (O(log n)). </a:t>
            </a:r>
          </a:p>
        </p:txBody>
      </p:sp>
      <p:grpSp>
        <p:nvGrpSpPr>
          <p:cNvPr name="Group 19" id="19"/>
          <p:cNvGrpSpPr/>
          <p:nvPr/>
        </p:nvGrpSpPr>
        <p:grpSpPr>
          <a:xfrm rot="0">
            <a:off x="12160425" y="2090386"/>
            <a:ext cx="4460534" cy="3766820"/>
            <a:chOff x="0" y="0"/>
            <a:chExt cx="3364660" cy="2841379"/>
          </a:xfrm>
        </p:grpSpPr>
        <p:sp>
          <p:nvSpPr>
            <p:cNvPr name="Freeform 20" id="2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21" id="2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22" id="2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23" id="23"/>
          <p:cNvSpPr txBox="true"/>
          <p:nvPr/>
        </p:nvSpPr>
        <p:spPr>
          <a:xfrm rot="0">
            <a:off x="12297123" y="2878908"/>
            <a:ext cx="4053818" cy="2617795"/>
          </a:xfrm>
          <a:prstGeom prst="rect">
            <a:avLst/>
          </a:prstGeom>
        </p:spPr>
        <p:txBody>
          <a:bodyPr anchor="t" rtlCol="false" tIns="0" lIns="0" bIns="0" rIns="0">
            <a:spAutoFit/>
          </a:bodyPr>
          <a:lstStyle/>
          <a:p>
            <a:pPr algn="just">
              <a:lnSpc>
                <a:spcPts val="3008"/>
              </a:lnSpc>
            </a:pPr>
            <a:r>
              <a:rPr lang="en-US" sz="2148" spc="-143">
                <a:solidFill>
                  <a:srgbClr val="063935"/>
                </a:solidFill>
                <a:latin typeface="Be Vietnam"/>
                <a:ea typeface="Be Vietnam"/>
                <a:cs typeface="Be Vietnam"/>
                <a:sym typeface="Be Vietnam"/>
              </a:rPr>
              <a:t>B-Tree dirancang untuk sistem penyimpanan eksternal (seperti hard disk) yang membaca data per blok, bukan per byte (di B-Tree satu blok disk bisa memuat banyak data).</a:t>
            </a:r>
          </a:p>
          <a:p>
            <a:pPr algn="just">
              <a:lnSpc>
                <a:spcPts val="3008"/>
              </a:lnSpc>
              <a:spcBef>
                <a:spcPct val="0"/>
              </a:spcBef>
            </a:pPr>
          </a:p>
        </p:txBody>
      </p:sp>
      <p:grpSp>
        <p:nvGrpSpPr>
          <p:cNvPr name="Group 24" id="24"/>
          <p:cNvGrpSpPr/>
          <p:nvPr/>
        </p:nvGrpSpPr>
        <p:grpSpPr>
          <a:xfrm rot="0">
            <a:off x="7699891" y="6043818"/>
            <a:ext cx="4460534" cy="3766820"/>
            <a:chOff x="0" y="0"/>
            <a:chExt cx="3364660" cy="2841379"/>
          </a:xfrm>
        </p:grpSpPr>
        <p:sp>
          <p:nvSpPr>
            <p:cNvPr name="Freeform 25" id="25"/>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26" id="26"/>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27" id="27"/>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28" id="28"/>
          <p:cNvSpPr txBox="true"/>
          <p:nvPr/>
        </p:nvSpPr>
        <p:spPr>
          <a:xfrm rot="0">
            <a:off x="7836589" y="6832340"/>
            <a:ext cx="4053818" cy="1492902"/>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Operasi insert dan delete dapat dilakukan tanpa perlu melakukan rebalancing besar-besaran seperti pada AVL tree.</a:t>
            </a:r>
          </a:p>
        </p:txBody>
      </p:sp>
      <p:grpSp>
        <p:nvGrpSpPr>
          <p:cNvPr name="Group 29" id="29"/>
          <p:cNvGrpSpPr/>
          <p:nvPr/>
        </p:nvGrpSpPr>
        <p:grpSpPr>
          <a:xfrm rot="0">
            <a:off x="12598575" y="6043818"/>
            <a:ext cx="4460534" cy="3766820"/>
            <a:chOff x="0" y="0"/>
            <a:chExt cx="3364660" cy="2841379"/>
          </a:xfrm>
        </p:grpSpPr>
        <p:sp>
          <p:nvSpPr>
            <p:cNvPr name="Freeform 30" id="3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31" id="3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32" id="3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33" id="33"/>
          <p:cNvSpPr txBox="true"/>
          <p:nvPr/>
        </p:nvSpPr>
        <p:spPr>
          <a:xfrm rot="0">
            <a:off x="12735273" y="6832340"/>
            <a:ext cx="4053818" cy="2242831"/>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Dapat menangani sejumlah besar data dengan efisien, terutama pada struktur disk-based karena desainnya yang mempertimbangkan blok memori eksternal.</a:t>
            </a:r>
          </a:p>
        </p:txBody>
      </p:sp>
      <p:sp>
        <p:nvSpPr>
          <p:cNvPr name="TextBox 34" id="34"/>
          <p:cNvSpPr txBox="true"/>
          <p:nvPr/>
        </p:nvSpPr>
        <p:spPr>
          <a:xfrm rot="0">
            <a:off x="12160425" y="2250893"/>
            <a:ext cx="4023667" cy="6184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OPTIM</a:t>
            </a:r>
            <a:r>
              <a:rPr lang="en-US" b="true" sz="2199">
                <a:solidFill>
                  <a:srgbClr val="063935"/>
                </a:solidFill>
                <a:latin typeface="Be Vietnam Ultra-Bold"/>
                <a:ea typeface="Be Vietnam Ultra-Bold"/>
                <a:cs typeface="Be Vietnam Ultra-Bold"/>
                <a:sym typeface="Be Vietnam Ultra-Bold"/>
              </a:rPr>
              <a:t>AL UNTUK PENYIMPANAN DISK</a:t>
            </a:r>
          </a:p>
        </p:txBody>
      </p:sp>
      <p:sp>
        <p:nvSpPr>
          <p:cNvPr name="TextBox 35" id="35"/>
          <p:cNvSpPr txBox="true"/>
          <p:nvPr/>
        </p:nvSpPr>
        <p:spPr>
          <a:xfrm rot="0">
            <a:off x="7633231" y="6389048"/>
            <a:ext cx="4460534"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FLEKSIBEL TERHADAP UPDATE:</a:t>
            </a:r>
          </a:p>
        </p:txBody>
      </p:sp>
      <p:sp>
        <p:nvSpPr>
          <p:cNvPr name="TextBox 36" id="36"/>
          <p:cNvSpPr txBox="true"/>
          <p:nvPr/>
        </p:nvSpPr>
        <p:spPr>
          <a:xfrm rot="0">
            <a:off x="12297123" y="6389048"/>
            <a:ext cx="4728369"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COCOK UNTUK DATA SKALA BESAR:</a:t>
            </a:r>
          </a:p>
        </p:txBody>
      </p:sp>
      <p:sp>
        <p:nvSpPr>
          <p:cNvPr name="TextBox 37" id="37"/>
          <p:cNvSpPr txBox="true"/>
          <p:nvPr/>
        </p:nvSpPr>
        <p:spPr>
          <a:xfrm rot="0">
            <a:off x="1172267" y="2230730"/>
            <a:ext cx="4753565" cy="9232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EFISIENSI PENCARIAN (SEARCH EFFICIENCY)</a:t>
            </a:r>
          </a:p>
          <a:p>
            <a:pPr algn="ctr">
              <a:lnSpc>
                <a:spcPts val="2419"/>
              </a:lnSpc>
              <a:spcBef>
                <a:spcPct val="0"/>
              </a:spcBef>
            </a:pPr>
          </a:p>
        </p:txBody>
      </p:sp>
      <p:sp>
        <p:nvSpPr>
          <p:cNvPr name="TextBox 38" id="38"/>
          <p:cNvSpPr txBox="true"/>
          <p:nvPr/>
        </p:nvSpPr>
        <p:spPr>
          <a:xfrm rot="0">
            <a:off x="6214248" y="2216760"/>
            <a:ext cx="4460534" cy="6184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OPERASI YANG KONSISTEN (BALANCED TREE)</a:t>
            </a:r>
          </a:p>
        </p:txBody>
      </p:sp>
      <p:grpSp>
        <p:nvGrpSpPr>
          <p:cNvPr name="Group 39" id="39"/>
          <p:cNvGrpSpPr/>
          <p:nvPr/>
        </p:nvGrpSpPr>
        <p:grpSpPr>
          <a:xfrm rot="0">
            <a:off x="2763121" y="5990556"/>
            <a:ext cx="4460534" cy="3766820"/>
            <a:chOff x="0" y="0"/>
            <a:chExt cx="3364660" cy="2841379"/>
          </a:xfrm>
        </p:grpSpPr>
        <p:sp>
          <p:nvSpPr>
            <p:cNvPr name="Freeform 40" id="4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41" id="4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42" id="4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43" id="43"/>
          <p:cNvSpPr txBox="true"/>
          <p:nvPr/>
        </p:nvSpPr>
        <p:spPr>
          <a:xfrm rot="0">
            <a:off x="2899819" y="6779078"/>
            <a:ext cx="4053818" cy="2617795"/>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Dengan faktor cabang yang besar (biasanya &gt;1000), B-Tree dapat menyimpan data dalam jumlah besar dengan tinggi pohon yang rendah, sehingga mengurangi waktu akses.</a:t>
            </a:r>
          </a:p>
          <a:p>
            <a:pPr algn="just">
              <a:lnSpc>
                <a:spcPts val="3008"/>
              </a:lnSpc>
              <a:spcBef>
                <a:spcPct val="0"/>
              </a:spcBef>
            </a:pPr>
          </a:p>
        </p:txBody>
      </p:sp>
      <p:sp>
        <p:nvSpPr>
          <p:cNvPr name="TextBox 44" id="44"/>
          <p:cNvSpPr txBox="true"/>
          <p:nvPr/>
        </p:nvSpPr>
        <p:spPr>
          <a:xfrm rot="0">
            <a:off x="2696461" y="6335786"/>
            <a:ext cx="4460534"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FAKTOR CABANG TINGGI</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2948" y="718778"/>
            <a:ext cx="2540226" cy="476292"/>
          </a:xfrm>
          <a:custGeom>
            <a:avLst/>
            <a:gdLst/>
            <a:ahLst/>
            <a:cxnLst/>
            <a:rect r="r" b="b" t="t" l="l"/>
            <a:pathLst>
              <a:path h="476292" w="2540226">
                <a:moveTo>
                  <a:pt x="0" y="0"/>
                </a:moveTo>
                <a:lnTo>
                  <a:pt x="2540226" y="0"/>
                </a:lnTo>
                <a:lnTo>
                  <a:pt x="2540226" y="476292"/>
                </a:lnTo>
                <a:lnTo>
                  <a:pt x="0" y="476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955946">
            <a:off x="12817834" y="140771"/>
            <a:ext cx="767373" cy="1101971"/>
          </a:xfrm>
          <a:custGeom>
            <a:avLst/>
            <a:gdLst/>
            <a:ahLst/>
            <a:cxnLst/>
            <a:rect r="r" b="b" t="t" l="l"/>
            <a:pathLst>
              <a:path h="1101971" w="767373">
                <a:moveTo>
                  <a:pt x="0" y="0"/>
                </a:moveTo>
                <a:lnTo>
                  <a:pt x="767373" y="0"/>
                </a:lnTo>
                <a:lnTo>
                  <a:pt x="767373" y="1101971"/>
                </a:lnTo>
                <a:lnTo>
                  <a:pt x="0" y="11019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653715" y="8705962"/>
            <a:ext cx="1118918" cy="1104677"/>
          </a:xfrm>
          <a:custGeom>
            <a:avLst/>
            <a:gdLst/>
            <a:ahLst/>
            <a:cxnLst/>
            <a:rect r="r" b="b" t="t" l="l"/>
            <a:pathLst>
              <a:path h="1104677" w="1118918">
                <a:moveTo>
                  <a:pt x="0" y="0"/>
                </a:moveTo>
                <a:lnTo>
                  <a:pt x="1118918" y="0"/>
                </a:lnTo>
                <a:lnTo>
                  <a:pt x="1118918" y="1104676"/>
                </a:lnTo>
                <a:lnTo>
                  <a:pt x="0" y="11046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672033">
            <a:off x="101725" y="7749069"/>
            <a:ext cx="1635457" cy="3018462"/>
          </a:xfrm>
          <a:custGeom>
            <a:avLst/>
            <a:gdLst/>
            <a:ahLst/>
            <a:cxnLst/>
            <a:rect r="r" b="b" t="t" l="l"/>
            <a:pathLst>
              <a:path h="3018462" w="1635457">
                <a:moveTo>
                  <a:pt x="0" y="0"/>
                </a:moveTo>
                <a:lnTo>
                  <a:pt x="1635457" y="0"/>
                </a:lnTo>
                <a:lnTo>
                  <a:pt x="1635457" y="3018462"/>
                </a:lnTo>
                <a:lnTo>
                  <a:pt x="0" y="3018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821476" y="1414885"/>
            <a:ext cx="1338949" cy="618351"/>
          </a:xfrm>
          <a:custGeom>
            <a:avLst/>
            <a:gdLst/>
            <a:ahLst/>
            <a:cxnLst/>
            <a:rect r="r" b="b" t="t" l="l"/>
            <a:pathLst>
              <a:path h="618351" w="1338949">
                <a:moveTo>
                  <a:pt x="0" y="0"/>
                </a:moveTo>
                <a:lnTo>
                  <a:pt x="1338949" y="0"/>
                </a:lnTo>
                <a:lnTo>
                  <a:pt x="1338949" y="618351"/>
                </a:lnTo>
                <a:lnTo>
                  <a:pt x="0" y="6183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8" id="8"/>
          <p:cNvSpPr txBox="true"/>
          <p:nvPr/>
        </p:nvSpPr>
        <p:spPr>
          <a:xfrm rot="0">
            <a:off x="4773333" y="654085"/>
            <a:ext cx="9394397" cy="1069976"/>
          </a:xfrm>
          <a:prstGeom prst="rect">
            <a:avLst/>
          </a:prstGeom>
        </p:spPr>
        <p:txBody>
          <a:bodyPr anchor="t" rtlCol="false" tIns="0" lIns="0" bIns="0" rIns="0">
            <a:spAutoFit/>
          </a:bodyPr>
          <a:lstStyle/>
          <a:p>
            <a:pPr algn="l">
              <a:lnSpc>
                <a:spcPts val="8000"/>
              </a:lnSpc>
            </a:pPr>
            <a:r>
              <a:rPr lang="en-US" sz="8000" spc="-336" b="true">
                <a:solidFill>
                  <a:srgbClr val="063935"/>
                </a:solidFill>
                <a:latin typeface="Roca Two Ultra-Bold"/>
                <a:ea typeface="Roca Two Ultra-Bold"/>
                <a:cs typeface="Roca Two Ultra-Bold"/>
                <a:sym typeface="Roca Two Ultra-Bold"/>
              </a:rPr>
              <a:t>Kekurangan B-Tree</a:t>
            </a:r>
          </a:p>
        </p:txBody>
      </p:sp>
      <p:grpSp>
        <p:nvGrpSpPr>
          <p:cNvPr name="Group 9" id="9"/>
          <p:cNvGrpSpPr/>
          <p:nvPr/>
        </p:nvGrpSpPr>
        <p:grpSpPr>
          <a:xfrm rot="0">
            <a:off x="1465298" y="2033236"/>
            <a:ext cx="4460534" cy="3766820"/>
            <a:chOff x="0" y="0"/>
            <a:chExt cx="3364660" cy="2841379"/>
          </a:xfrm>
        </p:grpSpPr>
        <p:sp>
          <p:nvSpPr>
            <p:cNvPr name="Freeform 10" id="1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11" id="1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12" id="1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13" id="13"/>
          <p:cNvSpPr txBox="true"/>
          <p:nvPr/>
        </p:nvSpPr>
        <p:spPr>
          <a:xfrm rot="0">
            <a:off x="1601996" y="2821758"/>
            <a:ext cx="4053818" cy="1867867"/>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Implementasi B-tree lebih kompleks dibandingkan struktur data seperti binary search tree atau AVL tree, terutama dalam hal split, merge, dan redistribusi node.</a:t>
            </a:r>
          </a:p>
        </p:txBody>
      </p:sp>
      <p:grpSp>
        <p:nvGrpSpPr>
          <p:cNvPr name="Group 14" id="14"/>
          <p:cNvGrpSpPr/>
          <p:nvPr/>
        </p:nvGrpSpPr>
        <p:grpSpPr>
          <a:xfrm rot="0">
            <a:off x="6360942" y="2033236"/>
            <a:ext cx="4460534" cy="3766820"/>
            <a:chOff x="0" y="0"/>
            <a:chExt cx="3364660" cy="2841379"/>
          </a:xfrm>
        </p:grpSpPr>
        <p:sp>
          <p:nvSpPr>
            <p:cNvPr name="Freeform 15" id="15"/>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16" id="16"/>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17" id="17"/>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18" id="18"/>
          <p:cNvSpPr txBox="true"/>
          <p:nvPr/>
        </p:nvSpPr>
        <p:spPr>
          <a:xfrm rot="0">
            <a:off x="6497640" y="2821758"/>
            <a:ext cx="4053818" cy="2242831"/>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Karena menyimpan pointer ke anak-anak dalam setiap node serta menyimpan banyak kunci dalam satu node, B-tree membutuhkan lebih banyak memori per node.</a:t>
            </a:r>
          </a:p>
        </p:txBody>
      </p:sp>
      <p:grpSp>
        <p:nvGrpSpPr>
          <p:cNvPr name="Group 19" id="19"/>
          <p:cNvGrpSpPr/>
          <p:nvPr/>
        </p:nvGrpSpPr>
        <p:grpSpPr>
          <a:xfrm rot="0">
            <a:off x="5999150" y="6123906"/>
            <a:ext cx="4460534" cy="3766820"/>
            <a:chOff x="0" y="0"/>
            <a:chExt cx="3364660" cy="2841379"/>
          </a:xfrm>
        </p:grpSpPr>
        <p:sp>
          <p:nvSpPr>
            <p:cNvPr name="Freeform 20" id="2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21" id="2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22" id="2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23" id="23"/>
          <p:cNvSpPr txBox="true"/>
          <p:nvPr/>
        </p:nvSpPr>
        <p:spPr>
          <a:xfrm rot="0">
            <a:off x="6135848" y="7249770"/>
            <a:ext cx="4053818" cy="2242831"/>
          </a:xfrm>
          <a:prstGeom prst="rect">
            <a:avLst/>
          </a:prstGeom>
        </p:spPr>
        <p:txBody>
          <a:bodyPr anchor="t" rtlCol="false" tIns="0" lIns="0" bIns="0" rIns="0">
            <a:spAutoFit/>
          </a:bodyPr>
          <a:lstStyle/>
          <a:p>
            <a:pPr algn="just">
              <a:lnSpc>
                <a:spcPts val="3008"/>
              </a:lnSpc>
            </a:pPr>
            <a:r>
              <a:rPr lang="en-US" sz="2148" spc="-143">
                <a:solidFill>
                  <a:srgbClr val="063935"/>
                </a:solidFill>
                <a:latin typeface="Be Vietnam"/>
                <a:ea typeface="Be Vietnam"/>
                <a:cs typeface="Be Vietnam"/>
                <a:sym typeface="Be Vietnam"/>
              </a:rPr>
              <a:t>Jika semua data dapat dimuat dalam memori utama (RAM), maka penggunaan B-tree mungkin kurang efisien dibandingkan struktur pohon lainnya yang lebih sederhana.</a:t>
            </a:r>
          </a:p>
        </p:txBody>
      </p:sp>
      <p:grpSp>
        <p:nvGrpSpPr>
          <p:cNvPr name="Group 24" id="24"/>
          <p:cNvGrpSpPr/>
          <p:nvPr/>
        </p:nvGrpSpPr>
        <p:grpSpPr>
          <a:xfrm rot="0">
            <a:off x="11014385" y="6023535"/>
            <a:ext cx="4460534" cy="3766820"/>
            <a:chOff x="0" y="0"/>
            <a:chExt cx="3364660" cy="2841379"/>
          </a:xfrm>
        </p:grpSpPr>
        <p:sp>
          <p:nvSpPr>
            <p:cNvPr name="Freeform 25" id="25"/>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26" id="26"/>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27" id="27"/>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28" id="28"/>
          <p:cNvSpPr txBox="true"/>
          <p:nvPr/>
        </p:nvSpPr>
        <p:spPr>
          <a:xfrm rot="0">
            <a:off x="5539397" y="6447756"/>
            <a:ext cx="5012061" cy="6184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KU</a:t>
            </a:r>
            <a:r>
              <a:rPr lang="en-US" b="true" sz="2199">
                <a:solidFill>
                  <a:srgbClr val="063935"/>
                </a:solidFill>
                <a:latin typeface="Be Vietnam Ultra-Bold"/>
                <a:ea typeface="Be Vietnam Ultra-Bold"/>
                <a:cs typeface="Be Vietnam Ultra-Bold"/>
                <a:sym typeface="Be Vietnam Ultra-Bold"/>
              </a:rPr>
              <a:t>RANG EFISIEN UNTUK DATA KECIL/IN-MEMORY:</a:t>
            </a:r>
          </a:p>
        </p:txBody>
      </p:sp>
      <p:sp>
        <p:nvSpPr>
          <p:cNvPr name="TextBox 29" id="29"/>
          <p:cNvSpPr txBox="true"/>
          <p:nvPr/>
        </p:nvSpPr>
        <p:spPr>
          <a:xfrm rot="0">
            <a:off x="10928121" y="6579873"/>
            <a:ext cx="4546799"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MEMERL</a:t>
            </a:r>
            <a:r>
              <a:rPr lang="en-US" b="true" sz="2199">
                <a:solidFill>
                  <a:srgbClr val="063935"/>
                </a:solidFill>
                <a:latin typeface="Be Vietnam Ultra-Bold"/>
                <a:ea typeface="Be Vietnam Ultra-Bold"/>
                <a:cs typeface="Be Vietnam Ultra-Bold"/>
                <a:sym typeface="Be Vietnam Ultra-Bold"/>
              </a:rPr>
              <a:t>UKAN NORMALISASI DATA</a:t>
            </a:r>
          </a:p>
        </p:txBody>
      </p:sp>
      <p:sp>
        <p:nvSpPr>
          <p:cNvPr name="TextBox 30" id="30"/>
          <p:cNvSpPr txBox="true"/>
          <p:nvPr/>
        </p:nvSpPr>
        <p:spPr>
          <a:xfrm rot="0">
            <a:off x="1534775" y="2202790"/>
            <a:ext cx="4086225"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KOMPLEK</a:t>
            </a:r>
            <a:r>
              <a:rPr lang="en-US" b="true" sz="2199">
                <a:solidFill>
                  <a:srgbClr val="063935"/>
                </a:solidFill>
                <a:latin typeface="Be Vietnam Ultra-Bold"/>
                <a:ea typeface="Be Vietnam Ultra-Bold"/>
                <a:cs typeface="Be Vietnam Ultra-Bold"/>
                <a:sym typeface="Be Vietnam Ultra-Bold"/>
              </a:rPr>
              <a:t>SITAS IMPLEMENTASI</a:t>
            </a:r>
          </a:p>
        </p:txBody>
      </p:sp>
      <p:sp>
        <p:nvSpPr>
          <p:cNvPr name="TextBox 31" id="31"/>
          <p:cNvSpPr txBox="true"/>
          <p:nvPr/>
        </p:nvSpPr>
        <p:spPr>
          <a:xfrm rot="0">
            <a:off x="6090924" y="2369160"/>
            <a:ext cx="4460534"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OVERHEAD MEMORI</a:t>
            </a:r>
          </a:p>
        </p:txBody>
      </p:sp>
      <p:sp>
        <p:nvSpPr>
          <p:cNvPr name="TextBox 32" id="32"/>
          <p:cNvSpPr txBox="true"/>
          <p:nvPr/>
        </p:nvSpPr>
        <p:spPr>
          <a:xfrm rot="0">
            <a:off x="11174611" y="6998338"/>
            <a:ext cx="4053818" cy="2992760"/>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Seperti disebutkan dalam jurnal, implementasi B-Tree memerlukan normalisasi data terlebih dahulu untuk menghindari anomali (insertion, deletion, update anomaly), yang menambah tahapan persiapan.</a:t>
            </a:r>
          </a:p>
          <a:p>
            <a:pPr algn="just">
              <a:lnSpc>
                <a:spcPts val="3008"/>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CFA"/>
        </a:solidFill>
      </p:bgPr>
    </p:bg>
    <p:spTree>
      <p:nvGrpSpPr>
        <p:cNvPr id="1" name=""/>
        <p:cNvGrpSpPr/>
        <p:nvPr/>
      </p:nvGrpSpPr>
      <p:grpSpPr>
        <a:xfrm>
          <a:off x="0" y="0"/>
          <a:ext cx="0" cy="0"/>
          <a:chOff x="0" y="0"/>
          <a:chExt cx="0" cy="0"/>
        </a:xfrm>
      </p:grpSpPr>
      <p:sp>
        <p:nvSpPr>
          <p:cNvPr name="Freeform 2" id="2"/>
          <p:cNvSpPr/>
          <p:nvPr/>
        </p:nvSpPr>
        <p:spPr>
          <a:xfrm flipH="false" flipV="false" rot="0">
            <a:off x="14672948" y="718778"/>
            <a:ext cx="2540226" cy="476292"/>
          </a:xfrm>
          <a:custGeom>
            <a:avLst/>
            <a:gdLst/>
            <a:ahLst/>
            <a:cxnLst/>
            <a:rect r="r" b="b" t="t" l="l"/>
            <a:pathLst>
              <a:path h="476292" w="2540226">
                <a:moveTo>
                  <a:pt x="0" y="0"/>
                </a:moveTo>
                <a:lnTo>
                  <a:pt x="2540226" y="0"/>
                </a:lnTo>
                <a:lnTo>
                  <a:pt x="2540226" y="476292"/>
                </a:lnTo>
                <a:lnTo>
                  <a:pt x="0" y="476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955946">
            <a:off x="12817834" y="140771"/>
            <a:ext cx="767373" cy="1101971"/>
          </a:xfrm>
          <a:custGeom>
            <a:avLst/>
            <a:gdLst/>
            <a:ahLst/>
            <a:cxnLst/>
            <a:rect r="r" b="b" t="t" l="l"/>
            <a:pathLst>
              <a:path h="1101971" w="767373">
                <a:moveTo>
                  <a:pt x="0" y="0"/>
                </a:moveTo>
                <a:lnTo>
                  <a:pt x="767373" y="0"/>
                </a:lnTo>
                <a:lnTo>
                  <a:pt x="767373" y="1101971"/>
                </a:lnTo>
                <a:lnTo>
                  <a:pt x="0" y="11019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653715" y="8705962"/>
            <a:ext cx="1118918" cy="1104677"/>
          </a:xfrm>
          <a:custGeom>
            <a:avLst/>
            <a:gdLst/>
            <a:ahLst/>
            <a:cxnLst/>
            <a:rect r="r" b="b" t="t" l="l"/>
            <a:pathLst>
              <a:path h="1104677" w="1118918">
                <a:moveTo>
                  <a:pt x="0" y="0"/>
                </a:moveTo>
                <a:lnTo>
                  <a:pt x="1118918" y="0"/>
                </a:lnTo>
                <a:lnTo>
                  <a:pt x="1118918" y="1104676"/>
                </a:lnTo>
                <a:lnTo>
                  <a:pt x="0" y="11046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672033">
            <a:off x="101725" y="7749069"/>
            <a:ext cx="1635457" cy="3018462"/>
          </a:xfrm>
          <a:custGeom>
            <a:avLst/>
            <a:gdLst/>
            <a:ahLst/>
            <a:cxnLst/>
            <a:rect r="r" b="b" t="t" l="l"/>
            <a:pathLst>
              <a:path h="3018462" w="1635457">
                <a:moveTo>
                  <a:pt x="0" y="0"/>
                </a:moveTo>
                <a:lnTo>
                  <a:pt x="1635457" y="0"/>
                </a:lnTo>
                <a:lnTo>
                  <a:pt x="1635457" y="3018462"/>
                </a:lnTo>
                <a:lnTo>
                  <a:pt x="0" y="3018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821476" y="1414885"/>
            <a:ext cx="1338949" cy="618351"/>
          </a:xfrm>
          <a:custGeom>
            <a:avLst/>
            <a:gdLst/>
            <a:ahLst/>
            <a:cxnLst/>
            <a:rect r="r" b="b" t="t" l="l"/>
            <a:pathLst>
              <a:path h="618351" w="1338949">
                <a:moveTo>
                  <a:pt x="0" y="0"/>
                </a:moveTo>
                <a:lnTo>
                  <a:pt x="1338949" y="0"/>
                </a:lnTo>
                <a:lnTo>
                  <a:pt x="1338949" y="618351"/>
                </a:lnTo>
                <a:lnTo>
                  <a:pt x="0" y="6183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8" id="8"/>
          <p:cNvSpPr txBox="true"/>
          <p:nvPr/>
        </p:nvSpPr>
        <p:spPr>
          <a:xfrm rot="0">
            <a:off x="4773333" y="654085"/>
            <a:ext cx="9394397" cy="1069976"/>
          </a:xfrm>
          <a:prstGeom prst="rect">
            <a:avLst/>
          </a:prstGeom>
        </p:spPr>
        <p:txBody>
          <a:bodyPr anchor="t" rtlCol="false" tIns="0" lIns="0" bIns="0" rIns="0">
            <a:spAutoFit/>
          </a:bodyPr>
          <a:lstStyle/>
          <a:p>
            <a:pPr algn="l">
              <a:lnSpc>
                <a:spcPts val="8000"/>
              </a:lnSpc>
            </a:pPr>
            <a:r>
              <a:rPr lang="en-US" sz="8000" spc="-336" b="true">
                <a:solidFill>
                  <a:srgbClr val="063935"/>
                </a:solidFill>
                <a:latin typeface="Roca Two Ultra-Bold"/>
                <a:ea typeface="Roca Two Ultra-Bold"/>
                <a:cs typeface="Roca Two Ultra-Bold"/>
                <a:sym typeface="Roca Two Ultra-Bold"/>
              </a:rPr>
              <a:t>Kelebihan B+Tree</a:t>
            </a:r>
          </a:p>
        </p:txBody>
      </p:sp>
      <p:grpSp>
        <p:nvGrpSpPr>
          <p:cNvPr name="Group 9" id="9"/>
          <p:cNvGrpSpPr/>
          <p:nvPr/>
        </p:nvGrpSpPr>
        <p:grpSpPr>
          <a:xfrm rot="0">
            <a:off x="1465298" y="2033236"/>
            <a:ext cx="4460534" cy="3766820"/>
            <a:chOff x="0" y="0"/>
            <a:chExt cx="3364660" cy="2841379"/>
          </a:xfrm>
        </p:grpSpPr>
        <p:sp>
          <p:nvSpPr>
            <p:cNvPr name="Freeform 10" id="1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11" id="1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12" id="1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13" id="13"/>
          <p:cNvSpPr txBox="true"/>
          <p:nvPr/>
        </p:nvSpPr>
        <p:spPr>
          <a:xfrm rot="0">
            <a:off x="1668656" y="3288005"/>
            <a:ext cx="4053818" cy="1492902"/>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B+Tree secara khusus dioptimalkan untuk operasi pencarian dengan kompleksitas waktu O(log n), bahkan dalam skenario terburuk.</a:t>
            </a:r>
          </a:p>
        </p:txBody>
      </p:sp>
      <p:grpSp>
        <p:nvGrpSpPr>
          <p:cNvPr name="Group 14" id="14"/>
          <p:cNvGrpSpPr/>
          <p:nvPr/>
        </p:nvGrpSpPr>
        <p:grpSpPr>
          <a:xfrm rot="0">
            <a:off x="6360942" y="2033236"/>
            <a:ext cx="4460534" cy="3766820"/>
            <a:chOff x="0" y="0"/>
            <a:chExt cx="3364660" cy="2841379"/>
          </a:xfrm>
        </p:grpSpPr>
        <p:sp>
          <p:nvSpPr>
            <p:cNvPr name="Freeform 15" id="15"/>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16" id="16"/>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17" id="17"/>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18" id="18"/>
          <p:cNvSpPr txBox="true"/>
          <p:nvPr/>
        </p:nvSpPr>
        <p:spPr>
          <a:xfrm rot="0">
            <a:off x="6564300" y="3593071"/>
            <a:ext cx="4053818" cy="1492902"/>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Seluruh leaf node berada pada level yang sama, menjamin waktu akses yang konsisten untuk semua operasi.</a:t>
            </a:r>
          </a:p>
        </p:txBody>
      </p:sp>
      <p:grpSp>
        <p:nvGrpSpPr>
          <p:cNvPr name="Group 19" id="19"/>
          <p:cNvGrpSpPr/>
          <p:nvPr/>
        </p:nvGrpSpPr>
        <p:grpSpPr>
          <a:xfrm rot="0">
            <a:off x="12160425" y="2090386"/>
            <a:ext cx="4460534" cy="3766820"/>
            <a:chOff x="0" y="0"/>
            <a:chExt cx="3364660" cy="2841379"/>
          </a:xfrm>
        </p:grpSpPr>
        <p:sp>
          <p:nvSpPr>
            <p:cNvPr name="Freeform 20" id="2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21" id="2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22" id="2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23" id="23"/>
          <p:cNvSpPr txBox="true"/>
          <p:nvPr/>
        </p:nvSpPr>
        <p:spPr>
          <a:xfrm rot="0">
            <a:off x="12297123" y="3203533"/>
            <a:ext cx="4053818" cy="1492902"/>
          </a:xfrm>
          <a:prstGeom prst="rect">
            <a:avLst/>
          </a:prstGeom>
        </p:spPr>
        <p:txBody>
          <a:bodyPr anchor="t" rtlCol="false" tIns="0" lIns="0" bIns="0" rIns="0">
            <a:spAutoFit/>
          </a:bodyPr>
          <a:lstStyle/>
          <a:p>
            <a:pPr algn="just">
              <a:lnSpc>
                <a:spcPts val="3008"/>
              </a:lnSpc>
            </a:pPr>
            <a:r>
              <a:rPr lang="en-US" sz="2148" spc="-143">
                <a:solidFill>
                  <a:srgbClr val="063935"/>
                </a:solidFill>
                <a:latin typeface="Be Vietnam"/>
                <a:ea typeface="Be Vietnam"/>
                <a:cs typeface="Be Vietnam"/>
                <a:sym typeface="Be Vietnam"/>
              </a:rPr>
              <a:t>Dirancang untuk bekerja dengan blok disk, dimana satu node biasanya sesuai dengan satu blok penyimpanan (4KB-16KB).</a:t>
            </a:r>
          </a:p>
        </p:txBody>
      </p:sp>
      <p:grpSp>
        <p:nvGrpSpPr>
          <p:cNvPr name="Group 24" id="24"/>
          <p:cNvGrpSpPr/>
          <p:nvPr/>
        </p:nvGrpSpPr>
        <p:grpSpPr>
          <a:xfrm rot="0">
            <a:off x="4773333" y="6043818"/>
            <a:ext cx="7387092" cy="3766820"/>
            <a:chOff x="0" y="0"/>
            <a:chExt cx="5572214" cy="2841379"/>
          </a:xfrm>
        </p:grpSpPr>
        <p:sp>
          <p:nvSpPr>
            <p:cNvPr name="Freeform 25" id="25"/>
            <p:cNvSpPr/>
            <p:nvPr/>
          </p:nvSpPr>
          <p:spPr>
            <a:xfrm flipH="false" flipV="false" rot="0">
              <a:off x="92710" y="293370"/>
              <a:ext cx="5466805" cy="2535309"/>
            </a:xfrm>
            <a:custGeom>
              <a:avLst/>
              <a:gdLst/>
              <a:ahLst/>
              <a:cxnLst/>
              <a:rect r="r" b="b" t="t" l="l"/>
              <a:pathLst>
                <a:path h="2535309" w="5466805">
                  <a:moveTo>
                    <a:pt x="0" y="2480699"/>
                  </a:moveTo>
                  <a:lnTo>
                    <a:pt x="0" y="2535309"/>
                  </a:lnTo>
                  <a:lnTo>
                    <a:pt x="5466805" y="2535309"/>
                  </a:lnTo>
                  <a:lnTo>
                    <a:pt x="5466805" y="54610"/>
                  </a:lnTo>
                  <a:lnTo>
                    <a:pt x="5412194" y="0"/>
                  </a:lnTo>
                  <a:lnTo>
                    <a:pt x="5412194" y="2480699"/>
                  </a:lnTo>
                  <a:close/>
                </a:path>
              </a:pathLst>
            </a:custGeom>
            <a:solidFill>
              <a:srgbClr val="08504B"/>
            </a:solidFill>
          </p:spPr>
        </p:sp>
        <p:sp>
          <p:nvSpPr>
            <p:cNvPr name="Freeform 26" id="26"/>
            <p:cNvSpPr/>
            <p:nvPr/>
          </p:nvSpPr>
          <p:spPr>
            <a:xfrm flipH="false" flipV="false" rot="0">
              <a:off x="6350" y="11430"/>
              <a:ext cx="5492204" cy="2749939"/>
            </a:xfrm>
            <a:custGeom>
              <a:avLst/>
              <a:gdLst/>
              <a:ahLst/>
              <a:cxnLst/>
              <a:rect r="r" b="b" t="t" l="l"/>
              <a:pathLst>
                <a:path h="2749939" w="5492204">
                  <a:moveTo>
                    <a:pt x="5221694" y="0"/>
                  </a:moveTo>
                  <a:lnTo>
                    <a:pt x="0" y="1270"/>
                  </a:lnTo>
                  <a:lnTo>
                    <a:pt x="0" y="2749939"/>
                  </a:lnTo>
                  <a:lnTo>
                    <a:pt x="5490935" y="2749939"/>
                  </a:lnTo>
                  <a:lnTo>
                    <a:pt x="5492204" y="266700"/>
                  </a:lnTo>
                  <a:close/>
                </a:path>
              </a:pathLst>
            </a:custGeom>
            <a:solidFill>
              <a:srgbClr val="FFFFFF"/>
            </a:solidFill>
          </p:spPr>
        </p:sp>
        <p:sp>
          <p:nvSpPr>
            <p:cNvPr name="Freeform 27" id="27"/>
            <p:cNvSpPr/>
            <p:nvPr/>
          </p:nvSpPr>
          <p:spPr>
            <a:xfrm flipH="false" flipV="false" rot="0">
              <a:off x="0" y="0"/>
              <a:ext cx="5572215" cy="2841379"/>
            </a:xfrm>
            <a:custGeom>
              <a:avLst/>
              <a:gdLst/>
              <a:ahLst/>
              <a:cxnLst/>
              <a:rect r="r" b="b" t="t" l="l"/>
              <a:pathLst>
                <a:path h="2841379" w="5572215">
                  <a:moveTo>
                    <a:pt x="5504904" y="275590"/>
                  </a:moveTo>
                  <a:lnTo>
                    <a:pt x="5503635" y="274320"/>
                  </a:lnTo>
                  <a:lnTo>
                    <a:pt x="5367744" y="138430"/>
                  </a:lnTo>
                  <a:lnTo>
                    <a:pt x="5300435" y="71120"/>
                  </a:lnTo>
                  <a:lnTo>
                    <a:pt x="5229315" y="0"/>
                  </a:lnTo>
                  <a:lnTo>
                    <a:pt x="0" y="0"/>
                  </a:lnTo>
                  <a:lnTo>
                    <a:pt x="0" y="2774069"/>
                  </a:lnTo>
                  <a:lnTo>
                    <a:pt x="80010" y="2774069"/>
                  </a:lnTo>
                  <a:lnTo>
                    <a:pt x="80010" y="2841379"/>
                  </a:lnTo>
                  <a:lnTo>
                    <a:pt x="5572215" y="2841379"/>
                  </a:lnTo>
                  <a:lnTo>
                    <a:pt x="5572215" y="342900"/>
                  </a:lnTo>
                  <a:lnTo>
                    <a:pt x="5504904" y="275590"/>
                  </a:lnTo>
                  <a:close/>
                  <a:moveTo>
                    <a:pt x="5233124" y="21590"/>
                  </a:moveTo>
                  <a:lnTo>
                    <a:pt x="5358854" y="146050"/>
                  </a:lnTo>
                  <a:lnTo>
                    <a:pt x="5483315" y="270510"/>
                  </a:lnTo>
                  <a:lnTo>
                    <a:pt x="5233124" y="270510"/>
                  </a:lnTo>
                  <a:lnTo>
                    <a:pt x="5233124" y="21590"/>
                  </a:lnTo>
                  <a:close/>
                  <a:moveTo>
                    <a:pt x="12700" y="2761369"/>
                  </a:moveTo>
                  <a:lnTo>
                    <a:pt x="12700" y="12700"/>
                  </a:lnTo>
                  <a:lnTo>
                    <a:pt x="5220424" y="12700"/>
                  </a:lnTo>
                  <a:lnTo>
                    <a:pt x="5220424" y="278130"/>
                  </a:lnTo>
                  <a:cubicBezTo>
                    <a:pt x="5220424" y="281940"/>
                    <a:pt x="5222965" y="284480"/>
                    <a:pt x="5226774" y="284480"/>
                  </a:cubicBezTo>
                  <a:lnTo>
                    <a:pt x="5492204" y="284480"/>
                  </a:lnTo>
                  <a:lnTo>
                    <a:pt x="5492204" y="2761369"/>
                  </a:lnTo>
                  <a:lnTo>
                    <a:pt x="12700" y="2761369"/>
                  </a:lnTo>
                  <a:close/>
                  <a:moveTo>
                    <a:pt x="5559515" y="2828679"/>
                  </a:moveTo>
                  <a:lnTo>
                    <a:pt x="92710" y="2828679"/>
                  </a:lnTo>
                  <a:lnTo>
                    <a:pt x="92710" y="2774069"/>
                  </a:lnTo>
                  <a:lnTo>
                    <a:pt x="5504905" y="2774069"/>
                  </a:lnTo>
                  <a:lnTo>
                    <a:pt x="5504905" y="293370"/>
                  </a:lnTo>
                  <a:lnTo>
                    <a:pt x="5559515" y="347980"/>
                  </a:lnTo>
                  <a:lnTo>
                    <a:pt x="5559515" y="2828679"/>
                  </a:lnTo>
                  <a:close/>
                </a:path>
              </a:pathLst>
            </a:custGeom>
            <a:solidFill>
              <a:srgbClr val="063935"/>
            </a:solidFill>
          </p:spPr>
        </p:sp>
      </p:grpSp>
      <p:sp>
        <p:nvSpPr>
          <p:cNvPr name="TextBox 28" id="28"/>
          <p:cNvSpPr txBox="true"/>
          <p:nvPr/>
        </p:nvSpPr>
        <p:spPr>
          <a:xfrm rot="0">
            <a:off x="5278060" y="6655113"/>
            <a:ext cx="6212891" cy="2992760"/>
          </a:xfrm>
          <a:prstGeom prst="rect">
            <a:avLst/>
          </a:prstGeom>
        </p:spPr>
        <p:txBody>
          <a:bodyPr anchor="t" rtlCol="false" tIns="0" lIns="0" bIns="0" rIns="0">
            <a:spAutoFit/>
          </a:bodyPr>
          <a:lstStyle/>
          <a:p>
            <a:pPr algn="just">
              <a:lnSpc>
                <a:spcPts val="3008"/>
              </a:lnSpc>
            </a:pPr>
            <a:r>
              <a:rPr lang="en-US" sz="2148" spc="-143">
                <a:solidFill>
                  <a:srgbClr val="063935"/>
                </a:solidFill>
                <a:latin typeface="Be Vietnam"/>
                <a:ea typeface="Be Vietnam"/>
                <a:cs typeface="Be Vietnam"/>
                <a:sym typeface="Be Vietnam"/>
              </a:rPr>
              <a:t>Insert/Delete dilakukan melalui algoritma split dan merge yang terdefinisi dengan baik.</a:t>
            </a:r>
          </a:p>
          <a:p>
            <a:pPr algn="just">
              <a:lnSpc>
                <a:spcPts val="3008"/>
              </a:lnSpc>
            </a:pPr>
            <a:r>
              <a:rPr lang="en-US" sz="2148" spc="-143">
                <a:solidFill>
                  <a:srgbClr val="063935"/>
                </a:solidFill>
                <a:latin typeface="Be Vietnam"/>
                <a:ea typeface="Be Vietnam"/>
                <a:cs typeface="Be Vietnam"/>
                <a:sym typeface="Be Vietnam"/>
              </a:rPr>
              <a:t>Contoh saat menambahkan jadwal baru, sistem akan:</a:t>
            </a:r>
          </a:p>
          <a:p>
            <a:pPr algn="just" marL="927865" indent="-309288" lvl="2">
              <a:lnSpc>
                <a:spcPts val="3008"/>
              </a:lnSpc>
              <a:buAutoNum type="alphaLcPeriod" startAt="1"/>
            </a:pPr>
            <a:r>
              <a:rPr lang="en-US" sz="2148" spc="-143">
                <a:solidFill>
                  <a:srgbClr val="063935"/>
                </a:solidFill>
                <a:latin typeface="Be Vietnam"/>
                <a:ea typeface="Be Vietnam"/>
                <a:cs typeface="Be Vietnam"/>
                <a:sym typeface="Be Vietnam"/>
              </a:rPr>
              <a:t>Cari posisi leaf node yang sesuai</a:t>
            </a:r>
          </a:p>
          <a:p>
            <a:pPr algn="just" marL="927865" indent="-309288" lvl="2">
              <a:lnSpc>
                <a:spcPts val="3008"/>
              </a:lnSpc>
              <a:buAutoNum type="alphaLcPeriod" startAt="1"/>
            </a:pPr>
            <a:r>
              <a:rPr lang="en-US" sz="2148" spc="-143">
                <a:solidFill>
                  <a:srgbClr val="063935"/>
                </a:solidFill>
                <a:latin typeface="Be Vietnam"/>
                <a:ea typeface="Be Vietnam"/>
                <a:cs typeface="Be Vietnam"/>
                <a:sym typeface="Be Vietnam"/>
              </a:rPr>
              <a:t>Lakukan insert</a:t>
            </a:r>
          </a:p>
          <a:p>
            <a:pPr algn="just" marL="927865" indent="-309288" lvl="2">
              <a:lnSpc>
                <a:spcPts val="3008"/>
              </a:lnSpc>
              <a:buAutoNum type="alphaLcPeriod" startAt="1"/>
            </a:pPr>
            <a:r>
              <a:rPr lang="en-US" sz="2148" spc="-143">
                <a:solidFill>
                  <a:srgbClr val="063935"/>
                </a:solidFill>
                <a:latin typeface="Be Vietnam"/>
                <a:ea typeface="Be Vietnam"/>
                <a:cs typeface="Be Vietnam"/>
                <a:sym typeface="Be Vietnam"/>
              </a:rPr>
              <a:t>Split node jika penuh</a:t>
            </a:r>
          </a:p>
          <a:p>
            <a:pPr algn="just" marL="927865" indent="-309288" lvl="2">
              <a:lnSpc>
                <a:spcPts val="3008"/>
              </a:lnSpc>
              <a:buAutoNum type="alphaLcPeriod" startAt="1"/>
            </a:pPr>
            <a:r>
              <a:rPr lang="en-US" sz="2148" spc="-143">
                <a:solidFill>
                  <a:srgbClr val="063935"/>
                </a:solidFill>
                <a:latin typeface="Be Vietnam"/>
                <a:ea typeface="Be Vietnam"/>
                <a:cs typeface="Be Vietnam"/>
                <a:sym typeface="Be Vietnam"/>
              </a:rPr>
              <a:t>Update parent nodes</a:t>
            </a:r>
          </a:p>
          <a:p>
            <a:pPr algn="just">
              <a:lnSpc>
                <a:spcPts val="3008"/>
              </a:lnSpc>
              <a:spcBef>
                <a:spcPct val="0"/>
              </a:spcBef>
            </a:pPr>
          </a:p>
        </p:txBody>
      </p:sp>
      <p:grpSp>
        <p:nvGrpSpPr>
          <p:cNvPr name="Group 29" id="29"/>
          <p:cNvGrpSpPr/>
          <p:nvPr/>
        </p:nvGrpSpPr>
        <p:grpSpPr>
          <a:xfrm rot="0">
            <a:off x="12598575" y="6043818"/>
            <a:ext cx="4460534" cy="3766820"/>
            <a:chOff x="0" y="0"/>
            <a:chExt cx="3364660" cy="2841379"/>
          </a:xfrm>
        </p:grpSpPr>
        <p:sp>
          <p:nvSpPr>
            <p:cNvPr name="Freeform 30" id="3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31" id="3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32" id="3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33" id="33"/>
          <p:cNvSpPr txBox="true"/>
          <p:nvPr/>
        </p:nvSpPr>
        <p:spPr>
          <a:xfrm rot="0">
            <a:off x="12801933" y="7169463"/>
            <a:ext cx="4053818" cy="1117938"/>
          </a:xfrm>
          <a:prstGeom prst="rect">
            <a:avLst/>
          </a:prstGeom>
        </p:spPr>
        <p:txBody>
          <a:bodyPr anchor="t" rtlCol="false" tIns="0" lIns="0" bIns="0" rIns="0">
            <a:spAutoFit/>
          </a:bodyPr>
          <a:lstStyle/>
          <a:p>
            <a:pPr algn="just">
              <a:lnSpc>
                <a:spcPts val="3008"/>
              </a:lnSpc>
              <a:spcBef>
                <a:spcPct val="0"/>
              </a:spcBef>
            </a:pPr>
            <a:r>
              <a:rPr lang="en-US" sz="2148" spc="-143">
                <a:solidFill>
                  <a:srgbClr val="063935"/>
                </a:solidFill>
                <a:latin typeface="Be Vietnam"/>
                <a:ea typeface="Be Vietnam"/>
                <a:cs typeface="Be Vietnam"/>
                <a:sym typeface="Be Vietnam"/>
              </a:rPr>
              <a:t>Struktur yang teratur memungkinkan deteksi konflik jadwal yang cepat.</a:t>
            </a:r>
          </a:p>
        </p:txBody>
      </p:sp>
      <p:sp>
        <p:nvSpPr>
          <p:cNvPr name="TextBox 34" id="34"/>
          <p:cNvSpPr txBox="true"/>
          <p:nvPr/>
        </p:nvSpPr>
        <p:spPr>
          <a:xfrm rot="0">
            <a:off x="12047557" y="2369160"/>
            <a:ext cx="4552950"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OP</a:t>
            </a:r>
            <a:r>
              <a:rPr lang="en-US" b="true" sz="2199">
                <a:solidFill>
                  <a:srgbClr val="063935"/>
                </a:solidFill>
                <a:latin typeface="Be Vietnam Ultra-Bold"/>
                <a:ea typeface="Be Vietnam Ultra-Bold"/>
                <a:cs typeface="Be Vietnam Ultra-Bold"/>
                <a:sym typeface="Be Vietnam Ultra-Bold"/>
              </a:rPr>
              <a:t>TIMALISASI PENYIMPANAN DISK</a:t>
            </a:r>
          </a:p>
        </p:txBody>
      </p:sp>
      <p:sp>
        <p:nvSpPr>
          <p:cNvPr name="TextBox 35" id="35"/>
          <p:cNvSpPr txBox="true"/>
          <p:nvPr/>
        </p:nvSpPr>
        <p:spPr>
          <a:xfrm rot="0">
            <a:off x="6157584" y="6222678"/>
            <a:ext cx="4460534"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FLEKSIBEL TERHADAP UPDATE:</a:t>
            </a:r>
          </a:p>
        </p:txBody>
      </p:sp>
      <p:sp>
        <p:nvSpPr>
          <p:cNvPr name="TextBox 36" id="36"/>
          <p:cNvSpPr txBox="true"/>
          <p:nvPr/>
        </p:nvSpPr>
        <p:spPr>
          <a:xfrm rot="0">
            <a:off x="12345840" y="6389048"/>
            <a:ext cx="4630936"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MINIMASI</a:t>
            </a:r>
            <a:r>
              <a:rPr lang="en-US" b="true" sz="2199">
                <a:solidFill>
                  <a:srgbClr val="063935"/>
                </a:solidFill>
                <a:latin typeface="Be Vietnam Ultra-Bold"/>
                <a:ea typeface="Be Vietnam Ultra-Bold"/>
                <a:cs typeface="Be Vietnam Ultra-Bold"/>
                <a:sym typeface="Be Vietnam Ultra-Bold"/>
              </a:rPr>
              <a:t> BENTROK PENJADWALAN</a:t>
            </a:r>
          </a:p>
        </p:txBody>
      </p:sp>
      <p:sp>
        <p:nvSpPr>
          <p:cNvPr name="TextBox 37" id="37"/>
          <p:cNvSpPr txBox="true"/>
          <p:nvPr/>
        </p:nvSpPr>
        <p:spPr>
          <a:xfrm rot="0">
            <a:off x="1276612" y="2701900"/>
            <a:ext cx="4837906"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EFISIENSI PENCARIAN YANG UNGGUL</a:t>
            </a:r>
          </a:p>
        </p:txBody>
      </p:sp>
      <p:sp>
        <p:nvSpPr>
          <p:cNvPr name="TextBox 38" id="38"/>
          <p:cNvSpPr txBox="true"/>
          <p:nvPr/>
        </p:nvSpPr>
        <p:spPr>
          <a:xfrm rot="0">
            <a:off x="6157584" y="2717140"/>
            <a:ext cx="4460534" cy="6184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STRUKTU</a:t>
            </a:r>
            <a:r>
              <a:rPr lang="en-US" b="true" sz="2199">
                <a:solidFill>
                  <a:srgbClr val="063935"/>
                </a:solidFill>
                <a:latin typeface="Be Vietnam Ultra-Bold"/>
                <a:ea typeface="Be Vietnam Ultra-Bold"/>
                <a:cs typeface="Be Vietnam Ultra-Bold"/>
                <a:sym typeface="Be Vietnam Ultra-Bold"/>
              </a:rPr>
              <a:t>R YANG SELALU SEIMBANG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CFA"/>
        </a:solidFill>
      </p:bgPr>
    </p:bg>
    <p:spTree>
      <p:nvGrpSpPr>
        <p:cNvPr id="1" name=""/>
        <p:cNvGrpSpPr/>
        <p:nvPr/>
      </p:nvGrpSpPr>
      <p:grpSpPr>
        <a:xfrm>
          <a:off x="0" y="0"/>
          <a:ext cx="0" cy="0"/>
          <a:chOff x="0" y="0"/>
          <a:chExt cx="0" cy="0"/>
        </a:xfrm>
      </p:grpSpPr>
      <p:sp>
        <p:nvSpPr>
          <p:cNvPr name="Freeform 2" id="2"/>
          <p:cNvSpPr/>
          <p:nvPr/>
        </p:nvSpPr>
        <p:spPr>
          <a:xfrm flipH="false" flipV="true" rot="-1102102">
            <a:off x="6977216" y="4715118"/>
            <a:ext cx="1770062" cy="1126202"/>
          </a:xfrm>
          <a:custGeom>
            <a:avLst/>
            <a:gdLst/>
            <a:ahLst/>
            <a:cxnLst/>
            <a:rect r="r" b="b" t="t" l="l"/>
            <a:pathLst>
              <a:path h="1126202" w="1770062">
                <a:moveTo>
                  <a:pt x="0" y="1126202"/>
                </a:moveTo>
                <a:lnTo>
                  <a:pt x="1770062" y="1126202"/>
                </a:lnTo>
                <a:lnTo>
                  <a:pt x="1770062" y="0"/>
                </a:lnTo>
                <a:lnTo>
                  <a:pt x="0" y="0"/>
                </a:lnTo>
                <a:lnTo>
                  <a:pt x="0" y="112620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7338" y="1935371"/>
            <a:ext cx="1225994" cy="1026770"/>
          </a:xfrm>
          <a:custGeom>
            <a:avLst/>
            <a:gdLst/>
            <a:ahLst/>
            <a:cxnLst/>
            <a:rect r="r" b="b" t="t" l="l"/>
            <a:pathLst>
              <a:path h="1026770" w="1225994">
                <a:moveTo>
                  <a:pt x="0" y="0"/>
                </a:moveTo>
                <a:lnTo>
                  <a:pt x="1225994" y="0"/>
                </a:lnTo>
                <a:lnTo>
                  <a:pt x="1225994" y="1026770"/>
                </a:lnTo>
                <a:lnTo>
                  <a:pt x="0" y="1026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858819">
            <a:off x="7313721" y="2300234"/>
            <a:ext cx="1097051" cy="1575400"/>
          </a:xfrm>
          <a:custGeom>
            <a:avLst/>
            <a:gdLst/>
            <a:ahLst/>
            <a:cxnLst/>
            <a:rect r="r" b="b" t="t" l="l"/>
            <a:pathLst>
              <a:path h="1575400" w="1097051">
                <a:moveTo>
                  <a:pt x="0" y="0"/>
                </a:moveTo>
                <a:lnTo>
                  <a:pt x="1097051" y="0"/>
                </a:lnTo>
                <a:lnTo>
                  <a:pt x="1097051" y="1575400"/>
                </a:lnTo>
                <a:lnTo>
                  <a:pt x="0" y="1575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450346" y="2512195"/>
            <a:ext cx="6808954" cy="1145143"/>
            <a:chOff x="0" y="0"/>
            <a:chExt cx="1348441" cy="226783"/>
          </a:xfrm>
        </p:grpSpPr>
        <p:sp>
          <p:nvSpPr>
            <p:cNvPr name="Freeform 6" id="6"/>
            <p:cNvSpPr/>
            <p:nvPr/>
          </p:nvSpPr>
          <p:spPr>
            <a:xfrm flipH="false" flipV="false" rot="0">
              <a:off x="0" y="0"/>
              <a:ext cx="1348441" cy="226783"/>
            </a:xfrm>
            <a:custGeom>
              <a:avLst/>
              <a:gdLst/>
              <a:ahLst/>
              <a:cxnLst/>
              <a:rect r="r" b="b" t="t" l="l"/>
              <a:pathLst>
                <a:path h="226783" w="1348441">
                  <a:moveTo>
                    <a:pt x="113392" y="0"/>
                  </a:moveTo>
                  <a:lnTo>
                    <a:pt x="1235050" y="0"/>
                  </a:lnTo>
                  <a:cubicBezTo>
                    <a:pt x="1297674" y="0"/>
                    <a:pt x="1348441" y="50767"/>
                    <a:pt x="1348441" y="113392"/>
                  </a:cubicBezTo>
                  <a:lnTo>
                    <a:pt x="1348441" y="113392"/>
                  </a:lnTo>
                  <a:cubicBezTo>
                    <a:pt x="1348441" y="143465"/>
                    <a:pt x="1336495" y="172307"/>
                    <a:pt x="1315230" y="193572"/>
                  </a:cubicBezTo>
                  <a:cubicBezTo>
                    <a:pt x="1293965" y="214837"/>
                    <a:pt x="1265123" y="226783"/>
                    <a:pt x="1235050" y="226783"/>
                  </a:cubicBezTo>
                  <a:lnTo>
                    <a:pt x="113392" y="226783"/>
                  </a:lnTo>
                  <a:cubicBezTo>
                    <a:pt x="83318" y="226783"/>
                    <a:pt x="54477" y="214837"/>
                    <a:pt x="33212" y="193572"/>
                  </a:cubicBezTo>
                  <a:cubicBezTo>
                    <a:pt x="11947" y="172307"/>
                    <a:pt x="0" y="143465"/>
                    <a:pt x="0" y="113392"/>
                  </a:cubicBezTo>
                  <a:lnTo>
                    <a:pt x="0" y="113392"/>
                  </a:lnTo>
                  <a:cubicBezTo>
                    <a:pt x="0" y="83318"/>
                    <a:pt x="11947" y="54477"/>
                    <a:pt x="33212" y="33212"/>
                  </a:cubicBezTo>
                  <a:cubicBezTo>
                    <a:pt x="54477" y="11947"/>
                    <a:pt x="83318" y="0"/>
                    <a:pt x="113392" y="0"/>
                  </a:cubicBezTo>
                  <a:close/>
                </a:path>
              </a:pathLst>
            </a:custGeom>
            <a:solidFill>
              <a:srgbClr val="FFFFFF"/>
            </a:solidFill>
            <a:ln w="23812" cap="rnd">
              <a:solidFill>
                <a:srgbClr val="08504B"/>
              </a:solidFill>
              <a:prstDash val="solid"/>
              <a:round/>
            </a:ln>
          </p:spPr>
        </p:sp>
        <p:sp>
          <p:nvSpPr>
            <p:cNvPr name="TextBox 7" id="7"/>
            <p:cNvSpPr txBox="true"/>
            <p:nvPr/>
          </p:nvSpPr>
          <p:spPr>
            <a:xfrm>
              <a:off x="0" y="-57150"/>
              <a:ext cx="1348441" cy="283933"/>
            </a:xfrm>
            <a:prstGeom prst="rect">
              <a:avLst/>
            </a:prstGeom>
          </p:spPr>
          <p:txBody>
            <a:bodyPr anchor="ctr" rtlCol="false" tIns="50800" lIns="50800" bIns="50800" rIns="50800"/>
            <a:lstStyle/>
            <a:p>
              <a:pPr algn="ctr">
                <a:lnSpc>
                  <a:spcPts val="4480"/>
                </a:lnSpc>
                <a:spcBef>
                  <a:spcPct val="0"/>
                </a:spcBef>
              </a:pPr>
            </a:p>
          </p:txBody>
        </p:sp>
      </p:grpSp>
      <p:sp>
        <p:nvSpPr>
          <p:cNvPr name="TextBox 8" id="8"/>
          <p:cNvSpPr txBox="true"/>
          <p:nvPr/>
        </p:nvSpPr>
        <p:spPr>
          <a:xfrm rot="0">
            <a:off x="1028700" y="3545848"/>
            <a:ext cx="7154482" cy="1870064"/>
          </a:xfrm>
          <a:prstGeom prst="rect">
            <a:avLst/>
          </a:prstGeom>
        </p:spPr>
        <p:txBody>
          <a:bodyPr anchor="t" rtlCol="false" tIns="0" lIns="0" bIns="0" rIns="0">
            <a:spAutoFit/>
          </a:bodyPr>
          <a:lstStyle/>
          <a:p>
            <a:pPr algn="l">
              <a:lnSpc>
                <a:spcPts val="14000"/>
              </a:lnSpc>
            </a:pPr>
            <a:r>
              <a:rPr lang="en-US" sz="14000" spc="-378" b="true">
                <a:solidFill>
                  <a:srgbClr val="063935"/>
                </a:solidFill>
                <a:latin typeface="Roca Two Ultra-Bold"/>
                <a:ea typeface="Roca Two Ultra-Bold"/>
                <a:cs typeface="Roca Two Ultra-Bold"/>
                <a:sym typeface="Roca Two Ultra-Bold"/>
              </a:rPr>
              <a:t>Anggota </a:t>
            </a:r>
          </a:p>
        </p:txBody>
      </p:sp>
      <p:sp>
        <p:nvSpPr>
          <p:cNvPr name="TextBox 9" id="9"/>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grpSp>
        <p:nvGrpSpPr>
          <p:cNvPr name="Group 10" id="10"/>
          <p:cNvGrpSpPr/>
          <p:nvPr/>
        </p:nvGrpSpPr>
        <p:grpSpPr>
          <a:xfrm rot="0">
            <a:off x="10450346" y="1134748"/>
            <a:ext cx="6808954" cy="1145131"/>
            <a:chOff x="0" y="0"/>
            <a:chExt cx="1348441" cy="226781"/>
          </a:xfrm>
        </p:grpSpPr>
        <p:sp>
          <p:nvSpPr>
            <p:cNvPr name="Freeform 11" id="11"/>
            <p:cNvSpPr/>
            <p:nvPr/>
          </p:nvSpPr>
          <p:spPr>
            <a:xfrm flipH="false" flipV="false" rot="0">
              <a:off x="0" y="0"/>
              <a:ext cx="1348441" cy="226781"/>
            </a:xfrm>
            <a:custGeom>
              <a:avLst/>
              <a:gdLst/>
              <a:ahLst/>
              <a:cxnLst/>
              <a:rect r="r" b="b" t="t" l="l"/>
              <a:pathLst>
                <a:path h="226781" w="1348441">
                  <a:moveTo>
                    <a:pt x="113391" y="0"/>
                  </a:moveTo>
                  <a:lnTo>
                    <a:pt x="1235051" y="0"/>
                  </a:lnTo>
                  <a:cubicBezTo>
                    <a:pt x="1265124" y="0"/>
                    <a:pt x="1293965" y="11946"/>
                    <a:pt x="1315230" y="33211"/>
                  </a:cubicBezTo>
                  <a:cubicBezTo>
                    <a:pt x="1336495" y="54476"/>
                    <a:pt x="1348441" y="83318"/>
                    <a:pt x="1348441" y="113391"/>
                  </a:cubicBezTo>
                  <a:lnTo>
                    <a:pt x="1348441" y="113391"/>
                  </a:lnTo>
                  <a:cubicBezTo>
                    <a:pt x="1348441" y="143464"/>
                    <a:pt x="1336495" y="172305"/>
                    <a:pt x="1315230" y="193570"/>
                  </a:cubicBezTo>
                  <a:cubicBezTo>
                    <a:pt x="1293965" y="214835"/>
                    <a:pt x="1265124" y="226781"/>
                    <a:pt x="1235051"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12" id="12"/>
            <p:cNvSpPr txBox="true"/>
            <p:nvPr/>
          </p:nvSpPr>
          <p:spPr>
            <a:xfrm>
              <a:off x="0" y="-57150"/>
              <a:ext cx="1348441" cy="283931"/>
            </a:xfrm>
            <a:prstGeom prst="rect">
              <a:avLst/>
            </a:prstGeom>
          </p:spPr>
          <p:txBody>
            <a:bodyPr anchor="ctr" rtlCol="false" tIns="50800" lIns="50800" bIns="50800" rIns="50800"/>
            <a:lstStyle/>
            <a:p>
              <a:pPr algn="ctr">
                <a:lnSpc>
                  <a:spcPts val="4480"/>
                </a:lnSpc>
                <a:spcBef>
                  <a:spcPct val="0"/>
                </a:spcBef>
              </a:pPr>
            </a:p>
          </p:txBody>
        </p:sp>
      </p:grpSp>
      <p:sp>
        <p:nvSpPr>
          <p:cNvPr name="TextBox 13" id="13"/>
          <p:cNvSpPr txBox="true"/>
          <p:nvPr/>
        </p:nvSpPr>
        <p:spPr>
          <a:xfrm rot="0">
            <a:off x="10981279" y="1438073"/>
            <a:ext cx="5899489" cy="481330"/>
          </a:xfrm>
          <a:prstGeom prst="rect">
            <a:avLst/>
          </a:prstGeom>
        </p:spPr>
        <p:txBody>
          <a:bodyPr anchor="t" rtlCol="false" tIns="0" lIns="0" bIns="0" rIns="0">
            <a:spAutoFit/>
          </a:bodyPr>
          <a:lstStyle/>
          <a:p>
            <a:pPr algn="l">
              <a:lnSpc>
                <a:spcPts val="3919"/>
              </a:lnSpc>
              <a:spcBef>
                <a:spcPct val="0"/>
              </a:spcBef>
            </a:pPr>
            <a:r>
              <a:rPr lang="en-US" sz="2799" spc="-187">
                <a:solidFill>
                  <a:srgbClr val="063935"/>
                </a:solidFill>
                <a:latin typeface="Be Vietnam"/>
                <a:ea typeface="Be Vietnam"/>
                <a:cs typeface="Be Vietnam"/>
                <a:sym typeface="Be Vietnam"/>
              </a:rPr>
              <a:t>Danar Bagus Rasendriya (5027231055)</a:t>
            </a:r>
          </a:p>
        </p:txBody>
      </p:sp>
      <p:grpSp>
        <p:nvGrpSpPr>
          <p:cNvPr name="Group 14" id="14"/>
          <p:cNvGrpSpPr/>
          <p:nvPr/>
        </p:nvGrpSpPr>
        <p:grpSpPr>
          <a:xfrm rot="0">
            <a:off x="10450346" y="6536281"/>
            <a:ext cx="6808954" cy="1145131"/>
            <a:chOff x="0" y="0"/>
            <a:chExt cx="1348441" cy="226781"/>
          </a:xfrm>
        </p:grpSpPr>
        <p:sp>
          <p:nvSpPr>
            <p:cNvPr name="Freeform 15" id="15"/>
            <p:cNvSpPr/>
            <p:nvPr/>
          </p:nvSpPr>
          <p:spPr>
            <a:xfrm flipH="false" flipV="false" rot="0">
              <a:off x="0" y="0"/>
              <a:ext cx="1348441" cy="226781"/>
            </a:xfrm>
            <a:custGeom>
              <a:avLst/>
              <a:gdLst/>
              <a:ahLst/>
              <a:cxnLst/>
              <a:rect r="r" b="b" t="t" l="l"/>
              <a:pathLst>
                <a:path h="226781" w="1348441">
                  <a:moveTo>
                    <a:pt x="113391" y="0"/>
                  </a:moveTo>
                  <a:lnTo>
                    <a:pt x="1235051" y="0"/>
                  </a:lnTo>
                  <a:cubicBezTo>
                    <a:pt x="1265124" y="0"/>
                    <a:pt x="1293965" y="11946"/>
                    <a:pt x="1315230" y="33211"/>
                  </a:cubicBezTo>
                  <a:cubicBezTo>
                    <a:pt x="1336495" y="54476"/>
                    <a:pt x="1348441" y="83318"/>
                    <a:pt x="1348441" y="113391"/>
                  </a:cubicBezTo>
                  <a:lnTo>
                    <a:pt x="1348441" y="113391"/>
                  </a:lnTo>
                  <a:cubicBezTo>
                    <a:pt x="1348441" y="143464"/>
                    <a:pt x="1336495" y="172305"/>
                    <a:pt x="1315230" y="193570"/>
                  </a:cubicBezTo>
                  <a:cubicBezTo>
                    <a:pt x="1293965" y="214835"/>
                    <a:pt x="1265124" y="226781"/>
                    <a:pt x="1235051"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16" id="16"/>
            <p:cNvSpPr txBox="true"/>
            <p:nvPr/>
          </p:nvSpPr>
          <p:spPr>
            <a:xfrm>
              <a:off x="0" y="-57150"/>
              <a:ext cx="1348441"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17" id="17"/>
          <p:cNvGrpSpPr/>
          <p:nvPr/>
        </p:nvGrpSpPr>
        <p:grpSpPr>
          <a:xfrm rot="0">
            <a:off x="10450346" y="5143500"/>
            <a:ext cx="6808954" cy="1145131"/>
            <a:chOff x="0" y="0"/>
            <a:chExt cx="1348441" cy="226781"/>
          </a:xfrm>
        </p:grpSpPr>
        <p:sp>
          <p:nvSpPr>
            <p:cNvPr name="Freeform 18" id="18"/>
            <p:cNvSpPr/>
            <p:nvPr/>
          </p:nvSpPr>
          <p:spPr>
            <a:xfrm flipH="false" flipV="false" rot="0">
              <a:off x="0" y="0"/>
              <a:ext cx="1348441" cy="226781"/>
            </a:xfrm>
            <a:custGeom>
              <a:avLst/>
              <a:gdLst/>
              <a:ahLst/>
              <a:cxnLst/>
              <a:rect r="r" b="b" t="t" l="l"/>
              <a:pathLst>
                <a:path h="226781" w="1348441">
                  <a:moveTo>
                    <a:pt x="113391" y="0"/>
                  </a:moveTo>
                  <a:lnTo>
                    <a:pt x="1235051" y="0"/>
                  </a:lnTo>
                  <a:cubicBezTo>
                    <a:pt x="1265124" y="0"/>
                    <a:pt x="1293965" y="11946"/>
                    <a:pt x="1315230" y="33211"/>
                  </a:cubicBezTo>
                  <a:cubicBezTo>
                    <a:pt x="1336495" y="54476"/>
                    <a:pt x="1348441" y="83318"/>
                    <a:pt x="1348441" y="113391"/>
                  </a:cubicBezTo>
                  <a:lnTo>
                    <a:pt x="1348441" y="113391"/>
                  </a:lnTo>
                  <a:cubicBezTo>
                    <a:pt x="1348441" y="143464"/>
                    <a:pt x="1336495" y="172305"/>
                    <a:pt x="1315230" y="193570"/>
                  </a:cubicBezTo>
                  <a:cubicBezTo>
                    <a:pt x="1293965" y="214835"/>
                    <a:pt x="1265124" y="226781"/>
                    <a:pt x="1235051"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19" id="19"/>
            <p:cNvSpPr txBox="true"/>
            <p:nvPr/>
          </p:nvSpPr>
          <p:spPr>
            <a:xfrm>
              <a:off x="0" y="-57150"/>
              <a:ext cx="1348441"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20" id="20"/>
          <p:cNvGrpSpPr/>
          <p:nvPr/>
        </p:nvGrpSpPr>
        <p:grpSpPr>
          <a:xfrm rot="0">
            <a:off x="10526546" y="7910013"/>
            <a:ext cx="6808954" cy="1145131"/>
            <a:chOff x="0" y="0"/>
            <a:chExt cx="1348441" cy="226781"/>
          </a:xfrm>
        </p:grpSpPr>
        <p:sp>
          <p:nvSpPr>
            <p:cNvPr name="Freeform 21" id="21"/>
            <p:cNvSpPr/>
            <p:nvPr/>
          </p:nvSpPr>
          <p:spPr>
            <a:xfrm flipH="false" flipV="false" rot="0">
              <a:off x="0" y="0"/>
              <a:ext cx="1348441" cy="226781"/>
            </a:xfrm>
            <a:custGeom>
              <a:avLst/>
              <a:gdLst/>
              <a:ahLst/>
              <a:cxnLst/>
              <a:rect r="r" b="b" t="t" l="l"/>
              <a:pathLst>
                <a:path h="226781" w="1348441">
                  <a:moveTo>
                    <a:pt x="113391" y="0"/>
                  </a:moveTo>
                  <a:lnTo>
                    <a:pt x="1235051" y="0"/>
                  </a:lnTo>
                  <a:cubicBezTo>
                    <a:pt x="1265124" y="0"/>
                    <a:pt x="1293965" y="11946"/>
                    <a:pt x="1315230" y="33211"/>
                  </a:cubicBezTo>
                  <a:cubicBezTo>
                    <a:pt x="1336495" y="54476"/>
                    <a:pt x="1348441" y="83318"/>
                    <a:pt x="1348441" y="113391"/>
                  </a:cubicBezTo>
                  <a:lnTo>
                    <a:pt x="1348441" y="113391"/>
                  </a:lnTo>
                  <a:cubicBezTo>
                    <a:pt x="1348441" y="143464"/>
                    <a:pt x="1336495" y="172305"/>
                    <a:pt x="1315230" y="193570"/>
                  </a:cubicBezTo>
                  <a:cubicBezTo>
                    <a:pt x="1293965" y="214835"/>
                    <a:pt x="1265124" y="226781"/>
                    <a:pt x="1235051"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22" id="22"/>
            <p:cNvSpPr txBox="true"/>
            <p:nvPr/>
          </p:nvSpPr>
          <p:spPr>
            <a:xfrm>
              <a:off x="0" y="-57150"/>
              <a:ext cx="1348441"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23" id="23"/>
          <p:cNvGrpSpPr/>
          <p:nvPr/>
        </p:nvGrpSpPr>
        <p:grpSpPr>
          <a:xfrm rot="0">
            <a:off x="10450346" y="3885927"/>
            <a:ext cx="6808954" cy="1006043"/>
            <a:chOff x="0" y="0"/>
            <a:chExt cx="1348441" cy="199236"/>
          </a:xfrm>
        </p:grpSpPr>
        <p:sp>
          <p:nvSpPr>
            <p:cNvPr name="Freeform 24" id="24"/>
            <p:cNvSpPr/>
            <p:nvPr/>
          </p:nvSpPr>
          <p:spPr>
            <a:xfrm flipH="false" flipV="false" rot="0">
              <a:off x="0" y="0"/>
              <a:ext cx="1348441" cy="199236"/>
            </a:xfrm>
            <a:custGeom>
              <a:avLst/>
              <a:gdLst/>
              <a:ahLst/>
              <a:cxnLst/>
              <a:rect r="r" b="b" t="t" l="l"/>
              <a:pathLst>
                <a:path h="199236" w="1348441">
                  <a:moveTo>
                    <a:pt x="99618" y="0"/>
                  </a:moveTo>
                  <a:lnTo>
                    <a:pt x="1248823" y="0"/>
                  </a:lnTo>
                  <a:cubicBezTo>
                    <a:pt x="1303841" y="0"/>
                    <a:pt x="1348441" y="44601"/>
                    <a:pt x="1348441" y="99618"/>
                  </a:cubicBezTo>
                  <a:lnTo>
                    <a:pt x="1348441" y="99618"/>
                  </a:lnTo>
                  <a:cubicBezTo>
                    <a:pt x="1348441" y="154636"/>
                    <a:pt x="1303841" y="199236"/>
                    <a:pt x="1248823" y="199236"/>
                  </a:cubicBezTo>
                  <a:lnTo>
                    <a:pt x="99618" y="199236"/>
                  </a:lnTo>
                  <a:cubicBezTo>
                    <a:pt x="44601" y="199236"/>
                    <a:pt x="0" y="154636"/>
                    <a:pt x="0" y="99618"/>
                  </a:cubicBezTo>
                  <a:lnTo>
                    <a:pt x="0" y="99618"/>
                  </a:lnTo>
                  <a:cubicBezTo>
                    <a:pt x="0" y="44601"/>
                    <a:pt x="44601" y="0"/>
                    <a:pt x="99618" y="0"/>
                  </a:cubicBezTo>
                  <a:close/>
                </a:path>
              </a:pathLst>
            </a:custGeom>
            <a:solidFill>
              <a:srgbClr val="FFFFFF"/>
            </a:solidFill>
            <a:ln w="23812" cap="rnd">
              <a:solidFill>
                <a:srgbClr val="08504B"/>
              </a:solidFill>
              <a:prstDash val="solid"/>
              <a:round/>
            </a:ln>
          </p:spPr>
        </p:sp>
        <p:sp>
          <p:nvSpPr>
            <p:cNvPr name="TextBox 25" id="25"/>
            <p:cNvSpPr txBox="true"/>
            <p:nvPr/>
          </p:nvSpPr>
          <p:spPr>
            <a:xfrm>
              <a:off x="0" y="-57150"/>
              <a:ext cx="1348441" cy="256386"/>
            </a:xfrm>
            <a:prstGeom prst="rect">
              <a:avLst/>
            </a:prstGeom>
          </p:spPr>
          <p:txBody>
            <a:bodyPr anchor="ctr" rtlCol="false" tIns="50800" lIns="50800" bIns="50800" rIns="50800"/>
            <a:lstStyle/>
            <a:p>
              <a:pPr algn="ctr">
                <a:lnSpc>
                  <a:spcPts val="4480"/>
                </a:lnSpc>
                <a:spcBef>
                  <a:spcPct val="0"/>
                </a:spcBef>
              </a:pPr>
            </a:p>
          </p:txBody>
        </p:sp>
      </p:grpSp>
      <p:sp>
        <p:nvSpPr>
          <p:cNvPr name="TextBox 26" id="26"/>
          <p:cNvSpPr txBox="true"/>
          <p:nvPr/>
        </p:nvSpPr>
        <p:spPr>
          <a:xfrm rot="0">
            <a:off x="10905079" y="4119720"/>
            <a:ext cx="5899489" cy="481307"/>
          </a:xfrm>
          <a:prstGeom prst="rect">
            <a:avLst/>
          </a:prstGeom>
        </p:spPr>
        <p:txBody>
          <a:bodyPr anchor="t" rtlCol="false" tIns="0" lIns="0" bIns="0" rIns="0">
            <a:spAutoFit/>
          </a:bodyPr>
          <a:lstStyle/>
          <a:p>
            <a:pPr algn="l">
              <a:lnSpc>
                <a:spcPts val="3919"/>
              </a:lnSpc>
              <a:spcBef>
                <a:spcPct val="0"/>
              </a:spcBef>
            </a:pPr>
            <a:r>
              <a:rPr lang="en-US" sz="2799" spc="-187">
                <a:solidFill>
                  <a:srgbClr val="063935"/>
                </a:solidFill>
                <a:latin typeface="Be Vietnam"/>
                <a:ea typeface="Be Vietnam"/>
                <a:cs typeface="Be Vietnam"/>
                <a:sym typeface="Be Vietnam"/>
              </a:rPr>
              <a:t>Clarissa Aydin Rahmazea (5027241014)</a:t>
            </a:r>
          </a:p>
        </p:txBody>
      </p:sp>
      <p:sp>
        <p:nvSpPr>
          <p:cNvPr name="TextBox 27" id="27"/>
          <p:cNvSpPr txBox="true"/>
          <p:nvPr/>
        </p:nvSpPr>
        <p:spPr>
          <a:xfrm rot="0">
            <a:off x="10905079" y="2823595"/>
            <a:ext cx="5899489" cy="481307"/>
          </a:xfrm>
          <a:prstGeom prst="rect">
            <a:avLst/>
          </a:prstGeom>
        </p:spPr>
        <p:txBody>
          <a:bodyPr anchor="t" rtlCol="false" tIns="0" lIns="0" bIns="0" rIns="0">
            <a:spAutoFit/>
          </a:bodyPr>
          <a:lstStyle/>
          <a:p>
            <a:pPr algn="l">
              <a:lnSpc>
                <a:spcPts val="3919"/>
              </a:lnSpc>
              <a:spcBef>
                <a:spcPct val="0"/>
              </a:spcBef>
            </a:pPr>
            <a:r>
              <a:rPr lang="en-US" sz="2799" spc="-187">
                <a:solidFill>
                  <a:srgbClr val="063935"/>
                </a:solidFill>
                <a:latin typeface="Be Vietnam"/>
                <a:ea typeface="Be Vietnam"/>
                <a:cs typeface="Be Vietnam"/>
                <a:sym typeface="Be Vietnam"/>
              </a:rPr>
              <a:t>Mey Rosalina (5027241004)</a:t>
            </a:r>
          </a:p>
        </p:txBody>
      </p:sp>
      <p:sp>
        <p:nvSpPr>
          <p:cNvPr name="TextBox 28" id="28"/>
          <p:cNvSpPr txBox="true"/>
          <p:nvPr/>
        </p:nvSpPr>
        <p:spPr>
          <a:xfrm rot="0">
            <a:off x="10981279" y="8213350"/>
            <a:ext cx="5899489" cy="481330"/>
          </a:xfrm>
          <a:prstGeom prst="rect">
            <a:avLst/>
          </a:prstGeom>
        </p:spPr>
        <p:txBody>
          <a:bodyPr anchor="t" rtlCol="false" tIns="0" lIns="0" bIns="0" rIns="0">
            <a:spAutoFit/>
          </a:bodyPr>
          <a:lstStyle/>
          <a:p>
            <a:pPr algn="l">
              <a:lnSpc>
                <a:spcPts val="3919"/>
              </a:lnSpc>
              <a:spcBef>
                <a:spcPct val="0"/>
              </a:spcBef>
            </a:pPr>
            <a:r>
              <a:rPr lang="en-US" sz="2799" spc="-187">
                <a:solidFill>
                  <a:srgbClr val="063935"/>
                </a:solidFill>
                <a:latin typeface="Be Vietnam"/>
                <a:ea typeface="Be Vietnam"/>
                <a:cs typeface="Be Vietnam"/>
                <a:sym typeface="Be Vietnam"/>
              </a:rPr>
              <a:t>Zein Muhammad Hasan (5027241035)</a:t>
            </a:r>
          </a:p>
        </p:txBody>
      </p:sp>
      <p:sp>
        <p:nvSpPr>
          <p:cNvPr name="TextBox 29" id="29"/>
          <p:cNvSpPr txBox="true"/>
          <p:nvPr/>
        </p:nvSpPr>
        <p:spPr>
          <a:xfrm rot="0">
            <a:off x="10905079" y="5438775"/>
            <a:ext cx="5899489" cy="481307"/>
          </a:xfrm>
          <a:prstGeom prst="rect">
            <a:avLst/>
          </a:prstGeom>
        </p:spPr>
        <p:txBody>
          <a:bodyPr anchor="t" rtlCol="false" tIns="0" lIns="0" bIns="0" rIns="0">
            <a:spAutoFit/>
          </a:bodyPr>
          <a:lstStyle/>
          <a:p>
            <a:pPr algn="l">
              <a:lnSpc>
                <a:spcPts val="3919"/>
              </a:lnSpc>
              <a:spcBef>
                <a:spcPct val="0"/>
              </a:spcBef>
            </a:pPr>
            <a:r>
              <a:rPr lang="en-US" sz="2799" spc="-187">
                <a:solidFill>
                  <a:srgbClr val="063935"/>
                </a:solidFill>
                <a:latin typeface="Be Vietnam"/>
                <a:ea typeface="Be Vietnam"/>
                <a:cs typeface="Be Vietnam"/>
                <a:sym typeface="Be Vietnam"/>
              </a:rPr>
              <a:t>Ahmad Idza Anaafin (5027241017)</a:t>
            </a:r>
          </a:p>
        </p:txBody>
      </p:sp>
      <p:sp>
        <p:nvSpPr>
          <p:cNvPr name="TextBox 30" id="30"/>
          <p:cNvSpPr txBox="true"/>
          <p:nvPr/>
        </p:nvSpPr>
        <p:spPr>
          <a:xfrm rot="0">
            <a:off x="10905079" y="6591980"/>
            <a:ext cx="5899489" cy="976630"/>
          </a:xfrm>
          <a:prstGeom prst="rect">
            <a:avLst/>
          </a:prstGeom>
        </p:spPr>
        <p:txBody>
          <a:bodyPr anchor="t" rtlCol="false" tIns="0" lIns="0" bIns="0" rIns="0">
            <a:spAutoFit/>
          </a:bodyPr>
          <a:lstStyle/>
          <a:p>
            <a:pPr algn="l">
              <a:lnSpc>
                <a:spcPts val="3919"/>
              </a:lnSpc>
              <a:spcBef>
                <a:spcPct val="0"/>
              </a:spcBef>
            </a:pPr>
            <a:r>
              <a:rPr lang="en-US" sz="2799" spc="-187">
                <a:solidFill>
                  <a:srgbClr val="063935"/>
                </a:solidFill>
                <a:latin typeface="Be Vietnam"/>
                <a:ea typeface="Be Vietnam"/>
                <a:cs typeface="Be Vietnam"/>
                <a:sym typeface="Be Vietnam"/>
              </a:rPr>
              <a:t>Muhammad Fatihul Qolbi Ash Shiddiqi (5027241023)</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2948" y="718778"/>
            <a:ext cx="2540226" cy="476292"/>
          </a:xfrm>
          <a:custGeom>
            <a:avLst/>
            <a:gdLst/>
            <a:ahLst/>
            <a:cxnLst/>
            <a:rect r="r" b="b" t="t" l="l"/>
            <a:pathLst>
              <a:path h="476292" w="2540226">
                <a:moveTo>
                  <a:pt x="0" y="0"/>
                </a:moveTo>
                <a:lnTo>
                  <a:pt x="2540226" y="0"/>
                </a:lnTo>
                <a:lnTo>
                  <a:pt x="2540226" y="476292"/>
                </a:lnTo>
                <a:lnTo>
                  <a:pt x="0" y="476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955946">
            <a:off x="12817834" y="140771"/>
            <a:ext cx="767373" cy="1101971"/>
          </a:xfrm>
          <a:custGeom>
            <a:avLst/>
            <a:gdLst/>
            <a:ahLst/>
            <a:cxnLst/>
            <a:rect r="r" b="b" t="t" l="l"/>
            <a:pathLst>
              <a:path h="1101971" w="767373">
                <a:moveTo>
                  <a:pt x="0" y="0"/>
                </a:moveTo>
                <a:lnTo>
                  <a:pt x="767373" y="0"/>
                </a:lnTo>
                <a:lnTo>
                  <a:pt x="767373" y="1101971"/>
                </a:lnTo>
                <a:lnTo>
                  <a:pt x="0" y="11019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653715" y="8705962"/>
            <a:ext cx="1118918" cy="1104677"/>
          </a:xfrm>
          <a:custGeom>
            <a:avLst/>
            <a:gdLst/>
            <a:ahLst/>
            <a:cxnLst/>
            <a:rect r="r" b="b" t="t" l="l"/>
            <a:pathLst>
              <a:path h="1104677" w="1118918">
                <a:moveTo>
                  <a:pt x="0" y="0"/>
                </a:moveTo>
                <a:lnTo>
                  <a:pt x="1118918" y="0"/>
                </a:lnTo>
                <a:lnTo>
                  <a:pt x="1118918" y="1104676"/>
                </a:lnTo>
                <a:lnTo>
                  <a:pt x="0" y="11046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672033">
            <a:off x="101725" y="7749069"/>
            <a:ext cx="1635457" cy="3018462"/>
          </a:xfrm>
          <a:custGeom>
            <a:avLst/>
            <a:gdLst/>
            <a:ahLst/>
            <a:cxnLst/>
            <a:rect r="r" b="b" t="t" l="l"/>
            <a:pathLst>
              <a:path h="3018462" w="1635457">
                <a:moveTo>
                  <a:pt x="0" y="0"/>
                </a:moveTo>
                <a:lnTo>
                  <a:pt x="1635457" y="0"/>
                </a:lnTo>
                <a:lnTo>
                  <a:pt x="1635457" y="3018462"/>
                </a:lnTo>
                <a:lnTo>
                  <a:pt x="0" y="3018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821476" y="1414885"/>
            <a:ext cx="1338949" cy="618351"/>
          </a:xfrm>
          <a:custGeom>
            <a:avLst/>
            <a:gdLst/>
            <a:ahLst/>
            <a:cxnLst/>
            <a:rect r="r" b="b" t="t" l="l"/>
            <a:pathLst>
              <a:path h="618351" w="1338949">
                <a:moveTo>
                  <a:pt x="0" y="0"/>
                </a:moveTo>
                <a:lnTo>
                  <a:pt x="1338949" y="0"/>
                </a:lnTo>
                <a:lnTo>
                  <a:pt x="1338949" y="618351"/>
                </a:lnTo>
                <a:lnTo>
                  <a:pt x="0" y="6183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8" id="8"/>
          <p:cNvSpPr txBox="true"/>
          <p:nvPr/>
        </p:nvSpPr>
        <p:spPr>
          <a:xfrm rot="0">
            <a:off x="4773333" y="654085"/>
            <a:ext cx="9394397" cy="1069976"/>
          </a:xfrm>
          <a:prstGeom prst="rect">
            <a:avLst/>
          </a:prstGeom>
        </p:spPr>
        <p:txBody>
          <a:bodyPr anchor="t" rtlCol="false" tIns="0" lIns="0" bIns="0" rIns="0">
            <a:spAutoFit/>
          </a:bodyPr>
          <a:lstStyle/>
          <a:p>
            <a:pPr algn="l">
              <a:lnSpc>
                <a:spcPts val="8000"/>
              </a:lnSpc>
            </a:pPr>
            <a:r>
              <a:rPr lang="en-US" sz="8000" spc="-336" b="true">
                <a:solidFill>
                  <a:srgbClr val="063935"/>
                </a:solidFill>
                <a:latin typeface="Roca Two Ultra-Bold"/>
                <a:ea typeface="Roca Two Ultra-Bold"/>
                <a:cs typeface="Roca Two Ultra-Bold"/>
                <a:sym typeface="Roca Two Ultra-Bold"/>
              </a:rPr>
              <a:t>Kekurangan B+Tree</a:t>
            </a:r>
          </a:p>
        </p:txBody>
      </p:sp>
      <p:grpSp>
        <p:nvGrpSpPr>
          <p:cNvPr name="Group 9" id="9"/>
          <p:cNvGrpSpPr/>
          <p:nvPr/>
        </p:nvGrpSpPr>
        <p:grpSpPr>
          <a:xfrm rot="0">
            <a:off x="1465298" y="2033236"/>
            <a:ext cx="4460534" cy="3766820"/>
            <a:chOff x="0" y="0"/>
            <a:chExt cx="3364660" cy="2841379"/>
          </a:xfrm>
        </p:grpSpPr>
        <p:sp>
          <p:nvSpPr>
            <p:cNvPr name="Freeform 10" id="1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11" id="1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12" id="1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13" id="13"/>
          <p:cNvSpPr txBox="true"/>
          <p:nvPr/>
        </p:nvSpPr>
        <p:spPr>
          <a:xfrm rot="0">
            <a:off x="1601996" y="2821758"/>
            <a:ext cx="4053818" cy="1867867"/>
          </a:xfrm>
          <a:prstGeom prst="rect">
            <a:avLst/>
          </a:prstGeom>
        </p:spPr>
        <p:txBody>
          <a:bodyPr anchor="t" rtlCol="false" tIns="0" lIns="0" bIns="0" rIns="0">
            <a:spAutoFit/>
          </a:bodyPr>
          <a:lstStyle/>
          <a:p>
            <a:pPr algn="just" marL="463933" indent="-231966" lvl="1">
              <a:lnSpc>
                <a:spcPts val="3008"/>
              </a:lnSpc>
              <a:buFont typeface="Arial"/>
              <a:buChar char="•"/>
            </a:pPr>
            <a:r>
              <a:rPr lang="en-US" sz="2148" spc="-143">
                <a:solidFill>
                  <a:srgbClr val="063935"/>
                </a:solidFill>
                <a:latin typeface="Be Vietnam"/>
                <a:ea typeface="Be Vietnam"/>
                <a:cs typeface="Be Vietnam"/>
                <a:sym typeface="Be Vietnam"/>
              </a:rPr>
              <a:t>Setiap leaf node menyimpan pointer ke sibling → memakan ruang ekstra (5–10% tergantung implementasi).</a:t>
            </a:r>
          </a:p>
          <a:p>
            <a:pPr algn="just">
              <a:lnSpc>
                <a:spcPts val="3008"/>
              </a:lnSpc>
              <a:spcBef>
                <a:spcPct val="0"/>
              </a:spcBef>
            </a:pPr>
          </a:p>
        </p:txBody>
      </p:sp>
      <p:grpSp>
        <p:nvGrpSpPr>
          <p:cNvPr name="Group 14" id="14"/>
          <p:cNvGrpSpPr/>
          <p:nvPr/>
        </p:nvGrpSpPr>
        <p:grpSpPr>
          <a:xfrm rot="0">
            <a:off x="6360942" y="2033236"/>
            <a:ext cx="6063753" cy="3766820"/>
            <a:chOff x="0" y="0"/>
            <a:chExt cx="4573996" cy="2841379"/>
          </a:xfrm>
        </p:grpSpPr>
        <p:sp>
          <p:nvSpPr>
            <p:cNvPr name="Freeform 15" id="15"/>
            <p:cNvSpPr/>
            <p:nvPr/>
          </p:nvSpPr>
          <p:spPr>
            <a:xfrm flipH="false" flipV="false" rot="0">
              <a:off x="92710" y="293370"/>
              <a:ext cx="4468586" cy="2535309"/>
            </a:xfrm>
            <a:custGeom>
              <a:avLst/>
              <a:gdLst/>
              <a:ahLst/>
              <a:cxnLst/>
              <a:rect r="r" b="b" t="t" l="l"/>
              <a:pathLst>
                <a:path h="2535309" w="4468586">
                  <a:moveTo>
                    <a:pt x="0" y="2480699"/>
                  </a:moveTo>
                  <a:lnTo>
                    <a:pt x="0" y="2535309"/>
                  </a:lnTo>
                  <a:lnTo>
                    <a:pt x="4468586" y="2535309"/>
                  </a:lnTo>
                  <a:lnTo>
                    <a:pt x="4468586" y="54610"/>
                  </a:lnTo>
                  <a:lnTo>
                    <a:pt x="4413977" y="0"/>
                  </a:lnTo>
                  <a:lnTo>
                    <a:pt x="4413977" y="2480699"/>
                  </a:lnTo>
                  <a:close/>
                </a:path>
              </a:pathLst>
            </a:custGeom>
            <a:solidFill>
              <a:srgbClr val="08504B"/>
            </a:solidFill>
          </p:spPr>
        </p:sp>
        <p:sp>
          <p:nvSpPr>
            <p:cNvPr name="Freeform 16" id="16"/>
            <p:cNvSpPr/>
            <p:nvPr/>
          </p:nvSpPr>
          <p:spPr>
            <a:xfrm flipH="false" flipV="false" rot="0">
              <a:off x="6350" y="11430"/>
              <a:ext cx="4493987" cy="2749939"/>
            </a:xfrm>
            <a:custGeom>
              <a:avLst/>
              <a:gdLst/>
              <a:ahLst/>
              <a:cxnLst/>
              <a:rect r="r" b="b" t="t" l="l"/>
              <a:pathLst>
                <a:path h="2749939" w="4493987">
                  <a:moveTo>
                    <a:pt x="4223476" y="0"/>
                  </a:moveTo>
                  <a:lnTo>
                    <a:pt x="0" y="1270"/>
                  </a:lnTo>
                  <a:lnTo>
                    <a:pt x="0" y="2749939"/>
                  </a:lnTo>
                  <a:lnTo>
                    <a:pt x="4492716" y="2749939"/>
                  </a:lnTo>
                  <a:lnTo>
                    <a:pt x="4493987" y="266700"/>
                  </a:lnTo>
                  <a:close/>
                </a:path>
              </a:pathLst>
            </a:custGeom>
            <a:solidFill>
              <a:srgbClr val="FFFFFF"/>
            </a:solidFill>
          </p:spPr>
        </p:sp>
        <p:sp>
          <p:nvSpPr>
            <p:cNvPr name="Freeform 17" id="17"/>
            <p:cNvSpPr/>
            <p:nvPr/>
          </p:nvSpPr>
          <p:spPr>
            <a:xfrm flipH="false" flipV="false" rot="0">
              <a:off x="0" y="0"/>
              <a:ext cx="4573996" cy="2841379"/>
            </a:xfrm>
            <a:custGeom>
              <a:avLst/>
              <a:gdLst/>
              <a:ahLst/>
              <a:cxnLst/>
              <a:rect r="r" b="b" t="t" l="l"/>
              <a:pathLst>
                <a:path h="2841379" w="4573996">
                  <a:moveTo>
                    <a:pt x="4506687" y="275590"/>
                  </a:moveTo>
                  <a:lnTo>
                    <a:pt x="4505416" y="274320"/>
                  </a:lnTo>
                  <a:lnTo>
                    <a:pt x="4369526" y="138430"/>
                  </a:lnTo>
                  <a:lnTo>
                    <a:pt x="4302216" y="71120"/>
                  </a:lnTo>
                  <a:lnTo>
                    <a:pt x="4231096" y="0"/>
                  </a:lnTo>
                  <a:lnTo>
                    <a:pt x="0" y="0"/>
                  </a:lnTo>
                  <a:lnTo>
                    <a:pt x="0" y="2774069"/>
                  </a:lnTo>
                  <a:lnTo>
                    <a:pt x="80010" y="2774069"/>
                  </a:lnTo>
                  <a:lnTo>
                    <a:pt x="80010" y="2841379"/>
                  </a:lnTo>
                  <a:lnTo>
                    <a:pt x="4573996" y="2841379"/>
                  </a:lnTo>
                  <a:lnTo>
                    <a:pt x="4573996" y="342900"/>
                  </a:lnTo>
                  <a:lnTo>
                    <a:pt x="4506687" y="275590"/>
                  </a:lnTo>
                  <a:close/>
                  <a:moveTo>
                    <a:pt x="4234906" y="21590"/>
                  </a:moveTo>
                  <a:lnTo>
                    <a:pt x="4360637" y="146050"/>
                  </a:lnTo>
                  <a:lnTo>
                    <a:pt x="4485096" y="270510"/>
                  </a:lnTo>
                  <a:lnTo>
                    <a:pt x="4234906" y="270510"/>
                  </a:lnTo>
                  <a:lnTo>
                    <a:pt x="4234906" y="21590"/>
                  </a:lnTo>
                  <a:close/>
                  <a:moveTo>
                    <a:pt x="12700" y="2761369"/>
                  </a:moveTo>
                  <a:lnTo>
                    <a:pt x="12700" y="12700"/>
                  </a:lnTo>
                  <a:lnTo>
                    <a:pt x="4222206" y="12700"/>
                  </a:lnTo>
                  <a:lnTo>
                    <a:pt x="4222206" y="278130"/>
                  </a:lnTo>
                  <a:cubicBezTo>
                    <a:pt x="4222206" y="281940"/>
                    <a:pt x="4224746" y="284480"/>
                    <a:pt x="4228556" y="284480"/>
                  </a:cubicBezTo>
                  <a:lnTo>
                    <a:pt x="4493987" y="284480"/>
                  </a:lnTo>
                  <a:lnTo>
                    <a:pt x="4493987" y="2761369"/>
                  </a:lnTo>
                  <a:lnTo>
                    <a:pt x="12700" y="2761369"/>
                  </a:lnTo>
                  <a:close/>
                  <a:moveTo>
                    <a:pt x="4561296" y="2828679"/>
                  </a:moveTo>
                  <a:lnTo>
                    <a:pt x="92710" y="2828679"/>
                  </a:lnTo>
                  <a:lnTo>
                    <a:pt x="92710" y="2774069"/>
                  </a:lnTo>
                  <a:lnTo>
                    <a:pt x="4506687" y="2774069"/>
                  </a:lnTo>
                  <a:lnTo>
                    <a:pt x="4506687" y="293370"/>
                  </a:lnTo>
                  <a:lnTo>
                    <a:pt x="4561296" y="347980"/>
                  </a:lnTo>
                  <a:lnTo>
                    <a:pt x="4561296" y="2828679"/>
                  </a:lnTo>
                  <a:close/>
                </a:path>
              </a:pathLst>
            </a:custGeom>
            <a:solidFill>
              <a:srgbClr val="063935"/>
            </a:solidFill>
          </p:spPr>
        </p:sp>
      </p:grpSp>
      <p:sp>
        <p:nvSpPr>
          <p:cNvPr name="TextBox 18" id="18"/>
          <p:cNvSpPr txBox="true"/>
          <p:nvPr/>
        </p:nvSpPr>
        <p:spPr>
          <a:xfrm rot="0">
            <a:off x="6662567" y="2370897"/>
            <a:ext cx="5615929" cy="3367724"/>
          </a:xfrm>
          <a:prstGeom prst="rect">
            <a:avLst/>
          </a:prstGeom>
        </p:spPr>
        <p:txBody>
          <a:bodyPr anchor="t" rtlCol="false" tIns="0" lIns="0" bIns="0" rIns="0">
            <a:spAutoFit/>
          </a:bodyPr>
          <a:lstStyle/>
          <a:p>
            <a:pPr algn="just" marL="463933" indent="-231966" lvl="1">
              <a:lnSpc>
                <a:spcPts val="3008"/>
              </a:lnSpc>
              <a:buFont typeface="Arial"/>
              <a:buChar char="•"/>
            </a:pPr>
            <a:r>
              <a:rPr lang="en-US" sz="2148" spc="-143">
                <a:solidFill>
                  <a:srgbClr val="063935"/>
                </a:solidFill>
                <a:latin typeface="Be Vietnam"/>
                <a:ea typeface="Be Vietnam"/>
                <a:cs typeface="Be Vietnam"/>
                <a:sym typeface="Be Vietnam"/>
              </a:rPr>
              <a:t>Setiap node menyimpan:</a:t>
            </a:r>
          </a:p>
          <a:p>
            <a:pPr algn="just" marL="927865" indent="-309288" lvl="2">
              <a:lnSpc>
                <a:spcPts val="3008"/>
              </a:lnSpc>
              <a:buFont typeface="Arial"/>
              <a:buChar char="⚬"/>
            </a:pPr>
            <a:r>
              <a:rPr lang="en-US" sz="2148" spc="-143">
                <a:solidFill>
                  <a:srgbClr val="063935"/>
                </a:solidFill>
                <a:latin typeface="Be Vietnam"/>
                <a:ea typeface="Be Vietnam"/>
                <a:cs typeface="Be Vietnam"/>
                <a:sym typeface="Be Vietnam"/>
              </a:rPr>
              <a:t>Array of keys</a:t>
            </a:r>
          </a:p>
          <a:p>
            <a:pPr algn="just" marL="927865" indent="-309288" lvl="2">
              <a:lnSpc>
                <a:spcPts val="3008"/>
              </a:lnSpc>
              <a:buFont typeface="Arial"/>
              <a:buChar char="⚬"/>
            </a:pPr>
            <a:r>
              <a:rPr lang="en-US" sz="2148" spc="-143">
                <a:solidFill>
                  <a:srgbClr val="063935"/>
                </a:solidFill>
                <a:latin typeface="Be Vietnam"/>
                <a:ea typeface="Be Vietnam"/>
                <a:cs typeface="Be Vietnam"/>
                <a:sym typeface="Be Vietnam"/>
              </a:rPr>
              <a:t>Array of pointers</a:t>
            </a:r>
          </a:p>
          <a:p>
            <a:pPr algn="just" marL="927865" indent="-309288" lvl="2">
              <a:lnSpc>
                <a:spcPts val="3008"/>
              </a:lnSpc>
              <a:buFont typeface="Arial"/>
              <a:buChar char="⚬"/>
            </a:pPr>
            <a:r>
              <a:rPr lang="en-US" sz="2148" spc="-143">
                <a:solidFill>
                  <a:srgbClr val="063935"/>
                </a:solidFill>
                <a:latin typeface="Be Vietnam"/>
                <a:ea typeface="Be Vietnam"/>
                <a:cs typeface="Be Vietnam"/>
                <a:sym typeface="Be Vietnam"/>
              </a:rPr>
              <a:t>Metadata (status leaf, jumlah key, dll)</a:t>
            </a:r>
          </a:p>
          <a:p>
            <a:pPr algn="just" marL="463933" indent="-231966" lvl="1">
              <a:lnSpc>
                <a:spcPts val="3008"/>
              </a:lnSpc>
              <a:buFont typeface="Arial"/>
              <a:buChar char="•"/>
            </a:pPr>
            <a:r>
              <a:rPr lang="en-US" sz="2148" spc="-143">
                <a:solidFill>
                  <a:srgbClr val="063935"/>
                </a:solidFill>
                <a:latin typeface="Be Vietnam"/>
                <a:ea typeface="Be Vietnam"/>
                <a:cs typeface="Be Vietnam"/>
                <a:sym typeface="Be Vietnam"/>
              </a:rPr>
              <a:t>U</a:t>
            </a:r>
            <a:r>
              <a:rPr lang="en-US" sz="2148" spc="-143">
                <a:solidFill>
                  <a:srgbClr val="063935"/>
                </a:solidFill>
                <a:latin typeface="Be Vietnam"/>
                <a:ea typeface="Be Vietnam"/>
                <a:cs typeface="Be Vietnam"/>
                <a:sym typeface="Be Vietnam"/>
              </a:rPr>
              <a:t>ntuk mencari 1 record, B+ Tree harus mencapai leaf node, bahkan jika kunci sudah ditemukan di node internal.</a:t>
            </a:r>
          </a:p>
          <a:p>
            <a:pPr algn="just">
              <a:lnSpc>
                <a:spcPts val="3008"/>
              </a:lnSpc>
            </a:pPr>
          </a:p>
          <a:p>
            <a:pPr algn="just">
              <a:lnSpc>
                <a:spcPts val="3008"/>
              </a:lnSpc>
              <a:spcBef>
                <a:spcPct val="0"/>
              </a:spcBef>
            </a:pPr>
          </a:p>
        </p:txBody>
      </p:sp>
      <p:grpSp>
        <p:nvGrpSpPr>
          <p:cNvPr name="Group 19" id="19"/>
          <p:cNvGrpSpPr/>
          <p:nvPr/>
        </p:nvGrpSpPr>
        <p:grpSpPr>
          <a:xfrm rot="0">
            <a:off x="5999150" y="6123906"/>
            <a:ext cx="4460534" cy="3766820"/>
            <a:chOff x="0" y="0"/>
            <a:chExt cx="3364660" cy="2841379"/>
          </a:xfrm>
        </p:grpSpPr>
        <p:sp>
          <p:nvSpPr>
            <p:cNvPr name="Freeform 20" id="20"/>
            <p:cNvSpPr/>
            <p:nvPr/>
          </p:nvSpPr>
          <p:spPr>
            <a:xfrm flipH="false" flipV="false" rot="0">
              <a:off x="92710" y="293370"/>
              <a:ext cx="3259250" cy="2535309"/>
            </a:xfrm>
            <a:custGeom>
              <a:avLst/>
              <a:gdLst/>
              <a:ahLst/>
              <a:cxnLst/>
              <a:rect r="r" b="b" t="t" l="l"/>
              <a:pathLst>
                <a:path h="2535309" w="3259250">
                  <a:moveTo>
                    <a:pt x="0" y="2480699"/>
                  </a:moveTo>
                  <a:lnTo>
                    <a:pt x="0" y="2535309"/>
                  </a:lnTo>
                  <a:lnTo>
                    <a:pt x="3259250" y="2535309"/>
                  </a:lnTo>
                  <a:lnTo>
                    <a:pt x="3259250" y="54610"/>
                  </a:lnTo>
                  <a:lnTo>
                    <a:pt x="3204640" y="0"/>
                  </a:lnTo>
                  <a:lnTo>
                    <a:pt x="3204640" y="2480699"/>
                  </a:lnTo>
                  <a:close/>
                </a:path>
              </a:pathLst>
            </a:custGeom>
            <a:solidFill>
              <a:srgbClr val="08504B"/>
            </a:solidFill>
          </p:spPr>
        </p:sp>
        <p:sp>
          <p:nvSpPr>
            <p:cNvPr name="Freeform 21" id="21"/>
            <p:cNvSpPr/>
            <p:nvPr/>
          </p:nvSpPr>
          <p:spPr>
            <a:xfrm flipH="false" flipV="false" rot="0">
              <a:off x="6350" y="11430"/>
              <a:ext cx="3284650" cy="2749939"/>
            </a:xfrm>
            <a:custGeom>
              <a:avLst/>
              <a:gdLst/>
              <a:ahLst/>
              <a:cxnLst/>
              <a:rect r="r" b="b" t="t" l="l"/>
              <a:pathLst>
                <a:path h="2749939" w="3284650">
                  <a:moveTo>
                    <a:pt x="3014140" y="0"/>
                  </a:moveTo>
                  <a:lnTo>
                    <a:pt x="0" y="1270"/>
                  </a:lnTo>
                  <a:lnTo>
                    <a:pt x="0" y="2749939"/>
                  </a:lnTo>
                  <a:lnTo>
                    <a:pt x="3283380" y="2749939"/>
                  </a:lnTo>
                  <a:lnTo>
                    <a:pt x="3284650" y="266700"/>
                  </a:lnTo>
                  <a:close/>
                </a:path>
              </a:pathLst>
            </a:custGeom>
            <a:solidFill>
              <a:srgbClr val="FFFFFF"/>
            </a:solidFill>
          </p:spPr>
        </p:sp>
        <p:sp>
          <p:nvSpPr>
            <p:cNvPr name="Freeform 22" id="22"/>
            <p:cNvSpPr/>
            <p:nvPr/>
          </p:nvSpPr>
          <p:spPr>
            <a:xfrm flipH="false" flipV="false" rot="0">
              <a:off x="0" y="0"/>
              <a:ext cx="3364660" cy="2841379"/>
            </a:xfrm>
            <a:custGeom>
              <a:avLst/>
              <a:gdLst/>
              <a:ahLst/>
              <a:cxnLst/>
              <a:rect r="r" b="b" t="t" l="l"/>
              <a:pathLst>
                <a:path h="2841379" w="3364660">
                  <a:moveTo>
                    <a:pt x="3297350" y="275590"/>
                  </a:moveTo>
                  <a:lnTo>
                    <a:pt x="3296080" y="274320"/>
                  </a:lnTo>
                  <a:lnTo>
                    <a:pt x="3160190" y="138430"/>
                  </a:lnTo>
                  <a:lnTo>
                    <a:pt x="3092880" y="71120"/>
                  </a:lnTo>
                  <a:lnTo>
                    <a:pt x="3021760" y="0"/>
                  </a:lnTo>
                  <a:lnTo>
                    <a:pt x="0" y="0"/>
                  </a:lnTo>
                  <a:lnTo>
                    <a:pt x="0" y="2774069"/>
                  </a:lnTo>
                  <a:lnTo>
                    <a:pt x="80010" y="2774069"/>
                  </a:lnTo>
                  <a:lnTo>
                    <a:pt x="80010" y="2841379"/>
                  </a:lnTo>
                  <a:lnTo>
                    <a:pt x="3364660" y="2841379"/>
                  </a:lnTo>
                  <a:lnTo>
                    <a:pt x="3364660" y="342900"/>
                  </a:lnTo>
                  <a:lnTo>
                    <a:pt x="3297350" y="275590"/>
                  </a:lnTo>
                  <a:close/>
                  <a:moveTo>
                    <a:pt x="3025570" y="21590"/>
                  </a:moveTo>
                  <a:lnTo>
                    <a:pt x="3151300" y="146050"/>
                  </a:lnTo>
                  <a:lnTo>
                    <a:pt x="3275760" y="270510"/>
                  </a:lnTo>
                  <a:lnTo>
                    <a:pt x="3025570" y="270510"/>
                  </a:lnTo>
                  <a:lnTo>
                    <a:pt x="3025570" y="21590"/>
                  </a:lnTo>
                  <a:close/>
                  <a:moveTo>
                    <a:pt x="12700" y="2761369"/>
                  </a:moveTo>
                  <a:lnTo>
                    <a:pt x="12700" y="12700"/>
                  </a:lnTo>
                  <a:lnTo>
                    <a:pt x="3012870" y="12700"/>
                  </a:lnTo>
                  <a:lnTo>
                    <a:pt x="3012870" y="278130"/>
                  </a:lnTo>
                  <a:cubicBezTo>
                    <a:pt x="3012870" y="281940"/>
                    <a:pt x="3015410" y="284480"/>
                    <a:pt x="3019220" y="284480"/>
                  </a:cubicBezTo>
                  <a:lnTo>
                    <a:pt x="3284650" y="284480"/>
                  </a:lnTo>
                  <a:lnTo>
                    <a:pt x="3284650" y="2761369"/>
                  </a:lnTo>
                  <a:lnTo>
                    <a:pt x="12700" y="2761369"/>
                  </a:lnTo>
                  <a:close/>
                  <a:moveTo>
                    <a:pt x="3351960" y="2828679"/>
                  </a:moveTo>
                  <a:lnTo>
                    <a:pt x="92710" y="2828679"/>
                  </a:lnTo>
                  <a:lnTo>
                    <a:pt x="92710" y="2774069"/>
                  </a:lnTo>
                  <a:lnTo>
                    <a:pt x="3297350" y="2774069"/>
                  </a:lnTo>
                  <a:lnTo>
                    <a:pt x="3297350" y="293370"/>
                  </a:lnTo>
                  <a:lnTo>
                    <a:pt x="3351960" y="347980"/>
                  </a:lnTo>
                  <a:lnTo>
                    <a:pt x="3351960" y="2828679"/>
                  </a:lnTo>
                  <a:close/>
                </a:path>
              </a:pathLst>
            </a:custGeom>
            <a:solidFill>
              <a:srgbClr val="063935"/>
            </a:solidFill>
          </p:spPr>
        </p:sp>
      </p:grpSp>
      <p:sp>
        <p:nvSpPr>
          <p:cNvPr name="TextBox 23" id="23"/>
          <p:cNvSpPr txBox="true"/>
          <p:nvPr/>
        </p:nvSpPr>
        <p:spPr>
          <a:xfrm rot="0">
            <a:off x="6135848" y="6912428"/>
            <a:ext cx="4053818" cy="2617795"/>
          </a:xfrm>
          <a:prstGeom prst="rect">
            <a:avLst/>
          </a:prstGeom>
        </p:spPr>
        <p:txBody>
          <a:bodyPr anchor="t" rtlCol="false" tIns="0" lIns="0" bIns="0" rIns="0">
            <a:spAutoFit/>
          </a:bodyPr>
          <a:lstStyle/>
          <a:p>
            <a:pPr algn="just" marL="463933" indent="-231966" lvl="1">
              <a:lnSpc>
                <a:spcPts val="3008"/>
              </a:lnSpc>
              <a:buFont typeface="Arial"/>
              <a:buChar char="•"/>
            </a:pPr>
            <a:r>
              <a:rPr lang="en-US" sz="2148" spc="-143">
                <a:solidFill>
                  <a:srgbClr val="063935"/>
                </a:solidFill>
                <a:latin typeface="Be Vietnam"/>
                <a:ea typeface="Be Vietnam"/>
                <a:cs typeface="Be Vietnam"/>
                <a:sym typeface="Be Vietnam"/>
              </a:rPr>
              <a:t>Logika split/merge lebih rumit karena:</a:t>
            </a:r>
          </a:p>
          <a:p>
            <a:pPr algn="just" marL="927865" indent="-309288" lvl="2">
              <a:lnSpc>
                <a:spcPts val="3008"/>
              </a:lnSpc>
              <a:buAutoNum type="alphaLcPeriod" startAt="1"/>
            </a:pPr>
            <a:r>
              <a:rPr lang="en-US" sz="2148" spc="-143">
                <a:solidFill>
                  <a:srgbClr val="063935"/>
                </a:solidFill>
                <a:latin typeface="Be Vietnam"/>
                <a:ea typeface="Be Vietnam"/>
                <a:cs typeface="Be Vietnam"/>
                <a:sym typeface="Be Vietnam"/>
              </a:rPr>
              <a:t>Node internal dan leaf ditangani berbeda.</a:t>
            </a:r>
          </a:p>
          <a:p>
            <a:pPr algn="just" marL="927865" indent="-309288" lvl="2">
              <a:lnSpc>
                <a:spcPts val="3008"/>
              </a:lnSpc>
              <a:buAutoNum type="alphaLcPeriod" startAt="1"/>
            </a:pPr>
            <a:r>
              <a:rPr lang="en-US" sz="2148" spc="-143">
                <a:solidFill>
                  <a:srgbClr val="063935"/>
                </a:solidFill>
                <a:latin typeface="Be Vietnam"/>
                <a:ea typeface="Be Vietnam"/>
                <a:cs typeface="Be Vietnam"/>
                <a:sym typeface="Be Vietnam"/>
              </a:rPr>
              <a:t>Pointer sibling harus selalu di-update.</a:t>
            </a:r>
          </a:p>
          <a:p>
            <a:pPr algn="just">
              <a:lnSpc>
                <a:spcPts val="3008"/>
              </a:lnSpc>
            </a:pPr>
          </a:p>
        </p:txBody>
      </p:sp>
      <p:grpSp>
        <p:nvGrpSpPr>
          <p:cNvPr name="Group 24" id="24"/>
          <p:cNvGrpSpPr/>
          <p:nvPr/>
        </p:nvGrpSpPr>
        <p:grpSpPr>
          <a:xfrm rot="0">
            <a:off x="11283114" y="6043818"/>
            <a:ext cx="5775996" cy="3766820"/>
            <a:chOff x="0" y="0"/>
            <a:chExt cx="4356936" cy="2841379"/>
          </a:xfrm>
        </p:grpSpPr>
        <p:sp>
          <p:nvSpPr>
            <p:cNvPr name="Freeform 25" id="25"/>
            <p:cNvSpPr/>
            <p:nvPr/>
          </p:nvSpPr>
          <p:spPr>
            <a:xfrm flipH="false" flipV="false" rot="0">
              <a:off x="92710" y="293370"/>
              <a:ext cx="4251526" cy="2535309"/>
            </a:xfrm>
            <a:custGeom>
              <a:avLst/>
              <a:gdLst/>
              <a:ahLst/>
              <a:cxnLst/>
              <a:rect r="r" b="b" t="t" l="l"/>
              <a:pathLst>
                <a:path h="2535309" w="4251526">
                  <a:moveTo>
                    <a:pt x="0" y="2480699"/>
                  </a:moveTo>
                  <a:lnTo>
                    <a:pt x="0" y="2535309"/>
                  </a:lnTo>
                  <a:lnTo>
                    <a:pt x="4251526" y="2535309"/>
                  </a:lnTo>
                  <a:lnTo>
                    <a:pt x="4251526" y="54610"/>
                  </a:lnTo>
                  <a:lnTo>
                    <a:pt x="4196916" y="0"/>
                  </a:lnTo>
                  <a:lnTo>
                    <a:pt x="4196916" y="2480699"/>
                  </a:lnTo>
                  <a:close/>
                </a:path>
              </a:pathLst>
            </a:custGeom>
            <a:solidFill>
              <a:srgbClr val="08504B"/>
            </a:solidFill>
          </p:spPr>
        </p:sp>
        <p:sp>
          <p:nvSpPr>
            <p:cNvPr name="Freeform 26" id="26"/>
            <p:cNvSpPr/>
            <p:nvPr/>
          </p:nvSpPr>
          <p:spPr>
            <a:xfrm flipH="false" flipV="false" rot="0">
              <a:off x="6350" y="11430"/>
              <a:ext cx="4276926" cy="2749939"/>
            </a:xfrm>
            <a:custGeom>
              <a:avLst/>
              <a:gdLst/>
              <a:ahLst/>
              <a:cxnLst/>
              <a:rect r="r" b="b" t="t" l="l"/>
              <a:pathLst>
                <a:path h="2749939" w="4276926">
                  <a:moveTo>
                    <a:pt x="4006416" y="0"/>
                  </a:moveTo>
                  <a:lnTo>
                    <a:pt x="0" y="1270"/>
                  </a:lnTo>
                  <a:lnTo>
                    <a:pt x="0" y="2749939"/>
                  </a:lnTo>
                  <a:lnTo>
                    <a:pt x="4275656" y="2749939"/>
                  </a:lnTo>
                  <a:lnTo>
                    <a:pt x="4276926" y="266700"/>
                  </a:lnTo>
                  <a:close/>
                </a:path>
              </a:pathLst>
            </a:custGeom>
            <a:solidFill>
              <a:srgbClr val="FFFFFF"/>
            </a:solidFill>
          </p:spPr>
        </p:sp>
        <p:sp>
          <p:nvSpPr>
            <p:cNvPr name="Freeform 27" id="27"/>
            <p:cNvSpPr/>
            <p:nvPr/>
          </p:nvSpPr>
          <p:spPr>
            <a:xfrm flipH="false" flipV="false" rot="0">
              <a:off x="0" y="0"/>
              <a:ext cx="4356936" cy="2841379"/>
            </a:xfrm>
            <a:custGeom>
              <a:avLst/>
              <a:gdLst/>
              <a:ahLst/>
              <a:cxnLst/>
              <a:rect r="r" b="b" t="t" l="l"/>
              <a:pathLst>
                <a:path h="2841379" w="4356936">
                  <a:moveTo>
                    <a:pt x="4289626" y="275590"/>
                  </a:moveTo>
                  <a:lnTo>
                    <a:pt x="4288356" y="274320"/>
                  </a:lnTo>
                  <a:lnTo>
                    <a:pt x="4152466" y="138430"/>
                  </a:lnTo>
                  <a:lnTo>
                    <a:pt x="4085156" y="71120"/>
                  </a:lnTo>
                  <a:lnTo>
                    <a:pt x="4014036" y="0"/>
                  </a:lnTo>
                  <a:lnTo>
                    <a:pt x="0" y="0"/>
                  </a:lnTo>
                  <a:lnTo>
                    <a:pt x="0" y="2774069"/>
                  </a:lnTo>
                  <a:lnTo>
                    <a:pt x="80010" y="2774069"/>
                  </a:lnTo>
                  <a:lnTo>
                    <a:pt x="80010" y="2841379"/>
                  </a:lnTo>
                  <a:lnTo>
                    <a:pt x="4356936" y="2841379"/>
                  </a:lnTo>
                  <a:lnTo>
                    <a:pt x="4356936" y="342900"/>
                  </a:lnTo>
                  <a:lnTo>
                    <a:pt x="4289626" y="275590"/>
                  </a:lnTo>
                  <a:close/>
                  <a:moveTo>
                    <a:pt x="4017846" y="21590"/>
                  </a:moveTo>
                  <a:lnTo>
                    <a:pt x="4143576" y="146050"/>
                  </a:lnTo>
                  <a:lnTo>
                    <a:pt x="4268036" y="270510"/>
                  </a:lnTo>
                  <a:lnTo>
                    <a:pt x="4017846" y="270510"/>
                  </a:lnTo>
                  <a:lnTo>
                    <a:pt x="4017846" y="21590"/>
                  </a:lnTo>
                  <a:close/>
                  <a:moveTo>
                    <a:pt x="12700" y="2761369"/>
                  </a:moveTo>
                  <a:lnTo>
                    <a:pt x="12700" y="12700"/>
                  </a:lnTo>
                  <a:lnTo>
                    <a:pt x="4005146" y="12700"/>
                  </a:lnTo>
                  <a:lnTo>
                    <a:pt x="4005146" y="278130"/>
                  </a:lnTo>
                  <a:cubicBezTo>
                    <a:pt x="4005146" y="281940"/>
                    <a:pt x="4007686" y="284480"/>
                    <a:pt x="4011496" y="284480"/>
                  </a:cubicBezTo>
                  <a:lnTo>
                    <a:pt x="4276926" y="284480"/>
                  </a:lnTo>
                  <a:lnTo>
                    <a:pt x="4276926" y="2761369"/>
                  </a:lnTo>
                  <a:lnTo>
                    <a:pt x="12700" y="2761369"/>
                  </a:lnTo>
                  <a:close/>
                  <a:moveTo>
                    <a:pt x="4344236" y="2828679"/>
                  </a:moveTo>
                  <a:lnTo>
                    <a:pt x="92710" y="2828679"/>
                  </a:lnTo>
                  <a:lnTo>
                    <a:pt x="92710" y="2774069"/>
                  </a:lnTo>
                  <a:lnTo>
                    <a:pt x="4289626" y="2774069"/>
                  </a:lnTo>
                  <a:lnTo>
                    <a:pt x="4289626" y="293370"/>
                  </a:lnTo>
                  <a:lnTo>
                    <a:pt x="4344236" y="347980"/>
                  </a:lnTo>
                  <a:lnTo>
                    <a:pt x="4344236" y="2828679"/>
                  </a:lnTo>
                  <a:close/>
                </a:path>
              </a:pathLst>
            </a:custGeom>
            <a:solidFill>
              <a:srgbClr val="063935"/>
            </a:solidFill>
          </p:spPr>
        </p:sp>
      </p:grpSp>
      <p:sp>
        <p:nvSpPr>
          <p:cNvPr name="TextBox 28" id="28"/>
          <p:cNvSpPr txBox="true"/>
          <p:nvPr/>
        </p:nvSpPr>
        <p:spPr>
          <a:xfrm rot="0">
            <a:off x="6119644" y="6402680"/>
            <a:ext cx="4086225" cy="6184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KOMPL</a:t>
            </a:r>
            <a:r>
              <a:rPr lang="en-US" b="true" sz="2199">
                <a:solidFill>
                  <a:srgbClr val="063935"/>
                </a:solidFill>
                <a:latin typeface="Be Vietnam Ultra-Bold"/>
                <a:ea typeface="Be Vietnam Ultra-Bold"/>
                <a:cs typeface="Be Vietnam Ultra-Bold"/>
                <a:sym typeface="Be Vietnam Ultra-Bold"/>
              </a:rPr>
              <a:t>EKSITAS IMPLEMENTASI</a:t>
            </a:r>
          </a:p>
          <a:p>
            <a:pPr algn="ctr">
              <a:lnSpc>
                <a:spcPts val="2419"/>
              </a:lnSpc>
              <a:spcBef>
                <a:spcPct val="0"/>
              </a:spcBef>
            </a:pPr>
          </a:p>
        </p:txBody>
      </p:sp>
      <p:sp>
        <p:nvSpPr>
          <p:cNvPr name="TextBox 29" id="29"/>
          <p:cNvSpPr txBox="true"/>
          <p:nvPr/>
        </p:nvSpPr>
        <p:spPr>
          <a:xfrm rot="0">
            <a:off x="11744425" y="6389048"/>
            <a:ext cx="5833765" cy="6184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 TIDAK OPTIMAL </a:t>
            </a:r>
            <a:r>
              <a:rPr lang="en-US" b="true" sz="2199">
                <a:solidFill>
                  <a:srgbClr val="063935"/>
                </a:solidFill>
                <a:latin typeface="Be Vietnam Ultra-Bold"/>
                <a:ea typeface="Be Vietnam Ultra-Bold"/>
                <a:cs typeface="Be Vietnam Ultra-Bold"/>
                <a:sym typeface="Be Vietnam Ultra-Bold"/>
              </a:rPr>
              <a:t>UNTUK SISTEM IN-MEMORY</a:t>
            </a:r>
          </a:p>
          <a:p>
            <a:pPr algn="ctr">
              <a:lnSpc>
                <a:spcPts val="2419"/>
              </a:lnSpc>
              <a:spcBef>
                <a:spcPct val="0"/>
              </a:spcBef>
            </a:pPr>
          </a:p>
        </p:txBody>
      </p:sp>
      <p:sp>
        <p:nvSpPr>
          <p:cNvPr name="TextBox 30" id="30"/>
          <p:cNvSpPr txBox="true"/>
          <p:nvPr/>
        </p:nvSpPr>
        <p:spPr>
          <a:xfrm rot="0">
            <a:off x="1534775" y="2202790"/>
            <a:ext cx="4086225"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KOMPLEK</a:t>
            </a:r>
            <a:r>
              <a:rPr lang="en-US" b="true" sz="2199">
                <a:solidFill>
                  <a:srgbClr val="063935"/>
                </a:solidFill>
                <a:latin typeface="Be Vietnam Ultra-Bold"/>
                <a:ea typeface="Be Vietnam Ultra-Bold"/>
                <a:cs typeface="Be Vietnam Ultra-Bold"/>
                <a:sym typeface="Be Vietnam Ultra-Bold"/>
              </a:rPr>
              <a:t>SITAS IMPLEMENTASI</a:t>
            </a:r>
          </a:p>
        </p:txBody>
      </p:sp>
      <p:sp>
        <p:nvSpPr>
          <p:cNvPr name="TextBox 31" id="31"/>
          <p:cNvSpPr txBox="true"/>
          <p:nvPr/>
        </p:nvSpPr>
        <p:spPr>
          <a:xfrm rot="0">
            <a:off x="5925832" y="2064360"/>
            <a:ext cx="4460534" cy="313690"/>
          </a:xfrm>
          <a:prstGeom prst="rect">
            <a:avLst/>
          </a:prstGeom>
        </p:spPr>
        <p:txBody>
          <a:bodyPr anchor="t" rtlCol="false" tIns="0" lIns="0" bIns="0" rIns="0">
            <a:spAutoFit/>
          </a:bodyPr>
          <a:lstStyle/>
          <a:p>
            <a:pPr algn="ctr">
              <a:lnSpc>
                <a:spcPts val="2419"/>
              </a:lnSpc>
              <a:spcBef>
                <a:spcPct val="0"/>
              </a:spcBef>
            </a:pPr>
            <a:r>
              <a:rPr lang="en-US" b="true" sz="2199">
                <a:solidFill>
                  <a:srgbClr val="063935"/>
                </a:solidFill>
                <a:latin typeface="Be Vietnam Ultra-Bold"/>
                <a:ea typeface="Be Vietnam Ultra-Bold"/>
                <a:cs typeface="Be Vietnam Ultra-Bold"/>
                <a:sym typeface="Be Vietnam Ultra-Bold"/>
              </a:rPr>
              <a:t>OVERHEAD MEMORI</a:t>
            </a:r>
          </a:p>
        </p:txBody>
      </p:sp>
      <p:sp>
        <p:nvSpPr>
          <p:cNvPr name="TextBox 32" id="32"/>
          <p:cNvSpPr txBox="true"/>
          <p:nvPr/>
        </p:nvSpPr>
        <p:spPr>
          <a:xfrm rot="0">
            <a:off x="11889243" y="7017063"/>
            <a:ext cx="4053818" cy="1492902"/>
          </a:xfrm>
          <a:prstGeom prst="rect">
            <a:avLst/>
          </a:prstGeom>
        </p:spPr>
        <p:txBody>
          <a:bodyPr anchor="t" rtlCol="false" tIns="0" lIns="0" bIns="0" rIns="0">
            <a:spAutoFit/>
          </a:bodyPr>
          <a:lstStyle/>
          <a:p>
            <a:pPr algn="just" marL="463933" indent="-231966" lvl="1">
              <a:lnSpc>
                <a:spcPts val="3008"/>
              </a:lnSpc>
              <a:spcBef>
                <a:spcPct val="0"/>
              </a:spcBef>
              <a:buFont typeface="Arial"/>
              <a:buChar char="•"/>
            </a:pPr>
            <a:r>
              <a:rPr lang="en-US" sz="2148" spc="-143">
                <a:solidFill>
                  <a:srgbClr val="063935"/>
                </a:solidFill>
                <a:latin typeface="Be Vietnam"/>
                <a:ea typeface="Be Vietnam"/>
                <a:cs typeface="Be Vietnam"/>
                <a:sym typeface="Be Vietnam"/>
              </a:rPr>
              <a:t>Kelebihan B+ Tree (optimasi akses disk) jadi tidak relevan jika data disimpan di RAM.</a:t>
            </a:r>
          </a:p>
          <a:p>
            <a:pPr algn="just">
              <a:lnSpc>
                <a:spcPts val="3008"/>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2948" y="718778"/>
            <a:ext cx="2540226" cy="476292"/>
          </a:xfrm>
          <a:custGeom>
            <a:avLst/>
            <a:gdLst/>
            <a:ahLst/>
            <a:cxnLst/>
            <a:rect r="r" b="b" t="t" l="l"/>
            <a:pathLst>
              <a:path h="476292" w="2540226">
                <a:moveTo>
                  <a:pt x="0" y="0"/>
                </a:moveTo>
                <a:lnTo>
                  <a:pt x="2540226" y="0"/>
                </a:lnTo>
                <a:lnTo>
                  <a:pt x="2540226" y="476292"/>
                </a:lnTo>
                <a:lnTo>
                  <a:pt x="0" y="476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955946">
            <a:off x="12817834" y="140771"/>
            <a:ext cx="767373" cy="1101971"/>
          </a:xfrm>
          <a:custGeom>
            <a:avLst/>
            <a:gdLst/>
            <a:ahLst/>
            <a:cxnLst/>
            <a:rect r="r" b="b" t="t" l="l"/>
            <a:pathLst>
              <a:path h="1101971" w="767373">
                <a:moveTo>
                  <a:pt x="0" y="0"/>
                </a:moveTo>
                <a:lnTo>
                  <a:pt x="767373" y="0"/>
                </a:lnTo>
                <a:lnTo>
                  <a:pt x="767373" y="1101971"/>
                </a:lnTo>
                <a:lnTo>
                  <a:pt x="0" y="11019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653715" y="8705962"/>
            <a:ext cx="1118918" cy="1104677"/>
          </a:xfrm>
          <a:custGeom>
            <a:avLst/>
            <a:gdLst/>
            <a:ahLst/>
            <a:cxnLst/>
            <a:rect r="r" b="b" t="t" l="l"/>
            <a:pathLst>
              <a:path h="1104677" w="1118918">
                <a:moveTo>
                  <a:pt x="0" y="0"/>
                </a:moveTo>
                <a:lnTo>
                  <a:pt x="1118918" y="0"/>
                </a:lnTo>
                <a:lnTo>
                  <a:pt x="1118918" y="1104676"/>
                </a:lnTo>
                <a:lnTo>
                  <a:pt x="0" y="11046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672033">
            <a:off x="101725" y="7749069"/>
            <a:ext cx="1635457" cy="3018462"/>
          </a:xfrm>
          <a:custGeom>
            <a:avLst/>
            <a:gdLst/>
            <a:ahLst/>
            <a:cxnLst/>
            <a:rect r="r" b="b" t="t" l="l"/>
            <a:pathLst>
              <a:path h="3018462" w="1635457">
                <a:moveTo>
                  <a:pt x="0" y="0"/>
                </a:moveTo>
                <a:lnTo>
                  <a:pt x="1635457" y="0"/>
                </a:lnTo>
                <a:lnTo>
                  <a:pt x="1635457" y="3018462"/>
                </a:lnTo>
                <a:lnTo>
                  <a:pt x="0" y="3018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821476" y="1414885"/>
            <a:ext cx="1338949" cy="618351"/>
          </a:xfrm>
          <a:custGeom>
            <a:avLst/>
            <a:gdLst/>
            <a:ahLst/>
            <a:cxnLst/>
            <a:rect r="r" b="b" t="t" l="l"/>
            <a:pathLst>
              <a:path h="618351" w="1338949">
                <a:moveTo>
                  <a:pt x="0" y="0"/>
                </a:moveTo>
                <a:lnTo>
                  <a:pt x="1338949" y="0"/>
                </a:lnTo>
                <a:lnTo>
                  <a:pt x="1338949" y="618351"/>
                </a:lnTo>
                <a:lnTo>
                  <a:pt x="0" y="6183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3759703" y="1195070"/>
            <a:ext cx="10768595" cy="8224514"/>
          </a:xfrm>
          <a:custGeom>
            <a:avLst/>
            <a:gdLst/>
            <a:ahLst/>
            <a:cxnLst/>
            <a:rect r="r" b="b" t="t" l="l"/>
            <a:pathLst>
              <a:path h="8224514" w="10768595">
                <a:moveTo>
                  <a:pt x="0" y="0"/>
                </a:moveTo>
                <a:lnTo>
                  <a:pt x="10768594" y="0"/>
                </a:lnTo>
                <a:lnTo>
                  <a:pt x="10768594" y="8224514"/>
                </a:lnTo>
                <a:lnTo>
                  <a:pt x="0" y="8224514"/>
                </a:lnTo>
                <a:lnTo>
                  <a:pt x="0" y="0"/>
                </a:lnTo>
                <a:close/>
              </a:path>
            </a:pathLst>
          </a:custGeom>
          <a:blipFill>
            <a:blip r:embed="rId12"/>
            <a:stretch>
              <a:fillRect l="0" t="0" r="0" b="0"/>
            </a:stretch>
          </a:blipFill>
        </p:spPr>
      </p:sp>
      <p:sp>
        <p:nvSpPr>
          <p:cNvPr name="TextBox 8" id="8"/>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685028" y="3857753"/>
            <a:ext cx="12917945" cy="3133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Tree dasar vs Tree Modifikasi</a:t>
            </a:r>
          </a:p>
        </p:txBody>
      </p:sp>
      <p:grpSp>
        <p:nvGrpSpPr>
          <p:cNvPr name="Group 6" id="6"/>
          <p:cNvGrpSpPr/>
          <p:nvPr/>
        </p:nvGrpSpPr>
        <p:grpSpPr>
          <a:xfrm rot="129934">
            <a:off x="6482594" y="7187653"/>
            <a:ext cx="5322812" cy="1145131"/>
            <a:chOff x="0" y="0"/>
            <a:chExt cx="1054127" cy="226781"/>
          </a:xfrm>
        </p:grpSpPr>
        <p:sp>
          <p:nvSpPr>
            <p:cNvPr name="Freeform 7" id="7"/>
            <p:cNvSpPr/>
            <p:nvPr/>
          </p:nvSpPr>
          <p:spPr>
            <a:xfrm flipH="false" flipV="false" rot="0">
              <a:off x="0" y="0"/>
              <a:ext cx="1054127" cy="226781"/>
            </a:xfrm>
            <a:custGeom>
              <a:avLst/>
              <a:gdLst/>
              <a:ahLst/>
              <a:cxnLst/>
              <a:rect r="r" b="b" t="t" l="l"/>
              <a:pathLst>
                <a:path h="226781" w="1054127">
                  <a:moveTo>
                    <a:pt x="113391" y="0"/>
                  </a:moveTo>
                  <a:lnTo>
                    <a:pt x="940736" y="0"/>
                  </a:lnTo>
                  <a:cubicBezTo>
                    <a:pt x="970809" y="0"/>
                    <a:pt x="999651" y="11946"/>
                    <a:pt x="1020915" y="33211"/>
                  </a:cubicBezTo>
                  <a:cubicBezTo>
                    <a:pt x="1042180" y="54476"/>
                    <a:pt x="1054127" y="83318"/>
                    <a:pt x="1054127" y="113391"/>
                  </a:cubicBezTo>
                  <a:lnTo>
                    <a:pt x="1054127" y="113391"/>
                  </a:lnTo>
                  <a:cubicBezTo>
                    <a:pt x="1054127" y="143464"/>
                    <a:pt x="1042180" y="172305"/>
                    <a:pt x="1020915" y="193570"/>
                  </a:cubicBezTo>
                  <a:cubicBezTo>
                    <a:pt x="999651" y="214835"/>
                    <a:pt x="970809" y="226781"/>
                    <a:pt x="940736"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8" id="8"/>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9" id="9"/>
          <p:cNvGrpSpPr/>
          <p:nvPr/>
        </p:nvGrpSpPr>
        <p:grpSpPr>
          <a:xfrm rot="129934">
            <a:off x="6626122" y="7245938"/>
            <a:ext cx="871076" cy="8710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2" id="12"/>
          <p:cNvSpPr/>
          <p:nvPr/>
        </p:nvSpPr>
        <p:spPr>
          <a:xfrm flipH="false" flipV="false" rot="129934">
            <a:off x="6820754" y="7542876"/>
            <a:ext cx="489403" cy="277489"/>
          </a:xfrm>
          <a:custGeom>
            <a:avLst/>
            <a:gdLst/>
            <a:ahLst/>
            <a:cxnLst/>
            <a:rect r="r" b="b" t="t" l="l"/>
            <a:pathLst>
              <a:path h="277489" w="489403">
                <a:moveTo>
                  <a:pt x="0" y="0"/>
                </a:moveTo>
                <a:lnTo>
                  <a:pt x="489403" y="0"/>
                </a:lnTo>
                <a:lnTo>
                  <a:pt x="489403" y="277488"/>
                </a:lnTo>
                <a:lnTo>
                  <a:pt x="0" y="277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284073">
            <a:off x="13691834" y="5419059"/>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901017" y="6532063"/>
            <a:ext cx="2472855" cy="503563"/>
          </a:xfrm>
          <a:custGeom>
            <a:avLst/>
            <a:gdLst/>
            <a:ahLst/>
            <a:cxnLst/>
            <a:rect r="r" b="b" t="t" l="l"/>
            <a:pathLst>
              <a:path h="503563" w="2472855">
                <a:moveTo>
                  <a:pt x="0" y="0"/>
                </a:moveTo>
                <a:lnTo>
                  <a:pt x="2472855" y="0"/>
                </a:lnTo>
                <a:lnTo>
                  <a:pt x="2472855" y="503564"/>
                </a:lnTo>
                <a:lnTo>
                  <a:pt x="0" y="503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316622" y="1361440"/>
            <a:ext cx="1654756" cy="1802209"/>
          </a:xfrm>
          <a:custGeom>
            <a:avLst/>
            <a:gdLst/>
            <a:ahLst/>
            <a:cxnLst/>
            <a:rect r="r" b="b" t="t" l="l"/>
            <a:pathLst>
              <a:path h="1802209" w="1654756">
                <a:moveTo>
                  <a:pt x="0" y="0"/>
                </a:moveTo>
                <a:lnTo>
                  <a:pt x="1654756" y="0"/>
                </a:lnTo>
                <a:lnTo>
                  <a:pt x="1654756" y="1802209"/>
                </a:lnTo>
                <a:lnTo>
                  <a:pt x="0" y="18022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8" id="18"/>
          <p:cNvSpPr txBox="true"/>
          <p:nvPr/>
        </p:nvSpPr>
        <p:spPr>
          <a:xfrm rot="129934">
            <a:off x="7641033" y="7450008"/>
            <a:ext cx="3823044" cy="537845"/>
          </a:xfrm>
          <a:prstGeom prst="rect">
            <a:avLst/>
          </a:prstGeom>
        </p:spPr>
        <p:txBody>
          <a:bodyPr anchor="t" rtlCol="false" tIns="0" lIns="0" bIns="0" rIns="0">
            <a:spAutoFit/>
          </a:bodyPr>
          <a:lstStyle/>
          <a:p>
            <a:pPr algn="l">
              <a:lnSpc>
                <a:spcPts val="4480"/>
              </a:lnSpc>
              <a:spcBef>
                <a:spcPct val="0"/>
              </a:spcBef>
            </a:pPr>
            <a:r>
              <a:rPr lang="en-US" b="true" sz="3200" spc="-32">
                <a:solidFill>
                  <a:srgbClr val="063935"/>
                </a:solidFill>
                <a:latin typeface="Be Vietnam Ultra-Bold"/>
                <a:ea typeface="Be Vietnam Ultra-Bold"/>
                <a:cs typeface="Be Vietnam Ultra-Bold"/>
                <a:sym typeface="Be Vietnam Ultra-Bold"/>
              </a:rPr>
              <a:t>LET’S TAKE A LOOK</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CFA"/>
        </a:solidFill>
      </p:bgPr>
    </p:bg>
    <p:spTree>
      <p:nvGrpSpPr>
        <p:cNvPr id="1" name=""/>
        <p:cNvGrpSpPr/>
        <p:nvPr/>
      </p:nvGrpSpPr>
      <p:grpSpPr>
        <a:xfrm>
          <a:off x="0" y="0"/>
          <a:ext cx="0" cy="0"/>
          <a:chOff x="0" y="0"/>
          <a:chExt cx="0" cy="0"/>
        </a:xfrm>
      </p:grpSpPr>
      <p:sp>
        <p:nvSpPr>
          <p:cNvPr name="Freeform 2" id="2"/>
          <p:cNvSpPr/>
          <p:nvPr/>
        </p:nvSpPr>
        <p:spPr>
          <a:xfrm flipH="false" flipV="false" rot="0">
            <a:off x="2722081" y="2010296"/>
            <a:ext cx="1118918" cy="1104677"/>
          </a:xfrm>
          <a:custGeom>
            <a:avLst/>
            <a:gdLst/>
            <a:ahLst/>
            <a:cxnLst/>
            <a:rect r="r" b="b" t="t" l="l"/>
            <a:pathLst>
              <a:path h="1104677" w="1118918">
                <a:moveTo>
                  <a:pt x="0" y="0"/>
                </a:moveTo>
                <a:lnTo>
                  <a:pt x="1118918" y="0"/>
                </a:lnTo>
                <a:lnTo>
                  <a:pt x="1118918" y="1104677"/>
                </a:lnTo>
                <a:lnTo>
                  <a:pt x="0" y="11046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5735">
            <a:off x="16757776" y="2487097"/>
            <a:ext cx="1284874" cy="2090771"/>
          </a:xfrm>
          <a:custGeom>
            <a:avLst/>
            <a:gdLst/>
            <a:ahLst/>
            <a:cxnLst/>
            <a:rect r="r" b="b" t="t" l="l"/>
            <a:pathLst>
              <a:path h="2090771" w="1284874">
                <a:moveTo>
                  <a:pt x="0" y="0"/>
                </a:moveTo>
                <a:lnTo>
                  <a:pt x="1284874" y="0"/>
                </a:lnTo>
                <a:lnTo>
                  <a:pt x="1284874" y="2090771"/>
                </a:lnTo>
                <a:lnTo>
                  <a:pt x="0" y="2090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610255" y="3342637"/>
            <a:ext cx="11067490" cy="5915663"/>
          </a:xfrm>
          <a:custGeom>
            <a:avLst/>
            <a:gdLst/>
            <a:ahLst/>
            <a:cxnLst/>
            <a:rect r="r" b="b" t="t" l="l"/>
            <a:pathLst>
              <a:path h="5915663" w="11067490">
                <a:moveTo>
                  <a:pt x="0" y="0"/>
                </a:moveTo>
                <a:lnTo>
                  <a:pt x="11067490" y="0"/>
                </a:lnTo>
                <a:lnTo>
                  <a:pt x="11067490" y="5915663"/>
                </a:lnTo>
                <a:lnTo>
                  <a:pt x="0" y="5915663"/>
                </a:lnTo>
                <a:lnTo>
                  <a:pt x="0" y="0"/>
                </a:lnTo>
                <a:close/>
              </a:path>
            </a:pathLst>
          </a:custGeom>
          <a:blipFill>
            <a:blip r:embed="rId6"/>
            <a:stretch>
              <a:fillRect l="0" t="0" r="0" b="0"/>
            </a:stretch>
          </a:blipFill>
        </p:spPr>
      </p:sp>
      <p:sp>
        <p:nvSpPr>
          <p:cNvPr name="TextBox 5" id="5"/>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6" id="6"/>
          <p:cNvSpPr txBox="true"/>
          <p:nvPr/>
        </p:nvSpPr>
        <p:spPr>
          <a:xfrm rot="0">
            <a:off x="4129609" y="1443332"/>
            <a:ext cx="10038334" cy="2079626"/>
          </a:xfrm>
          <a:prstGeom prst="rect">
            <a:avLst/>
          </a:prstGeom>
        </p:spPr>
        <p:txBody>
          <a:bodyPr anchor="t" rtlCol="false" tIns="0" lIns="0" bIns="0" rIns="0">
            <a:spAutoFit/>
          </a:bodyPr>
          <a:lstStyle/>
          <a:p>
            <a:pPr algn="ctr">
              <a:lnSpc>
                <a:spcPts val="8000"/>
              </a:lnSpc>
            </a:pPr>
            <a:r>
              <a:rPr lang="en-US" b="true" sz="8000" spc="-160">
                <a:solidFill>
                  <a:srgbClr val="063935"/>
                </a:solidFill>
                <a:latin typeface="Roca Two Ultra-Bold"/>
                <a:ea typeface="Roca Two Ultra-Bold"/>
                <a:cs typeface="Roca Two Ultra-Bold"/>
                <a:sym typeface="Roca Two Ultra-Bold"/>
              </a:rPr>
              <a:t>Perbandingan B-Tree dan B+Tree</a:t>
            </a:r>
          </a:p>
        </p:txBody>
      </p:sp>
      <p:sp>
        <p:nvSpPr>
          <p:cNvPr name="TextBox 7" id="7"/>
          <p:cNvSpPr txBox="true"/>
          <p:nvPr/>
        </p:nvSpPr>
        <p:spPr>
          <a:xfrm rot="0">
            <a:off x="1028700" y="9505950"/>
            <a:ext cx="10578423" cy="439420"/>
          </a:xfrm>
          <a:prstGeom prst="rect">
            <a:avLst/>
          </a:prstGeom>
        </p:spPr>
        <p:txBody>
          <a:bodyPr anchor="t" rtlCol="false" tIns="0" lIns="0" bIns="0" rIns="0">
            <a:spAutoFit/>
          </a:bodyPr>
          <a:lstStyle/>
          <a:p>
            <a:pPr algn="l">
              <a:lnSpc>
                <a:spcPts val="1759"/>
              </a:lnSpc>
            </a:pPr>
            <a:r>
              <a:rPr lang="en-US" b="true" sz="1599" u="sng">
                <a:solidFill>
                  <a:srgbClr val="063935"/>
                </a:solidFill>
                <a:latin typeface="Be Vietnam Ultra-Bold"/>
                <a:ea typeface="Be Vietnam Ultra-Bold"/>
                <a:cs typeface="Be Vietnam Ultra-Bold"/>
                <a:sym typeface="Be Vietnam Ultra-Bold"/>
                <a:hlinkClick r:id="rId7" tooltip="https://ieeexplore.ieee.org/document/9037757"/>
              </a:rPr>
              <a:t>PERFORMANCE EVALUATION OF INVERTED FILES, B-TREE AND B+ TREE INDEXING ALGORITHM ON MALAY TEXT</a:t>
            </a:r>
          </a:p>
          <a:p>
            <a:pPr algn="l">
              <a:lnSpc>
                <a:spcPts val="1759"/>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685028" y="3857753"/>
            <a:ext cx="12917945" cy="3133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Kompleksitas Struktur Tree</a:t>
            </a:r>
          </a:p>
        </p:txBody>
      </p:sp>
      <p:grpSp>
        <p:nvGrpSpPr>
          <p:cNvPr name="Group 6" id="6"/>
          <p:cNvGrpSpPr/>
          <p:nvPr/>
        </p:nvGrpSpPr>
        <p:grpSpPr>
          <a:xfrm rot="129934">
            <a:off x="6482594" y="7187653"/>
            <a:ext cx="5322812" cy="1145131"/>
            <a:chOff x="0" y="0"/>
            <a:chExt cx="1054127" cy="226781"/>
          </a:xfrm>
        </p:grpSpPr>
        <p:sp>
          <p:nvSpPr>
            <p:cNvPr name="Freeform 7" id="7"/>
            <p:cNvSpPr/>
            <p:nvPr/>
          </p:nvSpPr>
          <p:spPr>
            <a:xfrm flipH="false" flipV="false" rot="0">
              <a:off x="0" y="0"/>
              <a:ext cx="1054127" cy="226781"/>
            </a:xfrm>
            <a:custGeom>
              <a:avLst/>
              <a:gdLst/>
              <a:ahLst/>
              <a:cxnLst/>
              <a:rect r="r" b="b" t="t" l="l"/>
              <a:pathLst>
                <a:path h="226781" w="1054127">
                  <a:moveTo>
                    <a:pt x="113391" y="0"/>
                  </a:moveTo>
                  <a:lnTo>
                    <a:pt x="940736" y="0"/>
                  </a:lnTo>
                  <a:cubicBezTo>
                    <a:pt x="970809" y="0"/>
                    <a:pt x="999651" y="11946"/>
                    <a:pt x="1020915" y="33211"/>
                  </a:cubicBezTo>
                  <a:cubicBezTo>
                    <a:pt x="1042180" y="54476"/>
                    <a:pt x="1054127" y="83318"/>
                    <a:pt x="1054127" y="113391"/>
                  </a:cubicBezTo>
                  <a:lnTo>
                    <a:pt x="1054127" y="113391"/>
                  </a:lnTo>
                  <a:cubicBezTo>
                    <a:pt x="1054127" y="143464"/>
                    <a:pt x="1042180" y="172305"/>
                    <a:pt x="1020915" y="193570"/>
                  </a:cubicBezTo>
                  <a:cubicBezTo>
                    <a:pt x="999651" y="214835"/>
                    <a:pt x="970809" y="226781"/>
                    <a:pt x="940736"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8" id="8"/>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9" id="9"/>
          <p:cNvGrpSpPr/>
          <p:nvPr/>
        </p:nvGrpSpPr>
        <p:grpSpPr>
          <a:xfrm rot="129934">
            <a:off x="6626122" y="7245938"/>
            <a:ext cx="871076" cy="8710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2" id="12"/>
          <p:cNvSpPr/>
          <p:nvPr/>
        </p:nvSpPr>
        <p:spPr>
          <a:xfrm flipH="false" flipV="false" rot="129934">
            <a:off x="6820754" y="7542876"/>
            <a:ext cx="489403" cy="277489"/>
          </a:xfrm>
          <a:custGeom>
            <a:avLst/>
            <a:gdLst/>
            <a:ahLst/>
            <a:cxnLst/>
            <a:rect r="r" b="b" t="t" l="l"/>
            <a:pathLst>
              <a:path h="277489" w="489403">
                <a:moveTo>
                  <a:pt x="0" y="0"/>
                </a:moveTo>
                <a:lnTo>
                  <a:pt x="489403" y="0"/>
                </a:lnTo>
                <a:lnTo>
                  <a:pt x="489403" y="277488"/>
                </a:lnTo>
                <a:lnTo>
                  <a:pt x="0" y="277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284073">
            <a:off x="13691834" y="5419059"/>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901017" y="6532063"/>
            <a:ext cx="2472855" cy="503563"/>
          </a:xfrm>
          <a:custGeom>
            <a:avLst/>
            <a:gdLst/>
            <a:ahLst/>
            <a:cxnLst/>
            <a:rect r="r" b="b" t="t" l="l"/>
            <a:pathLst>
              <a:path h="503563" w="2472855">
                <a:moveTo>
                  <a:pt x="0" y="0"/>
                </a:moveTo>
                <a:lnTo>
                  <a:pt x="2472855" y="0"/>
                </a:lnTo>
                <a:lnTo>
                  <a:pt x="2472855" y="503564"/>
                </a:lnTo>
                <a:lnTo>
                  <a:pt x="0" y="503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7" id="17"/>
          <p:cNvSpPr txBox="true"/>
          <p:nvPr/>
        </p:nvSpPr>
        <p:spPr>
          <a:xfrm rot="129934">
            <a:off x="7641033" y="7450008"/>
            <a:ext cx="3823044" cy="537845"/>
          </a:xfrm>
          <a:prstGeom prst="rect">
            <a:avLst/>
          </a:prstGeom>
        </p:spPr>
        <p:txBody>
          <a:bodyPr anchor="t" rtlCol="false" tIns="0" lIns="0" bIns="0" rIns="0">
            <a:spAutoFit/>
          </a:bodyPr>
          <a:lstStyle/>
          <a:p>
            <a:pPr algn="l">
              <a:lnSpc>
                <a:spcPts val="4480"/>
              </a:lnSpc>
              <a:spcBef>
                <a:spcPct val="0"/>
              </a:spcBef>
            </a:pPr>
            <a:r>
              <a:rPr lang="en-US" b="true" sz="3200" spc="-32">
                <a:solidFill>
                  <a:srgbClr val="063935"/>
                </a:solidFill>
                <a:latin typeface="Be Vietnam Ultra-Bold"/>
                <a:ea typeface="Be Vietnam Ultra-Bold"/>
                <a:cs typeface="Be Vietnam Ultra-Bold"/>
                <a:sym typeface="Be Vietnam Ultra-Bold"/>
              </a:rPr>
              <a:t>LET’S TAKE A LOOK</a:t>
            </a:r>
          </a:p>
        </p:txBody>
      </p:sp>
      <p:sp>
        <p:nvSpPr>
          <p:cNvPr name="TextBox 18" id="18"/>
          <p:cNvSpPr txBox="true"/>
          <p:nvPr/>
        </p:nvSpPr>
        <p:spPr>
          <a:xfrm rot="0">
            <a:off x="2685028" y="2742693"/>
            <a:ext cx="12917945" cy="848360"/>
          </a:xfrm>
          <a:prstGeom prst="rect">
            <a:avLst/>
          </a:prstGeom>
        </p:spPr>
        <p:txBody>
          <a:bodyPr anchor="t" rtlCol="false" tIns="0" lIns="0" bIns="0" rIns="0">
            <a:spAutoFit/>
          </a:bodyPr>
          <a:lstStyle/>
          <a:p>
            <a:pPr algn="ctr">
              <a:lnSpc>
                <a:spcPts val="6399"/>
              </a:lnSpc>
            </a:pPr>
            <a:r>
              <a:rPr lang="en-US" b="true" sz="6399" spc="-127">
                <a:solidFill>
                  <a:srgbClr val="063935"/>
                </a:solidFill>
                <a:latin typeface="Roca Two Ultra-Bold"/>
                <a:ea typeface="Roca Two Ultra-Bold"/>
                <a:cs typeface="Roca Two Ultra-Bold"/>
                <a:sym typeface="Roca Two Ultra-Bold"/>
              </a:rPr>
              <a:t>Analisis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Freeform 5" id="5"/>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613330" y="1958157"/>
            <a:ext cx="3701114" cy="660572"/>
            <a:chOff x="0" y="0"/>
            <a:chExt cx="974779" cy="173978"/>
          </a:xfrm>
        </p:grpSpPr>
        <p:sp>
          <p:nvSpPr>
            <p:cNvPr name="Freeform 7" id="7"/>
            <p:cNvSpPr/>
            <p:nvPr/>
          </p:nvSpPr>
          <p:spPr>
            <a:xfrm flipH="false" flipV="false" rot="0">
              <a:off x="0" y="0"/>
              <a:ext cx="974779" cy="173978"/>
            </a:xfrm>
            <a:custGeom>
              <a:avLst/>
              <a:gdLst/>
              <a:ahLst/>
              <a:cxnLst/>
              <a:rect r="r" b="b" t="t" l="l"/>
              <a:pathLst>
                <a:path h="173978" w="974779">
                  <a:moveTo>
                    <a:pt x="0" y="0"/>
                  </a:moveTo>
                  <a:lnTo>
                    <a:pt x="974779" y="0"/>
                  </a:lnTo>
                  <a:lnTo>
                    <a:pt x="974779" y="173978"/>
                  </a:lnTo>
                  <a:lnTo>
                    <a:pt x="0" y="173978"/>
                  </a:lnTo>
                  <a:close/>
                </a:path>
              </a:pathLst>
            </a:custGeom>
            <a:solidFill>
              <a:srgbClr val="CCEC4B"/>
            </a:solidFill>
          </p:spPr>
        </p:sp>
        <p:sp>
          <p:nvSpPr>
            <p:cNvPr name="TextBox 8" id="8"/>
            <p:cNvSpPr txBox="true"/>
            <p:nvPr/>
          </p:nvSpPr>
          <p:spPr>
            <a:xfrm>
              <a:off x="0" y="19050"/>
              <a:ext cx="974779" cy="154928"/>
            </a:xfrm>
            <a:prstGeom prst="rect">
              <a:avLst/>
            </a:prstGeom>
          </p:spPr>
          <p:txBody>
            <a:bodyPr anchor="ctr" rtlCol="false" tIns="50800" lIns="50800" bIns="50800" rIns="50800"/>
            <a:lstStyle/>
            <a:p>
              <a:pPr algn="ctr">
                <a:lnSpc>
                  <a:spcPts val="2419"/>
                </a:lnSpc>
              </a:pPr>
            </a:p>
          </p:txBody>
        </p:sp>
      </p:grpSp>
      <p:sp>
        <p:nvSpPr>
          <p:cNvPr name="TextBox 9" id="9"/>
          <p:cNvSpPr txBox="true"/>
          <p:nvPr/>
        </p:nvSpPr>
        <p:spPr>
          <a:xfrm rot="0">
            <a:off x="2613330" y="1996257"/>
            <a:ext cx="7402229" cy="5264264"/>
          </a:xfrm>
          <a:prstGeom prst="rect">
            <a:avLst/>
          </a:prstGeom>
        </p:spPr>
        <p:txBody>
          <a:bodyPr anchor="t" rtlCol="false" tIns="0" lIns="0" bIns="0" rIns="0">
            <a:spAutoFit/>
          </a:bodyPr>
          <a:lstStyle/>
          <a:p>
            <a:pPr algn="l">
              <a:lnSpc>
                <a:spcPts val="3488"/>
              </a:lnSpc>
            </a:pPr>
            <a:r>
              <a:rPr lang="en-US" sz="3200" spc="-57">
                <a:solidFill>
                  <a:srgbClr val="063935"/>
                </a:solidFill>
                <a:latin typeface="Be Vietnam"/>
                <a:ea typeface="Be Vietnam"/>
                <a:cs typeface="Be Vietnam"/>
                <a:sym typeface="Be Vietnam"/>
              </a:rPr>
              <a:t>Struktur:</a:t>
            </a: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B-Tree adalah balanced tree: tinggi pohonnya logaritmik</a:t>
            </a: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Setiap node bisa punya m - 1 kunci dan maksimal m anak</a:t>
            </a: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Kunci disimpan di semua node (internal dan daun). Karena setiap node bisa menyimpan banyak kunci, tingginya rendah </a:t>
            </a:r>
          </a:p>
        </p:txBody>
      </p:sp>
      <p:sp>
        <p:nvSpPr>
          <p:cNvPr name="TextBox 10" id="10"/>
          <p:cNvSpPr txBox="true"/>
          <p:nvPr/>
        </p:nvSpPr>
        <p:spPr>
          <a:xfrm rot="0">
            <a:off x="1028700" y="1066800"/>
            <a:ext cx="3744633" cy="554332"/>
          </a:xfrm>
          <a:prstGeom prst="rect">
            <a:avLst/>
          </a:prstGeom>
        </p:spPr>
        <p:txBody>
          <a:bodyPr anchor="t" rtlCol="false" tIns="0" lIns="0" bIns="0" rIns="0">
            <a:spAutoFit/>
          </a:bodyPr>
          <a:lstStyle/>
          <a:p>
            <a:pPr algn="l">
              <a:lnSpc>
                <a:spcPts val="4290"/>
              </a:lnSpc>
            </a:pPr>
            <a:r>
              <a:rPr lang="en-US" sz="3900" b="true">
                <a:solidFill>
                  <a:srgbClr val="063935"/>
                </a:solidFill>
                <a:latin typeface="Be Vietnam Ultra-Bold"/>
                <a:ea typeface="Be Vietnam Ultra-Bold"/>
                <a:cs typeface="Be Vietnam Ultra-Bold"/>
                <a:sym typeface="Be Vietnam Ultra-Bold"/>
              </a:rPr>
              <a:t>B- TREE</a:t>
            </a:r>
          </a:p>
        </p:txBody>
      </p:sp>
      <p:grpSp>
        <p:nvGrpSpPr>
          <p:cNvPr name="Group 11" id="11"/>
          <p:cNvGrpSpPr/>
          <p:nvPr/>
        </p:nvGrpSpPr>
        <p:grpSpPr>
          <a:xfrm rot="0">
            <a:off x="10596837" y="1958157"/>
            <a:ext cx="4128703" cy="660572"/>
            <a:chOff x="0" y="0"/>
            <a:chExt cx="1087395" cy="173978"/>
          </a:xfrm>
        </p:grpSpPr>
        <p:sp>
          <p:nvSpPr>
            <p:cNvPr name="Freeform 12" id="12"/>
            <p:cNvSpPr/>
            <p:nvPr/>
          </p:nvSpPr>
          <p:spPr>
            <a:xfrm flipH="false" flipV="false" rot="0">
              <a:off x="0" y="0"/>
              <a:ext cx="1087395" cy="173978"/>
            </a:xfrm>
            <a:custGeom>
              <a:avLst/>
              <a:gdLst/>
              <a:ahLst/>
              <a:cxnLst/>
              <a:rect r="r" b="b" t="t" l="l"/>
              <a:pathLst>
                <a:path h="173978" w="1087395">
                  <a:moveTo>
                    <a:pt x="0" y="0"/>
                  </a:moveTo>
                  <a:lnTo>
                    <a:pt x="1087395" y="0"/>
                  </a:lnTo>
                  <a:lnTo>
                    <a:pt x="1087395" y="173978"/>
                  </a:lnTo>
                  <a:lnTo>
                    <a:pt x="0" y="173978"/>
                  </a:lnTo>
                  <a:close/>
                </a:path>
              </a:pathLst>
            </a:custGeom>
            <a:solidFill>
              <a:srgbClr val="CCEC4B"/>
            </a:solidFill>
          </p:spPr>
        </p:sp>
        <p:sp>
          <p:nvSpPr>
            <p:cNvPr name="TextBox 13" id="13"/>
            <p:cNvSpPr txBox="true"/>
            <p:nvPr/>
          </p:nvSpPr>
          <p:spPr>
            <a:xfrm>
              <a:off x="0" y="19050"/>
              <a:ext cx="1087395" cy="154928"/>
            </a:xfrm>
            <a:prstGeom prst="rect">
              <a:avLst/>
            </a:prstGeom>
          </p:spPr>
          <p:txBody>
            <a:bodyPr anchor="ctr" rtlCol="false" tIns="50800" lIns="50800" bIns="50800" rIns="50800"/>
            <a:lstStyle/>
            <a:p>
              <a:pPr algn="ctr">
                <a:lnSpc>
                  <a:spcPts val="2419"/>
                </a:lnSpc>
              </a:pPr>
            </a:p>
          </p:txBody>
        </p:sp>
      </p:grpSp>
      <p:sp>
        <p:nvSpPr>
          <p:cNvPr name="TextBox 14" id="14"/>
          <p:cNvSpPr txBox="true"/>
          <p:nvPr/>
        </p:nvSpPr>
        <p:spPr>
          <a:xfrm rot="0">
            <a:off x="10596837" y="1996257"/>
            <a:ext cx="7402229" cy="5264264"/>
          </a:xfrm>
          <a:prstGeom prst="rect">
            <a:avLst/>
          </a:prstGeom>
        </p:spPr>
        <p:txBody>
          <a:bodyPr anchor="t" rtlCol="false" tIns="0" lIns="0" bIns="0" rIns="0">
            <a:spAutoFit/>
          </a:bodyPr>
          <a:lstStyle/>
          <a:p>
            <a:pPr algn="l">
              <a:lnSpc>
                <a:spcPts val="3488"/>
              </a:lnSpc>
            </a:pPr>
            <a:r>
              <a:rPr lang="en-US" sz="3200" spc="-57">
                <a:solidFill>
                  <a:srgbClr val="063935"/>
                </a:solidFill>
                <a:latin typeface="Be Vietnam"/>
                <a:ea typeface="Be Vietnam"/>
                <a:cs typeface="Be Vietnam"/>
                <a:sym typeface="Be Vietnam"/>
              </a:rPr>
              <a:t>Kompleksitas Waktu:</a:t>
            </a: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Search: O(logₘ n)</a:t>
            </a:r>
          </a:p>
          <a:p>
            <a:pPr algn="l">
              <a:lnSpc>
                <a:spcPts val="3488"/>
              </a:lnSpc>
            </a:pPr>
          </a:p>
          <a:p>
            <a:pPr algn="l">
              <a:lnSpc>
                <a:spcPts val="3488"/>
              </a:lnSpc>
            </a:pP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Insert: O(logₘ n) (dengan kemungkinan split)</a:t>
            </a:r>
          </a:p>
          <a:p>
            <a:pPr algn="l">
              <a:lnSpc>
                <a:spcPts val="3488"/>
              </a:lnSpc>
            </a:pP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Delete: O(logₘ n) (melibatkan merge atau redistribute)</a:t>
            </a:r>
          </a:p>
        </p:txBody>
      </p:sp>
      <p:sp>
        <p:nvSpPr>
          <p:cNvPr name="TextBox 15" id="15"/>
          <p:cNvSpPr txBox="true"/>
          <p:nvPr/>
        </p:nvSpPr>
        <p:spPr>
          <a:xfrm rot="0">
            <a:off x="10596837" y="3403092"/>
            <a:ext cx="6311096" cy="834837"/>
          </a:xfrm>
          <a:prstGeom prst="rect">
            <a:avLst/>
          </a:prstGeom>
        </p:spPr>
        <p:txBody>
          <a:bodyPr anchor="t" rtlCol="false" tIns="0" lIns="0" bIns="0" rIns="0">
            <a:spAutoFit/>
          </a:bodyPr>
          <a:lstStyle/>
          <a:p>
            <a:pPr algn="l">
              <a:lnSpc>
                <a:spcPts val="2166"/>
              </a:lnSpc>
            </a:pPr>
            <a:r>
              <a:rPr lang="en-US" sz="1988" spc="-35">
                <a:solidFill>
                  <a:srgbClr val="063935"/>
                </a:solidFill>
                <a:latin typeface="Arimo"/>
                <a:ea typeface="Arimo"/>
                <a:cs typeface="Arimo"/>
                <a:sym typeface="Arimo"/>
              </a:rPr>
              <a:t>Menelusuri dari root ke daun. Dalam setiap node, pencarian kunci O(log m) (jika pakai binary search) atau O(m) (jika linear). Total: O(logₘ n × m) ≈ O(log n)</a:t>
            </a:r>
          </a:p>
        </p:txBody>
      </p:sp>
      <p:sp>
        <p:nvSpPr>
          <p:cNvPr name="TextBox 16" id="16"/>
          <p:cNvSpPr txBox="true"/>
          <p:nvPr/>
        </p:nvSpPr>
        <p:spPr>
          <a:xfrm rot="0">
            <a:off x="10596837" y="5606632"/>
            <a:ext cx="6311096" cy="290444"/>
          </a:xfrm>
          <a:prstGeom prst="rect">
            <a:avLst/>
          </a:prstGeom>
        </p:spPr>
        <p:txBody>
          <a:bodyPr anchor="t" rtlCol="false" tIns="0" lIns="0" bIns="0" rIns="0">
            <a:spAutoFit/>
          </a:bodyPr>
          <a:lstStyle/>
          <a:p>
            <a:pPr algn="l">
              <a:lnSpc>
                <a:spcPts val="2166"/>
              </a:lnSpc>
            </a:pPr>
            <a:r>
              <a:rPr lang="en-US" sz="1988" spc="-35">
                <a:solidFill>
                  <a:srgbClr val="063935"/>
                </a:solidFill>
                <a:latin typeface="Arimo"/>
                <a:ea typeface="Arimo"/>
                <a:cs typeface="Arimo"/>
                <a:sym typeface="Arimo"/>
              </a:rPr>
              <a:t>Sama seperti search, lalu bisa terjadi split. Tetap O(log n)</a:t>
            </a:r>
          </a:p>
        </p:txBody>
      </p:sp>
      <p:sp>
        <p:nvSpPr>
          <p:cNvPr name="TextBox 17" id="17"/>
          <p:cNvSpPr txBox="true"/>
          <p:nvPr/>
        </p:nvSpPr>
        <p:spPr>
          <a:xfrm rot="0">
            <a:off x="10596837" y="7405662"/>
            <a:ext cx="6311096" cy="562640"/>
          </a:xfrm>
          <a:prstGeom prst="rect">
            <a:avLst/>
          </a:prstGeom>
        </p:spPr>
        <p:txBody>
          <a:bodyPr anchor="t" rtlCol="false" tIns="0" lIns="0" bIns="0" rIns="0">
            <a:spAutoFit/>
          </a:bodyPr>
          <a:lstStyle/>
          <a:p>
            <a:pPr algn="l">
              <a:lnSpc>
                <a:spcPts val="2166"/>
              </a:lnSpc>
            </a:pPr>
            <a:r>
              <a:rPr lang="en-US" sz="1988" spc="-35">
                <a:solidFill>
                  <a:srgbClr val="063935"/>
                </a:solidFill>
                <a:latin typeface="Arimo"/>
                <a:ea typeface="Arimo"/>
                <a:cs typeface="Arimo"/>
                <a:sym typeface="Arimo"/>
              </a:rPr>
              <a:t>Mirip dengan search, bisa merge atau borrow, tetap logaritmik</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Freeform 5" id="5"/>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278217" y="1968460"/>
            <a:ext cx="3484007" cy="637424"/>
            <a:chOff x="0" y="0"/>
            <a:chExt cx="917598" cy="167881"/>
          </a:xfrm>
        </p:grpSpPr>
        <p:sp>
          <p:nvSpPr>
            <p:cNvPr name="Freeform 7" id="7"/>
            <p:cNvSpPr/>
            <p:nvPr/>
          </p:nvSpPr>
          <p:spPr>
            <a:xfrm flipH="false" flipV="false" rot="0">
              <a:off x="0" y="0"/>
              <a:ext cx="917598" cy="167881"/>
            </a:xfrm>
            <a:custGeom>
              <a:avLst/>
              <a:gdLst/>
              <a:ahLst/>
              <a:cxnLst/>
              <a:rect r="r" b="b" t="t" l="l"/>
              <a:pathLst>
                <a:path h="167881" w="917598">
                  <a:moveTo>
                    <a:pt x="0" y="0"/>
                  </a:moveTo>
                  <a:lnTo>
                    <a:pt x="917598" y="0"/>
                  </a:lnTo>
                  <a:lnTo>
                    <a:pt x="917598" y="167881"/>
                  </a:lnTo>
                  <a:lnTo>
                    <a:pt x="0" y="167881"/>
                  </a:lnTo>
                  <a:close/>
                </a:path>
              </a:pathLst>
            </a:custGeom>
            <a:solidFill>
              <a:srgbClr val="CCEC4B"/>
            </a:solidFill>
          </p:spPr>
        </p:sp>
        <p:sp>
          <p:nvSpPr>
            <p:cNvPr name="TextBox 8" id="8"/>
            <p:cNvSpPr txBox="true"/>
            <p:nvPr/>
          </p:nvSpPr>
          <p:spPr>
            <a:xfrm>
              <a:off x="0" y="19050"/>
              <a:ext cx="917598" cy="148831"/>
            </a:xfrm>
            <a:prstGeom prst="rect">
              <a:avLst/>
            </a:prstGeom>
          </p:spPr>
          <p:txBody>
            <a:bodyPr anchor="ctr" rtlCol="false" tIns="50800" lIns="50800" bIns="50800" rIns="50800"/>
            <a:lstStyle/>
            <a:p>
              <a:pPr algn="ctr">
                <a:lnSpc>
                  <a:spcPts val="2419"/>
                </a:lnSpc>
              </a:pPr>
            </a:p>
          </p:txBody>
        </p:sp>
      </p:grpSp>
      <p:sp>
        <p:nvSpPr>
          <p:cNvPr name="TextBox 9" id="9"/>
          <p:cNvSpPr txBox="true"/>
          <p:nvPr/>
        </p:nvSpPr>
        <p:spPr>
          <a:xfrm rot="0">
            <a:off x="1028700" y="1076325"/>
            <a:ext cx="3744633" cy="524510"/>
          </a:xfrm>
          <a:prstGeom prst="rect">
            <a:avLst/>
          </a:prstGeom>
        </p:spPr>
        <p:txBody>
          <a:bodyPr anchor="t" rtlCol="false" tIns="0" lIns="0" bIns="0" rIns="0">
            <a:spAutoFit/>
          </a:bodyPr>
          <a:lstStyle/>
          <a:p>
            <a:pPr algn="l">
              <a:lnSpc>
                <a:spcPts val="4180"/>
              </a:lnSpc>
            </a:pPr>
            <a:r>
              <a:rPr lang="en-US" sz="3800" b="true">
                <a:solidFill>
                  <a:srgbClr val="063935"/>
                </a:solidFill>
                <a:latin typeface="Be Vietnam Ultra-Bold"/>
                <a:ea typeface="Be Vietnam Ultra-Bold"/>
                <a:cs typeface="Be Vietnam Ultra-Bold"/>
                <a:sym typeface="Be Vietnam Ultra-Bold"/>
              </a:rPr>
              <a:t>B+ TREE</a:t>
            </a:r>
          </a:p>
        </p:txBody>
      </p:sp>
      <p:sp>
        <p:nvSpPr>
          <p:cNvPr name="TextBox 10" id="10"/>
          <p:cNvSpPr txBox="true"/>
          <p:nvPr/>
        </p:nvSpPr>
        <p:spPr>
          <a:xfrm rot="0">
            <a:off x="2278217" y="2049523"/>
            <a:ext cx="7402229" cy="4387987"/>
          </a:xfrm>
          <a:prstGeom prst="rect">
            <a:avLst/>
          </a:prstGeom>
        </p:spPr>
        <p:txBody>
          <a:bodyPr anchor="t" rtlCol="false" tIns="0" lIns="0" bIns="0" rIns="0">
            <a:spAutoFit/>
          </a:bodyPr>
          <a:lstStyle/>
          <a:p>
            <a:pPr algn="l">
              <a:lnSpc>
                <a:spcPts val="3488"/>
              </a:lnSpc>
            </a:pPr>
            <a:r>
              <a:rPr lang="en-US" sz="3200" spc="-57">
                <a:solidFill>
                  <a:srgbClr val="063935"/>
                </a:solidFill>
                <a:latin typeface="Be Vietnam"/>
                <a:ea typeface="Be Vietnam"/>
                <a:cs typeface="Be Vietnam"/>
                <a:sym typeface="Be Vietnam"/>
              </a:rPr>
              <a:t>Struktur:</a:t>
            </a: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Variasi dari B-Tree di mana semua kunci hanya disimpan di daun.</a:t>
            </a: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Node internal hanya menyimpan indeks (routing).</a:t>
            </a: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Node daun saling terhubung membentuk linked list.</a:t>
            </a:r>
          </a:p>
        </p:txBody>
      </p:sp>
      <p:grpSp>
        <p:nvGrpSpPr>
          <p:cNvPr name="Group 11" id="11"/>
          <p:cNvGrpSpPr/>
          <p:nvPr/>
        </p:nvGrpSpPr>
        <p:grpSpPr>
          <a:xfrm rot="0">
            <a:off x="10596837" y="2011423"/>
            <a:ext cx="4665815" cy="696715"/>
            <a:chOff x="0" y="0"/>
            <a:chExt cx="1228857" cy="183497"/>
          </a:xfrm>
        </p:grpSpPr>
        <p:sp>
          <p:nvSpPr>
            <p:cNvPr name="Freeform 12" id="12"/>
            <p:cNvSpPr/>
            <p:nvPr/>
          </p:nvSpPr>
          <p:spPr>
            <a:xfrm flipH="false" flipV="false" rot="0">
              <a:off x="0" y="0"/>
              <a:ext cx="1228856" cy="183497"/>
            </a:xfrm>
            <a:custGeom>
              <a:avLst/>
              <a:gdLst/>
              <a:ahLst/>
              <a:cxnLst/>
              <a:rect r="r" b="b" t="t" l="l"/>
              <a:pathLst>
                <a:path h="183497" w="1228856">
                  <a:moveTo>
                    <a:pt x="0" y="0"/>
                  </a:moveTo>
                  <a:lnTo>
                    <a:pt x="1228856" y="0"/>
                  </a:lnTo>
                  <a:lnTo>
                    <a:pt x="1228856" y="183497"/>
                  </a:lnTo>
                  <a:lnTo>
                    <a:pt x="0" y="183497"/>
                  </a:lnTo>
                  <a:close/>
                </a:path>
              </a:pathLst>
            </a:custGeom>
            <a:solidFill>
              <a:srgbClr val="CCEC4B"/>
            </a:solidFill>
          </p:spPr>
        </p:sp>
        <p:sp>
          <p:nvSpPr>
            <p:cNvPr name="TextBox 13" id="13"/>
            <p:cNvSpPr txBox="true"/>
            <p:nvPr/>
          </p:nvSpPr>
          <p:spPr>
            <a:xfrm>
              <a:off x="0" y="19050"/>
              <a:ext cx="1228857" cy="164447"/>
            </a:xfrm>
            <a:prstGeom prst="rect">
              <a:avLst/>
            </a:prstGeom>
          </p:spPr>
          <p:txBody>
            <a:bodyPr anchor="ctr" rtlCol="false" tIns="50800" lIns="50800" bIns="50800" rIns="50800"/>
            <a:lstStyle/>
            <a:p>
              <a:pPr algn="ctr">
                <a:lnSpc>
                  <a:spcPts val="2419"/>
                </a:lnSpc>
              </a:pPr>
            </a:p>
          </p:txBody>
        </p:sp>
      </p:grpSp>
      <p:sp>
        <p:nvSpPr>
          <p:cNvPr name="TextBox 14" id="14"/>
          <p:cNvSpPr txBox="true"/>
          <p:nvPr/>
        </p:nvSpPr>
        <p:spPr>
          <a:xfrm rot="0">
            <a:off x="10596837" y="2006560"/>
            <a:ext cx="7402229" cy="6578679"/>
          </a:xfrm>
          <a:prstGeom prst="rect">
            <a:avLst/>
          </a:prstGeom>
        </p:spPr>
        <p:txBody>
          <a:bodyPr anchor="t" rtlCol="false" tIns="0" lIns="0" bIns="0" rIns="0">
            <a:spAutoFit/>
          </a:bodyPr>
          <a:lstStyle/>
          <a:p>
            <a:pPr algn="l">
              <a:lnSpc>
                <a:spcPts val="3488"/>
              </a:lnSpc>
            </a:pPr>
            <a:r>
              <a:rPr lang="en-US" sz="3200" spc="-57">
                <a:solidFill>
                  <a:srgbClr val="063935"/>
                </a:solidFill>
                <a:latin typeface="Be Vietnam"/>
                <a:ea typeface="Be Vietnam"/>
                <a:cs typeface="Be Vietnam"/>
                <a:sym typeface="Be Vietnam"/>
              </a:rPr>
              <a:t>Kompleksitas Waktu:</a:t>
            </a: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Search: O(logₘ n)</a:t>
            </a:r>
          </a:p>
          <a:p>
            <a:pPr algn="l">
              <a:lnSpc>
                <a:spcPts val="3488"/>
              </a:lnSpc>
            </a:pP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Insert: O(logₘ n) (dengan split daun jika penuh)</a:t>
            </a:r>
          </a:p>
          <a:p>
            <a:pPr algn="l">
              <a:lnSpc>
                <a:spcPts val="3488"/>
              </a:lnSpc>
            </a:pP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Delete: O(logₘ n) (lebih mudah karena hanya di daun)</a:t>
            </a:r>
          </a:p>
          <a:p>
            <a:pPr algn="l">
              <a:lnSpc>
                <a:spcPts val="3488"/>
              </a:lnSpc>
            </a:pPr>
          </a:p>
          <a:p>
            <a:pPr algn="l">
              <a:lnSpc>
                <a:spcPts val="3488"/>
              </a:lnSpc>
            </a:pPr>
          </a:p>
          <a:p>
            <a:pPr algn="l">
              <a:lnSpc>
                <a:spcPts val="3488"/>
              </a:lnSpc>
            </a:pPr>
            <a:r>
              <a:rPr lang="en-US" sz="3200" spc="-57">
                <a:solidFill>
                  <a:srgbClr val="063935"/>
                </a:solidFill>
                <a:latin typeface="Be Vietnam"/>
                <a:ea typeface="Be Vietnam"/>
                <a:cs typeface="Be Vietnam"/>
                <a:sym typeface="Be Vietnam"/>
              </a:rPr>
              <a:t>- </a:t>
            </a:r>
            <a:r>
              <a:rPr lang="en-US" sz="3200" spc="-57">
                <a:solidFill>
                  <a:srgbClr val="063935"/>
                </a:solidFill>
                <a:latin typeface="Be Vietnam"/>
                <a:ea typeface="Be Vietnam"/>
                <a:cs typeface="Be Vietnam"/>
                <a:sym typeface="Be Vietnam"/>
              </a:rPr>
              <a:t>Range Query: O(logₘ n + k) (lebih efisien dari B-Tree)</a:t>
            </a:r>
          </a:p>
        </p:txBody>
      </p:sp>
      <p:sp>
        <p:nvSpPr>
          <p:cNvPr name="TextBox 15" id="15"/>
          <p:cNvSpPr txBox="true"/>
          <p:nvPr/>
        </p:nvSpPr>
        <p:spPr>
          <a:xfrm rot="0">
            <a:off x="10596837" y="3493107"/>
            <a:ext cx="6311096" cy="290444"/>
          </a:xfrm>
          <a:prstGeom prst="rect">
            <a:avLst/>
          </a:prstGeom>
        </p:spPr>
        <p:txBody>
          <a:bodyPr anchor="t" rtlCol="false" tIns="0" lIns="0" bIns="0" rIns="0">
            <a:spAutoFit/>
          </a:bodyPr>
          <a:lstStyle/>
          <a:p>
            <a:pPr algn="l">
              <a:lnSpc>
                <a:spcPts val="2166"/>
              </a:lnSpc>
            </a:pPr>
            <a:r>
              <a:rPr lang="en-US" sz="1988" spc="-35">
                <a:solidFill>
                  <a:srgbClr val="063935"/>
                </a:solidFill>
                <a:latin typeface="Arimo"/>
                <a:ea typeface="Arimo"/>
                <a:cs typeface="Arimo"/>
                <a:sym typeface="Arimo"/>
              </a:rPr>
              <a:t>Sama seperti B-Tree, tapi traversal selalu sampai ke daun</a:t>
            </a:r>
          </a:p>
        </p:txBody>
      </p:sp>
      <p:sp>
        <p:nvSpPr>
          <p:cNvPr name="TextBox 16" id="16"/>
          <p:cNvSpPr txBox="true"/>
          <p:nvPr/>
        </p:nvSpPr>
        <p:spPr>
          <a:xfrm rot="0">
            <a:off x="10596837" y="5286375"/>
            <a:ext cx="6311096" cy="562640"/>
          </a:xfrm>
          <a:prstGeom prst="rect">
            <a:avLst/>
          </a:prstGeom>
        </p:spPr>
        <p:txBody>
          <a:bodyPr anchor="t" rtlCol="false" tIns="0" lIns="0" bIns="0" rIns="0">
            <a:spAutoFit/>
          </a:bodyPr>
          <a:lstStyle/>
          <a:p>
            <a:pPr algn="l">
              <a:lnSpc>
                <a:spcPts val="2166"/>
              </a:lnSpc>
            </a:pPr>
            <a:r>
              <a:rPr lang="en-US" sz="1988" spc="-35">
                <a:solidFill>
                  <a:srgbClr val="063935"/>
                </a:solidFill>
                <a:latin typeface="Arimo"/>
                <a:ea typeface="Arimo"/>
                <a:cs typeface="Arimo"/>
                <a:sym typeface="Arimo"/>
              </a:rPr>
              <a:t>Menyisipkan data ke daun. Bisa menyebabkan split, tetap logaritmik</a:t>
            </a:r>
          </a:p>
        </p:txBody>
      </p:sp>
      <p:sp>
        <p:nvSpPr>
          <p:cNvPr name="TextBox 17" id="17"/>
          <p:cNvSpPr txBox="true"/>
          <p:nvPr/>
        </p:nvSpPr>
        <p:spPr>
          <a:xfrm rot="0">
            <a:off x="10596837" y="7097019"/>
            <a:ext cx="6311096" cy="290444"/>
          </a:xfrm>
          <a:prstGeom prst="rect">
            <a:avLst/>
          </a:prstGeom>
        </p:spPr>
        <p:txBody>
          <a:bodyPr anchor="t" rtlCol="false" tIns="0" lIns="0" bIns="0" rIns="0">
            <a:spAutoFit/>
          </a:bodyPr>
          <a:lstStyle/>
          <a:p>
            <a:pPr algn="l">
              <a:lnSpc>
                <a:spcPts val="2166"/>
              </a:lnSpc>
            </a:pPr>
            <a:r>
              <a:rPr lang="en-US" sz="1988" spc="-35">
                <a:solidFill>
                  <a:srgbClr val="063935"/>
                </a:solidFill>
                <a:latin typeface="Arimo"/>
                <a:ea typeface="Arimo"/>
                <a:cs typeface="Arimo"/>
                <a:sym typeface="Arimo"/>
              </a:rPr>
              <a:t>Hanya di daun, lebih simpel daripada B-Tree</a:t>
            </a:r>
          </a:p>
        </p:txBody>
      </p:sp>
      <p:sp>
        <p:nvSpPr>
          <p:cNvPr name="TextBox 18" id="18"/>
          <p:cNvSpPr txBox="true"/>
          <p:nvPr/>
        </p:nvSpPr>
        <p:spPr>
          <a:xfrm rot="0">
            <a:off x="10596837" y="8720693"/>
            <a:ext cx="6311096" cy="562640"/>
          </a:xfrm>
          <a:prstGeom prst="rect">
            <a:avLst/>
          </a:prstGeom>
        </p:spPr>
        <p:txBody>
          <a:bodyPr anchor="t" rtlCol="false" tIns="0" lIns="0" bIns="0" rIns="0">
            <a:spAutoFit/>
          </a:bodyPr>
          <a:lstStyle/>
          <a:p>
            <a:pPr algn="l">
              <a:lnSpc>
                <a:spcPts val="2166"/>
              </a:lnSpc>
            </a:pPr>
            <a:r>
              <a:rPr lang="en-US" sz="1988" spc="-35">
                <a:solidFill>
                  <a:srgbClr val="063935"/>
                </a:solidFill>
                <a:latin typeface="Arimo"/>
                <a:ea typeface="Arimo"/>
                <a:cs typeface="Arimo"/>
                <a:sym typeface="Arimo"/>
              </a:rPr>
              <a:t>Cari titik awal (O(log n)), lalu baca k elemen berturut-turut (O(k)) via linked list di daun</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graphicFrame>
        <p:nvGraphicFramePr>
          <p:cNvPr name="Table 5" id="5"/>
          <p:cNvGraphicFramePr>
            <a:graphicFrameLocks noGrp="true"/>
          </p:cNvGraphicFramePr>
          <p:nvPr/>
        </p:nvGraphicFramePr>
        <p:xfrm>
          <a:off x="2901017" y="2721695"/>
          <a:ext cx="12524563" cy="3333202"/>
        </p:xfrm>
        <a:graphic>
          <a:graphicData uri="http://schemas.openxmlformats.org/drawingml/2006/table">
            <a:tbl>
              <a:tblPr/>
              <a:tblGrid>
                <a:gridCol w="1858921"/>
                <a:gridCol w="2390905"/>
                <a:gridCol w="3817924"/>
                <a:gridCol w="4456812"/>
              </a:tblGrid>
              <a:tr h="713211">
                <a:tc>
                  <a:txBody>
                    <a:bodyPr anchor="t" rtlCol="false"/>
                    <a:lstStyle/>
                    <a:p>
                      <a:pPr algn="ctr">
                        <a:lnSpc>
                          <a:spcPts val="2502"/>
                        </a:lnSpc>
                        <a:defRPr/>
                      </a:pPr>
                      <a:r>
                        <a:rPr lang="en-US" sz="1800" b="true">
                          <a:solidFill>
                            <a:srgbClr val="000000"/>
                          </a:solidFill>
                          <a:latin typeface="Be Vietnam Ultra-Bold"/>
                          <a:ea typeface="Be Vietnam Ultra-Bold"/>
                          <a:cs typeface="Be Vietnam Ultra-Bold"/>
                          <a:sym typeface="Be Vietnam Ultra-Bold"/>
                        </a:rPr>
                        <a:t>Operasi</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Be Vietnam Ultra-Bold"/>
                          <a:ea typeface="Be Vietnam Ultra-Bold"/>
                          <a:cs typeface="Be Vietnam Ultra-Bold"/>
                          <a:sym typeface="Be Vietnam Ultra-Bold"/>
                        </a:rPr>
                        <a:t>B-Tree</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Be Vietnam Ultra-Bold"/>
                          <a:ea typeface="Be Vietnam Ultra-Bold"/>
                          <a:cs typeface="Be Vietnam Ultra-Bold"/>
                          <a:sym typeface="Be Vietnam Ultra-Bold"/>
                        </a:rPr>
                        <a:t>B+ Tree</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Be Vietnam Ultra-Bold"/>
                          <a:ea typeface="Be Vietnam Ultra-Bold"/>
                          <a:cs typeface="Be Vietnam Ultra-Bold"/>
                          <a:sym typeface="Be Vietnam Ultra-Bold"/>
                        </a:rPr>
                        <a:t>Keterangan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67756">
                <a:tc>
                  <a:txBody>
                    <a:bodyPr anchor="t" rtlCol="false"/>
                    <a:lstStyle/>
                    <a:p>
                      <a:pPr algn="ctr">
                        <a:lnSpc>
                          <a:spcPts val="2520"/>
                        </a:lnSpc>
                        <a:defRPr/>
                      </a:pPr>
                      <a:r>
                        <a:rPr lang="en-US" sz="1800">
                          <a:solidFill>
                            <a:srgbClr val="000000"/>
                          </a:solidFill>
                          <a:latin typeface="Be Vietnam"/>
                          <a:ea typeface="Be Vietnam"/>
                          <a:cs typeface="Be Vietnam"/>
                          <a:sym typeface="Be Vietnam"/>
                        </a:rPr>
                        <a:t>Search</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O(logₘ 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O(logₘ 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Sama, tapi B+ harus sampai ke daun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0952">
                <a:tc>
                  <a:txBody>
                    <a:bodyPr anchor="t" rtlCol="false"/>
                    <a:lstStyle/>
                    <a:p>
                      <a:pPr algn="ctr">
                        <a:lnSpc>
                          <a:spcPts val="2520"/>
                        </a:lnSpc>
                        <a:defRPr/>
                      </a:pPr>
                      <a:r>
                        <a:rPr lang="en-US" sz="1800">
                          <a:solidFill>
                            <a:srgbClr val="000000"/>
                          </a:solidFill>
                          <a:latin typeface="Be Vietnam"/>
                          <a:ea typeface="Be Vietnam"/>
                          <a:cs typeface="Be Vietnam"/>
                          <a:sym typeface="Be Vietnam"/>
                        </a:rPr>
                        <a:t>Insert</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O(logₘ 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O(logₘ 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Sama, tapi B+ lebih terstruktur</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4171">
                <a:tc>
                  <a:txBody>
                    <a:bodyPr anchor="t" rtlCol="false"/>
                    <a:lstStyle/>
                    <a:p>
                      <a:pPr algn="ctr">
                        <a:lnSpc>
                          <a:spcPts val="2520"/>
                        </a:lnSpc>
                        <a:defRPr/>
                      </a:pPr>
                      <a:r>
                        <a:rPr lang="en-US" sz="1800">
                          <a:solidFill>
                            <a:srgbClr val="000000"/>
                          </a:solidFill>
                          <a:latin typeface="Be Vietnam"/>
                          <a:ea typeface="Be Vietnam"/>
                          <a:cs typeface="Be Vietnam"/>
                          <a:sym typeface="Be Vietnam"/>
                        </a:rPr>
                        <a:t>Delete </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O(logₘ 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O(logₘ 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B+ lebih sederhana di daun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17112">
                <a:tc>
                  <a:txBody>
                    <a:bodyPr anchor="t" rtlCol="false"/>
                    <a:lstStyle/>
                    <a:p>
                      <a:pPr algn="ctr">
                        <a:lnSpc>
                          <a:spcPts val="2520"/>
                        </a:lnSpc>
                        <a:defRPr/>
                      </a:pPr>
                      <a:r>
                        <a:rPr lang="en-US" sz="1800">
                          <a:solidFill>
                            <a:srgbClr val="000000"/>
                          </a:solidFill>
                          <a:latin typeface="Be Vietnam"/>
                          <a:ea typeface="Be Vietnam"/>
                          <a:cs typeface="Be Vietnam"/>
                          <a:sym typeface="Be Vietnam"/>
                        </a:rPr>
                        <a:t>Range Query</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O(k logₘ 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O(logₘ n + k)</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Be Vietnam"/>
                          <a:ea typeface="Be Vietnam"/>
                          <a:cs typeface="Be Vietnam"/>
                          <a:sym typeface="Be Vietnam"/>
                        </a:rPr>
                        <a:t>B+ jauh lebih efisien</a:t>
                      </a:r>
                      <a:endParaRPr lang="en-US" sz="1100"/>
                    </a:p>
                  </a:txBody>
                  <a:tcPr marL="76200" marR="76200" marT="76200" marB="762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028700" y="1066800"/>
            <a:ext cx="8183412" cy="554332"/>
          </a:xfrm>
          <a:prstGeom prst="rect">
            <a:avLst/>
          </a:prstGeom>
        </p:spPr>
        <p:txBody>
          <a:bodyPr anchor="t" rtlCol="false" tIns="0" lIns="0" bIns="0" rIns="0">
            <a:spAutoFit/>
          </a:bodyPr>
          <a:lstStyle/>
          <a:p>
            <a:pPr algn="l">
              <a:lnSpc>
                <a:spcPts val="4290"/>
              </a:lnSpc>
            </a:pPr>
            <a:r>
              <a:rPr lang="en-US" sz="3900" b="true">
                <a:solidFill>
                  <a:srgbClr val="063935"/>
                </a:solidFill>
                <a:latin typeface="Be Vietnam Ultra-Bold"/>
                <a:ea typeface="Be Vietnam Ultra-Bold"/>
                <a:cs typeface="Be Vietnam Ultra-Bold"/>
                <a:sym typeface="Be Vietnam Ultra-Bold"/>
              </a:rPr>
              <a:t>PERBANDINGAN KOMPLEKSITAS</a:t>
            </a:r>
          </a:p>
        </p:txBody>
      </p:sp>
      <p:sp>
        <p:nvSpPr>
          <p:cNvPr name="TextBox 7" id="7"/>
          <p:cNvSpPr txBox="true"/>
          <p:nvPr/>
        </p:nvSpPr>
        <p:spPr>
          <a:xfrm rot="0">
            <a:off x="2901017" y="7164986"/>
            <a:ext cx="6311096" cy="995588"/>
          </a:xfrm>
          <a:prstGeom prst="rect">
            <a:avLst/>
          </a:prstGeom>
        </p:spPr>
        <p:txBody>
          <a:bodyPr anchor="t" rtlCol="false" tIns="0" lIns="0" bIns="0" rIns="0">
            <a:spAutoFit/>
          </a:bodyPr>
          <a:lstStyle/>
          <a:p>
            <a:pPr algn="l">
              <a:lnSpc>
                <a:spcPts val="2616"/>
              </a:lnSpc>
            </a:pPr>
            <a:r>
              <a:rPr lang="en-US" sz="2400" spc="-43">
                <a:solidFill>
                  <a:srgbClr val="063935"/>
                </a:solidFill>
                <a:latin typeface="Arimo"/>
                <a:ea typeface="Arimo"/>
                <a:cs typeface="Arimo"/>
                <a:sym typeface="Arimo"/>
              </a:rPr>
              <a:t>Kelebihan B+ Tree: lebih efisien untuk pencarian berurutan (range query) karena daun terhubung dan semua data ada di daun.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685028" y="3857753"/>
            <a:ext cx="12917945" cy="3133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Hasil Implementasi</a:t>
            </a:r>
          </a:p>
        </p:txBody>
      </p:sp>
      <p:grpSp>
        <p:nvGrpSpPr>
          <p:cNvPr name="Group 6" id="6"/>
          <p:cNvGrpSpPr/>
          <p:nvPr/>
        </p:nvGrpSpPr>
        <p:grpSpPr>
          <a:xfrm rot="129934">
            <a:off x="6482594" y="7187653"/>
            <a:ext cx="5322812" cy="1145131"/>
            <a:chOff x="0" y="0"/>
            <a:chExt cx="1054127" cy="226781"/>
          </a:xfrm>
        </p:grpSpPr>
        <p:sp>
          <p:nvSpPr>
            <p:cNvPr name="Freeform 7" id="7"/>
            <p:cNvSpPr/>
            <p:nvPr/>
          </p:nvSpPr>
          <p:spPr>
            <a:xfrm flipH="false" flipV="false" rot="0">
              <a:off x="0" y="0"/>
              <a:ext cx="1054127" cy="226781"/>
            </a:xfrm>
            <a:custGeom>
              <a:avLst/>
              <a:gdLst/>
              <a:ahLst/>
              <a:cxnLst/>
              <a:rect r="r" b="b" t="t" l="l"/>
              <a:pathLst>
                <a:path h="226781" w="1054127">
                  <a:moveTo>
                    <a:pt x="113391" y="0"/>
                  </a:moveTo>
                  <a:lnTo>
                    <a:pt x="940736" y="0"/>
                  </a:lnTo>
                  <a:cubicBezTo>
                    <a:pt x="970809" y="0"/>
                    <a:pt x="999651" y="11946"/>
                    <a:pt x="1020915" y="33211"/>
                  </a:cubicBezTo>
                  <a:cubicBezTo>
                    <a:pt x="1042180" y="54476"/>
                    <a:pt x="1054127" y="83318"/>
                    <a:pt x="1054127" y="113391"/>
                  </a:cubicBezTo>
                  <a:lnTo>
                    <a:pt x="1054127" y="113391"/>
                  </a:lnTo>
                  <a:cubicBezTo>
                    <a:pt x="1054127" y="143464"/>
                    <a:pt x="1042180" y="172305"/>
                    <a:pt x="1020915" y="193570"/>
                  </a:cubicBezTo>
                  <a:cubicBezTo>
                    <a:pt x="999651" y="214835"/>
                    <a:pt x="970809" y="226781"/>
                    <a:pt x="940736"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8" id="8"/>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9" id="9"/>
          <p:cNvGrpSpPr/>
          <p:nvPr/>
        </p:nvGrpSpPr>
        <p:grpSpPr>
          <a:xfrm rot="129934">
            <a:off x="6626122" y="7245938"/>
            <a:ext cx="871076" cy="8710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2" id="12"/>
          <p:cNvSpPr/>
          <p:nvPr/>
        </p:nvSpPr>
        <p:spPr>
          <a:xfrm flipH="false" flipV="false" rot="129934">
            <a:off x="6820754" y="7542876"/>
            <a:ext cx="489403" cy="277489"/>
          </a:xfrm>
          <a:custGeom>
            <a:avLst/>
            <a:gdLst/>
            <a:ahLst/>
            <a:cxnLst/>
            <a:rect r="r" b="b" t="t" l="l"/>
            <a:pathLst>
              <a:path h="277489" w="489403">
                <a:moveTo>
                  <a:pt x="0" y="0"/>
                </a:moveTo>
                <a:lnTo>
                  <a:pt x="489403" y="0"/>
                </a:lnTo>
                <a:lnTo>
                  <a:pt x="489403" y="277488"/>
                </a:lnTo>
                <a:lnTo>
                  <a:pt x="0" y="277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284073">
            <a:off x="13691834" y="5419059"/>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901017" y="6532063"/>
            <a:ext cx="2472855" cy="503563"/>
          </a:xfrm>
          <a:custGeom>
            <a:avLst/>
            <a:gdLst/>
            <a:ahLst/>
            <a:cxnLst/>
            <a:rect r="r" b="b" t="t" l="l"/>
            <a:pathLst>
              <a:path h="503563" w="2472855">
                <a:moveTo>
                  <a:pt x="0" y="0"/>
                </a:moveTo>
                <a:lnTo>
                  <a:pt x="2472855" y="0"/>
                </a:lnTo>
                <a:lnTo>
                  <a:pt x="2472855" y="503564"/>
                </a:lnTo>
                <a:lnTo>
                  <a:pt x="0" y="503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316622" y="1361440"/>
            <a:ext cx="1654756" cy="1802209"/>
          </a:xfrm>
          <a:custGeom>
            <a:avLst/>
            <a:gdLst/>
            <a:ahLst/>
            <a:cxnLst/>
            <a:rect r="r" b="b" t="t" l="l"/>
            <a:pathLst>
              <a:path h="1802209" w="1654756">
                <a:moveTo>
                  <a:pt x="0" y="0"/>
                </a:moveTo>
                <a:lnTo>
                  <a:pt x="1654756" y="0"/>
                </a:lnTo>
                <a:lnTo>
                  <a:pt x="1654756" y="1802209"/>
                </a:lnTo>
                <a:lnTo>
                  <a:pt x="0" y="18022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8" id="18"/>
          <p:cNvSpPr txBox="true"/>
          <p:nvPr/>
        </p:nvSpPr>
        <p:spPr>
          <a:xfrm rot="129934">
            <a:off x="7641033" y="7450008"/>
            <a:ext cx="3823044" cy="537845"/>
          </a:xfrm>
          <a:prstGeom prst="rect">
            <a:avLst/>
          </a:prstGeom>
        </p:spPr>
        <p:txBody>
          <a:bodyPr anchor="t" rtlCol="false" tIns="0" lIns="0" bIns="0" rIns="0">
            <a:spAutoFit/>
          </a:bodyPr>
          <a:lstStyle/>
          <a:p>
            <a:pPr algn="l">
              <a:lnSpc>
                <a:spcPts val="4480"/>
              </a:lnSpc>
              <a:spcBef>
                <a:spcPct val="0"/>
              </a:spcBef>
            </a:pPr>
            <a:r>
              <a:rPr lang="en-US" b="true" sz="3200" spc="-32">
                <a:solidFill>
                  <a:srgbClr val="063935"/>
                </a:solidFill>
                <a:latin typeface="Be Vietnam Ultra-Bold"/>
                <a:ea typeface="Be Vietnam Ultra-Bold"/>
                <a:cs typeface="Be Vietnam Ultra-Bold"/>
                <a:sym typeface="Be Vietnam Ultra-Bold"/>
              </a:rPr>
              <a:t>LET’S TAKE A LOOK</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Freeform 5" id="5"/>
          <p:cNvSpPr/>
          <p:nvPr/>
        </p:nvSpPr>
        <p:spPr>
          <a:xfrm flipH="false" flipV="false" rot="0">
            <a:off x="1028700" y="3440168"/>
            <a:ext cx="16230600" cy="3164967"/>
          </a:xfrm>
          <a:custGeom>
            <a:avLst/>
            <a:gdLst/>
            <a:ahLst/>
            <a:cxnLst/>
            <a:rect r="r" b="b" t="t" l="l"/>
            <a:pathLst>
              <a:path h="3164967" w="16230600">
                <a:moveTo>
                  <a:pt x="0" y="0"/>
                </a:moveTo>
                <a:lnTo>
                  <a:pt x="16230600" y="0"/>
                </a:lnTo>
                <a:lnTo>
                  <a:pt x="16230600" y="3164967"/>
                </a:lnTo>
                <a:lnTo>
                  <a:pt x="0" y="3164967"/>
                </a:lnTo>
                <a:lnTo>
                  <a:pt x="0" y="0"/>
                </a:lnTo>
                <a:close/>
              </a:path>
            </a:pathLst>
          </a:custGeom>
          <a:blipFill>
            <a:blip r:embed="rId2"/>
            <a:stretch>
              <a:fillRect l="0" t="0" r="0" b="0"/>
            </a:stretch>
          </a:blipFill>
        </p:spPr>
      </p:sp>
      <p:sp>
        <p:nvSpPr>
          <p:cNvPr name="TextBox 6" id="6"/>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685028" y="3857753"/>
            <a:ext cx="12917945" cy="3133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Problem Statement</a:t>
            </a:r>
          </a:p>
        </p:txBody>
      </p:sp>
      <p:grpSp>
        <p:nvGrpSpPr>
          <p:cNvPr name="Group 6" id="6"/>
          <p:cNvGrpSpPr/>
          <p:nvPr/>
        </p:nvGrpSpPr>
        <p:grpSpPr>
          <a:xfrm rot="129934">
            <a:off x="6482594" y="7187653"/>
            <a:ext cx="5322812" cy="1145131"/>
            <a:chOff x="0" y="0"/>
            <a:chExt cx="1054127" cy="226781"/>
          </a:xfrm>
        </p:grpSpPr>
        <p:sp>
          <p:nvSpPr>
            <p:cNvPr name="Freeform 7" id="7"/>
            <p:cNvSpPr/>
            <p:nvPr/>
          </p:nvSpPr>
          <p:spPr>
            <a:xfrm flipH="false" flipV="false" rot="0">
              <a:off x="0" y="0"/>
              <a:ext cx="1054127" cy="226781"/>
            </a:xfrm>
            <a:custGeom>
              <a:avLst/>
              <a:gdLst/>
              <a:ahLst/>
              <a:cxnLst/>
              <a:rect r="r" b="b" t="t" l="l"/>
              <a:pathLst>
                <a:path h="226781" w="1054127">
                  <a:moveTo>
                    <a:pt x="113391" y="0"/>
                  </a:moveTo>
                  <a:lnTo>
                    <a:pt x="940736" y="0"/>
                  </a:lnTo>
                  <a:cubicBezTo>
                    <a:pt x="970809" y="0"/>
                    <a:pt x="999651" y="11946"/>
                    <a:pt x="1020915" y="33211"/>
                  </a:cubicBezTo>
                  <a:cubicBezTo>
                    <a:pt x="1042180" y="54476"/>
                    <a:pt x="1054127" y="83318"/>
                    <a:pt x="1054127" y="113391"/>
                  </a:cubicBezTo>
                  <a:lnTo>
                    <a:pt x="1054127" y="113391"/>
                  </a:lnTo>
                  <a:cubicBezTo>
                    <a:pt x="1054127" y="143464"/>
                    <a:pt x="1042180" y="172305"/>
                    <a:pt x="1020915" y="193570"/>
                  </a:cubicBezTo>
                  <a:cubicBezTo>
                    <a:pt x="999651" y="214835"/>
                    <a:pt x="970809" y="226781"/>
                    <a:pt x="940736"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8" id="8"/>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9" id="9"/>
          <p:cNvGrpSpPr/>
          <p:nvPr/>
        </p:nvGrpSpPr>
        <p:grpSpPr>
          <a:xfrm rot="129934">
            <a:off x="6626122" y="7245938"/>
            <a:ext cx="871076" cy="8710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2" id="12"/>
          <p:cNvSpPr/>
          <p:nvPr/>
        </p:nvSpPr>
        <p:spPr>
          <a:xfrm flipH="false" flipV="false" rot="129934">
            <a:off x="6820754" y="7542876"/>
            <a:ext cx="489403" cy="277489"/>
          </a:xfrm>
          <a:custGeom>
            <a:avLst/>
            <a:gdLst/>
            <a:ahLst/>
            <a:cxnLst/>
            <a:rect r="r" b="b" t="t" l="l"/>
            <a:pathLst>
              <a:path h="277489" w="489403">
                <a:moveTo>
                  <a:pt x="0" y="0"/>
                </a:moveTo>
                <a:lnTo>
                  <a:pt x="489403" y="0"/>
                </a:lnTo>
                <a:lnTo>
                  <a:pt x="489403" y="277488"/>
                </a:lnTo>
                <a:lnTo>
                  <a:pt x="0" y="277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284073">
            <a:off x="13691834" y="5419059"/>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901017" y="6532063"/>
            <a:ext cx="2472855" cy="503563"/>
          </a:xfrm>
          <a:custGeom>
            <a:avLst/>
            <a:gdLst/>
            <a:ahLst/>
            <a:cxnLst/>
            <a:rect r="r" b="b" t="t" l="l"/>
            <a:pathLst>
              <a:path h="503563" w="2472855">
                <a:moveTo>
                  <a:pt x="0" y="0"/>
                </a:moveTo>
                <a:lnTo>
                  <a:pt x="2472855" y="0"/>
                </a:lnTo>
                <a:lnTo>
                  <a:pt x="2472855" y="503564"/>
                </a:lnTo>
                <a:lnTo>
                  <a:pt x="0" y="503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316622" y="1361440"/>
            <a:ext cx="1654756" cy="1802209"/>
          </a:xfrm>
          <a:custGeom>
            <a:avLst/>
            <a:gdLst/>
            <a:ahLst/>
            <a:cxnLst/>
            <a:rect r="r" b="b" t="t" l="l"/>
            <a:pathLst>
              <a:path h="1802209" w="1654756">
                <a:moveTo>
                  <a:pt x="0" y="0"/>
                </a:moveTo>
                <a:lnTo>
                  <a:pt x="1654756" y="0"/>
                </a:lnTo>
                <a:lnTo>
                  <a:pt x="1654756" y="1802209"/>
                </a:lnTo>
                <a:lnTo>
                  <a:pt x="0" y="18022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8" id="18"/>
          <p:cNvSpPr txBox="true"/>
          <p:nvPr/>
        </p:nvSpPr>
        <p:spPr>
          <a:xfrm rot="129934">
            <a:off x="7641033" y="7450008"/>
            <a:ext cx="3823044" cy="537845"/>
          </a:xfrm>
          <a:prstGeom prst="rect">
            <a:avLst/>
          </a:prstGeom>
        </p:spPr>
        <p:txBody>
          <a:bodyPr anchor="t" rtlCol="false" tIns="0" lIns="0" bIns="0" rIns="0">
            <a:spAutoFit/>
          </a:bodyPr>
          <a:lstStyle/>
          <a:p>
            <a:pPr algn="l">
              <a:lnSpc>
                <a:spcPts val="4480"/>
              </a:lnSpc>
              <a:spcBef>
                <a:spcPct val="0"/>
              </a:spcBef>
            </a:pPr>
            <a:r>
              <a:rPr lang="en-US" b="true" sz="3200" spc="-32">
                <a:solidFill>
                  <a:srgbClr val="063935"/>
                </a:solidFill>
                <a:latin typeface="Be Vietnam Ultra-Bold"/>
                <a:ea typeface="Be Vietnam Ultra-Bold"/>
                <a:cs typeface="Be Vietnam Ultra-Bold"/>
                <a:sym typeface="Be Vietnam Ultra-Bold"/>
              </a:rPr>
              <a:t>LET’S TAKE A LOOK</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685028" y="4213065"/>
            <a:ext cx="12917945" cy="1609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Kesimpulan</a:t>
            </a:r>
          </a:p>
        </p:txBody>
      </p:sp>
      <p:grpSp>
        <p:nvGrpSpPr>
          <p:cNvPr name="Group 6" id="6"/>
          <p:cNvGrpSpPr/>
          <p:nvPr/>
        </p:nvGrpSpPr>
        <p:grpSpPr>
          <a:xfrm rot="129934">
            <a:off x="6482594" y="7187653"/>
            <a:ext cx="5322812" cy="1145131"/>
            <a:chOff x="0" y="0"/>
            <a:chExt cx="1054127" cy="226781"/>
          </a:xfrm>
        </p:grpSpPr>
        <p:sp>
          <p:nvSpPr>
            <p:cNvPr name="Freeform 7" id="7"/>
            <p:cNvSpPr/>
            <p:nvPr/>
          </p:nvSpPr>
          <p:spPr>
            <a:xfrm flipH="false" flipV="false" rot="0">
              <a:off x="0" y="0"/>
              <a:ext cx="1054127" cy="226781"/>
            </a:xfrm>
            <a:custGeom>
              <a:avLst/>
              <a:gdLst/>
              <a:ahLst/>
              <a:cxnLst/>
              <a:rect r="r" b="b" t="t" l="l"/>
              <a:pathLst>
                <a:path h="226781" w="1054127">
                  <a:moveTo>
                    <a:pt x="113391" y="0"/>
                  </a:moveTo>
                  <a:lnTo>
                    <a:pt x="940736" y="0"/>
                  </a:lnTo>
                  <a:cubicBezTo>
                    <a:pt x="970809" y="0"/>
                    <a:pt x="999651" y="11946"/>
                    <a:pt x="1020915" y="33211"/>
                  </a:cubicBezTo>
                  <a:cubicBezTo>
                    <a:pt x="1042180" y="54476"/>
                    <a:pt x="1054127" y="83318"/>
                    <a:pt x="1054127" y="113391"/>
                  </a:cubicBezTo>
                  <a:lnTo>
                    <a:pt x="1054127" y="113391"/>
                  </a:lnTo>
                  <a:cubicBezTo>
                    <a:pt x="1054127" y="143464"/>
                    <a:pt x="1042180" y="172305"/>
                    <a:pt x="1020915" y="193570"/>
                  </a:cubicBezTo>
                  <a:cubicBezTo>
                    <a:pt x="999651" y="214835"/>
                    <a:pt x="970809" y="226781"/>
                    <a:pt x="940736"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8" id="8"/>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9" id="9"/>
          <p:cNvGrpSpPr/>
          <p:nvPr/>
        </p:nvGrpSpPr>
        <p:grpSpPr>
          <a:xfrm rot="129934">
            <a:off x="6626122" y="7245938"/>
            <a:ext cx="871076" cy="8710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2" id="12"/>
          <p:cNvSpPr/>
          <p:nvPr/>
        </p:nvSpPr>
        <p:spPr>
          <a:xfrm flipH="false" flipV="false" rot="129934">
            <a:off x="6820754" y="7542876"/>
            <a:ext cx="489403" cy="277489"/>
          </a:xfrm>
          <a:custGeom>
            <a:avLst/>
            <a:gdLst/>
            <a:ahLst/>
            <a:cxnLst/>
            <a:rect r="r" b="b" t="t" l="l"/>
            <a:pathLst>
              <a:path h="277489" w="489403">
                <a:moveTo>
                  <a:pt x="0" y="0"/>
                </a:moveTo>
                <a:lnTo>
                  <a:pt x="489403" y="0"/>
                </a:lnTo>
                <a:lnTo>
                  <a:pt x="489403" y="277488"/>
                </a:lnTo>
                <a:lnTo>
                  <a:pt x="0" y="277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284073">
            <a:off x="13691834" y="5419059"/>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901017" y="6532063"/>
            <a:ext cx="2472855" cy="503563"/>
          </a:xfrm>
          <a:custGeom>
            <a:avLst/>
            <a:gdLst/>
            <a:ahLst/>
            <a:cxnLst/>
            <a:rect r="r" b="b" t="t" l="l"/>
            <a:pathLst>
              <a:path h="503563" w="2472855">
                <a:moveTo>
                  <a:pt x="0" y="0"/>
                </a:moveTo>
                <a:lnTo>
                  <a:pt x="2472855" y="0"/>
                </a:lnTo>
                <a:lnTo>
                  <a:pt x="2472855" y="503564"/>
                </a:lnTo>
                <a:lnTo>
                  <a:pt x="0" y="503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316622" y="1361440"/>
            <a:ext cx="1654756" cy="1802209"/>
          </a:xfrm>
          <a:custGeom>
            <a:avLst/>
            <a:gdLst/>
            <a:ahLst/>
            <a:cxnLst/>
            <a:rect r="r" b="b" t="t" l="l"/>
            <a:pathLst>
              <a:path h="1802209" w="1654756">
                <a:moveTo>
                  <a:pt x="0" y="0"/>
                </a:moveTo>
                <a:lnTo>
                  <a:pt x="1654756" y="0"/>
                </a:lnTo>
                <a:lnTo>
                  <a:pt x="1654756" y="1802209"/>
                </a:lnTo>
                <a:lnTo>
                  <a:pt x="0" y="18022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8" id="18"/>
          <p:cNvSpPr txBox="true"/>
          <p:nvPr/>
        </p:nvSpPr>
        <p:spPr>
          <a:xfrm rot="129934">
            <a:off x="7641033" y="7450008"/>
            <a:ext cx="3823044" cy="537845"/>
          </a:xfrm>
          <a:prstGeom prst="rect">
            <a:avLst/>
          </a:prstGeom>
        </p:spPr>
        <p:txBody>
          <a:bodyPr anchor="t" rtlCol="false" tIns="0" lIns="0" bIns="0" rIns="0">
            <a:spAutoFit/>
          </a:bodyPr>
          <a:lstStyle/>
          <a:p>
            <a:pPr algn="l">
              <a:lnSpc>
                <a:spcPts val="4480"/>
              </a:lnSpc>
              <a:spcBef>
                <a:spcPct val="0"/>
              </a:spcBef>
            </a:pPr>
            <a:r>
              <a:rPr lang="en-US" b="true" sz="3200" spc="-32">
                <a:solidFill>
                  <a:srgbClr val="063935"/>
                </a:solidFill>
                <a:latin typeface="Be Vietnam Ultra-Bold"/>
                <a:ea typeface="Be Vietnam Ultra-Bold"/>
                <a:cs typeface="Be Vietnam Ultra-Bold"/>
                <a:sym typeface="Be Vietnam Ultra-Bold"/>
              </a:rPr>
              <a:t>LET’S TAKE A LOOK</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685028" y="4013040"/>
            <a:ext cx="12917945" cy="255270"/>
          </a:xfrm>
          <a:prstGeom prst="rect">
            <a:avLst/>
          </a:prstGeom>
        </p:spPr>
        <p:txBody>
          <a:bodyPr anchor="t" rtlCol="false" tIns="0" lIns="0" bIns="0" rIns="0">
            <a:spAutoFit/>
          </a:bodyPr>
          <a:lstStyle/>
          <a:p>
            <a:pPr algn="ctr">
              <a:lnSpc>
                <a:spcPts val="1800"/>
              </a:lnSpc>
            </a:pPr>
          </a:p>
        </p:txBody>
      </p:sp>
      <p:sp>
        <p:nvSpPr>
          <p:cNvPr name="Freeform 6" id="6"/>
          <p:cNvSpPr/>
          <p:nvPr/>
        </p:nvSpPr>
        <p:spPr>
          <a:xfrm flipH="false" flipV="false" rot="0">
            <a:off x="8316622" y="1361440"/>
            <a:ext cx="1654756" cy="1802209"/>
          </a:xfrm>
          <a:custGeom>
            <a:avLst/>
            <a:gdLst/>
            <a:ahLst/>
            <a:cxnLst/>
            <a:rect r="r" b="b" t="t" l="l"/>
            <a:pathLst>
              <a:path h="1802209" w="1654756">
                <a:moveTo>
                  <a:pt x="0" y="0"/>
                </a:moveTo>
                <a:lnTo>
                  <a:pt x="1654756" y="0"/>
                </a:lnTo>
                <a:lnTo>
                  <a:pt x="1654756" y="1802209"/>
                </a:lnTo>
                <a:lnTo>
                  <a:pt x="0" y="18022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8" id="8"/>
          <p:cNvSpPr txBox="true"/>
          <p:nvPr/>
        </p:nvSpPr>
        <p:spPr>
          <a:xfrm rot="0">
            <a:off x="2109306" y="4365768"/>
            <a:ext cx="14069388" cy="3215640"/>
          </a:xfrm>
          <a:prstGeom prst="rect">
            <a:avLst/>
          </a:prstGeom>
        </p:spPr>
        <p:txBody>
          <a:bodyPr anchor="t" rtlCol="false" tIns="0" lIns="0" bIns="0" rIns="0">
            <a:spAutoFit/>
          </a:bodyPr>
          <a:lstStyle/>
          <a:p>
            <a:pPr algn="ctr">
              <a:lnSpc>
                <a:spcPts val="2100"/>
              </a:lnSpc>
            </a:pPr>
            <a:r>
              <a:rPr lang="en-US" b="true" sz="2100" spc="-42">
                <a:solidFill>
                  <a:srgbClr val="063935"/>
                </a:solidFill>
                <a:latin typeface="Roca Two Ultra-Bold"/>
                <a:ea typeface="Roca Two Ultra-Bold"/>
                <a:cs typeface="Roca Two Ultra-Bold"/>
                <a:sym typeface="Roca Two Ultra-Bold"/>
              </a:rPr>
              <a:t>Pada implementasi algoritma B-Tree dan B+ Tree untuk pencarian kelas pengganti di Universitas Bunda Mulia, terdapat perbedaan signifikan dalam penyimpanan dan akses data.</a:t>
            </a:r>
          </a:p>
          <a:p>
            <a:pPr algn="ctr">
              <a:lnSpc>
                <a:spcPts val="2100"/>
              </a:lnSpc>
            </a:pPr>
            <a:r>
              <a:rPr lang="en-US" b="true" sz="2100" spc="-42">
                <a:solidFill>
                  <a:srgbClr val="063935"/>
                </a:solidFill>
                <a:latin typeface="Roca Two Ultra-Bold"/>
                <a:ea typeface="Roca Two Ultra-Bold"/>
                <a:cs typeface="Roca Two Ultra-Bold"/>
                <a:sym typeface="Roca Two Ultra-Bold"/>
              </a:rPr>
              <a:t>B-Tree menyimpan data pada internal maupun leaf node, sehingga cocok untuk pencarian acak, seperti mencari kelas pengganti berdasarkan dosen tanpa urutan waktu. Namun, B-Tree kurang efisien jika data harus diakses secara urut karena tidak adanya hubungan langsung antar leaf node.</a:t>
            </a:r>
          </a:p>
          <a:p>
            <a:pPr algn="ctr">
              <a:lnSpc>
                <a:spcPts val="2100"/>
              </a:lnSpc>
            </a:pPr>
            <a:r>
              <a:rPr lang="en-US" b="true" sz="2100" spc="-42">
                <a:solidFill>
                  <a:srgbClr val="063935"/>
                </a:solidFill>
                <a:latin typeface="Roca Two Ultra-Bold"/>
                <a:ea typeface="Roca Two Ultra-Bold"/>
                <a:cs typeface="Roca Two Ultra-Bold"/>
                <a:sym typeface="Roca Two Ultra-Bold"/>
              </a:rPr>
              <a:t>Sebaliknya, B+ Tree menyimpan data hanya pada leaf node yang saling terhubung dalam bentuk linked list. Struktur ini memungkinkan pencarian terurut menjadi lebih cepat, terutama saat menampilkan jadwal kelas berdasarkan tanggal. B+ Tree juga mendukung range query dengan lebih baik.</a:t>
            </a:r>
          </a:p>
          <a:p>
            <a:pPr algn="ctr">
              <a:lnSpc>
                <a:spcPts val="2100"/>
              </a:lnSpc>
            </a:pPr>
            <a:r>
              <a:rPr lang="en-US" b="true" sz="2100" spc="-42">
                <a:solidFill>
                  <a:srgbClr val="063935"/>
                </a:solidFill>
                <a:latin typeface="Roca Two Ultra-Bold"/>
                <a:ea typeface="Roca Two Ultra-Bold"/>
                <a:cs typeface="Roca Two Ultra-Bold"/>
                <a:sym typeface="Roca Two Ultra-Bold"/>
              </a:rPr>
              <a:t>Secara keseluruhan, B-Tree lebih cocok untuk pencarian acak, sedangkan B+ Tree unggul dalam pencarian berurutan dan traversal data yang terstruktur. Pemilihan struktur bergantung pada kebutuhan akses data dalam pencarian kelas pengganti.</a:t>
            </a:r>
          </a:p>
          <a:p>
            <a:pPr algn="ctr">
              <a:lnSpc>
                <a:spcPts val="2100"/>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CFA"/>
        </a:solidFill>
      </p:bgPr>
    </p:bg>
    <p:spTree>
      <p:nvGrpSpPr>
        <p:cNvPr id="1" name=""/>
        <p:cNvGrpSpPr/>
        <p:nvPr/>
      </p:nvGrpSpPr>
      <p:grpSpPr>
        <a:xfrm>
          <a:off x="0" y="0"/>
          <a:ext cx="0" cy="0"/>
          <a:chOff x="0" y="0"/>
          <a:chExt cx="0" cy="0"/>
        </a:xfrm>
      </p:grpSpPr>
      <p:sp>
        <p:nvSpPr>
          <p:cNvPr name="Freeform 2" id="2"/>
          <p:cNvSpPr/>
          <p:nvPr/>
        </p:nvSpPr>
        <p:spPr>
          <a:xfrm flipH="false" flipV="false" rot="0">
            <a:off x="955580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480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5847896" y="7271335"/>
            <a:ext cx="455751" cy="527473"/>
          </a:xfrm>
          <a:custGeom>
            <a:avLst/>
            <a:gdLst/>
            <a:ahLst/>
            <a:cxnLst/>
            <a:rect r="r" b="b" t="t" l="l"/>
            <a:pathLst>
              <a:path h="527473" w="455751">
                <a:moveTo>
                  <a:pt x="455751" y="0"/>
                </a:moveTo>
                <a:lnTo>
                  <a:pt x="0" y="0"/>
                </a:lnTo>
                <a:lnTo>
                  <a:pt x="0" y="527473"/>
                </a:lnTo>
                <a:lnTo>
                  <a:pt x="455751" y="527473"/>
                </a:lnTo>
                <a:lnTo>
                  <a:pt x="4557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708639" y="2841203"/>
            <a:ext cx="14870722" cy="4604594"/>
            <a:chOff x="0" y="0"/>
            <a:chExt cx="19827629" cy="6139458"/>
          </a:xfrm>
        </p:grpSpPr>
        <p:sp>
          <p:nvSpPr>
            <p:cNvPr name="TextBox 6" id="6"/>
            <p:cNvSpPr txBox="true"/>
            <p:nvPr/>
          </p:nvSpPr>
          <p:spPr>
            <a:xfrm rot="0">
              <a:off x="1115624" y="314325"/>
              <a:ext cx="17596382" cy="5825133"/>
            </a:xfrm>
            <a:prstGeom prst="rect">
              <a:avLst/>
            </a:prstGeom>
          </p:spPr>
          <p:txBody>
            <a:bodyPr anchor="t" rtlCol="false" tIns="0" lIns="0" bIns="0" rIns="0">
              <a:spAutoFit/>
            </a:bodyPr>
            <a:lstStyle/>
            <a:p>
              <a:pPr algn="ctr">
                <a:lnSpc>
                  <a:spcPts val="16534"/>
                </a:lnSpc>
              </a:pPr>
              <a:r>
                <a:rPr lang="en-US" b="true" sz="16534">
                  <a:solidFill>
                    <a:srgbClr val="063935"/>
                  </a:solidFill>
                  <a:latin typeface="Roca Two Ultra-Bold"/>
                  <a:ea typeface="Roca Two Ultra-Bold"/>
                  <a:cs typeface="Roca Two Ultra-Bold"/>
                  <a:sym typeface="Roca Two Ultra-Bold"/>
                </a:rPr>
                <a:t>THANK YOU SO MUCH</a:t>
              </a:r>
            </a:p>
          </p:txBody>
        </p:sp>
        <p:sp>
          <p:nvSpPr>
            <p:cNvPr name="Freeform 7" id="7"/>
            <p:cNvSpPr/>
            <p:nvPr/>
          </p:nvSpPr>
          <p:spPr>
            <a:xfrm flipH="false" flipV="false" rot="-10800000">
              <a:off x="0" y="3069729"/>
              <a:ext cx="2231248" cy="3020301"/>
            </a:xfrm>
            <a:custGeom>
              <a:avLst/>
              <a:gdLst/>
              <a:ahLst/>
              <a:cxnLst/>
              <a:rect r="r" b="b" t="t" l="l"/>
              <a:pathLst>
                <a:path h="3020301" w="2231248">
                  <a:moveTo>
                    <a:pt x="0" y="0"/>
                  </a:moveTo>
                  <a:lnTo>
                    <a:pt x="2231248" y="0"/>
                  </a:lnTo>
                  <a:lnTo>
                    <a:pt x="2231248" y="3020302"/>
                  </a:lnTo>
                  <a:lnTo>
                    <a:pt x="0" y="30203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10800000">
              <a:off x="17596382" y="3069729"/>
              <a:ext cx="2231248" cy="3020301"/>
            </a:xfrm>
            <a:custGeom>
              <a:avLst/>
              <a:gdLst/>
              <a:ahLst/>
              <a:cxnLst/>
              <a:rect r="r" b="b" t="t" l="l"/>
              <a:pathLst>
                <a:path h="3020301" w="2231248">
                  <a:moveTo>
                    <a:pt x="2231247" y="0"/>
                  </a:moveTo>
                  <a:lnTo>
                    <a:pt x="0" y="0"/>
                  </a:lnTo>
                  <a:lnTo>
                    <a:pt x="0" y="3020302"/>
                  </a:lnTo>
                  <a:lnTo>
                    <a:pt x="2231247" y="3020302"/>
                  </a:lnTo>
                  <a:lnTo>
                    <a:pt x="2231247"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9" id="9"/>
          <p:cNvSpPr txBox="true"/>
          <p:nvPr/>
        </p:nvSpPr>
        <p:spPr>
          <a:xfrm rot="0">
            <a:off x="7271683" y="1047750"/>
            <a:ext cx="3744633" cy="313690"/>
          </a:xfrm>
          <a:prstGeom prst="rect">
            <a:avLst/>
          </a:prstGeom>
        </p:spPr>
        <p:txBody>
          <a:bodyPr anchor="t" rtlCol="false" tIns="0" lIns="0" bIns="0" rIns="0">
            <a:spAutoFit/>
          </a:bodyPr>
          <a:lstStyle/>
          <a:p>
            <a:pPr algn="ctr">
              <a:lnSpc>
                <a:spcPts val="2419"/>
              </a:lnSpc>
            </a:pPr>
            <a:r>
              <a:rPr lang="en-US" b="true" sz="2199">
                <a:solidFill>
                  <a:srgbClr val="063935"/>
                </a:solidFill>
                <a:latin typeface="Be Vietnam Ultra-Bold"/>
                <a:ea typeface="Be Vietnam Ultra-Bold"/>
                <a:cs typeface="Be Vietnam Ultra-Bold"/>
                <a:sym typeface="Be Vietnam Ultra-Bold"/>
              </a:rPr>
              <a:t>KELOMPOK 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a:p>
              <a:pPr algn="ctr">
                <a:lnSpc>
                  <a:spcPts val="2419"/>
                </a:lnSpc>
              </a:pPr>
            </a:p>
            <a:p>
              <a:pPr algn="ctr">
                <a:lnSpc>
                  <a:spcPts val="2419"/>
                </a:lnSpc>
              </a:pPr>
            </a:p>
          </p:txBody>
        </p:sp>
      </p:grpSp>
      <p:sp>
        <p:nvSpPr>
          <p:cNvPr name="Freeform 5" id="5"/>
          <p:cNvSpPr/>
          <p:nvPr/>
        </p:nvSpPr>
        <p:spPr>
          <a:xfrm flipH="false" flipV="false" rot="2284073">
            <a:off x="15146281" y="671666"/>
            <a:ext cx="2424367" cy="2226010"/>
          </a:xfrm>
          <a:custGeom>
            <a:avLst/>
            <a:gdLst/>
            <a:ahLst/>
            <a:cxnLst/>
            <a:rect r="r" b="b" t="t" l="l"/>
            <a:pathLst>
              <a:path h="2226010" w="2424367">
                <a:moveTo>
                  <a:pt x="0" y="0"/>
                </a:moveTo>
                <a:lnTo>
                  <a:pt x="2424367" y="0"/>
                </a:lnTo>
                <a:lnTo>
                  <a:pt x="2424367" y="2226010"/>
                </a:lnTo>
                <a:lnTo>
                  <a:pt x="0" y="2226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10994" y="9258300"/>
            <a:ext cx="2472855" cy="503563"/>
          </a:xfrm>
          <a:custGeom>
            <a:avLst/>
            <a:gdLst/>
            <a:ahLst/>
            <a:cxnLst/>
            <a:rect r="r" b="b" t="t" l="l"/>
            <a:pathLst>
              <a:path h="503563" w="2472855">
                <a:moveTo>
                  <a:pt x="0" y="0"/>
                </a:moveTo>
                <a:lnTo>
                  <a:pt x="2472856" y="0"/>
                </a:lnTo>
                <a:lnTo>
                  <a:pt x="2472856" y="503563"/>
                </a:lnTo>
                <a:lnTo>
                  <a:pt x="0" y="5035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9" id="9"/>
          <p:cNvSpPr txBox="true"/>
          <p:nvPr/>
        </p:nvSpPr>
        <p:spPr>
          <a:xfrm rot="0">
            <a:off x="2660073" y="2549336"/>
            <a:ext cx="13182636" cy="6572763"/>
          </a:xfrm>
          <a:prstGeom prst="rect">
            <a:avLst/>
          </a:prstGeom>
        </p:spPr>
        <p:txBody>
          <a:bodyPr anchor="t" rtlCol="false" tIns="0" lIns="0" bIns="0" rIns="0">
            <a:spAutoFit/>
          </a:bodyPr>
          <a:lstStyle/>
          <a:p>
            <a:pPr algn="l">
              <a:lnSpc>
                <a:spcPts val="4035"/>
              </a:lnSpc>
            </a:pPr>
          </a:p>
          <a:p>
            <a:pPr algn="l">
              <a:lnSpc>
                <a:spcPts val="4035"/>
              </a:lnSpc>
              <a:spcBef>
                <a:spcPct val="0"/>
              </a:spcBef>
            </a:pPr>
            <a:r>
              <a:rPr lang="en-US" sz="2882" spc="-193">
                <a:solidFill>
                  <a:srgbClr val="063935"/>
                </a:solidFill>
                <a:latin typeface="Be Vietnam"/>
                <a:ea typeface="Be Vietnam"/>
                <a:cs typeface="Be Vietnam"/>
                <a:sym typeface="Be Vietnam"/>
              </a:rPr>
              <a:t>Pengendalian kehadiran dosen dan penjadwalan kuliah pengganti masih menjadi tantangan di banyak perguruan tinggi. Ketidaktertiban dalam pengelolaan jadwal perkuliahan pengganti seringkali menyebabkan bentrok antar kelas dan ketidaksesuaian alokasi waktu serta ruangan. Hal ini berdampak pada efektivitas proses pembelajaran dan dapat menghambat pencapaian kehadiran minimal 80% yang diwajibkan oleh regulasi pendidikan tinggi. Sistem informasi akademik yang belum optimal dalam mengelola data jadwal, dosen, mahasiswa, dan ruangan secara efisien memperburuk permasalahan ini. Oleh karena itu, dibutuhkan sebuah aplikasi yang mampu mengelola penjadwalan kuliah pengganti secara cerdas dan efisien dengan mengimplementasikan struktur data seperti algoritma B-Tree untuk meningkatkan akurasi pencarian dan mengurangi kemungkinan bentrokan jadwal.</a:t>
            </a:r>
          </a:p>
          <a:p>
            <a:pPr algn="l">
              <a:lnSpc>
                <a:spcPts val="4035"/>
              </a:lnSpc>
              <a:spcBef>
                <a:spcPct val="0"/>
              </a:spcBef>
            </a:pPr>
          </a:p>
        </p:txBody>
      </p:sp>
      <p:sp>
        <p:nvSpPr>
          <p:cNvPr name="TextBox 10" id="10"/>
          <p:cNvSpPr txBox="true"/>
          <p:nvPr/>
        </p:nvSpPr>
        <p:spPr>
          <a:xfrm rot="0">
            <a:off x="5115369" y="1648235"/>
            <a:ext cx="6395170" cy="4899437"/>
          </a:xfrm>
          <a:prstGeom prst="rect">
            <a:avLst/>
          </a:prstGeom>
        </p:spPr>
        <p:txBody>
          <a:bodyPr anchor="t" rtlCol="false" tIns="0" lIns="0" bIns="0" rIns="0">
            <a:spAutoFit/>
          </a:bodyPr>
          <a:lstStyle/>
          <a:p>
            <a:pPr algn="ctr">
              <a:lnSpc>
                <a:spcPts val="9524"/>
              </a:lnSpc>
            </a:pPr>
            <a:r>
              <a:rPr lang="en-US" b="true" sz="9524" spc="-190">
                <a:solidFill>
                  <a:srgbClr val="063935"/>
                </a:solidFill>
                <a:latin typeface="Roca Two Ultra-Bold"/>
                <a:ea typeface="Roca Two Ultra-Bold"/>
                <a:cs typeface="Roca Two Ultra-Bold"/>
                <a:sym typeface="Roca Two Ultra-Bold"/>
              </a:rPr>
              <a:t>Problem Statement</a:t>
            </a:r>
          </a:p>
          <a:p>
            <a:pPr algn="ctr">
              <a:lnSpc>
                <a:spcPts val="9524"/>
              </a:lnSpc>
            </a:pPr>
          </a:p>
          <a:p>
            <a:pPr algn="ctr">
              <a:lnSpc>
                <a:spcPts val="952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773203" y="2429769"/>
            <a:ext cx="12917945" cy="4657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Pengertian, Struktur dan Algoritma B Tree </a:t>
            </a:r>
          </a:p>
        </p:txBody>
      </p:sp>
      <p:grpSp>
        <p:nvGrpSpPr>
          <p:cNvPr name="Group 6" id="6"/>
          <p:cNvGrpSpPr/>
          <p:nvPr/>
        </p:nvGrpSpPr>
        <p:grpSpPr>
          <a:xfrm rot="129934">
            <a:off x="6599344" y="7736553"/>
            <a:ext cx="5322812" cy="1145131"/>
            <a:chOff x="0" y="0"/>
            <a:chExt cx="1054127" cy="226781"/>
          </a:xfrm>
        </p:grpSpPr>
        <p:sp>
          <p:nvSpPr>
            <p:cNvPr name="Freeform 7" id="7"/>
            <p:cNvSpPr/>
            <p:nvPr/>
          </p:nvSpPr>
          <p:spPr>
            <a:xfrm flipH="false" flipV="false" rot="0">
              <a:off x="0" y="0"/>
              <a:ext cx="1054127" cy="226781"/>
            </a:xfrm>
            <a:custGeom>
              <a:avLst/>
              <a:gdLst/>
              <a:ahLst/>
              <a:cxnLst/>
              <a:rect r="r" b="b" t="t" l="l"/>
              <a:pathLst>
                <a:path h="226781" w="1054127">
                  <a:moveTo>
                    <a:pt x="113391" y="0"/>
                  </a:moveTo>
                  <a:lnTo>
                    <a:pt x="940736" y="0"/>
                  </a:lnTo>
                  <a:cubicBezTo>
                    <a:pt x="970809" y="0"/>
                    <a:pt x="999651" y="11946"/>
                    <a:pt x="1020915" y="33211"/>
                  </a:cubicBezTo>
                  <a:cubicBezTo>
                    <a:pt x="1042180" y="54476"/>
                    <a:pt x="1054127" y="83318"/>
                    <a:pt x="1054127" y="113391"/>
                  </a:cubicBezTo>
                  <a:lnTo>
                    <a:pt x="1054127" y="113391"/>
                  </a:lnTo>
                  <a:cubicBezTo>
                    <a:pt x="1054127" y="143464"/>
                    <a:pt x="1042180" y="172305"/>
                    <a:pt x="1020915" y="193570"/>
                  </a:cubicBezTo>
                  <a:cubicBezTo>
                    <a:pt x="999651" y="214835"/>
                    <a:pt x="970809" y="226781"/>
                    <a:pt x="940736"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8" id="8"/>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9" id="9"/>
          <p:cNvGrpSpPr/>
          <p:nvPr/>
        </p:nvGrpSpPr>
        <p:grpSpPr>
          <a:xfrm rot="129934">
            <a:off x="6742872" y="7782675"/>
            <a:ext cx="871076" cy="8710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2" id="12"/>
          <p:cNvSpPr/>
          <p:nvPr/>
        </p:nvSpPr>
        <p:spPr>
          <a:xfrm flipH="false" flipV="false" rot="129934">
            <a:off x="6937504" y="8079612"/>
            <a:ext cx="489403" cy="277489"/>
          </a:xfrm>
          <a:custGeom>
            <a:avLst/>
            <a:gdLst/>
            <a:ahLst/>
            <a:cxnLst/>
            <a:rect r="r" b="b" t="t" l="l"/>
            <a:pathLst>
              <a:path h="277489" w="489403">
                <a:moveTo>
                  <a:pt x="0" y="0"/>
                </a:moveTo>
                <a:lnTo>
                  <a:pt x="489403" y="0"/>
                </a:lnTo>
                <a:lnTo>
                  <a:pt x="489403" y="277489"/>
                </a:lnTo>
                <a:lnTo>
                  <a:pt x="0" y="277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284073">
            <a:off x="15043852" y="7138473"/>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145852">
            <a:off x="-787897" y="6291145"/>
            <a:ext cx="2920600" cy="2485165"/>
          </a:xfrm>
          <a:custGeom>
            <a:avLst/>
            <a:gdLst/>
            <a:ahLst/>
            <a:cxnLst/>
            <a:rect r="r" b="b" t="t" l="l"/>
            <a:pathLst>
              <a:path h="2485165" w="2920600">
                <a:moveTo>
                  <a:pt x="0" y="0"/>
                </a:moveTo>
                <a:lnTo>
                  <a:pt x="2920600" y="0"/>
                </a:lnTo>
                <a:lnTo>
                  <a:pt x="2920600" y="2485166"/>
                </a:lnTo>
                <a:lnTo>
                  <a:pt x="0" y="24851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003887" y="8432944"/>
            <a:ext cx="2472855" cy="503563"/>
          </a:xfrm>
          <a:custGeom>
            <a:avLst/>
            <a:gdLst/>
            <a:ahLst/>
            <a:cxnLst/>
            <a:rect r="r" b="b" t="t" l="l"/>
            <a:pathLst>
              <a:path h="503563" w="2472855">
                <a:moveTo>
                  <a:pt x="0" y="0"/>
                </a:moveTo>
                <a:lnTo>
                  <a:pt x="2472856" y="0"/>
                </a:lnTo>
                <a:lnTo>
                  <a:pt x="2472856" y="503563"/>
                </a:lnTo>
                <a:lnTo>
                  <a:pt x="0" y="5035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316622" y="670735"/>
            <a:ext cx="1654756" cy="1802209"/>
          </a:xfrm>
          <a:custGeom>
            <a:avLst/>
            <a:gdLst/>
            <a:ahLst/>
            <a:cxnLst/>
            <a:rect r="r" b="b" t="t" l="l"/>
            <a:pathLst>
              <a:path h="1802209" w="1654756">
                <a:moveTo>
                  <a:pt x="0" y="0"/>
                </a:moveTo>
                <a:lnTo>
                  <a:pt x="1654756" y="0"/>
                </a:lnTo>
                <a:lnTo>
                  <a:pt x="1654756" y="1802210"/>
                </a:lnTo>
                <a:lnTo>
                  <a:pt x="0" y="18022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8" id="18"/>
          <p:cNvSpPr txBox="true"/>
          <p:nvPr/>
        </p:nvSpPr>
        <p:spPr>
          <a:xfrm rot="129934">
            <a:off x="7819867" y="7970812"/>
            <a:ext cx="3823044" cy="537845"/>
          </a:xfrm>
          <a:prstGeom prst="rect">
            <a:avLst/>
          </a:prstGeom>
        </p:spPr>
        <p:txBody>
          <a:bodyPr anchor="t" rtlCol="false" tIns="0" lIns="0" bIns="0" rIns="0">
            <a:spAutoFit/>
          </a:bodyPr>
          <a:lstStyle/>
          <a:p>
            <a:pPr algn="l">
              <a:lnSpc>
                <a:spcPts val="4480"/>
              </a:lnSpc>
              <a:spcBef>
                <a:spcPct val="0"/>
              </a:spcBef>
            </a:pPr>
            <a:r>
              <a:rPr lang="en-US" b="true" sz="3200" spc="-32">
                <a:solidFill>
                  <a:srgbClr val="063935"/>
                </a:solidFill>
                <a:latin typeface="Be Vietnam Ultra-Bold"/>
                <a:ea typeface="Be Vietnam Ultra-Bold"/>
                <a:cs typeface="Be Vietnam Ultra-Bold"/>
                <a:sym typeface="Be Vietnam Ultra-Bold"/>
              </a:rPr>
              <a:t>LET’S TAKE A LOOK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a:p>
              <a:pPr algn="ctr">
                <a:lnSpc>
                  <a:spcPts val="2419"/>
                </a:lnSpc>
              </a:pPr>
            </a:p>
            <a:p>
              <a:pPr algn="ctr">
                <a:lnSpc>
                  <a:spcPts val="2419"/>
                </a:lnSpc>
              </a:pPr>
            </a:p>
          </p:txBody>
        </p:sp>
      </p:grpSp>
      <p:sp>
        <p:nvSpPr>
          <p:cNvPr name="Freeform 5" id="5"/>
          <p:cNvSpPr/>
          <p:nvPr/>
        </p:nvSpPr>
        <p:spPr>
          <a:xfrm flipH="false" flipV="false" rot="2284073">
            <a:off x="14191493" y="3010829"/>
            <a:ext cx="2424367" cy="2226010"/>
          </a:xfrm>
          <a:custGeom>
            <a:avLst/>
            <a:gdLst/>
            <a:ahLst/>
            <a:cxnLst/>
            <a:rect r="r" b="b" t="t" l="l"/>
            <a:pathLst>
              <a:path h="2226010" w="2424367">
                <a:moveTo>
                  <a:pt x="0" y="0"/>
                </a:moveTo>
                <a:lnTo>
                  <a:pt x="2424367" y="0"/>
                </a:lnTo>
                <a:lnTo>
                  <a:pt x="2424367" y="2226010"/>
                </a:lnTo>
                <a:lnTo>
                  <a:pt x="0" y="2226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10994" y="9258300"/>
            <a:ext cx="2472855" cy="503563"/>
          </a:xfrm>
          <a:custGeom>
            <a:avLst/>
            <a:gdLst/>
            <a:ahLst/>
            <a:cxnLst/>
            <a:rect r="r" b="b" t="t" l="l"/>
            <a:pathLst>
              <a:path h="503563" w="2472855">
                <a:moveTo>
                  <a:pt x="0" y="0"/>
                </a:moveTo>
                <a:lnTo>
                  <a:pt x="2472856" y="0"/>
                </a:lnTo>
                <a:lnTo>
                  <a:pt x="2472856" y="503563"/>
                </a:lnTo>
                <a:lnTo>
                  <a:pt x="0" y="5035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9" id="9"/>
          <p:cNvSpPr txBox="true"/>
          <p:nvPr/>
        </p:nvSpPr>
        <p:spPr>
          <a:xfrm rot="0">
            <a:off x="3280529" y="1601570"/>
            <a:ext cx="11726942" cy="1069976"/>
          </a:xfrm>
          <a:prstGeom prst="rect">
            <a:avLst/>
          </a:prstGeom>
        </p:spPr>
        <p:txBody>
          <a:bodyPr anchor="t" rtlCol="false" tIns="0" lIns="0" bIns="0" rIns="0">
            <a:spAutoFit/>
          </a:bodyPr>
          <a:lstStyle/>
          <a:p>
            <a:pPr algn="ctr">
              <a:lnSpc>
                <a:spcPts val="8000"/>
              </a:lnSpc>
            </a:pPr>
            <a:r>
              <a:rPr lang="en-US" b="true" sz="8000" spc="-336">
                <a:solidFill>
                  <a:srgbClr val="063935"/>
                </a:solidFill>
                <a:latin typeface="Roca Two Ultra-Bold"/>
                <a:ea typeface="Roca Two Ultra-Bold"/>
                <a:cs typeface="Roca Two Ultra-Bold"/>
                <a:sym typeface="Roca Two Ultra-Bold"/>
              </a:rPr>
              <a:t>B-Tree (Balanced Tree)</a:t>
            </a:r>
          </a:p>
        </p:txBody>
      </p:sp>
      <p:grpSp>
        <p:nvGrpSpPr>
          <p:cNvPr name="Group 10" id="10"/>
          <p:cNvGrpSpPr/>
          <p:nvPr/>
        </p:nvGrpSpPr>
        <p:grpSpPr>
          <a:xfrm rot="0">
            <a:off x="4209441" y="6245294"/>
            <a:ext cx="12358622" cy="3204052"/>
            <a:chOff x="0" y="0"/>
            <a:chExt cx="8155243" cy="2114299"/>
          </a:xfrm>
        </p:grpSpPr>
        <p:sp>
          <p:nvSpPr>
            <p:cNvPr name="Freeform 11" id="11"/>
            <p:cNvSpPr/>
            <p:nvPr/>
          </p:nvSpPr>
          <p:spPr>
            <a:xfrm flipH="false" flipV="false" rot="0">
              <a:off x="92710" y="293370"/>
              <a:ext cx="8049833" cy="1808229"/>
            </a:xfrm>
            <a:custGeom>
              <a:avLst/>
              <a:gdLst/>
              <a:ahLst/>
              <a:cxnLst/>
              <a:rect r="r" b="b" t="t" l="l"/>
              <a:pathLst>
                <a:path h="1808229" w="8049833">
                  <a:moveTo>
                    <a:pt x="0" y="1753619"/>
                  </a:moveTo>
                  <a:lnTo>
                    <a:pt x="0" y="1808229"/>
                  </a:lnTo>
                  <a:lnTo>
                    <a:pt x="8049833" y="1808229"/>
                  </a:lnTo>
                  <a:lnTo>
                    <a:pt x="8049833" y="54610"/>
                  </a:lnTo>
                  <a:lnTo>
                    <a:pt x="7995223" y="0"/>
                  </a:lnTo>
                  <a:lnTo>
                    <a:pt x="7995223" y="1753619"/>
                  </a:lnTo>
                  <a:close/>
                </a:path>
              </a:pathLst>
            </a:custGeom>
            <a:solidFill>
              <a:srgbClr val="CCEC4B"/>
            </a:solidFill>
          </p:spPr>
        </p:sp>
        <p:sp>
          <p:nvSpPr>
            <p:cNvPr name="Freeform 12" id="12"/>
            <p:cNvSpPr/>
            <p:nvPr/>
          </p:nvSpPr>
          <p:spPr>
            <a:xfrm flipH="false" flipV="false" rot="0">
              <a:off x="6350" y="11430"/>
              <a:ext cx="8075233" cy="2022859"/>
            </a:xfrm>
            <a:custGeom>
              <a:avLst/>
              <a:gdLst/>
              <a:ahLst/>
              <a:cxnLst/>
              <a:rect r="r" b="b" t="t" l="l"/>
              <a:pathLst>
                <a:path h="2022859" w="8075233">
                  <a:moveTo>
                    <a:pt x="7804723" y="0"/>
                  </a:moveTo>
                  <a:lnTo>
                    <a:pt x="0" y="1270"/>
                  </a:lnTo>
                  <a:lnTo>
                    <a:pt x="0" y="2022859"/>
                  </a:lnTo>
                  <a:lnTo>
                    <a:pt x="8073963" y="2022859"/>
                  </a:lnTo>
                  <a:lnTo>
                    <a:pt x="8075233" y="266700"/>
                  </a:lnTo>
                  <a:close/>
                </a:path>
              </a:pathLst>
            </a:custGeom>
            <a:solidFill>
              <a:srgbClr val="FFFFFF"/>
            </a:solidFill>
          </p:spPr>
        </p:sp>
        <p:sp>
          <p:nvSpPr>
            <p:cNvPr name="Freeform 13" id="13"/>
            <p:cNvSpPr/>
            <p:nvPr/>
          </p:nvSpPr>
          <p:spPr>
            <a:xfrm flipH="false" flipV="false" rot="0">
              <a:off x="0" y="0"/>
              <a:ext cx="8155243" cy="2114299"/>
            </a:xfrm>
            <a:custGeom>
              <a:avLst/>
              <a:gdLst/>
              <a:ahLst/>
              <a:cxnLst/>
              <a:rect r="r" b="b" t="t" l="l"/>
              <a:pathLst>
                <a:path h="2114299" w="8155243">
                  <a:moveTo>
                    <a:pt x="8087933" y="275590"/>
                  </a:moveTo>
                  <a:lnTo>
                    <a:pt x="8086663" y="274320"/>
                  </a:lnTo>
                  <a:lnTo>
                    <a:pt x="7950773" y="138430"/>
                  </a:lnTo>
                  <a:lnTo>
                    <a:pt x="7883463" y="71120"/>
                  </a:lnTo>
                  <a:lnTo>
                    <a:pt x="7812343" y="0"/>
                  </a:lnTo>
                  <a:lnTo>
                    <a:pt x="0" y="0"/>
                  </a:lnTo>
                  <a:lnTo>
                    <a:pt x="0" y="2046989"/>
                  </a:lnTo>
                  <a:lnTo>
                    <a:pt x="80010" y="2046989"/>
                  </a:lnTo>
                  <a:lnTo>
                    <a:pt x="80010" y="2114299"/>
                  </a:lnTo>
                  <a:lnTo>
                    <a:pt x="8155243" y="2114299"/>
                  </a:lnTo>
                  <a:lnTo>
                    <a:pt x="8155243" y="342900"/>
                  </a:lnTo>
                  <a:lnTo>
                    <a:pt x="8087933" y="275590"/>
                  </a:lnTo>
                  <a:close/>
                  <a:moveTo>
                    <a:pt x="7816153" y="21590"/>
                  </a:moveTo>
                  <a:lnTo>
                    <a:pt x="7941883" y="146050"/>
                  </a:lnTo>
                  <a:lnTo>
                    <a:pt x="8066343" y="270510"/>
                  </a:lnTo>
                  <a:lnTo>
                    <a:pt x="7816153" y="270510"/>
                  </a:lnTo>
                  <a:lnTo>
                    <a:pt x="7816153" y="21590"/>
                  </a:lnTo>
                  <a:close/>
                  <a:moveTo>
                    <a:pt x="12700" y="2034289"/>
                  </a:moveTo>
                  <a:lnTo>
                    <a:pt x="12700" y="12700"/>
                  </a:lnTo>
                  <a:lnTo>
                    <a:pt x="7803453" y="12700"/>
                  </a:lnTo>
                  <a:lnTo>
                    <a:pt x="7803453" y="278130"/>
                  </a:lnTo>
                  <a:cubicBezTo>
                    <a:pt x="7803453" y="281940"/>
                    <a:pt x="7805993" y="284480"/>
                    <a:pt x="7809803" y="284480"/>
                  </a:cubicBezTo>
                  <a:lnTo>
                    <a:pt x="8075233" y="284480"/>
                  </a:lnTo>
                  <a:lnTo>
                    <a:pt x="8075233" y="2034289"/>
                  </a:lnTo>
                  <a:lnTo>
                    <a:pt x="12700" y="2034289"/>
                  </a:lnTo>
                  <a:close/>
                  <a:moveTo>
                    <a:pt x="8142543" y="2101599"/>
                  </a:moveTo>
                  <a:lnTo>
                    <a:pt x="92710" y="2101599"/>
                  </a:lnTo>
                  <a:lnTo>
                    <a:pt x="92710" y="2046989"/>
                  </a:lnTo>
                  <a:lnTo>
                    <a:pt x="8087933" y="2046989"/>
                  </a:lnTo>
                  <a:lnTo>
                    <a:pt x="8087933" y="293370"/>
                  </a:lnTo>
                  <a:lnTo>
                    <a:pt x="8142543" y="347980"/>
                  </a:lnTo>
                  <a:lnTo>
                    <a:pt x="8142543" y="2101599"/>
                  </a:lnTo>
                  <a:close/>
                </a:path>
              </a:pathLst>
            </a:custGeom>
            <a:solidFill>
              <a:srgbClr val="063935"/>
            </a:solidFill>
          </p:spPr>
        </p:sp>
      </p:grpSp>
      <p:grpSp>
        <p:nvGrpSpPr>
          <p:cNvPr name="Group 14" id="14"/>
          <p:cNvGrpSpPr/>
          <p:nvPr/>
        </p:nvGrpSpPr>
        <p:grpSpPr>
          <a:xfrm rot="0">
            <a:off x="2550465" y="2806901"/>
            <a:ext cx="9728066" cy="3204052"/>
            <a:chOff x="0" y="0"/>
            <a:chExt cx="6419384" cy="2114299"/>
          </a:xfrm>
        </p:grpSpPr>
        <p:sp>
          <p:nvSpPr>
            <p:cNvPr name="Freeform 15" id="15"/>
            <p:cNvSpPr/>
            <p:nvPr/>
          </p:nvSpPr>
          <p:spPr>
            <a:xfrm flipH="false" flipV="false" rot="0">
              <a:off x="92710" y="293370"/>
              <a:ext cx="6313974" cy="1808229"/>
            </a:xfrm>
            <a:custGeom>
              <a:avLst/>
              <a:gdLst/>
              <a:ahLst/>
              <a:cxnLst/>
              <a:rect r="r" b="b" t="t" l="l"/>
              <a:pathLst>
                <a:path h="1808229" w="6313974">
                  <a:moveTo>
                    <a:pt x="0" y="1753619"/>
                  </a:moveTo>
                  <a:lnTo>
                    <a:pt x="0" y="1808229"/>
                  </a:lnTo>
                  <a:lnTo>
                    <a:pt x="6313974" y="1808229"/>
                  </a:lnTo>
                  <a:lnTo>
                    <a:pt x="6313974" y="54610"/>
                  </a:lnTo>
                  <a:lnTo>
                    <a:pt x="6259364" y="0"/>
                  </a:lnTo>
                  <a:lnTo>
                    <a:pt x="6259364" y="1753619"/>
                  </a:lnTo>
                  <a:close/>
                </a:path>
              </a:pathLst>
            </a:custGeom>
            <a:solidFill>
              <a:srgbClr val="F1B402"/>
            </a:solidFill>
          </p:spPr>
        </p:sp>
        <p:sp>
          <p:nvSpPr>
            <p:cNvPr name="Freeform 16" id="16"/>
            <p:cNvSpPr/>
            <p:nvPr/>
          </p:nvSpPr>
          <p:spPr>
            <a:xfrm flipH="false" flipV="false" rot="0">
              <a:off x="6350" y="11430"/>
              <a:ext cx="6339374" cy="2022859"/>
            </a:xfrm>
            <a:custGeom>
              <a:avLst/>
              <a:gdLst/>
              <a:ahLst/>
              <a:cxnLst/>
              <a:rect r="r" b="b" t="t" l="l"/>
              <a:pathLst>
                <a:path h="2022859" w="6339374">
                  <a:moveTo>
                    <a:pt x="6068864" y="0"/>
                  </a:moveTo>
                  <a:lnTo>
                    <a:pt x="0" y="1270"/>
                  </a:lnTo>
                  <a:lnTo>
                    <a:pt x="0" y="2022859"/>
                  </a:lnTo>
                  <a:lnTo>
                    <a:pt x="6338104" y="2022859"/>
                  </a:lnTo>
                  <a:lnTo>
                    <a:pt x="6339374" y="266700"/>
                  </a:lnTo>
                  <a:close/>
                </a:path>
              </a:pathLst>
            </a:custGeom>
            <a:solidFill>
              <a:srgbClr val="FFFFFF"/>
            </a:solidFill>
          </p:spPr>
        </p:sp>
        <p:sp>
          <p:nvSpPr>
            <p:cNvPr name="Freeform 17" id="17"/>
            <p:cNvSpPr/>
            <p:nvPr/>
          </p:nvSpPr>
          <p:spPr>
            <a:xfrm flipH="false" flipV="false" rot="0">
              <a:off x="0" y="0"/>
              <a:ext cx="6419384" cy="2114299"/>
            </a:xfrm>
            <a:custGeom>
              <a:avLst/>
              <a:gdLst/>
              <a:ahLst/>
              <a:cxnLst/>
              <a:rect r="r" b="b" t="t" l="l"/>
              <a:pathLst>
                <a:path h="2114299" w="6419384">
                  <a:moveTo>
                    <a:pt x="6352074" y="275590"/>
                  </a:moveTo>
                  <a:lnTo>
                    <a:pt x="6350804" y="274320"/>
                  </a:lnTo>
                  <a:lnTo>
                    <a:pt x="6214914" y="138430"/>
                  </a:lnTo>
                  <a:lnTo>
                    <a:pt x="6147604" y="71120"/>
                  </a:lnTo>
                  <a:lnTo>
                    <a:pt x="6076484" y="0"/>
                  </a:lnTo>
                  <a:lnTo>
                    <a:pt x="0" y="0"/>
                  </a:lnTo>
                  <a:lnTo>
                    <a:pt x="0" y="2046989"/>
                  </a:lnTo>
                  <a:lnTo>
                    <a:pt x="80010" y="2046989"/>
                  </a:lnTo>
                  <a:lnTo>
                    <a:pt x="80010" y="2114299"/>
                  </a:lnTo>
                  <a:lnTo>
                    <a:pt x="6419384" y="2114299"/>
                  </a:lnTo>
                  <a:lnTo>
                    <a:pt x="6419384" y="342900"/>
                  </a:lnTo>
                  <a:lnTo>
                    <a:pt x="6352074" y="275590"/>
                  </a:lnTo>
                  <a:close/>
                  <a:moveTo>
                    <a:pt x="6080294" y="21590"/>
                  </a:moveTo>
                  <a:lnTo>
                    <a:pt x="6206024" y="146050"/>
                  </a:lnTo>
                  <a:lnTo>
                    <a:pt x="6330484" y="270510"/>
                  </a:lnTo>
                  <a:lnTo>
                    <a:pt x="6080294" y="270510"/>
                  </a:lnTo>
                  <a:lnTo>
                    <a:pt x="6080294" y="21590"/>
                  </a:lnTo>
                  <a:close/>
                  <a:moveTo>
                    <a:pt x="12700" y="2034289"/>
                  </a:moveTo>
                  <a:lnTo>
                    <a:pt x="12700" y="12700"/>
                  </a:lnTo>
                  <a:lnTo>
                    <a:pt x="6067594" y="12700"/>
                  </a:lnTo>
                  <a:lnTo>
                    <a:pt x="6067594" y="278130"/>
                  </a:lnTo>
                  <a:cubicBezTo>
                    <a:pt x="6067594" y="281940"/>
                    <a:pt x="6070134" y="284480"/>
                    <a:pt x="6073944" y="284480"/>
                  </a:cubicBezTo>
                  <a:lnTo>
                    <a:pt x="6339374" y="284480"/>
                  </a:lnTo>
                  <a:lnTo>
                    <a:pt x="6339374" y="2034289"/>
                  </a:lnTo>
                  <a:lnTo>
                    <a:pt x="12700" y="2034289"/>
                  </a:lnTo>
                  <a:close/>
                  <a:moveTo>
                    <a:pt x="6406684" y="2101599"/>
                  </a:moveTo>
                  <a:lnTo>
                    <a:pt x="92710" y="2101599"/>
                  </a:lnTo>
                  <a:lnTo>
                    <a:pt x="92710" y="2046989"/>
                  </a:lnTo>
                  <a:lnTo>
                    <a:pt x="6352074" y="2046989"/>
                  </a:lnTo>
                  <a:lnTo>
                    <a:pt x="6352074" y="293370"/>
                  </a:lnTo>
                  <a:lnTo>
                    <a:pt x="6406684" y="347980"/>
                  </a:lnTo>
                  <a:lnTo>
                    <a:pt x="6406684" y="2101599"/>
                  </a:lnTo>
                  <a:close/>
                </a:path>
              </a:pathLst>
            </a:custGeom>
            <a:solidFill>
              <a:srgbClr val="063935"/>
            </a:solidFill>
          </p:spPr>
        </p:sp>
      </p:grpSp>
      <p:sp>
        <p:nvSpPr>
          <p:cNvPr name="TextBox 18" id="18"/>
          <p:cNvSpPr txBox="true"/>
          <p:nvPr/>
        </p:nvSpPr>
        <p:spPr>
          <a:xfrm rot="0">
            <a:off x="2901017" y="3022723"/>
            <a:ext cx="9010341" cy="2724785"/>
          </a:xfrm>
          <a:prstGeom prst="rect">
            <a:avLst/>
          </a:prstGeom>
        </p:spPr>
        <p:txBody>
          <a:bodyPr anchor="t" rtlCol="false" tIns="0" lIns="0" bIns="0" rIns="0">
            <a:spAutoFit/>
          </a:bodyPr>
          <a:lstStyle/>
          <a:p>
            <a:pPr algn="l">
              <a:lnSpc>
                <a:spcPts val="3640"/>
              </a:lnSpc>
            </a:pPr>
            <a:r>
              <a:rPr lang="en-US" sz="2600" spc="-174">
                <a:solidFill>
                  <a:srgbClr val="063935"/>
                </a:solidFill>
                <a:latin typeface="Be Vietnam"/>
                <a:ea typeface="Be Vietnam"/>
                <a:cs typeface="Be Vietnam"/>
                <a:sym typeface="Be Vietnam"/>
              </a:rPr>
              <a:t>Definisi:</a:t>
            </a:r>
          </a:p>
          <a:p>
            <a:pPr algn="l">
              <a:lnSpc>
                <a:spcPts val="3640"/>
              </a:lnSpc>
              <a:spcBef>
                <a:spcPct val="0"/>
              </a:spcBef>
            </a:pPr>
            <a:r>
              <a:rPr lang="en-US" sz="2600" spc="-174">
                <a:solidFill>
                  <a:srgbClr val="063935"/>
                </a:solidFill>
                <a:latin typeface="Be Vietnam"/>
                <a:ea typeface="Be Vietnam"/>
                <a:cs typeface="Be Vietnam"/>
                <a:sym typeface="Be Vietnam"/>
              </a:rPr>
              <a:t>B-Tree adalah struktur data pohon ber-orde m (m-ary) yang digunakan untuk menyimpan data dalam bentuk terurut dan memungkinkan pencarian, penyisipan, dan penghapusan data secara efisien dalam kompleksitas logaritmik.</a:t>
            </a:r>
          </a:p>
          <a:p>
            <a:pPr algn="l">
              <a:lnSpc>
                <a:spcPts val="3640"/>
              </a:lnSpc>
              <a:spcBef>
                <a:spcPct val="0"/>
              </a:spcBef>
            </a:pPr>
          </a:p>
        </p:txBody>
      </p:sp>
      <p:sp>
        <p:nvSpPr>
          <p:cNvPr name="TextBox 19" id="19"/>
          <p:cNvSpPr txBox="true"/>
          <p:nvPr/>
        </p:nvSpPr>
        <p:spPr>
          <a:xfrm rot="0">
            <a:off x="4585740" y="6423267"/>
            <a:ext cx="12635460" cy="2914500"/>
          </a:xfrm>
          <a:prstGeom prst="rect">
            <a:avLst/>
          </a:prstGeom>
        </p:spPr>
        <p:txBody>
          <a:bodyPr anchor="t" rtlCol="false" tIns="0" lIns="0" bIns="0" rIns="0">
            <a:spAutoFit/>
          </a:bodyPr>
          <a:lstStyle/>
          <a:p>
            <a:pPr algn="l">
              <a:lnSpc>
                <a:spcPts val="3329"/>
              </a:lnSpc>
            </a:pPr>
            <a:r>
              <a:rPr lang="en-US" sz="2378" spc="-159">
                <a:solidFill>
                  <a:srgbClr val="063935"/>
                </a:solidFill>
                <a:latin typeface="Be Vietnam"/>
                <a:ea typeface="Be Vietnam"/>
                <a:cs typeface="Be Vietnam"/>
                <a:sym typeface="Be Vietnam"/>
              </a:rPr>
              <a:t>Karakteristik B-Tree Orde m:</a:t>
            </a:r>
          </a:p>
          <a:p>
            <a:pPr algn="l" marL="513439" indent="-256719" lvl="1">
              <a:lnSpc>
                <a:spcPts val="3329"/>
              </a:lnSpc>
              <a:buAutoNum type="arabicPeriod" startAt="1"/>
            </a:pPr>
            <a:r>
              <a:rPr lang="en-US" sz="2378" spc="-159">
                <a:solidFill>
                  <a:srgbClr val="063935"/>
                </a:solidFill>
                <a:latin typeface="Be Vietnam"/>
                <a:ea typeface="Be Vietnam"/>
                <a:cs typeface="Be Vietnam"/>
                <a:sym typeface="Be Vietnam"/>
              </a:rPr>
              <a:t>Setiap node memiliki maksimum m anak.</a:t>
            </a:r>
          </a:p>
          <a:p>
            <a:pPr algn="l" marL="513439" indent="-256719" lvl="1">
              <a:lnSpc>
                <a:spcPts val="3329"/>
              </a:lnSpc>
              <a:buAutoNum type="arabicPeriod" startAt="1"/>
            </a:pPr>
            <a:r>
              <a:rPr lang="en-US" sz="2378" spc="-159">
                <a:solidFill>
                  <a:srgbClr val="063935"/>
                </a:solidFill>
                <a:latin typeface="Be Vietnam"/>
                <a:ea typeface="Be Vietnam"/>
                <a:cs typeface="Be Vietnam"/>
                <a:sym typeface="Be Vietnam"/>
              </a:rPr>
              <a:t>Setiap node internal (bukan daun) memiliki minimal ⌈m/2⌉ anak.</a:t>
            </a:r>
          </a:p>
          <a:p>
            <a:pPr algn="l" marL="513439" indent="-256719" lvl="1">
              <a:lnSpc>
                <a:spcPts val="3329"/>
              </a:lnSpc>
              <a:buAutoNum type="arabicPeriod" startAt="1"/>
            </a:pPr>
            <a:r>
              <a:rPr lang="en-US" sz="2378" spc="-159">
                <a:solidFill>
                  <a:srgbClr val="063935"/>
                </a:solidFill>
                <a:latin typeface="Be Vietnam"/>
                <a:ea typeface="Be Vietnam"/>
                <a:cs typeface="Be Vietnam"/>
                <a:sym typeface="Be Vietnam"/>
              </a:rPr>
              <a:t>Setiap node (kecuali akar) memiliki minimal ⌈m/2⌉ - 1 kunci dan maksimal m - 1 kunci.</a:t>
            </a:r>
          </a:p>
          <a:p>
            <a:pPr algn="l" marL="513439" indent="-256719" lvl="1">
              <a:lnSpc>
                <a:spcPts val="3329"/>
              </a:lnSpc>
              <a:buAutoNum type="arabicPeriod" startAt="1"/>
            </a:pPr>
            <a:r>
              <a:rPr lang="en-US" sz="2378" spc="-159">
                <a:solidFill>
                  <a:srgbClr val="063935"/>
                </a:solidFill>
                <a:latin typeface="Be Vietnam"/>
                <a:ea typeface="Be Vietnam"/>
                <a:cs typeface="Be Vietnam"/>
                <a:sym typeface="Be Vietnam"/>
              </a:rPr>
              <a:t>Semua daun berada di level yang sama (terseimbang).</a:t>
            </a:r>
          </a:p>
          <a:p>
            <a:pPr algn="l" marL="513439" indent="-256719" lvl="1">
              <a:lnSpc>
                <a:spcPts val="3329"/>
              </a:lnSpc>
              <a:spcBef>
                <a:spcPct val="0"/>
              </a:spcBef>
              <a:buAutoNum type="arabicPeriod" startAt="1"/>
            </a:pPr>
            <a:r>
              <a:rPr lang="en-US" sz="2378" spc="-159">
                <a:solidFill>
                  <a:srgbClr val="063935"/>
                </a:solidFill>
                <a:latin typeface="Be Vietnam"/>
                <a:ea typeface="Be Vietnam"/>
                <a:cs typeface="Be Vietnam"/>
                <a:sym typeface="Be Vietnam"/>
              </a:rPr>
              <a:t>Kunci dalam node terurut naik dan memisahkan nilai subpohon.</a:t>
            </a:r>
          </a:p>
          <a:p>
            <a:pPr algn="l">
              <a:lnSpc>
                <a:spcPts val="332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A"/>
        </a:solidFill>
      </p:bgPr>
    </p:bg>
    <p:spTree>
      <p:nvGrpSpPr>
        <p:cNvPr id="1" name=""/>
        <p:cNvGrpSpPr/>
        <p:nvPr/>
      </p:nvGrpSpPr>
      <p:grpSpPr>
        <a:xfrm>
          <a:off x="0" y="0"/>
          <a:ext cx="0" cy="0"/>
          <a:chOff x="0" y="0"/>
          <a:chExt cx="0" cy="0"/>
        </a:xfrm>
      </p:grpSpPr>
      <p:grpSp>
        <p:nvGrpSpPr>
          <p:cNvPr name="Group 2" id="2"/>
          <p:cNvGrpSpPr/>
          <p:nvPr/>
        </p:nvGrpSpPr>
        <p:grpSpPr>
          <a:xfrm rot="0">
            <a:off x="11935868" y="2136187"/>
            <a:ext cx="5323432" cy="7122113"/>
            <a:chOff x="0" y="0"/>
            <a:chExt cx="1711349" cy="2289580"/>
          </a:xfrm>
        </p:grpSpPr>
        <p:sp>
          <p:nvSpPr>
            <p:cNvPr name="Freeform 3" id="3"/>
            <p:cNvSpPr/>
            <p:nvPr/>
          </p:nvSpPr>
          <p:spPr>
            <a:xfrm flipH="false" flipV="false" rot="0">
              <a:off x="0" y="0"/>
              <a:ext cx="1711349" cy="2289580"/>
            </a:xfrm>
            <a:custGeom>
              <a:avLst/>
              <a:gdLst/>
              <a:ahLst/>
              <a:cxnLst/>
              <a:rect r="r" b="b" t="t" l="l"/>
              <a:pathLst>
                <a:path h="2289580" w="1711349">
                  <a:moveTo>
                    <a:pt x="61081" y="0"/>
                  </a:moveTo>
                  <a:lnTo>
                    <a:pt x="1650268" y="0"/>
                  </a:lnTo>
                  <a:cubicBezTo>
                    <a:pt x="1666468" y="0"/>
                    <a:pt x="1682004" y="6435"/>
                    <a:pt x="1693459" y="17890"/>
                  </a:cubicBezTo>
                  <a:cubicBezTo>
                    <a:pt x="1704914" y="29345"/>
                    <a:pt x="1711349" y="44881"/>
                    <a:pt x="1711349" y="61081"/>
                  </a:cubicBezTo>
                  <a:lnTo>
                    <a:pt x="1711349" y="2228499"/>
                  </a:lnTo>
                  <a:cubicBezTo>
                    <a:pt x="1711349" y="2244698"/>
                    <a:pt x="1704914" y="2260235"/>
                    <a:pt x="1693459" y="2271689"/>
                  </a:cubicBezTo>
                  <a:cubicBezTo>
                    <a:pt x="1682004" y="2283144"/>
                    <a:pt x="1666468" y="2289580"/>
                    <a:pt x="1650268" y="2289580"/>
                  </a:cubicBezTo>
                  <a:lnTo>
                    <a:pt x="61081" y="2289580"/>
                  </a:lnTo>
                  <a:cubicBezTo>
                    <a:pt x="44881" y="2289580"/>
                    <a:pt x="29345" y="2283144"/>
                    <a:pt x="17890" y="2271689"/>
                  </a:cubicBezTo>
                  <a:cubicBezTo>
                    <a:pt x="6435" y="2260235"/>
                    <a:pt x="0" y="2244698"/>
                    <a:pt x="0" y="2228499"/>
                  </a:cubicBezTo>
                  <a:lnTo>
                    <a:pt x="0" y="61081"/>
                  </a:lnTo>
                  <a:cubicBezTo>
                    <a:pt x="0" y="44881"/>
                    <a:pt x="6435" y="29345"/>
                    <a:pt x="17890" y="17890"/>
                  </a:cubicBezTo>
                  <a:cubicBezTo>
                    <a:pt x="29345" y="6435"/>
                    <a:pt x="44881" y="0"/>
                    <a:pt x="61081" y="0"/>
                  </a:cubicBezTo>
                  <a:close/>
                </a:path>
              </a:pathLst>
            </a:custGeom>
            <a:solidFill>
              <a:srgbClr val="FFFFFF"/>
            </a:solidFill>
            <a:ln w="28575" cap="rnd">
              <a:solidFill>
                <a:srgbClr val="063935"/>
              </a:solidFill>
              <a:prstDash val="solid"/>
              <a:round/>
            </a:ln>
          </p:spPr>
        </p:sp>
        <p:sp>
          <p:nvSpPr>
            <p:cNvPr name="TextBox 4" id="4"/>
            <p:cNvSpPr txBox="true"/>
            <p:nvPr/>
          </p:nvSpPr>
          <p:spPr>
            <a:xfrm>
              <a:off x="0" y="19050"/>
              <a:ext cx="1711349" cy="2270530"/>
            </a:xfrm>
            <a:prstGeom prst="rect">
              <a:avLst/>
            </a:prstGeom>
          </p:spPr>
          <p:txBody>
            <a:bodyPr anchor="ctr" rtlCol="false" tIns="50800" lIns="50800" bIns="50800" rIns="50800"/>
            <a:lstStyle/>
            <a:p>
              <a:pPr algn="ctr">
                <a:lnSpc>
                  <a:spcPts val="2310"/>
                </a:lnSpc>
              </a:pPr>
            </a:p>
          </p:txBody>
        </p:sp>
      </p:grpSp>
      <p:grpSp>
        <p:nvGrpSpPr>
          <p:cNvPr name="Group 5" id="5"/>
          <p:cNvGrpSpPr/>
          <p:nvPr/>
        </p:nvGrpSpPr>
        <p:grpSpPr>
          <a:xfrm rot="0">
            <a:off x="10592843" y="533049"/>
            <a:ext cx="1075237" cy="10752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B402"/>
            </a:solidFill>
            <a:ln w="23812" cap="sq">
              <a:solidFill>
                <a:srgbClr val="000000"/>
              </a:solidFill>
              <a:prstDash val="solid"/>
              <a:miter/>
            </a:ln>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2419"/>
                </a:lnSpc>
              </a:pPr>
            </a:p>
          </p:txBody>
        </p:sp>
      </p:grpSp>
      <p:sp>
        <p:nvSpPr>
          <p:cNvPr name="Freeform 8" id="8"/>
          <p:cNvSpPr/>
          <p:nvPr/>
        </p:nvSpPr>
        <p:spPr>
          <a:xfrm flipH="false" flipV="false" rot="0">
            <a:off x="10898986" y="847195"/>
            <a:ext cx="462951" cy="446945"/>
          </a:xfrm>
          <a:custGeom>
            <a:avLst/>
            <a:gdLst/>
            <a:ahLst/>
            <a:cxnLst/>
            <a:rect r="r" b="b" t="t" l="l"/>
            <a:pathLst>
              <a:path h="446945" w="462951">
                <a:moveTo>
                  <a:pt x="0" y="0"/>
                </a:moveTo>
                <a:lnTo>
                  <a:pt x="462951" y="0"/>
                </a:lnTo>
                <a:lnTo>
                  <a:pt x="462951" y="446945"/>
                </a:lnTo>
                <a:lnTo>
                  <a:pt x="0" y="4469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6184063" y="491081"/>
            <a:ext cx="1075237" cy="107523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B402"/>
            </a:solidFill>
            <a:ln w="23812" cap="sq">
              <a:solidFill>
                <a:srgbClr val="000000"/>
              </a:solidFill>
              <a:prstDash val="solid"/>
              <a:miter/>
            </a:ln>
          </p:spPr>
        </p:sp>
        <p:sp>
          <p:nvSpPr>
            <p:cNvPr name="TextBox 11" id="11"/>
            <p:cNvSpPr txBox="true"/>
            <p:nvPr/>
          </p:nvSpPr>
          <p:spPr>
            <a:xfrm>
              <a:off x="76200" y="95250"/>
              <a:ext cx="660400" cy="641350"/>
            </a:xfrm>
            <a:prstGeom prst="rect">
              <a:avLst/>
            </a:prstGeom>
          </p:spPr>
          <p:txBody>
            <a:bodyPr anchor="ctr" rtlCol="false" tIns="50800" lIns="50800" bIns="50800" rIns="50800"/>
            <a:lstStyle/>
            <a:p>
              <a:pPr algn="ctr">
                <a:lnSpc>
                  <a:spcPts val="2419"/>
                </a:lnSpc>
              </a:pPr>
            </a:p>
          </p:txBody>
        </p:sp>
      </p:grpSp>
      <p:sp>
        <p:nvSpPr>
          <p:cNvPr name="Freeform 12" id="12"/>
          <p:cNvSpPr/>
          <p:nvPr/>
        </p:nvSpPr>
        <p:spPr>
          <a:xfrm flipH="false" flipV="false" rot="0">
            <a:off x="16365310" y="864933"/>
            <a:ext cx="712743" cy="381311"/>
          </a:xfrm>
          <a:custGeom>
            <a:avLst/>
            <a:gdLst/>
            <a:ahLst/>
            <a:cxnLst/>
            <a:rect r="r" b="b" t="t" l="l"/>
            <a:pathLst>
              <a:path h="381311" w="712743">
                <a:moveTo>
                  <a:pt x="0" y="0"/>
                </a:moveTo>
                <a:lnTo>
                  <a:pt x="712743" y="0"/>
                </a:lnTo>
                <a:lnTo>
                  <a:pt x="712743" y="381311"/>
                </a:lnTo>
                <a:lnTo>
                  <a:pt x="0" y="381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9823749" y="5503363"/>
            <a:ext cx="1075237" cy="107523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B402"/>
            </a:solidFill>
            <a:ln w="23812" cap="sq">
              <a:solidFill>
                <a:srgbClr val="000000"/>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2419"/>
                </a:lnSpc>
              </a:pPr>
            </a:p>
          </p:txBody>
        </p:sp>
      </p:grpSp>
      <p:sp>
        <p:nvSpPr>
          <p:cNvPr name="Freeform 16" id="16"/>
          <p:cNvSpPr/>
          <p:nvPr/>
        </p:nvSpPr>
        <p:spPr>
          <a:xfrm flipH="false" flipV="false" rot="0">
            <a:off x="10057724" y="5810598"/>
            <a:ext cx="607287" cy="507303"/>
          </a:xfrm>
          <a:custGeom>
            <a:avLst/>
            <a:gdLst/>
            <a:ahLst/>
            <a:cxnLst/>
            <a:rect r="r" b="b" t="t" l="l"/>
            <a:pathLst>
              <a:path h="507303" w="607287">
                <a:moveTo>
                  <a:pt x="0" y="0"/>
                </a:moveTo>
                <a:lnTo>
                  <a:pt x="607287" y="0"/>
                </a:lnTo>
                <a:lnTo>
                  <a:pt x="607287" y="507303"/>
                </a:lnTo>
                <a:lnTo>
                  <a:pt x="0" y="5073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3397854" y="219045"/>
            <a:ext cx="1923586" cy="1619310"/>
          </a:xfrm>
          <a:custGeom>
            <a:avLst/>
            <a:gdLst/>
            <a:ahLst/>
            <a:cxnLst/>
            <a:rect r="r" b="b" t="t" l="l"/>
            <a:pathLst>
              <a:path h="1619310" w="1923586">
                <a:moveTo>
                  <a:pt x="0" y="0"/>
                </a:moveTo>
                <a:lnTo>
                  <a:pt x="1923586" y="0"/>
                </a:lnTo>
                <a:lnTo>
                  <a:pt x="1923586" y="1619310"/>
                </a:lnTo>
                <a:lnTo>
                  <a:pt x="0" y="16193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1806056">
            <a:off x="8187767" y="712357"/>
            <a:ext cx="969608" cy="946690"/>
          </a:xfrm>
          <a:custGeom>
            <a:avLst/>
            <a:gdLst/>
            <a:ahLst/>
            <a:cxnLst/>
            <a:rect r="r" b="b" t="t" l="l"/>
            <a:pathLst>
              <a:path h="946690" w="969608">
                <a:moveTo>
                  <a:pt x="0" y="0"/>
                </a:moveTo>
                <a:lnTo>
                  <a:pt x="969608" y="0"/>
                </a:lnTo>
                <a:lnTo>
                  <a:pt x="969608" y="946690"/>
                </a:lnTo>
                <a:lnTo>
                  <a:pt x="0" y="9466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20" id="20"/>
          <p:cNvSpPr txBox="true"/>
          <p:nvPr/>
        </p:nvSpPr>
        <p:spPr>
          <a:xfrm rot="0">
            <a:off x="1028700" y="2623913"/>
            <a:ext cx="9753636" cy="1084579"/>
          </a:xfrm>
          <a:prstGeom prst="rect">
            <a:avLst/>
          </a:prstGeom>
        </p:spPr>
        <p:txBody>
          <a:bodyPr anchor="t" rtlCol="false" tIns="0" lIns="0" bIns="0" rIns="0">
            <a:spAutoFit/>
          </a:bodyPr>
          <a:lstStyle/>
          <a:p>
            <a:pPr algn="l">
              <a:lnSpc>
                <a:spcPts val="8199"/>
              </a:lnSpc>
            </a:pPr>
            <a:r>
              <a:rPr lang="en-US" sz="8199" spc="-163" b="true">
                <a:solidFill>
                  <a:srgbClr val="063935"/>
                </a:solidFill>
                <a:latin typeface="Roca Two Ultra-Bold"/>
                <a:ea typeface="Roca Two Ultra-Bold"/>
                <a:cs typeface="Roca Two Ultra-Bold"/>
                <a:sym typeface="Roca Two Ultra-Bold"/>
              </a:rPr>
              <a:t> STRUKTUR B-TREE</a:t>
            </a:r>
          </a:p>
        </p:txBody>
      </p:sp>
      <p:sp>
        <p:nvSpPr>
          <p:cNvPr name="TextBox 21" id="21"/>
          <p:cNvSpPr txBox="true"/>
          <p:nvPr/>
        </p:nvSpPr>
        <p:spPr>
          <a:xfrm rot="0">
            <a:off x="1028700" y="3792314"/>
            <a:ext cx="9564143" cy="1810385"/>
          </a:xfrm>
          <a:prstGeom prst="rect">
            <a:avLst/>
          </a:prstGeom>
        </p:spPr>
        <p:txBody>
          <a:bodyPr anchor="t" rtlCol="false" tIns="0" lIns="0" bIns="0" rIns="0">
            <a:spAutoFit/>
          </a:bodyPr>
          <a:lstStyle/>
          <a:p>
            <a:pPr algn="l">
              <a:lnSpc>
                <a:spcPts val="3640"/>
              </a:lnSpc>
              <a:spcBef>
                <a:spcPct val="0"/>
              </a:spcBef>
            </a:pPr>
            <a:r>
              <a:rPr lang="en-US" sz="2600" i="true" spc="-174">
                <a:solidFill>
                  <a:srgbClr val="063935"/>
                </a:solidFill>
                <a:latin typeface="Be Vietnam Italics"/>
                <a:ea typeface="Be Vietnam Italics"/>
                <a:cs typeface="Be Vietnam Italics"/>
                <a:sym typeface="Be Vietnam Italics"/>
              </a:rPr>
              <a:t>B-Tree memiliki orde atau derajat (T atau m). Ini menentukan banyaknya kunci dan anak maksimum dalam satu simpul (node). Misalnya, B-Tree orde 4 berarti satu node bisa punya maksimal 3 kunci dan 4 anak.</a:t>
            </a:r>
          </a:p>
        </p:txBody>
      </p:sp>
      <p:sp>
        <p:nvSpPr>
          <p:cNvPr name="TextBox 22" id="22"/>
          <p:cNvSpPr txBox="true"/>
          <p:nvPr/>
        </p:nvSpPr>
        <p:spPr>
          <a:xfrm rot="0">
            <a:off x="12351924" y="2516518"/>
            <a:ext cx="4491319" cy="344805"/>
          </a:xfrm>
          <a:prstGeom prst="rect">
            <a:avLst/>
          </a:prstGeom>
        </p:spPr>
        <p:txBody>
          <a:bodyPr anchor="t" rtlCol="false" tIns="0" lIns="0" bIns="0" rIns="0">
            <a:spAutoFit/>
          </a:bodyPr>
          <a:lstStyle/>
          <a:p>
            <a:pPr algn="ctr">
              <a:lnSpc>
                <a:spcPts val="2639"/>
              </a:lnSpc>
            </a:pPr>
            <a:r>
              <a:rPr lang="en-US" b="true" sz="2399">
                <a:solidFill>
                  <a:srgbClr val="063935"/>
                </a:solidFill>
                <a:latin typeface="Be Vietnam Ultra-Bold"/>
                <a:ea typeface="Be Vietnam Ultra-Bold"/>
                <a:cs typeface="Be Vietnam Ultra-Bold"/>
                <a:sym typeface="Be Vietnam Ultra-Bold"/>
              </a:rPr>
              <a:t>ILUSTRASIKAN B-TREE ORDE 3</a:t>
            </a:r>
          </a:p>
        </p:txBody>
      </p:sp>
      <p:sp>
        <p:nvSpPr>
          <p:cNvPr name="TextBox 23" id="23"/>
          <p:cNvSpPr txBox="true"/>
          <p:nvPr/>
        </p:nvSpPr>
        <p:spPr>
          <a:xfrm rot="0">
            <a:off x="12232994" y="3018565"/>
            <a:ext cx="4729180" cy="701675"/>
          </a:xfrm>
          <a:prstGeom prst="rect">
            <a:avLst/>
          </a:prstGeom>
        </p:spPr>
        <p:txBody>
          <a:bodyPr anchor="t" rtlCol="false" tIns="0" lIns="0" bIns="0" rIns="0">
            <a:spAutoFit/>
          </a:bodyPr>
          <a:lstStyle/>
          <a:p>
            <a:pPr algn="ctr">
              <a:lnSpc>
                <a:spcPts val="2800"/>
              </a:lnSpc>
              <a:spcBef>
                <a:spcPct val="0"/>
              </a:spcBef>
            </a:pPr>
            <a:r>
              <a:rPr lang="en-US" sz="2000" i="true" spc="-134">
                <a:solidFill>
                  <a:srgbClr val="063935"/>
                </a:solidFill>
                <a:latin typeface="Be Vietnam Italics"/>
                <a:ea typeface="Be Vietnam Italics"/>
                <a:cs typeface="Be Vietnam Italics"/>
                <a:sym typeface="Be Vietnam Italics"/>
              </a:rPr>
              <a:t>(artinya satu node bisa memiliki maksimum 2 kunci dan 3 anak).</a:t>
            </a:r>
          </a:p>
        </p:txBody>
      </p:sp>
      <p:sp>
        <p:nvSpPr>
          <p:cNvPr name="TextBox 24" id="24"/>
          <p:cNvSpPr txBox="true"/>
          <p:nvPr/>
        </p:nvSpPr>
        <p:spPr>
          <a:xfrm rot="0">
            <a:off x="1028700" y="6076315"/>
            <a:ext cx="9564143" cy="3181985"/>
          </a:xfrm>
          <a:prstGeom prst="rect">
            <a:avLst/>
          </a:prstGeom>
        </p:spPr>
        <p:txBody>
          <a:bodyPr anchor="t" rtlCol="false" tIns="0" lIns="0" bIns="0" rIns="0">
            <a:spAutoFit/>
          </a:bodyPr>
          <a:lstStyle/>
          <a:p>
            <a:pPr algn="l">
              <a:lnSpc>
                <a:spcPts val="3640"/>
              </a:lnSpc>
            </a:pPr>
            <a:r>
              <a:rPr lang="en-US" sz="2600" i="true" spc="-174">
                <a:solidFill>
                  <a:srgbClr val="063935"/>
                </a:solidFill>
                <a:latin typeface="Be Vietnam Italics"/>
                <a:ea typeface="Be Vietnam Italics"/>
                <a:cs typeface="Be Vietnam Italics"/>
                <a:sym typeface="Be Vietnam Italics"/>
              </a:rPr>
              <a:t>Setiap node dalam B-Tree memiliki:</a:t>
            </a:r>
          </a:p>
          <a:p>
            <a:pPr algn="l" marL="561344" indent="-280672" lvl="1">
              <a:lnSpc>
                <a:spcPts val="3640"/>
              </a:lnSpc>
              <a:buAutoNum type="arabicPeriod" startAt="1"/>
            </a:pPr>
            <a:r>
              <a:rPr lang="en-US" sz="2600" i="true" spc="-174">
                <a:solidFill>
                  <a:srgbClr val="063935"/>
                </a:solidFill>
                <a:latin typeface="Be Vietnam Italics"/>
                <a:ea typeface="Be Vietnam Italics"/>
                <a:cs typeface="Be Vietnam Italics"/>
                <a:sym typeface="Be Vietnam Italics"/>
              </a:rPr>
              <a:t>n: Jumlah kunci saat ini disimpan dalam node.</a:t>
            </a:r>
          </a:p>
          <a:p>
            <a:pPr algn="l" marL="561344" indent="-280672" lvl="1">
              <a:lnSpc>
                <a:spcPts val="3640"/>
              </a:lnSpc>
              <a:buAutoNum type="arabicPeriod" startAt="1"/>
            </a:pPr>
            <a:r>
              <a:rPr lang="en-US" sz="2600" i="true" spc="-174">
                <a:solidFill>
                  <a:srgbClr val="063935"/>
                </a:solidFill>
                <a:latin typeface="Be Vietnam Italics"/>
                <a:ea typeface="Be Vietnam Italics"/>
                <a:cs typeface="Be Vietnam Italics"/>
                <a:sym typeface="Be Vietnam Italics"/>
              </a:rPr>
              <a:t>keys[]: Array dari kunci yang selalu terurut naik.</a:t>
            </a:r>
          </a:p>
          <a:p>
            <a:pPr algn="l" marL="561344" indent="-280672" lvl="1">
              <a:lnSpc>
                <a:spcPts val="3640"/>
              </a:lnSpc>
              <a:buAutoNum type="arabicPeriod" startAt="1"/>
            </a:pPr>
            <a:r>
              <a:rPr lang="en-US" sz="2600" i="true" spc="-174">
                <a:solidFill>
                  <a:srgbClr val="063935"/>
                </a:solidFill>
                <a:latin typeface="Be Vietnam Italics"/>
                <a:ea typeface="Be Vietnam Italics"/>
                <a:cs typeface="Be Vietnam Italics"/>
                <a:sym typeface="Be Vietnam Italics"/>
              </a:rPr>
              <a:t>children[]: Array pointer ke subtree/anak-anak. Jumlahnya bisa hingga n+1.</a:t>
            </a:r>
          </a:p>
          <a:p>
            <a:pPr algn="l" marL="561344" indent="-280672" lvl="1">
              <a:lnSpc>
                <a:spcPts val="3640"/>
              </a:lnSpc>
              <a:spcBef>
                <a:spcPct val="0"/>
              </a:spcBef>
              <a:buAutoNum type="arabicPeriod" startAt="1"/>
            </a:pPr>
            <a:r>
              <a:rPr lang="en-US" sz="2600" i="true" spc="-174">
                <a:solidFill>
                  <a:srgbClr val="063935"/>
                </a:solidFill>
                <a:latin typeface="Be Vietnam Italics"/>
                <a:ea typeface="Be Vietnam Italics"/>
                <a:cs typeface="Be Vietnam Italics"/>
                <a:sym typeface="Be Vietnam Italics"/>
              </a:rPr>
              <a:t>leaf: Boolean penanda apakah node ini daun atau internal.</a:t>
            </a:r>
          </a:p>
          <a:p>
            <a:pPr algn="l">
              <a:lnSpc>
                <a:spcPts val="3640"/>
              </a:lnSpc>
              <a:spcBef>
                <a:spcPct val="0"/>
              </a:spcBef>
            </a:pPr>
          </a:p>
        </p:txBody>
      </p:sp>
      <p:sp>
        <p:nvSpPr>
          <p:cNvPr name="TextBox 25" id="25"/>
          <p:cNvSpPr txBox="true"/>
          <p:nvPr/>
        </p:nvSpPr>
        <p:spPr>
          <a:xfrm rot="0">
            <a:off x="12147269" y="7851775"/>
            <a:ext cx="4729180" cy="1406525"/>
          </a:xfrm>
          <a:prstGeom prst="rect">
            <a:avLst/>
          </a:prstGeom>
        </p:spPr>
        <p:txBody>
          <a:bodyPr anchor="t" rtlCol="false" tIns="0" lIns="0" bIns="0" rIns="0">
            <a:spAutoFit/>
          </a:bodyPr>
          <a:lstStyle/>
          <a:p>
            <a:pPr algn="ctr">
              <a:lnSpc>
                <a:spcPts val="2800"/>
              </a:lnSpc>
            </a:pPr>
            <a:r>
              <a:rPr lang="en-US" sz="2000" i="true" spc="-134">
                <a:solidFill>
                  <a:srgbClr val="063935"/>
                </a:solidFill>
                <a:latin typeface="Be Vietnam Italics"/>
                <a:ea typeface="Be Vietnam Italics"/>
                <a:cs typeface="Be Vietnam Italics"/>
                <a:sym typeface="Be Vietnam Italics"/>
              </a:rPr>
              <a:t>         [10, 20]</a:t>
            </a:r>
          </a:p>
          <a:p>
            <a:pPr algn="ctr">
              <a:lnSpc>
                <a:spcPts val="2800"/>
              </a:lnSpc>
            </a:pPr>
            <a:r>
              <a:rPr lang="en-US" sz="2000" i="true" spc="-134">
                <a:solidFill>
                  <a:srgbClr val="063935"/>
                </a:solidFill>
                <a:latin typeface="Be Vietnam Italics"/>
                <a:ea typeface="Be Vietnam Italics"/>
                <a:cs typeface="Be Vietnam Italics"/>
                <a:sym typeface="Be Vietnam Italics"/>
              </a:rPr>
              <a:t>        /    |     \</a:t>
            </a:r>
          </a:p>
          <a:p>
            <a:pPr algn="ctr">
              <a:lnSpc>
                <a:spcPts val="2800"/>
              </a:lnSpc>
            </a:pPr>
            <a:r>
              <a:rPr lang="en-US" sz="2000" i="true" spc="-134">
                <a:solidFill>
                  <a:srgbClr val="063935"/>
                </a:solidFill>
                <a:latin typeface="Be Vietnam Italics"/>
                <a:ea typeface="Be Vietnam Italics"/>
                <a:cs typeface="Be Vietnam Italics"/>
                <a:sym typeface="Be Vietnam Italics"/>
              </a:rPr>
              <a:t> [5,6,7] [12,17] [30]</a:t>
            </a:r>
          </a:p>
          <a:p>
            <a:pPr algn="ctr">
              <a:lnSpc>
                <a:spcPts val="2800"/>
              </a:lnSpc>
              <a:spcBef>
                <a:spcPct val="0"/>
              </a:spcBef>
            </a:pPr>
          </a:p>
        </p:txBody>
      </p:sp>
      <p:sp>
        <p:nvSpPr>
          <p:cNvPr name="TextBox 26" id="26"/>
          <p:cNvSpPr txBox="true"/>
          <p:nvPr/>
        </p:nvSpPr>
        <p:spPr>
          <a:xfrm rot="0">
            <a:off x="12147269" y="6483350"/>
            <a:ext cx="4729180" cy="1406525"/>
          </a:xfrm>
          <a:prstGeom prst="rect">
            <a:avLst/>
          </a:prstGeom>
        </p:spPr>
        <p:txBody>
          <a:bodyPr anchor="t" rtlCol="false" tIns="0" lIns="0" bIns="0" rIns="0">
            <a:spAutoFit/>
          </a:bodyPr>
          <a:lstStyle/>
          <a:p>
            <a:pPr algn="ctr">
              <a:lnSpc>
                <a:spcPts val="2800"/>
              </a:lnSpc>
            </a:pPr>
            <a:r>
              <a:rPr lang="en-US" sz="2000" i="true" spc="-134">
                <a:solidFill>
                  <a:srgbClr val="063935"/>
                </a:solidFill>
                <a:latin typeface="Be Vietnam Italics"/>
                <a:ea typeface="Be Vietnam Italics"/>
                <a:cs typeface="Be Vietnam Italics"/>
                <a:sym typeface="Be Vietnam Italics"/>
              </a:rPr>
              <a:t>        [10]</a:t>
            </a:r>
          </a:p>
          <a:p>
            <a:pPr algn="ctr">
              <a:lnSpc>
                <a:spcPts val="2800"/>
              </a:lnSpc>
            </a:pPr>
            <a:r>
              <a:rPr lang="en-US" sz="2000" i="true" spc="-134">
                <a:solidFill>
                  <a:srgbClr val="063935"/>
                </a:solidFill>
                <a:latin typeface="Be Vietnam Italics"/>
                <a:ea typeface="Be Vietnam Italics"/>
                <a:cs typeface="Be Vietnam Italics"/>
                <a:sym typeface="Be Vietnam Italics"/>
              </a:rPr>
              <a:t>       /     \</a:t>
            </a:r>
          </a:p>
          <a:p>
            <a:pPr algn="ctr">
              <a:lnSpc>
                <a:spcPts val="2800"/>
              </a:lnSpc>
            </a:pPr>
            <a:r>
              <a:rPr lang="en-US" sz="2000" i="true" spc="-134">
                <a:solidFill>
                  <a:srgbClr val="063935"/>
                </a:solidFill>
                <a:latin typeface="Be Vietnam Italics"/>
                <a:ea typeface="Be Vietnam Italics"/>
                <a:cs typeface="Be Vietnam Italics"/>
                <a:sym typeface="Be Vietnam Italics"/>
              </a:rPr>
              <a:t> [5, 6, 7]  [12, 20, 30]</a:t>
            </a:r>
          </a:p>
          <a:p>
            <a:pPr algn="ctr">
              <a:lnSpc>
                <a:spcPts val="2800"/>
              </a:lnSpc>
              <a:spcBef>
                <a:spcPct val="0"/>
              </a:spcBef>
            </a:pPr>
          </a:p>
        </p:txBody>
      </p:sp>
      <p:sp>
        <p:nvSpPr>
          <p:cNvPr name="TextBox 27" id="27"/>
          <p:cNvSpPr txBox="true"/>
          <p:nvPr/>
        </p:nvSpPr>
        <p:spPr>
          <a:xfrm rot="0">
            <a:off x="12147269" y="5231008"/>
            <a:ext cx="4729180" cy="1406525"/>
          </a:xfrm>
          <a:prstGeom prst="rect">
            <a:avLst/>
          </a:prstGeom>
        </p:spPr>
        <p:txBody>
          <a:bodyPr anchor="t" rtlCol="false" tIns="0" lIns="0" bIns="0" rIns="0">
            <a:spAutoFit/>
          </a:bodyPr>
          <a:lstStyle/>
          <a:p>
            <a:pPr algn="ctr">
              <a:lnSpc>
                <a:spcPts val="2800"/>
              </a:lnSpc>
            </a:pPr>
            <a:r>
              <a:rPr lang="en-US" sz="2000" i="true" spc="-134">
                <a:solidFill>
                  <a:srgbClr val="063935"/>
                </a:solidFill>
                <a:latin typeface="Be Vietnam Italics"/>
                <a:ea typeface="Be Vietnam Italics"/>
                <a:cs typeface="Be Vietnam Italics"/>
                <a:sym typeface="Be Vietnam Italics"/>
              </a:rPr>
              <a:t>        [10]</a:t>
            </a:r>
          </a:p>
          <a:p>
            <a:pPr algn="ctr">
              <a:lnSpc>
                <a:spcPts val="2800"/>
              </a:lnSpc>
            </a:pPr>
            <a:r>
              <a:rPr lang="en-US" sz="2000" i="true" spc="-134">
                <a:solidFill>
                  <a:srgbClr val="063935"/>
                </a:solidFill>
                <a:latin typeface="Be Vietnam Italics"/>
                <a:ea typeface="Be Vietnam Italics"/>
                <a:cs typeface="Be Vietnam Italics"/>
                <a:sym typeface="Be Vietnam Italics"/>
              </a:rPr>
              <a:t>       /     \</a:t>
            </a:r>
          </a:p>
          <a:p>
            <a:pPr algn="ctr">
              <a:lnSpc>
                <a:spcPts val="2800"/>
              </a:lnSpc>
            </a:pPr>
            <a:r>
              <a:rPr lang="en-US" sz="2000" i="true" spc="-134">
                <a:solidFill>
                  <a:srgbClr val="063935"/>
                </a:solidFill>
                <a:latin typeface="Be Vietnam Italics"/>
                <a:ea typeface="Be Vietnam Italics"/>
                <a:cs typeface="Be Vietnam Italics"/>
                <a:sym typeface="Be Vietnam Italics"/>
              </a:rPr>
              <a:t>  [5, 6]   [12, 20, 30]</a:t>
            </a:r>
          </a:p>
          <a:p>
            <a:pPr algn="ctr">
              <a:lnSpc>
                <a:spcPts val="2800"/>
              </a:lnSpc>
              <a:spcBef>
                <a:spcPct val="0"/>
              </a:spcBef>
            </a:pPr>
          </a:p>
        </p:txBody>
      </p:sp>
      <p:sp>
        <p:nvSpPr>
          <p:cNvPr name="TextBox 28" id="28"/>
          <p:cNvSpPr txBox="true"/>
          <p:nvPr/>
        </p:nvSpPr>
        <p:spPr>
          <a:xfrm rot="0">
            <a:off x="12147269" y="4033079"/>
            <a:ext cx="4729180" cy="1406525"/>
          </a:xfrm>
          <a:prstGeom prst="rect">
            <a:avLst/>
          </a:prstGeom>
        </p:spPr>
        <p:txBody>
          <a:bodyPr anchor="t" rtlCol="false" tIns="0" lIns="0" bIns="0" rIns="0">
            <a:spAutoFit/>
          </a:bodyPr>
          <a:lstStyle/>
          <a:p>
            <a:pPr algn="ctr">
              <a:lnSpc>
                <a:spcPts val="2800"/>
              </a:lnSpc>
            </a:pPr>
            <a:r>
              <a:rPr lang="en-US" sz="2000" i="true" spc="-134">
                <a:solidFill>
                  <a:srgbClr val="063935"/>
                </a:solidFill>
                <a:latin typeface="Be Vietnam Italics"/>
                <a:ea typeface="Be Vietnam Italics"/>
                <a:cs typeface="Be Vietnam Italics"/>
                <a:sym typeface="Be Vietnam Italics"/>
              </a:rPr>
              <a:t>        [10]</a:t>
            </a:r>
          </a:p>
          <a:p>
            <a:pPr algn="ctr">
              <a:lnSpc>
                <a:spcPts val="2800"/>
              </a:lnSpc>
            </a:pPr>
            <a:r>
              <a:rPr lang="en-US" sz="2000" i="true" spc="-134">
                <a:solidFill>
                  <a:srgbClr val="063935"/>
                </a:solidFill>
                <a:latin typeface="Be Vietnam Italics"/>
                <a:ea typeface="Be Vietnam Italics"/>
                <a:cs typeface="Be Vietnam Italics"/>
                <a:sym typeface="Be Vietnam Italics"/>
              </a:rPr>
              <a:t>       /    \</a:t>
            </a:r>
          </a:p>
          <a:p>
            <a:pPr algn="ctr">
              <a:lnSpc>
                <a:spcPts val="2800"/>
              </a:lnSpc>
            </a:pPr>
            <a:r>
              <a:rPr lang="en-US" sz="2000" i="true" spc="-134">
                <a:solidFill>
                  <a:srgbClr val="063935"/>
                </a:solidFill>
                <a:latin typeface="Be Vietnam Italics"/>
                <a:ea typeface="Be Vietnam Italics"/>
                <a:cs typeface="Be Vietnam Italics"/>
                <a:sym typeface="Be Vietnam Italics"/>
              </a:rPr>
              <a:t>  [5, 6]   [12, 20]</a:t>
            </a:r>
          </a:p>
          <a:p>
            <a:pPr algn="ctr">
              <a:lnSpc>
                <a:spcPts val="28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CFA"/>
        </a:solidFill>
      </p:bgPr>
    </p:bg>
    <p:spTree>
      <p:nvGrpSpPr>
        <p:cNvPr id="1" name=""/>
        <p:cNvGrpSpPr/>
        <p:nvPr/>
      </p:nvGrpSpPr>
      <p:grpSpPr>
        <a:xfrm>
          <a:off x="0" y="0"/>
          <a:ext cx="0" cy="0"/>
          <a:chOff x="0" y="0"/>
          <a:chExt cx="0" cy="0"/>
        </a:xfrm>
      </p:grpSpPr>
      <p:grpSp>
        <p:nvGrpSpPr>
          <p:cNvPr name="Group 2" id="2"/>
          <p:cNvGrpSpPr/>
          <p:nvPr/>
        </p:nvGrpSpPr>
        <p:grpSpPr>
          <a:xfrm rot="0">
            <a:off x="6535840" y="3977350"/>
            <a:ext cx="5535318" cy="6112898"/>
            <a:chOff x="0" y="0"/>
            <a:chExt cx="3652661" cy="4033797"/>
          </a:xfrm>
        </p:grpSpPr>
        <p:sp>
          <p:nvSpPr>
            <p:cNvPr name="Freeform 3" id="3"/>
            <p:cNvSpPr/>
            <p:nvPr/>
          </p:nvSpPr>
          <p:spPr>
            <a:xfrm flipH="false" flipV="false" rot="0">
              <a:off x="92710" y="293370"/>
              <a:ext cx="3547251" cy="3727727"/>
            </a:xfrm>
            <a:custGeom>
              <a:avLst/>
              <a:gdLst/>
              <a:ahLst/>
              <a:cxnLst/>
              <a:rect r="r" b="b" t="t" l="l"/>
              <a:pathLst>
                <a:path h="3727727" w="3547251">
                  <a:moveTo>
                    <a:pt x="0" y="3673117"/>
                  </a:moveTo>
                  <a:lnTo>
                    <a:pt x="0" y="3727727"/>
                  </a:lnTo>
                  <a:lnTo>
                    <a:pt x="3547251" y="3727727"/>
                  </a:lnTo>
                  <a:lnTo>
                    <a:pt x="3547251" y="54610"/>
                  </a:lnTo>
                  <a:lnTo>
                    <a:pt x="3492641" y="0"/>
                  </a:lnTo>
                  <a:lnTo>
                    <a:pt x="3492641" y="3673117"/>
                  </a:lnTo>
                  <a:close/>
                </a:path>
              </a:pathLst>
            </a:custGeom>
            <a:solidFill>
              <a:srgbClr val="08504B"/>
            </a:solidFill>
          </p:spPr>
        </p:sp>
        <p:sp>
          <p:nvSpPr>
            <p:cNvPr name="Freeform 4" id="4"/>
            <p:cNvSpPr/>
            <p:nvPr/>
          </p:nvSpPr>
          <p:spPr>
            <a:xfrm flipH="false" flipV="false" rot="0">
              <a:off x="6350" y="11430"/>
              <a:ext cx="3572651" cy="3942357"/>
            </a:xfrm>
            <a:custGeom>
              <a:avLst/>
              <a:gdLst/>
              <a:ahLst/>
              <a:cxnLst/>
              <a:rect r="r" b="b" t="t" l="l"/>
              <a:pathLst>
                <a:path h="3942357" w="3572651">
                  <a:moveTo>
                    <a:pt x="3302141" y="0"/>
                  </a:moveTo>
                  <a:lnTo>
                    <a:pt x="0" y="1270"/>
                  </a:lnTo>
                  <a:lnTo>
                    <a:pt x="0" y="3942357"/>
                  </a:lnTo>
                  <a:lnTo>
                    <a:pt x="3571381" y="3942357"/>
                  </a:lnTo>
                  <a:lnTo>
                    <a:pt x="3572651" y="266700"/>
                  </a:lnTo>
                  <a:close/>
                </a:path>
              </a:pathLst>
            </a:custGeom>
            <a:solidFill>
              <a:srgbClr val="FFFFFF"/>
            </a:solidFill>
          </p:spPr>
        </p:sp>
        <p:sp>
          <p:nvSpPr>
            <p:cNvPr name="Freeform 5" id="5"/>
            <p:cNvSpPr/>
            <p:nvPr/>
          </p:nvSpPr>
          <p:spPr>
            <a:xfrm flipH="false" flipV="false" rot="0">
              <a:off x="0" y="0"/>
              <a:ext cx="3652661" cy="4033797"/>
            </a:xfrm>
            <a:custGeom>
              <a:avLst/>
              <a:gdLst/>
              <a:ahLst/>
              <a:cxnLst/>
              <a:rect r="r" b="b" t="t" l="l"/>
              <a:pathLst>
                <a:path h="4033797" w="3652661">
                  <a:moveTo>
                    <a:pt x="3585351" y="275590"/>
                  </a:moveTo>
                  <a:lnTo>
                    <a:pt x="3584081" y="274320"/>
                  </a:lnTo>
                  <a:lnTo>
                    <a:pt x="3448191" y="138430"/>
                  </a:lnTo>
                  <a:lnTo>
                    <a:pt x="3380881" y="71120"/>
                  </a:lnTo>
                  <a:lnTo>
                    <a:pt x="3309761" y="0"/>
                  </a:lnTo>
                  <a:lnTo>
                    <a:pt x="0" y="0"/>
                  </a:lnTo>
                  <a:lnTo>
                    <a:pt x="0" y="3966487"/>
                  </a:lnTo>
                  <a:lnTo>
                    <a:pt x="80010" y="3966487"/>
                  </a:lnTo>
                  <a:lnTo>
                    <a:pt x="80010" y="4033797"/>
                  </a:lnTo>
                  <a:lnTo>
                    <a:pt x="3652661" y="4033797"/>
                  </a:lnTo>
                  <a:lnTo>
                    <a:pt x="3652661" y="342900"/>
                  </a:lnTo>
                  <a:lnTo>
                    <a:pt x="3585351" y="275590"/>
                  </a:lnTo>
                  <a:close/>
                  <a:moveTo>
                    <a:pt x="3313571" y="21590"/>
                  </a:moveTo>
                  <a:lnTo>
                    <a:pt x="3439301" y="146050"/>
                  </a:lnTo>
                  <a:lnTo>
                    <a:pt x="3563761" y="270510"/>
                  </a:lnTo>
                  <a:lnTo>
                    <a:pt x="3313571" y="270510"/>
                  </a:lnTo>
                  <a:lnTo>
                    <a:pt x="3313571" y="21590"/>
                  </a:lnTo>
                  <a:close/>
                  <a:moveTo>
                    <a:pt x="12700" y="3953787"/>
                  </a:moveTo>
                  <a:lnTo>
                    <a:pt x="12700" y="12700"/>
                  </a:lnTo>
                  <a:lnTo>
                    <a:pt x="3300871" y="12700"/>
                  </a:lnTo>
                  <a:lnTo>
                    <a:pt x="3300871" y="278130"/>
                  </a:lnTo>
                  <a:cubicBezTo>
                    <a:pt x="3300871" y="281940"/>
                    <a:pt x="3303411" y="284480"/>
                    <a:pt x="3307221" y="284480"/>
                  </a:cubicBezTo>
                  <a:lnTo>
                    <a:pt x="3572651" y="284480"/>
                  </a:lnTo>
                  <a:lnTo>
                    <a:pt x="3572651" y="3953787"/>
                  </a:lnTo>
                  <a:lnTo>
                    <a:pt x="12700" y="3953787"/>
                  </a:lnTo>
                  <a:close/>
                  <a:moveTo>
                    <a:pt x="3639961" y="4021097"/>
                  </a:moveTo>
                  <a:lnTo>
                    <a:pt x="92710" y="4021097"/>
                  </a:lnTo>
                  <a:lnTo>
                    <a:pt x="92710" y="3966487"/>
                  </a:lnTo>
                  <a:lnTo>
                    <a:pt x="3585351" y="3966487"/>
                  </a:lnTo>
                  <a:lnTo>
                    <a:pt x="3585351" y="293370"/>
                  </a:lnTo>
                  <a:lnTo>
                    <a:pt x="3639962" y="347980"/>
                  </a:lnTo>
                  <a:lnTo>
                    <a:pt x="3639962" y="4021097"/>
                  </a:lnTo>
                  <a:close/>
                </a:path>
              </a:pathLst>
            </a:custGeom>
            <a:solidFill>
              <a:srgbClr val="063935"/>
            </a:solidFill>
          </p:spPr>
        </p:sp>
      </p:grpSp>
      <p:sp>
        <p:nvSpPr>
          <p:cNvPr name="Freeform 6" id="6"/>
          <p:cNvSpPr/>
          <p:nvPr/>
        </p:nvSpPr>
        <p:spPr>
          <a:xfrm flipH="false" flipV="false" rot="0">
            <a:off x="8847140" y="4435486"/>
            <a:ext cx="1118918" cy="1114722"/>
          </a:xfrm>
          <a:custGeom>
            <a:avLst/>
            <a:gdLst/>
            <a:ahLst/>
            <a:cxnLst/>
            <a:rect r="r" b="b" t="t" l="l"/>
            <a:pathLst>
              <a:path h="1114722" w="1118918">
                <a:moveTo>
                  <a:pt x="0" y="0"/>
                </a:moveTo>
                <a:lnTo>
                  <a:pt x="1118917" y="0"/>
                </a:lnTo>
                <a:lnTo>
                  <a:pt x="1118917" y="1114721"/>
                </a:lnTo>
                <a:lnTo>
                  <a:pt x="0" y="1114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855118" y="3958300"/>
            <a:ext cx="5535318" cy="6131948"/>
            <a:chOff x="0" y="0"/>
            <a:chExt cx="3652661" cy="4046367"/>
          </a:xfrm>
        </p:grpSpPr>
        <p:sp>
          <p:nvSpPr>
            <p:cNvPr name="Freeform 8" id="8"/>
            <p:cNvSpPr/>
            <p:nvPr/>
          </p:nvSpPr>
          <p:spPr>
            <a:xfrm flipH="false" flipV="false" rot="0">
              <a:off x="92710" y="293370"/>
              <a:ext cx="3547251" cy="3740297"/>
            </a:xfrm>
            <a:custGeom>
              <a:avLst/>
              <a:gdLst/>
              <a:ahLst/>
              <a:cxnLst/>
              <a:rect r="r" b="b" t="t" l="l"/>
              <a:pathLst>
                <a:path h="3740297" w="3547251">
                  <a:moveTo>
                    <a:pt x="0" y="3685688"/>
                  </a:moveTo>
                  <a:lnTo>
                    <a:pt x="0" y="3740297"/>
                  </a:lnTo>
                  <a:lnTo>
                    <a:pt x="3547251" y="3740297"/>
                  </a:lnTo>
                  <a:lnTo>
                    <a:pt x="3547251" y="54610"/>
                  </a:lnTo>
                  <a:lnTo>
                    <a:pt x="3492641" y="0"/>
                  </a:lnTo>
                  <a:lnTo>
                    <a:pt x="3492641" y="3685688"/>
                  </a:lnTo>
                  <a:close/>
                </a:path>
              </a:pathLst>
            </a:custGeom>
            <a:solidFill>
              <a:srgbClr val="08504B"/>
            </a:solidFill>
          </p:spPr>
        </p:sp>
        <p:sp>
          <p:nvSpPr>
            <p:cNvPr name="Freeform 9" id="9"/>
            <p:cNvSpPr/>
            <p:nvPr/>
          </p:nvSpPr>
          <p:spPr>
            <a:xfrm flipH="false" flipV="false" rot="0">
              <a:off x="6350" y="11430"/>
              <a:ext cx="3572651" cy="3954928"/>
            </a:xfrm>
            <a:custGeom>
              <a:avLst/>
              <a:gdLst/>
              <a:ahLst/>
              <a:cxnLst/>
              <a:rect r="r" b="b" t="t" l="l"/>
              <a:pathLst>
                <a:path h="3954928" w="3572651">
                  <a:moveTo>
                    <a:pt x="3302141" y="0"/>
                  </a:moveTo>
                  <a:lnTo>
                    <a:pt x="0" y="1270"/>
                  </a:lnTo>
                  <a:lnTo>
                    <a:pt x="0" y="3954928"/>
                  </a:lnTo>
                  <a:lnTo>
                    <a:pt x="3571381" y="3954928"/>
                  </a:lnTo>
                  <a:lnTo>
                    <a:pt x="3572651" y="266700"/>
                  </a:lnTo>
                  <a:close/>
                </a:path>
              </a:pathLst>
            </a:custGeom>
            <a:solidFill>
              <a:srgbClr val="FFFFFF"/>
            </a:solidFill>
          </p:spPr>
        </p:sp>
        <p:sp>
          <p:nvSpPr>
            <p:cNvPr name="Freeform 10" id="10"/>
            <p:cNvSpPr/>
            <p:nvPr/>
          </p:nvSpPr>
          <p:spPr>
            <a:xfrm flipH="false" flipV="false" rot="0">
              <a:off x="0" y="0"/>
              <a:ext cx="3652661" cy="4046367"/>
            </a:xfrm>
            <a:custGeom>
              <a:avLst/>
              <a:gdLst/>
              <a:ahLst/>
              <a:cxnLst/>
              <a:rect r="r" b="b" t="t" l="l"/>
              <a:pathLst>
                <a:path h="4046367" w="3652661">
                  <a:moveTo>
                    <a:pt x="3585351" y="275590"/>
                  </a:moveTo>
                  <a:lnTo>
                    <a:pt x="3584081" y="274320"/>
                  </a:lnTo>
                  <a:lnTo>
                    <a:pt x="3448191" y="138430"/>
                  </a:lnTo>
                  <a:lnTo>
                    <a:pt x="3380881" y="71120"/>
                  </a:lnTo>
                  <a:lnTo>
                    <a:pt x="3309761" y="0"/>
                  </a:lnTo>
                  <a:lnTo>
                    <a:pt x="0" y="0"/>
                  </a:lnTo>
                  <a:lnTo>
                    <a:pt x="0" y="3979058"/>
                  </a:lnTo>
                  <a:lnTo>
                    <a:pt x="80010" y="3979058"/>
                  </a:lnTo>
                  <a:lnTo>
                    <a:pt x="80010" y="4046367"/>
                  </a:lnTo>
                  <a:lnTo>
                    <a:pt x="3652661" y="4046367"/>
                  </a:lnTo>
                  <a:lnTo>
                    <a:pt x="3652661" y="342900"/>
                  </a:lnTo>
                  <a:lnTo>
                    <a:pt x="3585351" y="275590"/>
                  </a:lnTo>
                  <a:close/>
                  <a:moveTo>
                    <a:pt x="3313571" y="21590"/>
                  </a:moveTo>
                  <a:lnTo>
                    <a:pt x="3439301" y="146050"/>
                  </a:lnTo>
                  <a:lnTo>
                    <a:pt x="3563761" y="270510"/>
                  </a:lnTo>
                  <a:lnTo>
                    <a:pt x="3313571" y="270510"/>
                  </a:lnTo>
                  <a:lnTo>
                    <a:pt x="3313571" y="21590"/>
                  </a:lnTo>
                  <a:close/>
                  <a:moveTo>
                    <a:pt x="12700" y="3966358"/>
                  </a:moveTo>
                  <a:lnTo>
                    <a:pt x="12700" y="12700"/>
                  </a:lnTo>
                  <a:lnTo>
                    <a:pt x="3300871" y="12700"/>
                  </a:lnTo>
                  <a:lnTo>
                    <a:pt x="3300871" y="278130"/>
                  </a:lnTo>
                  <a:cubicBezTo>
                    <a:pt x="3300871" y="281940"/>
                    <a:pt x="3303411" y="284480"/>
                    <a:pt x="3307221" y="284480"/>
                  </a:cubicBezTo>
                  <a:lnTo>
                    <a:pt x="3572651" y="284480"/>
                  </a:lnTo>
                  <a:lnTo>
                    <a:pt x="3572651" y="3966358"/>
                  </a:lnTo>
                  <a:lnTo>
                    <a:pt x="12700" y="3966358"/>
                  </a:lnTo>
                  <a:close/>
                  <a:moveTo>
                    <a:pt x="3639961" y="4033667"/>
                  </a:moveTo>
                  <a:lnTo>
                    <a:pt x="92710" y="4033667"/>
                  </a:lnTo>
                  <a:lnTo>
                    <a:pt x="92710" y="3979058"/>
                  </a:lnTo>
                  <a:lnTo>
                    <a:pt x="3585351" y="3979058"/>
                  </a:lnTo>
                  <a:lnTo>
                    <a:pt x="3585351" y="293370"/>
                  </a:lnTo>
                  <a:lnTo>
                    <a:pt x="3639962" y="347980"/>
                  </a:lnTo>
                  <a:lnTo>
                    <a:pt x="3639962" y="4033667"/>
                  </a:lnTo>
                  <a:close/>
                </a:path>
              </a:pathLst>
            </a:custGeom>
            <a:solidFill>
              <a:srgbClr val="063935"/>
            </a:solidFill>
          </p:spPr>
        </p:sp>
      </p:grpSp>
      <p:grpSp>
        <p:nvGrpSpPr>
          <p:cNvPr name="Group 11" id="11"/>
          <p:cNvGrpSpPr/>
          <p:nvPr/>
        </p:nvGrpSpPr>
        <p:grpSpPr>
          <a:xfrm rot="0">
            <a:off x="12160425" y="4005925"/>
            <a:ext cx="5448405" cy="6112898"/>
            <a:chOff x="0" y="0"/>
            <a:chExt cx="3595309" cy="4033797"/>
          </a:xfrm>
        </p:grpSpPr>
        <p:sp>
          <p:nvSpPr>
            <p:cNvPr name="Freeform 12" id="12"/>
            <p:cNvSpPr/>
            <p:nvPr/>
          </p:nvSpPr>
          <p:spPr>
            <a:xfrm flipH="false" flipV="false" rot="0">
              <a:off x="92710" y="293370"/>
              <a:ext cx="3489899" cy="3727727"/>
            </a:xfrm>
            <a:custGeom>
              <a:avLst/>
              <a:gdLst/>
              <a:ahLst/>
              <a:cxnLst/>
              <a:rect r="r" b="b" t="t" l="l"/>
              <a:pathLst>
                <a:path h="3727727" w="3489899">
                  <a:moveTo>
                    <a:pt x="0" y="3673117"/>
                  </a:moveTo>
                  <a:lnTo>
                    <a:pt x="0" y="3727727"/>
                  </a:lnTo>
                  <a:lnTo>
                    <a:pt x="3489899" y="3727727"/>
                  </a:lnTo>
                  <a:lnTo>
                    <a:pt x="3489899" y="54610"/>
                  </a:lnTo>
                  <a:lnTo>
                    <a:pt x="3435289" y="0"/>
                  </a:lnTo>
                  <a:lnTo>
                    <a:pt x="3435289" y="3673117"/>
                  </a:lnTo>
                  <a:close/>
                </a:path>
              </a:pathLst>
            </a:custGeom>
            <a:solidFill>
              <a:srgbClr val="08504B"/>
            </a:solidFill>
          </p:spPr>
        </p:sp>
        <p:sp>
          <p:nvSpPr>
            <p:cNvPr name="Freeform 13" id="13"/>
            <p:cNvSpPr/>
            <p:nvPr/>
          </p:nvSpPr>
          <p:spPr>
            <a:xfrm flipH="false" flipV="false" rot="0">
              <a:off x="6350" y="11430"/>
              <a:ext cx="3515299" cy="3942357"/>
            </a:xfrm>
            <a:custGeom>
              <a:avLst/>
              <a:gdLst/>
              <a:ahLst/>
              <a:cxnLst/>
              <a:rect r="r" b="b" t="t" l="l"/>
              <a:pathLst>
                <a:path h="3942357" w="3515299">
                  <a:moveTo>
                    <a:pt x="3244789" y="0"/>
                  </a:moveTo>
                  <a:lnTo>
                    <a:pt x="0" y="1270"/>
                  </a:lnTo>
                  <a:lnTo>
                    <a:pt x="0" y="3942357"/>
                  </a:lnTo>
                  <a:lnTo>
                    <a:pt x="3514029" y="3942357"/>
                  </a:lnTo>
                  <a:lnTo>
                    <a:pt x="3515299" y="266700"/>
                  </a:lnTo>
                  <a:close/>
                </a:path>
              </a:pathLst>
            </a:custGeom>
            <a:solidFill>
              <a:srgbClr val="FFFFFF"/>
            </a:solidFill>
          </p:spPr>
        </p:sp>
        <p:sp>
          <p:nvSpPr>
            <p:cNvPr name="Freeform 14" id="14"/>
            <p:cNvSpPr/>
            <p:nvPr/>
          </p:nvSpPr>
          <p:spPr>
            <a:xfrm flipH="false" flipV="false" rot="0">
              <a:off x="0" y="0"/>
              <a:ext cx="3595309" cy="4033797"/>
            </a:xfrm>
            <a:custGeom>
              <a:avLst/>
              <a:gdLst/>
              <a:ahLst/>
              <a:cxnLst/>
              <a:rect r="r" b="b" t="t" l="l"/>
              <a:pathLst>
                <a:path h="4033797" w="3595309">
                  <a:moveTo>
                    <a:pt x="3527999" y="275590"/>
                  </a:moveTo>
                  <a:lnTo>
                    <a:pt x="3526729" y="274320"/>
                  </a:lnTo>
                  <a:lnTo>
                    <a:pt x="3390839" y="138430"/>
                  </a:lnTo>
                  <a:lnTo>
                    <a:pt x="3323529" y="71120"/>
                  </a:lnTo>
                  <a:lnTo>
                    <a:pt x="3252409" y="0"/>
                  </a:lnTo>
                  <a:lnTo>
                    <a:pt x="0" y="0"/>
                  </a:lnTo>
                  <a:lnTo>
                    <a:pt x="0" y="3966487"/>
                  </a:lnTo>
                  <a:lnTo>
                    <a:pt x="80010" y="3966487"/>
                  </a:lnTo>
                  <a:lnTo>
                    <a:pt x="80010" y="4033797"/>
                  </a:lnTo>
                  <a:lnTo>
                    <a:pt x="3595309" y="4033797"/>
                  </a:lnTo>
                  <a:lnTo>
                    <a:pt x="3595309" y="342900"/>
                  </a:lnTo>
                  <a:lnTo>
                    <a:pt x="3527999" y="275590"/>
                  </a:lnTo>
                  <a:close/>
                  <a:moveTo>
                    <a:pt x="3256219" y="21590"/>
                  </a:moveTo>
                  <a:lnTo>
                    <a:pt x="3381949" y="146050"/>
                  </a:lnTo>
                  <a:lnTo>
                    <a:pt x="3506409" y="270510"/>
                  </a:lnTo>
                  <a:lnTo>
                    <a:pt x="3256219" y="270510"/>
                  </a:lnTo>
                  <a:lnTo>
                    <a:pt x="3256219" y="21590"/>
                  </a:lnTo>
                  <a:close/>
                  <a:moveTo>
                    <a:pt x="12700" y="3953787"/>
                  </a:moveTo>
                  <a:lnTo>
                    <a:pt x="12700" y="12700"/>
                  </a:lnTo>
                  <a:lnTo>
                    <a:pt x="3243519" y="12700"/>
                  </a:lnTo>
                  <a:lnTo>
                    <a:pt x="3243519" y="278130"/>
                  </a:lnTo>
                  <a:cubicBezTo>
                    <a:pt x="3243519" y="281940"/>
                    <a:pt x="3246059" y="284480"/>
                    <a:pt x="3249869" y="284480"/>
                  </a:cubicBezTo>
                  <a:lnTo>
                    <a:pt x="3515299" y="284480"/>
                  </a:lnTo>
                  <a:lnTo>
                    <a:pt x="3515299" y="3953787"/>
                  </a:lnTo>
                  <a:lnTo>
                    <a:pt x="12700" y="3953787"/>
                  </a:lnTo>
                  <a:close/>
                  <a:moveTo>
                    <a:pt x="3582609" y="4021097"/>
                  </a:moveTo>
                  <a:lnTo>
                    <a:pt x="92710" y="4021097"/>
                  </a:lnTo>
                  <a:lnTo>
                    <a:pt x="92710" y="3966487"/>
                  </a:lnTo>
                  <a:lnTo>
                    <a:pt x="3527999" y="3966487"/>
                  </a:lnTo>
                  <a:lnTo>
                    <a:pt x="3527999" y="293370"/>
                  </a:lnTo>
                  <a:lnTo>
                    <a:pt x="3582609" y="347980"/>
                  </a:lnTo>
                  <a:lnTo>
                    <a:pt x="3582609" y="4021097"/>
                  </a:lnTo>
                  <a:close/>
                </a:path>
              </a:pathLst>
            </a:custGeom>
            <a:solidFill>
              <a:srgbClr val="063935"/>
            </a:solidFill>
          </p:spPr>
        </p:sp>
      </p:grpSp>
      <p:sp>
        <p:nvSpPr>
          <p:cNvPr name="Freeform 15" id="15"/>
          <p:cNvSpPr/>
          <p:nvPr/>
        </p:nvSpPr>
        <p:spPr>
          <a:xfrm flipH="false" flipV="false" rot="0">
            <a:off x="3021329" y="4308803"/>
            <a:ext cx="1118918" cy="1114722"/>
          </a:xfrm>
          <a:custGeom>
            <a:avLst/>
            <a:gdLst/>
            <a:ahLst/>
            <a:cxnLst/>
            <a:rect r="r" b="b" t="t" l="l"/>
            <a:pathLst>
              <a:path h="1114722" w="1118918">
                <a:moveTo>
                  <a:pt x="0" y="0"/>
                </a:moveTo>
                <a:lnTo>
                  <a:pt x="1118918" y="0"/>
                </a:lnTo>
                <a:lnTo>
                  <a:pt x="1118918" y="1114721"/>
                </a:lnTo>
                <a:lnTo>
                  <a:pt x="0" y="1114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4148016" y="4559311"/>
            <a:ext cx="1118918" cy="1114722"/>
          </a:xfrm>
          <a:custGeom>
            <a:avLst/>
            <a:gdLst/>
            <a:ahLst/>
            <a:cxnLst/>
            <a:rect r="r" b="b" t="t" l="l"/>
            <a:pathLst>
              <a:path h="1114722" w="1118918">
                <a:moveTo>
                  <a:pt x="0" y="0"/>
                </a:moveTo>
                <a:lnTo>
                  <a:pt x="1118917" y="0"/>
                </a:lnTo>
                <a:lnTo>
                  <a:pt x="1118917" y="1114721"/>
                </a:lnTo>
                <a:lnTo>
                  <a:pt x="0" y="1114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3320578" y="4659971"/>
            <a:ext cx="520421" cy="515690"/>
          </a:xfrm>
          <a:custGeom>
            <a:avLst/>
            <a:gdLst/>
            <a:ahLst/>
            <a:cxnLst/>
            <a:rect r="r" b="b" t="t" l="l"/>
            <a:pathLst>
              <a:path h="515690" w="520421">
                <a:moveTo>
                  <a:pt x="0" y="0"/>
                </a:moveTo>
                <a:lnTo>
                  <a:pt x="520421" y="0"/>
                </a:lnTo>
                <a:lnTo>
                  <a:pt x="520421" y="515690"/>
                </a:lnTo>
                <a:lnTo>
                  <a:pt x="0" y="51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4452816" y="4848064"/>
            <a:ext cx="517838" cy="526452"/>
          </a:xfrm>
          <a:custGeom>
            <a:avLst/>
            <a:gdLst/>
            <a:ahLst/>
            <a:cxnLst/>
            <a:rect r="r" b="b" t="t" l="l"/>
            <a:pathLst>
              <a:path h="526452" w="517838">
                <a:moveTo>
                  <a:pt x="0" y="0"/>
                </a:moveTo>
                <a:lnTo>
                  <a:pt x="517837" y="0"/>
                </a:lnTo>
                <a:lnTo>
                  <a:pt x="517837" y="526452"/>
                </a:lnTo>
                <a:lnTo>
                  <a:pt x="0" y="5264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9153552" y="4735002"/>
            <a:ext cx="515645" cy="537130"/>
          </a:xfrm>
          <a:custGeom>
            <a:avLst/>
            <a:gdLst/>
            <a:ahLst/>
            <a:cxnLst/>
            <a:rect r="r" b="b" t="t" l="l"/>
            <a:pathLst>
              <a:path h="537130" w="515645">
                <a:moveTo>
                  <a:pt x="0" y="0"/>
                </a:moveTo>
                <a:lnTo>
                  <a:pt x="515645" y="0"/>
                </a:lnTo>
                <a:lnTo>
                  <a:pt x="515645" y="537129"/>
                </a:lnTo>
                <a:lnTo>
                  <a:pt x="0" y="5371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2722081" y="1657871"/>
            <a:ext cx="1118918" cy="1104677"/>
          </a:xfrm>
          <a:custGeom>
            <a:avLst/>
            <a:gdLst/>
            <a:ahLst/>
            <a:cxnLst/>
            <a:rect r="r" b="b" t="t" l="l"/>
            <a:pathLst>
              <a:path h="1104677" w="1118918">
                <a:moveTo>
                  <a:pt x="0" y="0"/>
                </a:moveTo>
                <a:lnTo>
                  <a:pt x="1118918" y="0"/>
                </a:lnTo>
                <a:lnTo>
                  <a:pt x="1118918" y="1104677"/>
                </a:lnTo>
                <a:lnTo>
                  <a:pt x="0" y="1104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14153275" y="1657871"/>
            <a:ext cx="1646556" cy="760409"/>
          </a:xfrm>
          <a:custGeom>
            <a:avLst/>
            <a:gdLst/>
            <a:ahLst/>
            <a:cxnLst/>
            <a:rect r="r" b="b" t="t" l="l"/>
            <a:pathLst>
              <a:path h="760409" w="1646556">
                <a:moveTo>
                  <a:pt x="0" y="0"/>
                </a:moveTo>
                <a:lnTo>
                  <a:pt x="1646556" y="0"/>
                </a:lnTo>
                <a:lnTo>
                  <a:pt x="1646556" y="760410"/>
                </a:lnTo>
                <a:lnTo>
                  <a:pt x="0" y="7604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2625735">
            <a:off x="16757776" y="2064071"/>
            <a:ext cx="1284874" cy="2090771"/>
          </a:xfrm>
          <a:custGeom>
            <a:avLst/>
            <a:gdLst/>
            <a:ahLst/>
            <a:cxnLst/>
            <a:rect r="r" b="b" t="t" l="l"/>
            <a:pathLst>
              <a:path h="2090771" w="1284874">
                <a:moveTo>
                  <a:pt x="0" y="0"/>
                </a:moveTo>
                <a:lnTo>
                  <a:pt x="1284874" y="0"/>
                </a:lnTo>
                <a:lnTo>
                  <a:pt x="1284874" y="2090770"/>
                </a:lnTo>
                <a:lnTo>
                  <a:pt x="0" y="209077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3" id="23"/>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24" id="24"/>
          <p:cNvSpPr txBox="true"/>
          <p:nvPr/>
        </p:nvSpPr>
        <p:spPr>
          <a:xfrm rot="0">
            <a:off x="1028700" y="5968672"/>
            <a:ext cx="5455972" cy="3698908"/>
          </a:xfrm>
          <a:prstGeom prst="rect">
            <a:avLst/>
          </a:prstGeom>
        </p:spPr>
        <p:txBody>
          <a:bodyPr anchor="t" rtlCol="false" tIns="0" lIns="0" bIns="0" rIns="0">
            <a:spAutoFit/>
          </a:bodyPr>
          <a:lstStyle/>
          <a:p>
            <a:pPr algn="l">
              <a:lnSpc>
                <a:spcPts val="2973"/>
              </a:lnSpc>
            </a:pPr>
            <a:r>
              <a:rPr lang="en-US" sz="2123" spc="-142">
                <a:solidFill>
                  <a:srgbClr val="063935"/>
                </a:solidFill>
                <a:latin typeface="Be Vietnam"/>
                <a:ea typeface="Be Vietnam"/>
                <a:cs typeface="Be Vietnam"/>
                <a:sym typeface="Be Vietnam"/>
              </a:rPr>
              <a:t> Langkah-langkah:</a:t>
            </a:r>
          </a:p>
          <a:p>
            <a:pPr algn="l">
              <a:lnSpc>
                <a:spcPts val="2973"/>
              </a:lnSpc>
            </a:pPr>
            <a:r>
              <a:rPr lang="en-US" sz="2123" spc="-142">
                <a:solidFill>
                  <a:srgbClr val="063935"/>
                </a:solidFill>
                <a:latin typeface="Be Vietnam"/>
                <a:ea typeface="Be Vietnam"/>
                <a:cs typeface="Be Vietnam"/>
                <a:sym typeface="Be Vietnam"/>
              </a:rPr>
              <a:t>Fungsi utama: insert(k)</a:t>
            </a:r>
          </a:p>
          <a:p>
            <a:pPr algn="l" marL="458510" indent="-229255" lvl="1">
              <a:lnSpc>
                <a:spcPts val="2973"/>
              </a:lnSpc>
              <a:buAutoNum type="arabicPeriod" startAt="1"/>
            </a:pPr>
            <a:r>
              <a:rPr lang="en-US" sz="2123" spc="-142">
                <a:solidFill>
                  <a:srgbClr val="063935"/>
                </a:solidFill>
                <a:latin typeface="Be Vietnam"/>
                <a:ea typeface="Be Vietnam"/>
                <a:cs typeface="Be Vietnam"/>
                <a:sym typeface="Be Vietnam"/>
              </a:rPr>
              <a:t>Jika root penuh:</a:t>
            </a:r>
          </a:p>
          <a:p>
            <a:pPr algn="l" marL="917020" indent="-305673" lvl="2">
              <a:lnSpc>
                <a:spcPts val="2973"/>
              </a:lnSpc>
              <a:buFont typeface="Arial"/>
              <a:buChar char="⚬"/>
            </a:pPr>
            <a:r>
              <a:rPr lang="en-US" sz="2123" spc="-142">
                <a:solidFill>
                  <a:srgbClr val="063935"/>
                </a:solidFill>
                <a:latin typeface="Be Vietnam"/>
                <a:ea typeface="Be Vietnam"/>
                <a:cs typeface="Be Vietnam"/>
                <a:sym typeface="Be Vietnam"/>
              </a:rPr>
              <a:t>Buat root baru s</a:t>
            </a:r>
          </a:p>
          <a:p>
            <a:pPr algn="l" marL="917020" indent="-305673" lvl="2">
              <a:lnSpc>
                <a:spcPts val="2973"/>
              </a:lnSpc>
              <a:buFont typeface="Arial"/>
              <a:buChar char="⚬"/>
            </a:pPr>
            <a:r>
              <a:rPr lang="en-US" sz="2123" spc="-142">
                <a:solidFill>
                  <a:srgbClr val="063935"/>
                </a:solidFill>
                <a:latin typeface="Be Vietnam"/>
                <a:ea typeface="Be Vietnam"/>
                <a:cs typeface="Be Vietnam"/>
                <a:sym typeface="Be Vietnam"/>
              </a:rPr>
              <a:t>Pecah (split) root lama</a:t>
            </a:r>
          </a:p>
          <a:p>
            <a:pPr algn="l" marL="917020" indent="-305673" lvl="2">
              <a:lnSpc>
                <a:spcPts val="2973"/>
              </a:lnSpc>
              <a:buFont typeface="Arial"/>
              <a:buChar char="⚬"/>
            </a:pPr>
            <a:r>
              <a:rPr lang="en-US" sz="2123" spc="-142">
                <a:solidFill>
                  <a:srgbClr val="063935"/>
                </a:solidFill>
                <a:latin typeface="Be Vietnam"/>
                <a:ea typeface="Be Vietnam"/>
                <a:cs typeface="Be Vietnam"/>
                <a:sym typeface="Be Vietnam"/>
              </a:rPr>
              <a:t>Sisipkan k ke anak yang sesuai</a:t>
            </a:r>
          </a:p>
          <a:p>
            <a:pPr algn="l" marL="458510" indent="-229255" lvl="1">
              <a:lnSpc>
                <a:spcPts val="2973"/>
              </a:lnSpc>
              <a:buAutoNum type="arabicPeriod" startAt="1"/>
            </a:pPr>
            <a:r>
              <a:rPr lang="en-US" sz="2123" spc="-142">
                <a:solidFill>
                  <a:srgbClr val="063935"/>
                </a:solidFill>
                <a:latin typeface="Be Vietnam"/>
                <a:ea typeface="Be Vietnam"/>
                <a:cs typeface="Be Vietnam"/>
                <a:sym typeface="Be Vietnam"/>
              </a:rPr>
              <a:t>Jika root tidak penuh:</a:t>
            </a:r>
          </a:p>
          <a:p>
            <a:pPr algn="l" marL="917020" indent="-305673" lvl="2">
              <a:lnSpc>
                <a:spcPts val="2973"/>
              </a:lnSpc>
              <a:buFont typeface="Arial"/>
              <a:buChar char="⚬"/>
            </a:pPr>
            <a:r>
              <a:rPr lang="en-US" sz="2123" spc="-142">
                <a:solidFill>
                  <a:srgbClr val="063935"/>
                </a:solidFill>
                <a:latin typeface="Be Vietnam"/>
                <a:ea typeface="Be Vietnam"/>
                <a:cs typeface="Be Vietnam"/>
                <a:sym typeface="Be Vietnam"/>
              </a:rPr>
              <a:t>Sisipkan k ke bawah (subtree) sesuai lokasi yang benar</a:t>
            </a:r>
          </a:p>
          <a:p>
            <a:pPr algn="l">
              <a:lnSpc>
                <a:spcPts val="2973"/>
              </a:lnSpc>
              <a:spcBef>
                <a:spcPct val="0"/>
              </a:spcBef>
            </a:pPr>
          </a:p>
        </p:txBody>
      </p:sp>
      <p:sp>
        <p:nvSpPr>
          <p:cNvPr name="TextBox 25" id="25"/>
          <p:cNvSpPr txBox="true"/>
          <p:nvPr/>
        </p:nvSpPr>
        <p:spPr>
          <a:xfrm rot="0">
            <a:off x="12249558" y="6249342"/>
            <a:ext cx="5270139" cy="3422015"/>
          </a:xfrm>
          <a:prstGeom prst="rect">
            <a:avLst/>
          </a:prstGeom>
        </p:spPr>
        <p:txBody>
          <a:bodyPr anchor="t" rtlCol="false" tIns="0" lIns="0" bIns="0" rIns="0">
            <a:spAutoFit/>
          </a:bodyPr>
          <a:lstStyle/>
          <a:p>
            <a:pPr algn="l">
              <a:lnSpc>
                <a:spcPts val="3010"/>
              </a:lnSpc>
            </a:pPr>
            <a:r>
              <a:rPr lang="en-US" sz="2150" spc="-144">
                <a:solidFill>
                  <a:srgbClr val="063935"/>
                </a:solidFill>
                <a:latin typeface="Be Vietnam"/>
                <a:ea typeface="Be Vietnam"/>
                <a:cs typeface="Be Vietnam"/>
                <a:sym typeface="Be Vietnam"/>
              </a:rPr>
              <a:t>Langkah:</a:t>
            </a:r>
          </a:p>
          <a:p>
            <a:pPr algn="l" marL="464186" indent="-232093" lvl="1">
              <a:lnSpc>
                <a:spcPts val="3010"/>
              </a:lnSpc>
              <a:buAutoNum type="arabicPeriod" startAt="1"/>
            </a:pPr>
            <a:r>
              <a:rPr lang="en-US" sz="2150" spc="-144">
                <a:solidFill>
                  <a:srgbClr val="063935"/>
                </a:solidFill>
                <a:latin typeface="Be Vietnam"/>
                <a:ea typeface="Be Vietnam"/>
                <a:cs typeface="Be Vietnam"/>
                <a:sym typeface="Be Vietnam"/>
              </a:rPr>
              <a:t>Mulai dari node saat ini</a:t>
            </a:r>
          </a:p>
          <a:p>
            <a:pPr algn="l" marL="464186" indent="-232093" lvl="1">
              <a:lnSpc>
                <a:spcPts val="3010"/>
              </a:lnSpc>
              <a:buAutoNum type="arabicPeriod" startAt="1"/>
            </a:pPr>
            <a:r>
              <a:rPr lang="en-US" sz="2150" spc="-144">
                <a:solidFill>
                  <a:srgbClr val="063935"/>
                </a:solidFill>
                <a:latin typeface="Be Vietnam"/>
                <a:ea typeface="Be Vietnam"/>
                <a:cs typeface="Be Vietnam"/>
                <a:sym typeface="Be Vietnam"/>
              </a:rPr>
              <a:t>Temukan indeks i:</a:t>
            </a:r>
          </a:p>
          <a:p>
            <a:pPr algn="l" marL="928371" indent="-309457" lvl="2">
              <a:lnSpc>
                <a:spcPts val="3010"/>
              </a:lnSpc>
              <a:buFont typeface="Arial"/>
              <a:buChar char="⚬"/>
            </a:pPr>
            <a:r>
              <a:rPr lang="en-US" sz="2150" spc="-144">
                <a:solidFill>
                  <a:srgbClr val="063935"/>
                </a:solidFill>
                <a:latin typeface="Be Vietnam"/>
                <a:ea typeface="Be Vietnam"/>
                <a:cs typeface="Be Vietnam"/>
                <a:sym typeface="Be Vietnam"/>
              </a:rPr>
              <a:t>Jika keys[i] == k → ketemu</a:t>
            </a:r>
          </a:p>
          <a:p>
            <a:pPr algn="l" marL="928371" indent="-309457" lvl="2">
              <a:lnSpc>
                <a:spcPts val="3010"/>
              </a:lnSpc>
              <a:buFont typeface="Arial"/>
              <a:buChar char="⚬"/>
            </a:pPr>
            <a:r>
              <a:rPr lang="en-US" sz="2150" spc="-144">
                <a:solidFill>
                  <a:srgbClr val="063935"/>
                </a:solidFill>
                <a:latin typeface="Be Vietnam"/>
                <a:ea typeface="Be Vietnam"/>
                <a:cs typeface="Be Vietnam"/>
                <a:sym typeface="Be Vietnam"/>
              </a:rPr>
              <a:t>Jika leaf == true → tidak ada</a:t>
            </a:r>
          </a:p>
          <a:p>
            <a:pPr algn="l" marL="928371" indent="-309457" lvl="2">
              <a:lnSpc>
                <a:spcPts val="3010"/>
              </a:lnSpc>
              <a:buFont typeface="Arial"/>
              <a:buChar char="⚬"/>
            </a:pPr>
            <a:r>
              <a:rPr lang="en-US" sz="2150" spc="-144">
                <a:solidFill>
                  <a:srgbClr val="063935"/>
                </a:solidFill>
                <a:latin typeface="Be Vietnam"/>
                <a:ea typeface="Be Vietnam"/>
                <a:cs typeface="Be Vietnam"/>
                <a:sym typeface="Be Vietnam"/>
              </a:rPr>
              <a:t>Jika k &lt; keys[i] → cari di children[i]</a:t>
            </a:r>
          </a:p>
          <a:p>
            <a:pPr algn="l" marL="928371" indent="-309457" lvl="2">
              <a:lnSpc>
                <a:spcPts val="3010"/>
              </a:lnSpc>
              <a:buFont typeface="Arial"/>
              <a:buChar char="⚬"/>
            </a:pPr>
            <a:r>
              <a:rPr lang="en-US" sz="2150" spc="-144">
                <a:solidFill>
                  <a:srgbClr val="063935"/>
                </a:solidFill>
                <a:latin typeface="Be Vietnam"/>
                <a:ea typeface="Be Vietnam"/>
                <a:cs typeface="Be Vietnam"/>
                <a:sym typeface="Be Vietnam"/>
              </a:rPr>
              <a:t>Jika k &gt; semua keys → cari di anak terakhir children[n]</a:t>
            </a:r>
          </a:p>
          <a:p>
            <a:pPr algn="l">
              <a:lnSpc>
                <a:spcPts val="3010"/>
              </a:lnSpc>
              <a:spcBef>
                <a:spcPct val="0"/>
              </a:spcBef>
            </a:pPr>
          </a:p>
        </p:txBody>
      </p:sp>
      <p:sp>
        <p:nvSpPr>
          <p:cNvPr name="TextBox 26" id="26"/>
          <p:cNvSpPr txBox="true"/>
          <p:nvPr/>
        </p:nvSpPr>
        <p:spPr>
          <a:xfrm rot="0">
            <a:off x="5115369" y="1686335"/>
            <a:ext cx="8057262" cy="1609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Algoritma </a:t>
            </a:r>
          </a:p>
        </p:txBody>
      </p:sp>
      <p:sp>
        <p:nvSpPr>
          <p:cNvPr name="TextBox 27" id="27"/>
          <p:cNvSpPr txBox="true"/>
          <p:nvPr/>
        </p:nvSpPr>
        <p:spPr>
          <a:xfrm rot="0">
            <a:off x="1708472" y="5569257"/>
            <a:ext cx="3744633" cy="313690"/>
          </a:xfrm>
          <a:prstGeom prst="rect">
            <a:avLst/>
          </a:prstGeom>
        </p:spPr>
        <p:txBody>
          <a:bodyPr anchor="t" rtlCol="false" tIns="0" lIns="0" bIns="0" rIns="0">
            <a:spAutoFit/>
          </a:bodyPr>
          <a:lstStyle/>
          <a:p>
            <a:pPr algn="ctr">
              <a:lnSpc>
                <a:spcPts val="2419"/>
              </a:lnSpc>
            </a:pPr>
            <a:r>
              <a:rPr lang="en-US" b="true" sz="2199">
                <a:solidFill>
                  <a:srgbClr val="063935"/>
                </a:solidFill>
                <a:latin typeface="Be Vietnam Ultra-Bold"/>
                <a:ea typeface="Be Vietnam Ultra-Bold"/>
                <a:cs typeface="Be Vietnam Ultra-Bold"/>
                <a:sym typeface="Be Vietnam Ultra-Bold"/>
              </a:rPr>
              <a:t>(INSERTION)</a:t>
            </a:r>
          </a:p>
        </p:txBody>
      </p:sp>
      <p:sp>
        <p:nvSpPr>
          <p:cNvPr name="TextBox 28" id="28"/>
          <p:cNvSpPr txBox="true"/>
          <p:nvPr/>
        </p:nvSpPr>
        <p:spPr>
          <a:xfrm rot="0">
            <a:off x="7524757" y="5693082"/>
            <a:ext cx="3744633" cy="313690"/>
          </a:xfrm>
          <a:prstGeom prst="rect">
            <a:avLst/>
          </a:prstGeom>
        </p:spPr>
        <p:txBody>
          <a:bodyPr anchor="t" rtlCol="false" tIns="0" lIns="0" bIns="0" rIns="0">
            <a:spAutoFit/>
          </a:bodyPr>
          <a:lstStyle/>
          <a:p>
            <a:pPr algn="ctr">
              <a:lnSpc>
                <a:spcPts val="2419"/>
              </a:lnSpc>
            </a:pPr>
            <a:r>
              <a:rPr lang="en-US" b="true" sz="2199">
                <a:solidFill>
                  <a:srgbClr val="063935"/>
                </a:solidFill>
                <a:latin typeface="Be Vietnam Ultra-Bold"/>
                <a:ea typeface="Be Vietnam Ultra-Bold"/>
                <a:cs typeface="Be Vietnam Ultra-Bold"/>
                <a:sym typeface="Be Vietnam Ultra-Bold"/>
              </a:rPr>
              <a:t>(DELETION)</a:t>
            </a:r>
          </a:p>
        </p:txBody>
      </p:sp>
      <p:sp>
        <p:nvSpPr>
          <p:cNvPr name="TextBox 29" id="29"/>
          <p:cNvSpPr txBox="true"/>
          <p:nvPr/>
        </p:nvSpPr>
        <p:spPr>
          <a:xfrm rot="0">
            <a:off x="6669088" y="6056574"/>
            <a:ext cx="5455972" cy="4070383"/>
          </a:xfrm>
          <a:prstGeom prst="rect">
            <a:avLst/>
          </a:prstGeom>
        </p:spPr>
        <p:txBody>
          <a:bodyPr anchor="t" rtlCol="false" tIns="0" lIns="0" bIns="0" rIns="0">
            <a:spAutoFit/>
          </a:bodyPr>
          <a:lstStyle/>
          <a:p>
            <a:pPr algn="l">
              <a:lnSpc>
                <a:spcPts val="2973"/>
              </a:lnSpc>
            </a:pPr>
            <a:r>
              <a:rPr lang="en-US" sz="2123" spc="-142">
                <a:solidFill>
                  <a:srgbClr val="063935"/>
                </a:solidFill>
                <a:latin typeface="Be Vietnam"/>
                <a:ea typeface="Be Vietnam"/>
                <a:cs typeface="Be Vietnam"/>
                <a:sym typeface="Be Vietnam"/>
              </a:rPr>
              <a:t>Situasi:</a:t>
            </a:r>
          </a:p>
          <a:p>
            <a:pPr algn="l" marL="458510" indent="-229255" lvl="1">
              <a:lnSpc>
                <a:spcPts val="2973"/>
              </a:lnSpc>
              <a:buFont typeface="Arial"/>
              <a:buChar char="•"/>
            </a:pPr>
            <a:r>
              <a:rPr lang="en-US" sz="2123" spc="-142">
                <a:solidFill>
                  <a:srgbClr val="063935"/>
                </a:solidFill>
                <a:latin typeface="Be Vietnam"/>
                <a:ea typeface="Be Vietnam"/>
                <a:cs typeface="Be Vietnam"/>
                <a:sym typeface="Be Vietnam"/>
              </a:rPr>
              <a:t>Jika kunci</a:t>
            </a:r>
            <a:r>
              <a:rPr lang="en-US" sz="2123" spc="-142">
                <a:solidFill>
                  <a:srgbClr val="063935"/>
                </a:solidFill>
                <a:latin typeface="Be Vietnam"/>
                <a:ea typeface="Be Vietnam"/>
                <a:cs typeface="Be Vietnam"/>
                <a:sym typeface="Be Vietnam"/>
              </a:rPr>
              <a:t> ada di daun → hapus langsung</a:t>
            </a:r>
          </a:p>
          <a:p>
            <a:pPr algn="l" marL="458510" indent="-229255" lvl="1">
              <a:lnSpc>
                <a:spcPts val="2973"/>
              </a:lnSpc>
              <a:buFont typeface="Arial"/>
              <a:buChar char="•"/>
            </a:pPr>
            <a:r>
              <a:rPr lang="en-US" sz="2123" spc="-142">
                <a:solidFill>
                  <a:srgbClr val="063935"/>
                </a:solidFill>
                <a:latin typeface="Be Vietnam"/>
                <a:ea typeface="Be Vietnam"/>
                <a:cs typeface="Be Vietnam"/>
                <a:sym typeface="Be Vietnam"/>
              </a:rPr>
              <a:t>Jika kunci ada di node internal:</a:t>
            </a:r>
          </a:p>
          <a:p>
            <a:pPr algn="l" marL="917020" indent="-305673" lvl="2">
              <a:lnSpc>
                <a:spcPts val="2973"/>
              </a:lnSpc>
              <a:buFont typeface="Arial"/>
              <a:buChar char="⚬"/>
            </a:pPr>
            <a:r>
              <a:rPr lang="en-US" sz="2123" spc="-142">
                <a:solidFill>
                  <a:srgbClr val="063935"/>
                </a:solidFill>
                <a:latin typeface="Be Vietnam"/>
                <a:ea typeface="Be Vietnam"/>
                <a:cs typeface="Be Vietnam"/>
                <a:sym typeface="Be Vietnam"/>
              </a:rPr>
              <a:t>Jika anak kiri memiliki ≥ t kunci → ganti dengan pendahulu</a:t>
            </a:r>
          </a:p>
          <a:p>
            <a:pPr algn="l" marL="917020" indent="-305673" lvl="2">
              <a:lnSpc>
                <a:spcPts val="2973"/>
              </a:lnSpc>
              <a:buFont typeface="Arial"/>
              <a:buChar char="⚬"/>
            </a:pPr>
            <a:r>
              <a:rPr lang="en-US" sz="2123" spc="-142">
                <a:solidFill>
                  <a:srgbClr val="063935"/>
                </a:solidFill>
                <a:latin typeface="Be Vietnam"/>
                <a:ea typeface="Be Vietnam"/>
                <a:cs typeface="Be Vietnam"/>
                <a:sym typeface="Be Vietnam"/>
              </a:rPr>
              <a:t>J</a:t>
            </a:r>
            <a:r>
              <a:rPr lang="en-US" sz="2123" spc="-142">
                <a:solidFill>
                  <a:srgbClr val="063935"/>
                </a:solidFill>
                <a:latin typeface="Be Vietnam"/>
                <a:ea typeface="Be Vietnam"/>
                <a:cs typeface="Be Vietnam"/>
                <a:sym typeface="Be Vietnam"/>
              </a:rPr>
              <a:t>ika anak kanan ≥ t kunci → ganti dengan pengganti</a:t>
            </a:r>
          </a:p>
          <a:p>
            <a:pPr algn="l" marL="917020" indent="-305673" lvl="2">
              <a:lnSpc>
                <a:spcPts val="2973"/>
              </a:lnSpc>
              <a:buFont typeface="Arial"/>
              <a:buChar char="⚬"/>
            </a:pPr>
            <a:r>
              <a:rPr lang="en-US" sz="2123" spc="-142">
                <a:solidFill>
                  <a:srgbClr val="063935"/>
                </a:solidFill>
                <a:latin typeface="Be Vietnam"/>
                <a:ea typeface="Be Vietnam"/>
                <a:cs typeface="Be Vietnam"/>
                <a:sym typeface="Be Vietnam"/>
              </a:rPr>
              <a:t>Jika kedua anak punya t-1 kunci → gabungkan anak-anak, lalu hapus turun</a:t>
            </a:r>
          </a:p>
          <a:p>
            <a:pPr algn="l">
              <a:lnSpc>
                <a:spcPts val="2973"/>
              </a:lnSpc>
              <a:spcBef>
                <a:spcPct val="0"/>
              </a:spcBef>
            </a:pPr>
          </a:p>
        </p:txBody>
      </p:sp>
      <p:sp>
        <p:nvSpPr>
          <p:cNvPr name="TextBox 30" id="30"/>
          <p:cNvSpPr txBox="true"/>
          <p:nvPr/>
        </p:nvSpPr>
        <p:spPr>
          <a:xfrm rot="0">
            <a:off x="12835158" y="5735627"/>
            <a:ext cx="3744633" cy="313690"/>
          </a:xfrm>
          <a:prstGeom prst="rect">
            <a:avLst/>
          </a:prstGeom>
        </p:spPr>
        <p:txBody>
          <a:bodyPr anchor="t" rtlCol="false" tIns="0" lIns="0" bIns="0" rIns="0">
            <a:spAutoFit/>
          </a:bodyPr>
          <a:lstStyle/>
          <a:p>
            <a:pPr algn="ctr">
              <a:lnSpc>
                <a:spcPts val="2419"/>
              </a:lnSpc>
            </a:pPr>
            <a:r>
              <a:rPr lang="en-US" b="true" sz="2199">
                <a:solidFill>
                  <a:srgbClr val="063935"/>
                </a:solidFill>
                <a:latin typeface="Be Vietnam Ultra-Bold"/>
                <a:ea typeface="Be Vietnam Ultra-Bold"/>
                <a:cs typeface="Be Vietnam Ultra-Bold"/>
                <a:sym typeface="Be Vietnam Ultra-Bold"/>
              </a:rPr>
              <a:t>(SEARCH)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CEC4B"/>
        </a:solidFill>
      </p:bgPr>
    </p:bg>
    <p:spTree>
      <p:nvGrpSpPr>
        <p:cNvPr id="1" name=""/>
        <p:cNvGrpSpPr/>
        <p:nvPr/>
      </p:nvGrpSpPr>
      <p:grpSpPr>
        <a:xfrm>
          <a:off x="0" y="0"/>
          <a:ext cx="0" cy="0"/>
          <a:chOff x="0" y="0"/>
          <a:chExt cx="0" cy="0"/>
        </a:xfrm>
      </p:grpSpPr>
      <p:grpSp>
        <p:nvGrpSpPr>
          <p:cNvPr name="Group 2" id="2"/>
          <p:cNvGrpSpPr/>
          <p:nvPr/>
        </p:nvGrpSpPr>
        <p:grpSpPr>
          <a:xfrm rot="0">
            <a:off x="288934" y="296977"/>
            <a:ext cx="17710132" cy="9693045"/>
            <a:chOff x="0" y="0"/>
            <a:chExt cx="4664397" cy="2552901"/>
          </a:xfrm>
        </p:grpSpPr>
        <p:sp>
          <p:nvSpPr>
            <p:cNvPr name="Freeform 3" id="3"/>
            <p:cNvSpPr/>
            <p:nvPr/>
          </p:nvSpPr>
          <p:spPr>
            <a:xfrm flipH="false" flipV="false" rot="0">
              <a:off x="0" y="0"/>
              <a:ext cx="4664397" cy="2552901"/>
            </a:xfrm>
            <a:custGeom>
              <a:avLst/>
              <a:gdLst/>
              <a:ahLst/>
              <a:cxnLst/>
              <a:rect r="r" b="b" t="t" l="l"/>
              <a:pathLst>
                <a:path h="2552901" w="4664397">
                  <a:moveTo>
                    <a:pt x="30163" y="0"/>
                  </a:moveTo>
                  <a:lnTo>
                    <a:pt x="4634234" y="0"/>
                  </a:lnTo>
                  <a:cubicBezTo>
                    <a:pt x="4642234" y="0"/>
                    <a:pt x="4649906" y="3178"/>
                    <a:pt x="4655562" y="8835"/>
                  </a:cubicBezTo>
                  <a:cubicBezTo>
                    <a:pt x="4661219" y="14491"/>
                    <a:pt x="4664397" y="22163"/>
                    <a:pt x="4664397" y="30163"/>
                  </a:cubicBezTo>
                  <a:lnTo>
                    <a:pt x="4664397" y="2522738"/>
                  </a:lnTo>
                  <a:cubicBezTo>
                    <a:pt x="4664397" y="2530737"/>
                    <a:pt x="4661219" y="2538410"/>
                    <a:pt x="4655562" y="2544066"/>
                  </a:cubicBezTo>
                  <a:cubicBezTo>
                    <a:pt x="4649906" y="2549723"/>
                    <a:pt x="4642234" y="2552901"/>
                    <a:pt x="4634234" y="2552901"/>
                  </a:cubicBezTo>
                  <a:lnTo>
                    <a:pt x="30163" y="2552901"/>
                  </a:lnTo>
                  <a:cubicBezTo>
                    <a:pt x="13504" y="2552901"/>
                    <a:pt x="0" y="2539396"/>
                    <a:pt x="0" y="2522738"/>
                  </a:cubicBezTo>
                  <a:lnTo>
                    <a:pt x="0" y="30163"/>
                  </a:lnTo>
                  <a:cubicBezTo>
                    <a:pt x="0" y="13504"/>
                    <a:pt x="13504" y="0"/>
                    <a:pt x="30163" y="0"/>
                  </a:cubicBezTo>
                  <a:close/>
                </a:path>
              </a:pathLst>
            </a:custGeom>
            <a:solidFill>
              <a:srgbClr val="FFFCFA"/>
            </a:solidFill>
            <a:ln w="28575" cap="rnd">
              <a:solidFill>
                <a:srgbClr val="063935"/>
              </a:solidFill>
              <a:prstDash val="solid"/>
              <a:round/>
            </a:ln>
          </p:spPr>
        </p:sp>
        <p:sp>
          <p:nvSpPr>
            <p:cNvPr name="TextBox 4" id="4"/>
            <p:cNvSpPr txBox="true"/>
            <p:nvPr/>
          </p:nvSpPr>
          <p:spPr>
            <a:xfrm>
              <a:off x="0" y="19050"/>
              <a:ext cx="4664397" cy="2533851"/>
            </a:xfrm>
            <a:prstGeom prst="rect">
              <a:avLst/>
            </a:prstGeom>
          </p:spPr>
          <p:txBody>
            <a:bodyPr anchor="ctr" rtlCol="false" tIns="50800" lIns="50800" bIns="50800" rIns="50800"/>
            <a:lstStyle/>
            <a:p>
              <a:pPr algn="ctr">
                <a:lnSpc>
                  <a:spcPts val="2419"/>
                </a:lnSpc>
              </a:pPr>
            </a:p>
          </p:txBody>
        </p:sp>
      </p:grpSp>
      <p:sp>
        <p:nvSpPr>
          <p:cNvPr name="TextBox 5" id="5"/>
          <p:cNvSpPr txBox="true"/>
          <p:nvPr/>
        </p:nvSpPr>
        <p:spPr>
          <a:xfrm rot="0">
            <a:off x="2685028" y="3857753"/>
            <a:ext cx="12917945" cy="3133725"/>
          </a:xfrm>
          <a:prstGeom prst="rect">
            <a:avLst/>
          </a:prstGeom>
        </p:spPr>
        <p:txBody>
          <a:bodyPr anchor="t" rtlCol="false" tIns="0" lIns="0" bIns="0" rIns="0">
            <a:spAutoFit/>
          </a:bodyPr>
          <a:lstStyle/>
          <a:p>
            <a:pPr algn="ctr">
              <a:lnSpc>
                <a:spcPts val="12000"/>
              </a:lnSpc>
            </a:pPr>
            <a:r>
              <a:rPr lang="en-US" b="true" sz="12000" spc="-240">
                <a:solidFill>
                  <a:srgbClr val="063935"/>
                </a:solidFill>
                <a:latin typeface="Roca Two Ultra-Bold"/>
                <a:ea typeface="Roca Two Ultra-Bold"/>
                <a:cs typeface="Roca Two Ultra-Bold"/>
                <a:sym typeface="Roca Two Ultra-Bold"/>
              </a:rPr>
              <a:t>Diagram dan Visualisasi</a:t>
            </a:r>
          </a:p>
        </p:txBody>
      </p:sp>
      <p:grpSp>
        <p:nvGrpSpPr>
          <p:cNvPr name="Group 6" id="6"/>
          <p:cNvGrpSpPr/>
          <p:nvPr/>
        </p:nvGrpSpPr>
        <p:grpSpPr>
          <a:xfrm rot="129934">
            <a:off x="6482594" y="7187653"/>
            <a:ext cx="5322812" cy="1145131"/>
            <a:chOff x="0" y="0"/>
            <a:chExt cx="1054127" cy="226781"/>
          </a:xfrm>
        </p:grpSpPr>
        <p:sp>
          <p:nvSpPr>
            <p:cNvPr name="Freeform 7" id="7"/>
            <p:cNvSpPr/>
            <p:nvPr/>
          </p:nvSpPr>
          <p:spPr>
            <a:xfrm flipH="false" flipV="false" rot="0">
              <a:off x="0" y="0"/>
              <a:ext cx="1054127" cy="226781"/>
            </a:xfrm>
            <a:custGeom>
              <a:avLst/>
              <a:gdLst/>
              <a:ahLst/>
              <a:cxnLst/>
              <a:rect r="r" b="b" t="t" l="l"/>
              <a:pathLst>
                <a:path h="226781" w="1054127">
                  <a:moveTo>
                    <a:pt x="113391" y="0"/>
                  </a:moveTo>
                  <a:lnTo>
                    <a:pt x="940736" y="0"/>
                  </a:lnTo>
                  <a:cubicBezTo>
                    <a:pt x="970809" y="0"/>
                    <a:pt x="999651" y="11946"/>
                    <a:pt x="1020915" y="33211"/>
                  </a:cubicBezTo>
                  <a:cubicBezTo>
                    <a:pt x="1042180" y="54476"/>
                    <a:pt x="1054127" y="83318"/>
                    <a:pt x="1054127" y="113391"/>
                  </a:cubicBezTo>
                  <a:lnTo>
                    <a:pt x="1054127" y="113391"/>
                  </a:lnTo>
                  <a:cubicBezTo>
                    <a:pt x="1054127" y="143464"/>
                    <a:pt x="1042180" y="172305"/>
                    <a:pt x="1020915" y="193570"/>
                  </a:cubicBezTo>
                  <a:cubicBezTo>
                    <a:pt x="999651" y="214835"/>
                    <a:pt x="970809" y="226781"/>
                    <a:pt x="940736" y="226781"/>
                  </a:cubicBezTo>
                  <a:lnTo>
                    <a:pt x="113391" y="226781"/>
                  </a:lnTo>
                  <a:cubicBezTo>
                    <a:pt x="83318" y="226781"/>
                    <a:pt x="54476" y="214835"/>
                    <a:pt x="33211" y="193570"/>
                  </a:cubicBezTo>
                  <a:cubicBezTo>
                    <a:pt x="11946" y="172305"/>
                    <a:pt x="0" y="143464"/>
                    <a:pt x="0" y="113391"/>
                  </a:cubicBezTo>
                  <a:lnTo>
                    <a:pt x="0" y="113391"/>
                  </a:lnTo>
                  <a:cubicBezTo>
                    <a:pt x="0" y="83318"/>
                    <a:pt x="11946" y="54476"/>
                    <a:pt x="33211" y="33211"/>
                  </a:cubicBezTo>
                  <a:cubicBezTo>
                    <a:pt x="54476" y="11946"/>
                    <a:pt x="83318" y="0"/>
                    <a:pt x="113391" y="0"/>
                  </a:cubicBezTo>
                  <a:close/>
                </a:path>
              </a:pathLst>
            </a:custGeom>
            <a:solidFill>
              <a:srgbClr val="FFFFFF"/>
            </a:solidFill>
            <a:ln w="23812" cap="rnd">
              <a:solidFill>
                <a:srgbClr val="08504B"/>
              </a:solidFill>
              <a:prstDash val="solid"/>
              <a:round/>
            </a:ln>
          </p:spPr>
        </p:sp>
        <p:sp>
          <p:nvSpPr>
            <p:cNvPr name="TextBox 8" id="8"/>
            <p:cNvSpPr txBox="true"/>
            <p:nvPr/>
          </p:nvSpPr>
          <p:spPr>
            <a:xfrm>
              <a:off x="0" y="-57150"/>
              <a:ext cx="1054127" cy="283931"/>
            </a:xfrm>
            <a:prstGeom prst="rect">
              <a:avLst/>
            </a:prstGeom>
          </p:spPr>
          <p:txBody>
            <a:bodyPr anchor="ctr" rtlCol="false" tIns="50800" lIns="50800" bIns="50800" rIns="50800"/>
            <a:lstStyle/>
            <a:p>
              <a:pPr algn="ctr">
                <a:lnSpc>
                  <a:spcPts val="4480"/>
                </a:lnSpc>
                <a:spcBef>
                  <a:spcPct val="0"/>
                </a:spcBef>
              </a:pPr>
            </a:p>
          </p:txBody>
        </p:sp>
      </p:grpSp>
      <p:grpSp>
        <p:nvGrpSpPr>
          <p:cNvPr name="Group 9" id="9"/>
          <p:cNvGrpSpPr/>
          <p:nvPr/>
        </p:nvGrpSpPr>
        <p:grpSpPr>
          <a:xfrm rot="129934">
            <a:off x="6626122" y="7245938"/>
            <a:ext cx="871076" cy="8710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EC4B"/>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12" id="12"/>
          <p:cNvSpPr/>
          <p:nvPr/>
        </p:nvSpPr>
        <p:spPr>
          <a:xfrm flipH="false" flipV="false" rot="129934">
            <a:off x="6820754" y="7542876"/>
            <a:ext cx="489403" cy="277489"/>
          </a:xfrm>
          <a:custGeom>
            <a:avLst/>
            <a:gdLst/>
            <a:ahLst/>
            <a:cxnLst/>
            <a:rect r="r" b="b" t="t" l="l"/>
            <a:pathLst>
              <a:path h="277489" w="489403">
                <a:moveTo>
                  <a:pt x="0" y="0"/>
                </a:moveTo>
                <a:lnTo>
                  <a:pt x="489403" y="0"/>
                </a:lnTo>
                <a:lnTo>
                  <a:pt x="489403" y="277488"/>
                </a:lnTo>
                <a:lnTo>
                  <a:pt x="0" y="277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284073">
            <a:off x="13691834" y="5419059"/>
            <a:ext cx="2424367" cy="2226010"/>
          </a:xfrm>
          <a:custGeom>
            <a:avLst/>
            <a:gdLst/>
            <a:ahLst/>
            <a:cxnLst/>
            <a:rect r="r" b="b" t="t" l="l"/>
            <a:pathLst>
              <a:path h="2226010" w="2424367">
                <a:moveTo>
                  <a:pt x="0" y="0"/>
                </a:moveTo>
                <a:lnTo>
                  <a:pt x="2424367" y="0"/>
                </a:lnTo>
                <a:lnTo>
                  <a:pt x="2424367" y="2226009"/>
                </a:lnTo>
                <a:lnTo>
                  <a:pt x="0" y="2226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145852">
            <a:off x="-345758" y="4192940"/>
            <a:ext cx="2920600" cy="2485165"/>
          </a:xfrm>
          <a:custGeom>
            <a:avLst/>
            <a:gdLst/>
            <a:ahLst/>
            <a:cxnLst/>
            <a:rect r="r" b="b" t="t" l="l"/>
            <a:pathLst>
              <a:path h="2485165" w="2920600">
                <a:moveTo>
                  <a:pt x="0" y="0"/>
                </a:moveTo>
                <a:lnTo>
                  <a:pt x="2920600" y="0"/>
                </a:lnTo>
                <a:lnTo>
                  <a:pt x="2920600" y="2485165"/>
                </a:lnTo>
                <a:lnTo>
                  <a:pt x="0" y="248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901017" y="6532063"/>
            <a:ext cx="2472855" cy="503563"/>
          </a:xfrm>
          <a:custGeom>
            <a:avLst/>
            <a:gdLst/>
            <a:ahLst/>
            <a:cxnLst/>
            <a:rect r="r" b="b" t="t" l="l"/>
            <a:pathLst>
              <a:path h="503563" w="2472855">
                <a:moveTo>
                  <a:pt x="0" y="0"/>
                </a:moveTo>
                <a:lnTo>
                  <a:pt x="2472855" y="0"/>
                </a:lnTo>
                <a:lnTo>
                  <a:pt x="2472855" y="503564"/>
                </a:lnTo>
                <a:lnTo>
                  <a:pt x="0" y="503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316622" y="1361440"/>
            <a:ext cx="1654756" cy="1802209"/>
          </a:xfrm>
          <a:custGeom>
            <a:avLst/>
            <a:gdLst/>
            <a:ahLst/>
            <a:cxnLst/>
            <a:rect r="r" b="b" t="t" l="l"/>
            <a:pathLst>
              <a:path h="1802209" w="1654756">
                <a:moveTo>
                  <a:pt x="0" y="0"/>
                </a:moveTo>
                <a:lnTo>
                  <a:pt x="1654756" y="0"/>
                </a:lnTo>
                <a:lnTo>
                  <a:pt x="1654756" y="1802209"/>
                </a:lnTo>
                <a:lnTo>
                  <a:pt x="0" y="18022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28700" y="1047750"/>
            <a:ext cx="3744633" cy="313690"/>
          </a:xfrm>
          <a:prstGeom prst="rect">
            <a:avLst/>
          </a:prstGeom>
        </p:spPr>
        <p:txBody>
          <a:bodyPr anchor="t" rtlCol="false" tIns="0" lIns="0" bIns="0" rIns="0">
            <a:spAutoFit/>
          </a:bodyPr>
          <a:lstStyle/>
          <a:p>
            <a:pPr algn="l">
              <a:lnSpc>
                <a:spcPts val="2419"/>
              </a:lnSpc>
            </a:pPr>
            <a:r>
              <a:rPr lang="en-US" sz="2199" b="true">
                <a:solidFill>
                  <a:srgbClr val="063935"/>
                </a:solidFill>
                <a:latin typeface="Be Vietnam Ultra-Bold"/>
                <a:ea typeface="Be Vietnam Ultra-Bold"/>
                <a:cs typeface="Be Vietnam Ultra-Bold"/>
                <a:sym typeface="Be Vietnam Ultra-Bold"/>
              </a:rPr>
              <a:t>KELOMPOK 6</a:t>
            </a:r>
          </a:p>
        </p:txBody>
      </p:sp>
      <p:sp>
        <p:nvSpPr>
          <p:cNvPr name="TextBox 18" id="18"/>
          <p:cNvSpPr txBox="true"/>
          <p:nvPr/>
        </p:nvSpPr>
        <p:spPr>
          <a:xfrm rot="129934">
            <a:off x="7641033" y="7450008"/>
            <a:ext cx="3823044" cy="537845"/>
          </a:xfrm>
          <a:prstGeom prst="rect">
            <a:avLst/>
          </a:prstGeom>
        </p:spPr>
        <p:txBody>
          <a:bodyPr anchor="t" rtlCol="false" tIns="0" lIns="0" bIns="0" rIns="0">
            <a:spAutoFit/>
          </a:bodyPr>
          <a:lstStyle/>
          <a:p>
            <a:pPr algn="l">
              <a:lnSpc>
                <a:spcPts val="4480"/>
              </a:lnSpc>
              <a:spcBef>
                <a:spcPct val="0"/>
              </a:spcBef>
            </a:pPr>
            <a:r>
              <a:rPr lang="en-US" b="true" sz="3200" spc="-32">
                <a:solidFill>
                  <a:srgbClr val="063935"/>
                </a:solidFill>
                <a:latin typeface="Be Vietnam Ultra-Bold"/>
                <a:ea typeface="Be Vietnam Ultra-Bold"/>
                <a:cs typeface="Be Vietnam Ultra-Bold"/>
                <a:sym typeface="Be Vietnam Ultra-Bold"/>
              </a:rPr>
              <a:t>LET’S TAKE A LOOK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DAGna_UvNoo</dc:identifier>
  <dcterms:modified xsi:type="dcterms:W3CDTF">2011-08-01T06:04:30Z</dcterms:modified>
  <cp:revision>1</cp:revision>
  <dc:title>Green Beige Organic Illustrative Brainstorm Presentation</dc:title>
</cp:coreProperties>
</file>