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0" r:id="rId1"/>
    <p:sldMasterId id="2147483838" r:id="rId2"/>
  </p:sldMasterIdLst>
  <p:notesMasterIdLst>
    <p:notesMasterId r:id="rId20"/>
  </p:notesMasterIdLst>
  <p:sldIdLst>
    <p:sldId id="289" r:id="rId3"/>
    <p:sldId id="257" r:id="rId4"/>
    <p:sldId id="290" r:id="rId5"/>
    <p:sldId id="293" r:id="rId6"/>
    <p:sldId id="294" r:id="rId7"/>
    <p:sldId id="295" r:id="rId8"/>
    <p:sldId id="307" r:id="rId9"/>
    <p:sldId id="296" r:id="rId10"/>
    <p:sldId id="297" r:id="rId11"/>
    <p:sldId id="299" r:id="rId12"/>
    <p:sldId id="303" r:id="rId13"/>
    <p:sldId id="308" r:id="rId14"/>
    <p:sldId id="300" r:id="rId15"/>
    <p:sldId id="301" r:id="rId16"/>
    <p:sldId id="298" r:id="rId17"/>
    <p:sldId id="302"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2" autoAdjust="0"/>
    <p:restoredTop sz="71477" autoAdjust="0"/>
  </p:normalViewPr>
  <p:slideViewPr>
    <p:cSldViewPr snapToGrid="0">
      <p:cViewPr>
        <p:scale>
          <a:sx n="75" d="100"/>
          <a:sy n="75" d="100"/>
        </p:scale>
        <p:origin x="402" y="-5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61"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2"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63"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64"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65"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CC157E09-AABE-41E5-841F-E2950B83D5C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0725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75171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2186829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Прив'язка даних є основною концепцією Angular і дозволяє визначити зв'язок між компонентом і DOM, що робить дуже простим визначення інтерактивних програм, не турбуючись про виштовхування та витягування даних. Існує чотири форми прив'язки даних, і вони відрізняються способом передачі даних.</a:t>
            </a:r>
            <a:endParaRPr lang="en-US" smtClean="0"/>
          </a:p>
          <a:p>
            <a:r>
              <a:rPr lang="en-US" smtClean="0"/>
              <a:t>interpolation - </a:t>
            </a:r>
            <a:r>
              <a:rPr lang="ru-RU" sz="1200" b="0" i="0" kern="1200" smtClean="0">
                <a:solidFill>
                  <a:schemeClr val="tx1"/>
                </a:solidFill>
                <a:effectLst/>
                <a:latin typeface="+mn-lt"/>
                <a:ea typeface="+mn-ea"/>
                <a:cs typeface="+mn-cs"/>
              </a:rPr>
              <a:t>додає вартість властивості з компонента</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property</a:t>
            </a:r>
            <a:r>
              <a:rPr lang="en-US" sz="1200" b="0" i="0" kern="1200" baseline="0" smtClean="0">
                <a:solidFill>
                  <a:schemeClr val="tx1"/>
                </a:solidFill>
                <a:effectLst/>
                <a:latin typeface="+mn-lt"/>
                <a:ea typeface="+mn-ea"/>
                <a:cs typeface="+mn-cs"/>
              </a:rPr>
              <a:t> binding - </a:t>
            </a:r>
            <a:r>
              <a:rPr lang="ru-RU" sz="1200" b="0" i="0" kern="1200" smtClean="0">
                <a:solidFill>
                  <a:schemeClr val="tx1"/>
                </a:solidFill>
                <a:effectLst/>
                <a:latin typeface="+mn-lt"/>
                <a:ea typeface="+mn-ea"/>
                <a:cs typeface="+mn-cs"/>
              </a:rPr>
              <a:t>значення передається від компонента до вказаної властивості, яка часто може бути простим атрибутом html.</a:t>
            </a:r>
            <a:endParaRPr lang="en-US" sz="1200" b="0" i="0" kern="1200" smtClean="0">
              <a:solidFill>
                <a:schemeClr val="tx1"/>
              </a:solidFill>
              <a:effectLst/>
              <a:latin typeface="+mn-lt"/>
              <a:ea typeface="+mn-ea"/>
              <a:cs typeface="+mn-cs"/>
            </a:endParaRPr>
          </a:p>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205423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en-US" smtClean="0"/>
              <a:t>event binding</a:t>
            </a:r>
            <a:r>
              <a:rPr lang="en-US" baseline="0" smtClean="0"/>
              <a:t> </a:t>
            </a:r>
            <a:r>
              <a:rPr lang="uk-UA" smtClean="0"/>
              <a:t>- Коли відбувається певна подія </a:t>
            </a:r>
            <a:r>
              <a:rPr lang="uk-UA" smtClean="0"/>
              <a:t>DOM</a:t>
            </a:r>
            <a:r>
              <a:rPr lang="en-US" baseline="0" smtClean="0"/>
              <a:t> </a:t>
            </a:r>
            <a:r>
              <a:rPr lang="uk-UA" baseline="0" smtClean="0"/>
              <a:t>при кліку</a:t>
            </a:r>
            <a:r>
              <a:rPr lang="uk-UA" smtClean="0"/>
              <a:t>, зміні, піднятті</a:t>
            </a:r>
            <a:r>
              <a:rPr lang="uk-UA" baseline="0" smtClean="0"/>
              <a:t> клавіші</a:t>
            </a:r>
            <a:r>
              <a:rPr lang="uk-UA" smtClean="0"/>
              <a:t>, </a:t>
            </a:r>
            <a:r>
              <a:rPr lang="uk-UA" smtClean="0"/>
              <a:t>викличте вказаний вказаний метод у компоненті.</a:t>
            </a:r>
            <a:endParaRPr lang="en-US" smtClean="0"/>
          </a:p>
          <a:p>
            <a:r>
              <a:rPr lang="en-US" b="1" smtClean="0">
                <a:solidFill>
                  <a:schemeClr val="bg1"/>
                </a:solidFill>
              </a:rPr>
              <a:t>Two-way data binding: </a:t>
            </a:r>
            <a:r>
              <a:rPr lang="uk-UA" b="1" smtClean="0">
                <a:solidFill>
                  <a:schemeClr val="bg1"/>
                </a:solidFill>
              </a:rPr>
              <a:t>-</a:t>
            </a:r>
            <a:r>
              <a:rPr lang="uk-UA" b="1" baseline="0" smtClean="0">
                <a:solidFill>
                  <a:schemeClr val="bg1"/>
                </a:solidFill>
              </a:rPr>
              <a:t> передає дані в обидві сторони</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32367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13</a:t>
            </a:fld>
            <a:endParaRPr lang="en-US" sz="1400" b="0" strike="noStrike" spc="-1">
              <a:latin typeface="Times New Roman"/>
            </a:endParaRPr>
          </a:p>
        </p:txBody>
      </p:sp>
    </p:spTree>
    <p:extLst>
      <p:ext uri="{BB962C8B-B14F-4D97-AF65-F5344CB8AC3E}">
        <p14:creationId xmlns:p14="http://schemas.microsoft.com/office/powerpoint/2010/main" val="1347093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Метою директив є перетворення DOM заданим способом, наділяючи елемент поведінкою. При їх реалізації директиви майже ідентичні компонентам, компонент - це директива з HTML-шаблоном, але з концептуальної точки зору вони різні. </a:t>
            </a:r>
          </a:p>
          <a:p>
            <a:r>
              <a:rPr lang="uk-UA" smtClean="0"/>
              <a:t>Існує два типи директив: </a:t>
            </a:r>
          </a:p>
          <a:p>
            <a:r>
              <a:rPr lang="uk-UA" smtClean="0"/>
              <a:t>вбудований - ви можете керувати формами, списками, стилями та тим, що бачать користувачі;</a:t>
            </a:r>
          </a:p>
          <a:p>
            <a:r>
              <a:rPr lang="uk-UA" smtClean="0"/>
              <a:t>NgClass - додає та видаляє набір класів CSS. </a:t>
            </a:r>
          </a:p>
          <a:p>
            <a:r>
              <a:rPr lang="uk-UA" smtClean="0"/>
              <a:t>NgStyle - додає та видаляє набір стилів HTML.</a:t>
            </a:r>
          </a:p>
          <a:p>
            <a:r>
              <a:rPr lang="uk-UA" smtClean="0"/>
              <a:t> NgModel - додає двостороннє прив'язку даних до елемента форми HTML </a:t>
            </a:r>
          </a:p>
          <a:p>
            <a:r>
              <a:rPr lang="uk-UA" smtClean="0"/>
              <a:t>структурні - додавати, видаляти або замінювати елементи в DOM;</a:t>
            </a:r>
          </a:p>
          <a:p>
            <a:r>
              <a:rPr lang="uk-UA" smtClean="0"/>
              <a:t> * ngIf - включає шаблон на основі значення виразу, примушеного до логічного значення. </a:t>
            </a:r>
          </a:p>
          <a:p>
            <a:pPr marL="171450" indent="-171450">
              <a:buFont typeface="Arial" panose="020B0604020202020204" pitchFamily="34" charset="0"/>
              <a:buChar char="•"/>
            </a:pPr>
            <a:r>
              <a:rPr lang="uk-UA" smtClean="0"/>
              <a:t>ngFor - це структурна директива, що означає, що вона змінює структуру DOM. Суть полягає в тому, щоб повторити заданий шаблон HTML один раз для кожного значення в масиві, кожен раз передаючи йому значення масиву як контекст для інтерполяції рядка або прив'язки. </a:t>
            </a:r>
          </a:p>
          <a:p>
            <a:pPr marL="0" indent="0">
              <a:buFont typeface="Arial" panose="020B0604020202020204" pitchFamily="34" charset="0"/>
              <a:buNone/>
            </a:pPr>
            <a:r>
              <a:rPr lang="uk-UA" smtClean="0"/>
              <a:t>* ngSwitch - директива на контейнері вказує вираз, якому слід відповідати. атрибути - надають елементу іншу поведінку.</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3050152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en-US" smtClean="0"/>
              <a:t>Services</a:t>
            </a:r>
            <a:r>
              <a:rPr lang="uk-UA" smtClean="0"/>
              <a:t> надають </a:t>
            </a:r>
            <a:r>
              <a:rPr lang="uk-UA" smtClean="0"/>
              <a:t>дані компонентам. Це можуть бути не тільки запити до сервера, але й функції, які перетворюють вихідні дані відповідно до заданого алгоритму. Вони дозволяють архітектурі програм Angular бути більш гнучкими та масштабованими. Завдання сервісу має бути вузьким і чітко визначеним. Якщо ви впровадите функціональність компонентів, помилкою не вважатиметься, але вважається гарною практикою передавати всі запити  на сервер та функції, що повертають дані до </a:t>
            </a:r>
            <a:r>
              <a:rPr lang="uk-UA" smtClean="0"/>
              <a:t>сервісу. </a:t>
            </a:r>
            <a:r>
              <a:rPr lang="uk-UA" smtClean="0"/>
              <a:t>Усі сервіси можна інджектити - це позначає клас як такий, який бере участь у системі введення залежностей. Декоратор @Injecatable () приймає об'єкт метаданих для сервісу, так само, як декоратор @Component () для компонентних класів</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171770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baseline="0" smtClean="0"/>
              <a:t>     з</a:t>
            </a:r>
            <a:r>
              <a:rPr lang="uk-UA" smtClean="0"/>
              <a:t>алежності </a:t>
            </a:r>
            <a:r>
              <a:rPr lang="uk-UA" smtClean="0"/>
              <a:t>- це сервіси або об’єкти, які потрібні класу для виконання своєї функції. </a:t>
            </a:r>
            <a:r>
              <a:rPr lang="uk-UA" smtClean="0"/>
              <a:t>(</a:t>
            </a:r>
            <a:r>
              <a:rPr lang="uk-UA" smtClean="0"/>
              <a:t>DI) - це шаблон дизайну, при якому клас запитує залежності із зовнішніх джерел, а не створює їх. </a:t>
            </a:r>
            <a:endParaRPr lang="uk-UA" smtClean="0"/>
          </a:p>
          <a:p>
            <a:r>
              <a:rPr lang="uk-UA" smtClean="0"/>
              <a:t>    Інжекція </a:t>
            </a:r>
            <a:r>
              <a:rPr lang="uk-UA" smtClean="0"/>
              <a:t>залежностей (DI) - це дизайн паттерн, який використовується для реалізації IoC (інверсія контролю). Це дозволяє створювати залежні об'єкти поза класом і надає ці об'єкти класу різними способами. Використовуючи DI, ми переміщуємо створення та прив’язку залежних об’єктів за межі класу, який від них залежить. </a:t>
            </a:r>
            <a:endParaRPr lang="uk-UA" smtClean="0"/>
          </a:p>
          <a:p>
            <a:r>
              <a:rPr lang="uk-UA" smtClean="0"/>
              <a:t>    Інверсія </a:t>
            </a:r>
            <a:r>
              <a:rPr lang="uk-UA" smtClean="0"/>
              <a:t>управління (IoC) - це абстрактний принцип програмування, заснований на потоці управління (виконання інструкцій / інструкцій), яким слід повністю керувати за допомогою конкретної реалізації бібліотеки IoC або фреймворку, який є зовнішнім для вашого коду. Структура DI Angular забезпечує залежності для класу після створення інстанції. Ви можете використовувати Angular DI для збільшення гнучкості та модульності у своїх програмах.</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283912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44109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Angular - це фрейм JavaScript, який дозволяє створювати високопродуктивні та функціональні веб-додатки на стороні клієнта. Angular складається з колекції бібліотек, кожна з яких відповідає за певний функціонал: створення форм, робота з анімацією, надсилання HTTP-запитів тощо. </a:t>
            </a:r>
            <a:r>
              <a:rPr lang="uk-UA" smtClean="0"/>
              <a:t>Перш </a:t>
            </a:r>
            <a:r>
              <a:rPr lang="uk-UA" smtClean="0"/>
              <a:t>за все, він спрямований на розробку SPA (Single Page Application), тобто односторінкових додатків</a:t>
            </a:r>
            <a:r>
              <a:rPr lang="uk-UA" baseline="0" smtClean="0"/>
              <a:t> </a:t>
            </a:r>
            <a:r>
              <a:rPr lang="uk-UA" smtClean="0"/>
              <a:t>- це не програма унікального файлу html, а повністю вміщена програма у браузері, якій не потрібно робити запити на нові сторінки на сервері. Зазвичай SPA робить запити лише на дані, які будуть відображатися всередині сторінок тобто доступ до внутрішніх служб REST + JSON. SPA швидше, виключаючи завантаження html, js, css коду в кожному запиті</a:t>
            </a:r>
            <a:r>
              <a:rPr lang="uk-UA" baseline="0" smtClean="0"/>
              <a:t> </a:t>
            </a:r>
            <a:r>
              <a:rPr lang="uk-UA" smtClean="0"/>
              <a:t>дає можливість створювати офлайн-програми.</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78992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Спочатку потрібно встановити node.js на свою машину. Для цього вам слід зайти на офіційну веб-сторінку та завантажити поточну стабільну версію https://nodejs.org/uk/download/. </a:t>
            </a:r>
          </a:p>
          <a:p>
            <a:r>
              <a:rPr lang="uk-UA" smtClean="0"/>
              <a:t>Щоб перевірити версію Node, напишіть у терміналі: node –v </a:t>
            </a:r>
          </a:p>
          <a:p>
            <a:r>
              <a:rPr lang="uk-UA" smtClean="0"/>
              <a:t>Далі встановіть TypeScript: npm install –g typecript. </a:t>
            </a:r>
          </a:p>
          <a:p>
            <a:r>
              <a:rPr lang="uk-UA" smtClean="0"/>
              <a:t>Далі встановіть глобально на систему @ angular / cli. </a:t>
            </a:r>
          </a:p>
          <a:p>
            <a:r>
              <a:rPr lang="uk-UA" smtClean="0"/>
              <a:t>Для цього в терміналі ми використовуємо npm i @ angular / cli –g. (CLI - інтерфейс командного рядка).</a:t>
            </a:r>
          </a:p>
          <a:p>
            <a:r>
              <a:rPr lang="uk-UA" smtClean="0"/>
              <a:t>Щоб перевірити версію Angular Cli, напишіть у терміналі: ng –version. </a:t>
            </a:r>
          </a:p>
          <a:p>
            <a:r>
              <a:rPr lang="uk-UA" smtClean="0"/>
              <a:t>Щоб створити новий проект, вам просто потрібно написати в терміналі: ng new your-app-name.</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42607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e2e - каталог з тестами інтеграції;</a:t>
            </a:r>
          </a:p>
          <a:p>
            <a:r>
              <a:rPr lang="uk-UA" smtClean="0"/>
              <a:t>node_modules - встановлені npm-модулі;</a:t>
            </a:r>
          </a:p>
          <a:p>
            <a:r>
              <a:rPr lang="uk-UA" smtClean="0"/>
              <a:t>src - вихідні файли;</a:t>
            </a:r>
          </a:p>
          <a:p>
            <a:r>
              <a:rPr lang="uk-UA" smtClean="0"/>
              <a:t>angular.json - опис конфігурації; </a:t>
            </a:r>
          </a:p>
          <a:p>
            <a:r>
              <a:rPr lang="uk-UA" smtClean="0"/>
              <a:t>package.json - метаінформація та перелік необхідних модулів npm;</a:t>
            </a:r>
          </a:p>
          <a:p>
            <a:r>
              <a:rPr lang="uk-UA" smtClean="0"/>
              <a:t>README.md - опис програмного забезпечення; </a:t>
            </a:r>
          </a:p>
          <a:p>
            <a:r>
              <a:rPr lang="uk-UA" smtClean="0"/>
              <a:t>tsconfig.json - загальна конфігурація машинопису; </a:t>
            </a:r>
          </a:p>
          <a:p>
            <a:r>
              <a:rPr lang="uk-UA" smtClean="0"/>
              <a:t>tslint.json - налаштування tslint.</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417649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en-US" smtClean="0"/>
              <a:t>app</a:t>
            </a:r>
            <a:r>
              <a:rPr lang="uk-UA" smtClean="0"/>
              <a:t> - модулі, компоненти, послуги, директиви тощо; </a:t>
            </a:r>
            <a:endParaRPr lang="en-US" smtClean="0"/>
          </a:p>
          <a:p>
            <a:r>
              <a:rPr lang="en-US" smtClean="0"/>
              <a:t>assets</a:t>
            </a:r>
            <a:r>
              <a:rPr lang="uk-UA" smtClean="0"/>
              <a:t> - статичний вміст (зображення, аудіо);</a:t>
            </a:r>
            <a:endParaRPr lang="en-US" smtClean="0"/>
          </a:p>
          <a:p>
            <a:r>
              <a:rPr lang="en-US" smtClean="0"/>
              <a:t>environments</a:t>
            </a:r>
            <a:r>
              <a:rPr lang="uk-UA" smtClean="0"/>
              <a:t> - конфігурації для кожного середовища запуску;</a:t>
            </a:r>
            <a:endParaRPr lang="en-US" smtClean="0"/>
          </a:p>
          <a:p>
            <a:r>
              <a:rPr lang="uk-UA" smtClean="0"/>
              <a:t> favicon.ico - піктограма, що відображається у верхній частині вкладки браузера; </a:t>
            </a:r>
            <a:endParaRPr lang="en-US" smtClean="0"/>
          </a:p>
          <a:p>
            <a:r>
              <a:rPr lang="uk-UA" smtClean="0"/>
              <a:t>index.html - основний файл HTML програми;</a:t>
            </a:r>
            <a:endParaRPr lang="en-US" smtClean="0"/>
          </a:p>
          <a:p>
            <a:r>
              <a:rPr lang="uk-UA" smtClean="0"/>
              <a:t> karma.conf.js - конфігурація транспортира (для тестів e2e); </a:t>
            </a:r>
            <a:endParaRPr lang="en-US" smtClean="0"/>
          </a:p>
          <a:p>
            <a:r>
              <a:rPr lang="uk-UA" smtClean="0"/>
              <a:t>main.ts - необхідний для роботи в режимі розробки, використовує компіляцію JIT;</a:t>
            </a:r>
            <a:endParaRPr lang="en-US" smtClean="0"/>
          </a:p>
          <a:p>
            <a:r>
              <a:rPr lang="uk-UA" smtClean="0"/>
              <a:t> pollyfills.ts - список модулів, підключених для підтримки крос-браузерної сумісності; </a:t>
            </a:r>
            <a:endParaRPr lang="en-US" smtClean="0"/>
          </a:p>
          <a:p>
            <a:r>
              <a:rPr lang="uk-UA" smtClean="0"/>
              <a:t>styles.css - опис глобально дійсних стилів; </a:t>
            </a:r>
            <a:endParaRPr lang="en-US" smtClean="0"/>
          </a:p>
          <a:p>
            <a:r>
              <a:rPr lang="uk-UA" smtClean="0"/>
              <a:t>test.ts - відповідає за пошук і завантаження тестів під час їх запуску;</a:t>
            </a:r>
            <a:endParaRPr lang="en-US" smtClean="0"/>
          </a:p>
          <a:p>
            <a:r>
              <a:rPr lang="uk-UA" smtClean="0"/>
              <a:t> tsconfig.app.json - налаштування машинопису;</a:t>
            </a:r>
            <a:endParaRPr lang="en-US" smtClean="0"/>
          </a:p>
          <a:p>
            <a:r>
              <a:rPr lang="uk-UA" smtClean="0"/>
              <a:t> tsconfig.spec.json - налаштування машинопису під час запуску модульних тестів.</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241810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641735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Сюди імпортуються всі модулі та компоненти програми.</a:t>
            </a:r>
            <a:endParaRPr lang="en-US" smtClean="0"/>
          </a:p>
          <a:p>
            <a:r>
              <a:rPr lang="uk-UA" smtClean="0"/>
              <a:t>Декоратор @NgModule створює кореневий модуль, який передається об'єкту конфігурації зі властивостями:</a:t>
            </a:r>
            <a:endParaRPr lang="en-US" smtClean="0"/>
          </a:p>
          <a:p>
            <a:r>
              <a:rPr lang="en-US" smtClean="0"/>
              <a:t>imports</a:t>
            </a:r>
            <a:r>
              <a:rPr lang="uk-UA" smtClean="0"/>
              <a:t> - використані незначні модулі Angular; </a:t>
            </a:r>
            <a:endParaRPr lang="en-US" smtClean="0"/>
          </a:p>
          <a:p>
            <a:r>
              <a:rPr lang="en-US" smtClean="0"/>
              <a:t>providers</a:t>
            </a:r>
            <a:r>
              <a:rPr lang="uk-UA" smtClean="0"/>
              <a:t> - для надання додаткових функцій</a:t>
            </a:r>
            <a:endParaRPr lang="en-US" smtClean="0"/>
          </a:p>
          <a:p>
            <a:r>
              <a:rPr lang="en-US" smtClean="0"/>
              <a:t>declarations </a:t>
            </a:r>
            <a:r>
              <a:rPr lang="uk-UA" smtClean="0"/>
              <a:t>- усі компоненти програми;</a:t>
            </a:r>
            <a:endParaRPr lang="en-US" smtClean="0"/>
          </a:p>
          <a:p>
            <a:r>
              <a:rPr lang="uk-UA" smtClean="0"/>
              <a:t> bootstrap - основний компонент, відповідальний за завантаження. </a:t>
            </a:r>
            <a:endParaRPr lang="en-US" smtClean="0"/>
          </a:p>
          <a:p>
            <a:r>
              <a:rPr lang="en-US" smtClean="0"/>
              <a:t>exports</a:t>
            </a:r>
            <a:r>
              <a:rPr lang="uk-UA" smtClean="0"/>
              <a:t>- включає компонент, який потрібно експортувати</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1231475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Декоратор @Component імпортований</a:t>
            </a:r>
            <a:r>
              <a:rPr lang="uk-UA" baseline="0" smtClean="0"/>
              <a:t> з </a:t>
            </a:r>
            <a:r>
              <a:rPr lang="uk-UA" smtClean="0"/>
              <a:t> ‘@ angular / core’. </a:t>
            </a:r>
            <a:endParaRPr lang="en-US" smtClean="0"/>
          </a:p>
          <a:p>
            <a:r>
              <a:rPr lang="uk-UA" smtClean="0"/>
              <a:t>Прийнятий об'єкт: </a:t>
            </a:r>
          </a:p>
          <a:p>
            <a:r>
              <a:rPr lang="en-US" smtClean="0"/>
              <a:t>selector</a:t>
            </a:r>
            <a:r>
              <a:rPr lang="uk-UA" smtClean="0"/>
              <a:t> - назва компонента; </a:t>
            </a:r>
            <a:endParaRPr lang="en-US" smtClean="0"/>
          </a:p>
          <a:p>
            <a:r>
              <a:rPr lang="en-US" smtClean="0"/>
              <a:t>template</a:t>
            </a:r>
            <a:r>
              <a:rPr lang="uk-UA" smtClean="0"/>
              <a:t> (templateUrl) - розмітка HTML як рядок (шлях до файлу HTML);</a:t>
            </a:r>
            <a:endParaRPr lang="en-US" smtClean="0"/>
          </a:p>
          <a:p>
            <a:r>
              <a:rPr lang="uk-UA" smtClean="0"/>
              <a:t> </a:t>
            </a:r>
            <a:r>
              <a:rPr lang="en-US" smtClean="0"/>
              <a:t>styles</a:t>
            </a:r>
            <a:r>
              <a:rPr lang="uk-UA" smtClean="0"/>
              <a:t> - масив шляхів до файлів CSS, що містить стилі для компонента, що створюється.</a:t>
            </a:r>
            <a:endParaRPr lang="en-US" smtClean="0"/>
          </a:p>
          <a:p>
            <a:r>
              <a:rPr lang="uk-UA" smtClean="0"/>
              <a:t>Хорошою практикою є розміщення розмітки HTML у окремих файлах.</a:t>
            </a:r>
            <a:endParaRPr lang="en-US" smtClean="0"/>
          </a:p>
          <a:p>
            <a:r>
              <a:rPr lang="uk-UA" smtClean="0"/>
              <a:t> Щоб запустити програму Angular, напишіть інтермінал: ng serve –o. </a:t>
            </a:r>
            <a:endParaRPr lang="en-US" smtClean="0"/>
          </a:p>
          <a:p>
            <a:r>
              <a:rPr lang="uk-UA" smtClean="0"/>
              <a:t>Angular збирає всі компоненти, їх служби та модулі в один комплект і працює за замовчуванням на http: // localhost: 4200</a:t>
            </a:r>
            <a:endParaRPr lang="en-US"/>
          </a:p>
        </p:txBody>
      </p:sp>
      <p:sp>
        <p:nvSpPr>
          <p:cNvPr id="4" name="Номер слайда 3"/>
          <p:cNvSpPr>
            <a:spLocks noGrp="1"/>
          </p:cNvSpPr>
          <p:nvPr>
            <p:ph type="sldNum" idx="10"/>
          </p:nvPr>
        </p:nvSpPr>
        <p:spPr/>
        <p:txBody>
          <a:bodyPr/>
          <a:lstStyle/>
          <a:p>
            <a:pPr algn="r"/>
            <a:fld id="{CC157E09-AABE-41E5-841F-E2950B83D5C7}"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275816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763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014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865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7060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9097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754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519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8374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154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811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088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75797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5303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6441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24496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4204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6161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3711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5683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1757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643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166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4523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11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AD347D-5ACD-4C99-B74B-A9C85AD731A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442127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AD347D-5ACD-4C99-B74B-A9C85AD731AF}"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4627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3386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700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495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518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128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026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839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574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99847771"/>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5/5/2021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018866186"/>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ontrol_flow" TargetMode="External"/><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uk/download/"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endParaRPr lang="en-US" sz="4400" b="0" strike="noStrike" spc="-1">
              <a:latin typeface="Arial"/>
            </a:endParaRPr>
          </a:p>
        </p:txBody>
      </p:sp>
      <p:sp>
        <p:nvSpPr>
          <p:cNvPr id="250" name="CustomShape 2"/>
          <p:cNvSpPr/>
          <p:nvPr/>
        </p:nvSpPr>
        <p:spPr>
          <a:xfrm>
            <a:off x="685800" y="1370880"/>
            <a:ext cx="10819800" cy="18969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pc="-1">
                <a:solidFill>
                  <a:schemeClr val="bg1"/>
                </a:solidFill>
                <a:latin typeface="Arial" panose="020B0604020202020204" pitchFamily="34" charset="0"/>
                <a:cs typeface="Arial" panose="020B0604020202020204" pitchFamily="34" charset="0"/>
              </a:rPr>
              <a:t> </a:t>
            </a:r>
            <a:r>
              <a:rPr lang="en-US" spc="-1" smtClean="0">
                <a:solidFill>
                  <a:schemeClr val="bg1"/>
                </a:solidFill>
                <a:latin typeface="Arial" panose="020B0604020202020204" pitchFamily="34" charset="0"/>
                <a:cs typeface="Arial" panose="020B0604020202020204" pitchFamily="34" charset="0"/>
              </a:rPr>
              <a:t>     </a:t>
            </a:r>
            <a:endParaRPr lang="en-US" sz="1800" strike="noStrike" spc="-1">
              <a:solidFill>
                <a:schemeClr val="bg1"/>
              </a:solidFill>
              <a:latin typeface="Arial" panose="020B0604020202020204" pitchFamily="34" charset="0"/>
              <a:cs typeface="Arial" panose="020B0604020202020204" pitchFamily="34" charset="0"/>
            </a:endParaRPr>
          </a:p>
        </p:txBody>
      </p:sp>
      <p:pic>
        <p:nvPicPr>
          <p:cNvPr id="1026" name="Picture 2" descr="Angular - Create a new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547" y="394396"/>
            <a:ext cx="3850305" cy="3781364"/>
          </a:xfrm>
          <a:prstGeom prst="rect">
            <a:avLst/>
          </a:prstGeom>
          <a:noFill/>
          <a:extLst>
            <a:ext uri="{909E8E84-426E-40DD-AFC4-6F175D3DCCD1}">
              <a14:hiddenFill xmlns:a14="http://schemas.microsoft.com/office/drawing/2010/main">
                <a:solidFill>
                  <a:srgbClr val="FFFFFF"/>
                </a:solidFill>
              </a14:hiddenFill>
            </a:ext>
          </a:extLst>
        </p:spPr>
      </p:pic>
      <p:sp>
        <p:nvSpPr>
          <p:cNvPr id="8" name="CustomShape 1"/>
          <p:cNvSpPr/>
          <p:nvPr/>
        </p:nvSpPr>
        <p:spPr>
          <a:xfrm>
            <a:off x="3855721" y="4403236"/>
            <a:ext cx="4739640" cy="1448924"/>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9600" b="1" spc="-1" smtClean="0">
                <a:latin typeface="Proxima Nova Black"/>
              </a:rPr>
              <a:t>Angular</a:t>
            </a:r>
            <a:endParaRPr lang="en-US" sz="9600" b="1" strike="noStrike" spc="-1">
              <a:latin typeface="Arial"/>
            </a:endParaRPr>
          </a:p>
        </p:txBody>
      </p:sp>
    </p:spTree>
    <p:extLst>
      <p:ext uri="{BB962C8B-B14F-4D97-AF65-F5344CB8AC3E}">
        <p14:creationId xmlns:p14="http://schemas.microsoft.com/office/powerpoint/2010/main" val="17786118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Component</a:t>
            </a:r>
            <a:endParaRPr lang="en-US" sz="4400" b="0" strike="noStrike" spc="-1">
              <a:solidFill>
                <a:schemeClr val="bg1"/>
              </a:solidFill>
              <a:latin typeface="Arial"/>
            </a:endParaRPr>
          </a:p>
        </p:txBody>
      </p:sp>
      <p:sp>
        <p:nvSpPr>
          <p:cNvPr id="250" name="CustomShape 2"/>
          <p:cNvSpPr/>
          <p:nvPr/>
        </p:nvSpPr>
        <p:spPr>
          <a:xfrm>
            <a:off x="685800" y="1493520"/>
            <a:ext cx="10927080" cy="42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a:solidFill>
                  <a:schemeClr val="bg1"/>
                </a:solidFill>
                <a:latin typeface="Google Sans"/>
              </a:rPr>
              <a:t> </a:t>
            </a:r>
            <a:endParaRPr lang="en-US" sz="1800" b="1" u="sng"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493520"/>
            <a:ext cx="6056584" cy="3762375"/>
          </a:xfrm>
          <a:prstGeom prst="rect">
            <a:avLst/>
          </a:prstGeom>
        </p:spPr>
      </p:pic>
    </p:spTree>
    <p:extLst>
      <p:ext uri="{BB962C8B-B14F-4D97-AF65-F5344CB8AC3E}">
        <p14:creationId xmlns:p14="http://schemas.microsoft.com/office/powerpoint/2010/main" val="238763794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Binding</a:t>
            </a:r>
            <a:endParaRPr lang="en-US" sz="4400" b="0" strike="noStrike" spc="-1">
              <a:solidFill>
                <a:schemeClr val="bg1"/>
              </a:solidFill>
              <a:latin typeface="Arial"/>
            </a:endParaRPr>
          </a:p>
        </p:txBody>
      </p:sp>
      <p:sp>
        <p:nvSpPr>
          <p:cNvPr id="250" name="CustomShape 2"/>
          <p:cNvSpPr/>
          <p:nvPr/>
        </p:nvSpPr>
        <p:spPr>
          <a:xfrm>
            <a:off x="685800" y="1493520"/>
            <a:ext cx="10927080" cy="404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1600">
                <a:solidFill>
                  <a:schemeClr val="bg1"/>
                </a:solidFill>
                <a:latin typeface="Arial" panose="020B0604020202020204" pitchFamily="34" charset="0"/>
                <a:cs typeface="Arial" panose="020B0604020202020204" pitchFamily="34" charset="0"/>
              </a:rPr>
              <a:t>Data binding is a core concept in Angular and allows to define communication between a component and the DOM, making it very easy to define interactive applications without worrying about pushing and pulling data. There are four forms of data binding and they differ in the way the data is flowing</a:t>
            </a:r>
            <a:r>
              <a:rPr lang="en-US" sz="1600" smtClean="0">
                <a:solidFill>
                  <a:schemeClr val="bg1"/>
                </a:solidFill>
                <a:latin typeface="Arial" panose="020B0604020202020204" pitchFamily="34" charset="0"/>
                <a:cs typeface="Arial" panose="020B0604020202020204" pitchFamily="34" charset="0"/>
              </a:rPr>
              <a:t>.</a:t>
            </a:r>
          </a:p>
          <a:p>
            <a:pPr algn="just">
              <a:lnSpc>
                <a:spcPct val="100000"/>
              </a:lnSpc>
            </a:pPr>
            <a:endParaRPr lang="en-US" smtClean="0">
              <a:solidFill>
                <a:schemeClr val="bg1"/>
              </a:solidFill>
              <a:latin typeface="Arial" panose="020B0604020202020204" pitchFamily="34" charset="0"/>
              <a:cs typeface="Arial" panose="020B0604020202020204" pitchFamily="34" charset="0"/>
            </a:endParaRPr>
          </a:p>
          <a:p>
            <a:pPr algn="just">
              <a:lnSpc>
                <a:spcPct val="100000"/>
              </a:lnSpc>
            </a:pPr>
            <a:r>
              <a:rPr lang="en-US" b="1" smtClean="0">
                <a:solidFill>
                  <a:schemeClr val="bg1"/>
                </a:solidFill>
                <a:latin typeface="Arial" panose="020B0604020202020204" pitchFamily="34" charset="0"/>
                <a:cs typeface="Arial" panose="020B0604020202020204" pitchFamily="34" charset="0"/>
              </a:rPr>
              <a:t>From the Component to the DOM</a:t>
            </a:r>
          </a:p>
          <a:p>
            <a:pPr algn="just">
              <a:lnSpc>
                <a:spcPct val="100000"/>
              </a:lnSpc>
            </a:pPr>
            <a:endParaRPr lang="en-US" sz="1600" b="1" smtClean="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1" strike="noStrike" spc="-1" smtClean="0">
                <a:solidFill>
                  <a:schemeClr val="bg1"/>
                </a:solidFill>
                <a:latin typeface="Arial" panose="020B0604020202020204" pitchFamily="34" charset="0"/>
                <a:cs typeface="Arial" panose="020B0604020202020204" pitchFamily="34" charset="0"/>
              </a:rPr>
              <a:t>Interpolation</a:t>
            </a:r>
            <a:r>
              <a:rPr lang="en-US" sz="1600" strike="noStrike" spc="-1" smtClean="0">
                <a:solidFill>
                  <a:schemeClr val="bg1"/>
                </a:solidFill>
                <a:latin typeface="Arial" panose="020B0604020202020204" pitchFamily="34" charset="0"/>
                <a:cs typeface="Arial" panose="020B0604020202020204" pitchFamily="34" charset="0"/>
              </a:rPr>
              <a:t>  - </a:t>
            </a:r>
            <a:r>
              <a:rPr lang="en-US" sz="1600">
                <a:solidFill>
                  <a:schemeClr val="bg1"/>
                </a:solidFill>
                <a:latin typeface="Arial" panose="020B0604020202020204" pitchFamily="34" charset="0"/>
                <a:cs typeface="Arial" panose="020B0604020202020204" pitchFamily="34" charset="0"/>
              </a:rPr>
              <a:t>{{ value </a:t>
            </a:r>
            <a:r>
              <a:rPr lang="en-US" sz="1600" smtClean="0">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adds the value of a property from the component</a:t>
            </a:r>
          </a:p>
          <a:p>
            <a:pPr marL="285750" indent="-285750" algn="just">
              <a:lnSpc>
                <a:spcPct val="100000"/>
              </a:lnSpc>
              <a:buFont typeface="Arial" panose="020B0604020202020204" pitchFamily="34" charset="0"/>
              <a:buChar char="•"/>
            </a:pPr>
            <a:endParaRPr lang="en-US" sz="1800" strike="noStrike" spc="-1" smtClean="0">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pc="-1" smtClean="0">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pc="-1">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z="1600" strike="noStrike" spc="-1" smtClean="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1" spc="-1" smtClean="0">
                <a:solidFill>
                  <a:schemeClr val="bg1"/>
                </a:solidFill>
                <a:latin typeface="Arial" panose="020B0604020202020204" pitchFamily="34" charset="0"/>
                <a:cs typeface="Arial" panose="020B0604020202020204" pitchFamily="34" charset="0"/>
              </a:rPr>
              <a:t>Property binding  </a:t>
            </a:r>
            <a:r>
              <a:rPr lang="en-US" sz="1600" spc="-1">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[property]=“</a:t>
            </a:r>
            <a:r>
              <a:rPr lang="en-US" sz="1600" smtClean="0">
                <a:solidFill>
                  <a:schemeClr val="bg1"/>
                </a:solidFill>
                <a:latin typeface="Arial" panose="020B0604020202020204" pitchFamily="34" charset="0"/>
                <a:cs typeface="Arial" panose="020B0604020202020204" pitchFamily="34" charset="0"/>
              </a:rPr>
              <a:t>value” </a:t>
            </a:r>
            <a:r>
              <a:rPr lang="en-US" sz="1600">
                <a:solidFill>
                  <a:schemeClr val="bg1"/>
                </a:solidFill>
                <a:latin typeface="Arial" panose="020B0604020202020204" pitchFamily="34" charset="0"/>
                <a:cs typeface="Arial" panose="020B0604020202020204" pitchFamily="34" charset="0"/>
              </a:rPr>
              <a:t>the value is passed from the component to the specified property, which can often be a simple html </a:t>
            </a:r>
            <a:r>
              <a:rPr lang="en-US" sz="1600" smtClean="0">
                <a:solidFill>
                  <a:schemeClr val="bg1"/>
                </a:solidFill>
                <a:latin typeface="Arial" panose="020B0604020202020204" pitchFamily="34" charset="0"/>
                <a:cs typeface="Arial" panose="020B0604020202020204" pitchFamily="34" charset="0"/>
              </a:rPr>
              <a:t>attribute.</a:t>
            </a:r>
          </a:p>
          <a:p>
            <a:pPr marL="285750" indent="-285750" algn="just">
              <a:buFont typeface="Arial" panose="020B0604020202020204" pitchFamily="34" charset="0"/>
              <a:buChar char="•"/>
            </a:pPr>
            <a:endParaRPr lang="en-US" sz="1800"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Прямоугольник 2"/>
          <p:cNvSpPr/>
          <p:nvPr/>
        </p:nvSpPr>
        <p:spPr>
          <a:xfrm>
            <a:off x="1028700" y="3500120"/>
            <a:ext cx="38608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600">
                <a:solidFill>
                  <a:schemeClr val="tx1"/>
                </a:solidFill>
                <a:latin typeface="Consolas" panose="020B0609020204030204" pitchFamily="49" charset="0"/>
                <a:cs typeface="Arial" panose="020B0604020202020204" pitchFamily="34" charset="0"/>
              </a:rPr>
              <a:t>&lt;li&gt;Name</a:t>
            </a:r>
            <a:r>
              <a:rPr lang="en-US" altLang="en-US" sz="1600" smtClean="0">
                <a:solidFill>
                  <a:schemeClr val="tx1"/>
                </a:solidFill>
                <a:latin typeface="Consolas" panose="020B0609020204030204" pitchFamily="49" charset="0"/>
                <a:cs typeface="Arial" panose="020B0604020202020204" pitchFamily="34" charset="0"/>
              </a:rPr>
              <a:t>:{{user.name}}&lt;/</a:t>
            </a:r>
            <a:r>
              <a:rPr lang="en-US" altLang="en-US" sz="1600">
                <a:solidFill>
                  <a:schemeClr val="tx1"/>
                </a:solidFill>
                <a:latin typeface="Consolas" panose="020B0609020204030204" pitchFamily="49" charset="0"/>
                <a:cs typeface="Arial" panose="020B0604020202020204" pitchFamily="34" charset="0"/>
              </a:rPr>
              <a:t>li&gt; </a:t>
            </a:r>
            <a:endParaRPr lang="en-US" altLang="en-US" sz="1600" smtClean="0">
              <a:solidFill>
                <a:schemeClr val="tx1"/>
              </a:solidFill>
              <a:latin typeface="Consolas" panose="020B0609020204030204" pitchFamily="49" charset="0"/>
              <a:cs typeface="Arial" panose="020B0604020202020204" pitchFamily="34" charset="0"/>
            </a:endParaRPr>
          </a:p>
          <a:p>
            <a:r>
              <a:rPr lang="en-US" altLang="en-US" sz="1600" smtClean="0">
                <a:solidFill>
                  <a:schemeClr val="tx1"/>
                </a:solidFill>
                <a:latin typeface="Consolas" panose="020B0609020204030204" pitchFamily="49" charset="0"/>
                <a:cs typeface="Arial" panose="020B0604020202020204" pitchFamily="34" charset="0"/>
              </a:rPr>
              <a:t>&lt;</a:t>
            </a:r>
            <a:r>
              <a:rPr lang="en-US" altLang="en-US" sz="1600">
                <a:solidFill>
                  <a:schemeClr val="tx1"/>
                </a:solidFill>
                <a:latin typeface="Consolas" panose="020B0609020204030204" pitchFamily="49" charset="0"/>
                <a:cs typeface="Arial" panose="020B0604020202020204" pitchFamily="34" charset="0"/>
              </a:rPr>
              <a:t>li&gt;Email</a:t>
            </a:r>
            <a:r>
              <a:rPr lang="en-US" altLang="en-US" sz="1600" smtClean="0">
                <a:solidFill>
                  <a:schemeClr val="tx1"/>
                </a:solidFill>
                <a:latin typeface="Consolas" panose="020B0609020204030204" pitchFamily="49" charset="0"/>
                <a:cs typeface="Arial" panose="020B0604020202020204" pitchFamily="34" charset="0"/>
              </a:rPr>
              <a:t>:{{ </a:t>
            </a:r>
            <a:r>
              <a:rPr lang="en-US" altLang="en-US" sz="1600">
                <a:solidFill>
                  <a:schemeClr val="tx1"/>
                </a:solidFill>
                <a:latin typeface="Consolas" panose="020B0609020204030204" pitchFamily="49" charset="0"/>
                <a:cs typeface="Arial" panose="020B0604020202020204" pitchFamily="34" charset="0"/>
              </a:rPr>
              <a:t>user.email }}&lt;/li&gt; </a:t>
            </a:r>
          </a:p>
        </p:txBody>
      </p:sp>
      <p:sp>
        <p:nvSpPr>
          <p:cNvPr id="4" name="Rectangle 1"/>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Прямоугольник 6"/>
          <p:cNvSpPr/>
          <p:nvPr/>
        </p:nvSpPr>
        <p:spPr>
          <a:xfrm>
            <a:off x="1028700" y="5021580"/>
            <a:ext cx="4826000" cy="515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600">
                <a:solidFill>
                  <a:schemeClr val="tx1"/>
                </a:solidFill>
                <a:latin typeface="Consolas" panose="020B0609020204030204" pitchFamily="49" charset="0"/>
              </a:rPr>
              <a:t>&lt;input type="email" [value]="user.email"&gt;</a:t>
            </a:r>
            <a:r>
              <a:rPr lang="en-US" altLang="en-US" sz="2400">
                <a:solidFill>
                  <a:schemeClr val="tx1"/>
                </a:solidFill>
              </a:rPr>
              <a:t> </a:t>
            </a:r>
            <a:endParaRPr lang="en-US" altLang="en-US" sz="4000">
              <a:solidFill>
                <a:schemeClr val="tx1"/>
              </a:solidFill>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65123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Binding</a:t>
            </a:r>
            <a:endParaRPr lang="en-US" sz="4400" b="0" strike="noStrike" spc="-1">
              <a:solidFill>
                <a:schemeClr val="bg1"/>
              </a:solidFill>
              <a:latin typeface="Arial"/>
            </a:endParaRPr>
          </a:p>
        </p:txBody>
      </p:sp>
      <p:sp>
        <p:nvSpPr>
          <p:cNvPr id="250" name="CustomShape 2"/>
          <p:cNvSpPr/>
          <p:nvPr/>
        </p:nvSpPr>
        <p:spPr>
          <a:xfrm>
            <a:off x="685800" y="1493520"/>
            <a:ext cx="10927080" cy="404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b="1" smtClean="0">
                <a:solidFill>
                  <a:schemeClr val="bg1"/>
                </a:solidFill>
              </a:rPr>
              <a:t>From the DOM to the component</a:t>
            </a:r>
          </a:p>
          <a:p>
            <a:pPr algn="just">
              <a:lnSpc>
                <a:spcPct val="100000"/>
              </a:lnSpc>
            </a:pPr>
            <a:endParaRPr lang="en-US" b="1" smtClean="0">
              <a:solidFill>
                <a:schemeClr val="bg1"/>
              </a:solidFill>
            </a:endParaRPr>
          </a:p>
          <a:p>
            <a:pPr marL="285750" indent="-285750">
              <a:buFont typeface="Arial" panose="020B0604020202020204" pitchFamily="34" charset="0"/>
              <a:buChar char="•"/>
            </a:pPr>
            <a:r>
              <a:rPr lang="en-US" b="1">
                <a:solidFill>
                  <a:schemeClr val="bg1"/>
                </a:solidFill>
              </a:rPr>
              <a:t>Event binding: (event)=“function</a:t>
            </a:r>
            <a:r>
              <a:rPr lang="en-US" b="1" smtClean="0">
                <a:solidFill>
                  <a:schemeClr val="bg1"/>
                </a:solidFill>
              </a:rPr>
              <a:t>”</a:t>
            </a:r>
            <a:r>
              <a:rPr lang="en-US" sz="1800" b="1" strike="noStrike" spc="-1" smtClean="0">
                <a:solidFill>
                  <a:schemeClr val="bg1"/>
                </a:solidFill>
                <a:cs typeface="Arial" panose="020B0604020202020204" pitchFamily="34" charset="0"/>
              </a:rPr>
              <a:t>- </a:t>
            </a:r>
            <a:r>
              <a:rPr lang="en-US">
                <a:solidFill>
                  <a:schemeClr val="bg1"/>
                </a:solidFill>
              </a:rPr>
              <a:t>When a specific DOM event </a:t>
            </a:r>
            <a:r>
              <a:rPr lang="en-US" smtClean="0">
                <a:solidFill>
                  <a:schemeClr val="bg1"/>
                </a:solidFill>
              </a:rPr>
              <a:t>happen click</a:t>
            </a:r>
            <a:r>
              <a:rPr lang="en-US">
                <a:solidFill>
                  <a:schemeClr val="bg1"/>
                </a:solidFill>
              </a:rPr>
              <a:t>, change, </a:t>
            </a:r>
            <a:r>
              <a:rPr lang="en-US" smtClean="0">
                <a:solidFill>
                  <a:schemeClr val="bg1"/>
                </a:solidFill>
              </a:rPr>
              <a:t>keyup, </a:t>
            </a:r>
            <a:r>
              <a:rPr lang="en-US">
                <a:solidFill>
                  <a:schemeClr val="bg1"/>
                </a:solidFill>
              </a:rPr>
              <a:t>call the specified specified method in the component.</a:t>
            </a:r>
            <a:endParaRPr lang="en-US" sz="1800" strike="noStrike" spc="-1" smtClean="0">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pc="-1" smtClean="0">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pc="-1" smtClean="0">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pc="-1">
              <a:solidFill>
                <a:schemeClr val="bg1"/>
              </a:solidFill>
              <a:cs typeface="Arial" panose="020B0604020202020204" pitchFamily="34" charset="0"/>
            </a:endParaRPr>
          </a:p>
          <a:p>
            <a:pPr marL="285750" indent="-285750" algn="just">
              <a:lnSpc>
                <a:spcPct val="100000"/>
              </a:lnSpc>
              <a:buFont typeface="Arial" panose="020B0604020202020204" pitchFamily="34" charset="0"/>
              <a:buChar char="•"/>
            </a:pPr>
            <a:endParaRPr lang="en-US" sz="1800" strike="noStrike" spc="-1" smtClean="0">
              <a:solidFill>
                <a:schemeClr val="bg1"/>
              </a:solidFill>
              <a:cs typeface="Arial" panose="020B0604020202020204" pitchFamily="34" charset="0"/>
            </a:endParaRPr>
          </a:p>
          <a:p>
            <a:pPr marL="285750" indent="-285750" algn="just">
              <a:buFont typeface="Arial" panose="020B0604020202020204" pitchFamily="34" charset="0"/>
              <a:buChar char="•"/>
            </a:pPr>
            <a:r>
              <a:rPr lang="en-US" b="1">
                <a:solidFill>
                  <a:schemeClr val="bg1"/>
                </a:solidFill>
              </a:rPr>
              <a:t>Two-way data binding: [(ngModel)]=“value</a:t>
            </a:r>
            <a:r>
              <a:rPr lang="en-US" b="1" smtClean="0">
                <a:solidFill>
                  <a:schemeClr val="bg1"/>
                </a:solidFill>
              </a:rPr>
              <a:t>”</a:t>
            </a:r>
            <a:r>
              <a:rPr lang="en-US" b="1" spc="-1" smtClean="0">
                <a:solidFill>
                  <a:schemeClr val="bg1"/>
                </a:solidFill>
                <a:cs typeface="Arial" panose="020B0604020202020204" pitchFamily="34" charset="0"/>
              </a:rPr>
              <a:t>- </a:t>
            </a:r>
            <a:r>
              <a:rPr lang="en-US">
                <a:solidFill>
                  <a:schemeClr val="bg1"/>
                </a:solidFill>
              </a:rPr>
              <a:t>allows to have the data flow both ways</a:t>
            </a:r>
            <a:endParaRPr lang="en-US" sz="1800"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Прямоугольник 2"/>
          <p:cNvSpPr/>
          <p:nvPr/>
        </p:nvSpPr>
        <p:spPr>
          <a:xfrm>
            <a:off x="1066800" y="2709185"/>
            <a:ext cx="50289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600">
                <a:solidFill>
                  <a:schemeClr val="tx1"/>
                </a:solidFill>
                <a:latin typeface="Consolas" panose="020B0609020204030204" pitchFamily="49" charset="0"/>
                <a:cs typeface="Arial" panose="020B0604020202020204" pitchFamily="34" charset="0"/>
              </a:rPr>
              <a:t>&lt;button (click)="cookPotato()"&gt;&lt;/button&gt;</a:t>
            </a:r>
          </a:p>
        </p:txBody>
      </p:sp>
      <p:sp>
        <p:nvSpPr>
          <p:cNvPr id="4" name="Rectangle 1"/>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Прямоугольник 6"/>
          <p:cNvSpPr/>
          <p:nvPr/>
        </p:nvSpPr>
        <p:spPr>
          <a:xfrm>
            <a:off x="1066800" y="4095030"/>
            <a:ext cx="5283200" cy="515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600">
                <a:solidFill>
                  <a:schemeClr val="tx1"/>
                </a:solidFill>
                <a:latin typeface="Consolas" panose="020B0609020204030204" pitchFamily="49" charset="0"/>
              </a:rPr>
              <a:t>&lt;input type="email" [(ngModel)]="user.email"&gt;</a:t>
            </a:r>
            <a:endParaRPr lang="en-US" altLang="en-US" sz="4000">
              <a:solidFill>
                <a:schemeClr val="tx1"/>
              </a:solidFill>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48056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4953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Template</a:t>
            </a:r>
            <a:endParaRPr lang="en-US" sz="4400" b="0" strike="noStrike" spc="-1">
              <a:solidFill>
                <a:schemeClr val="bg1"/>
              </a:solidFill>
              <a:latin typeface="Arial"/>
            </a:endParaRPr>
          </a:p>
        </p:txBody>
      </p:sp>
      <p:sp>
        <p:nvSpPr>
          <p:cNvPr id="250" name="CustomShape 2"/>
          <p:cNvSpPr/>
          <p:nvPr/>
        </p:nvSpPr>
        <p:spPr>
          <a:xfrm>
            <a:off x="685800" y="1493520"/>
            <a:ext cx="10927080" cy="42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a:solidFill>
                  <a:schemeClr val="bg1"/>
                </a:solidFill>
                <a:latin typeface="Google Sans"/>
              </a:rPr>
              <a:t> </a:t>
            </a:r>
            <a:endParaRPr lang="en-US" sz="1800" b="1" u="sng"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493520"/>
            <a:ext cx="5486400" cy="3964145"/>
          </a:xfrm>
          <a:prstGeom prst="rect">
            <a:avLst/>
          </a:prstGeom>
        </p:spPr>
      </p:pic>
    </p:spTree>
    <p:extLst>
      <p:ext uri="{BB962C8B-B14F-4D97-AF65-F5344CB8AC3E}">
        <p14:creationId xmlns:p14="http://schemas.microsoft.com/office/powerpoint/2010/main" val="41820903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349472"/>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Directive</a:t>
            </a:r>
            <a:endParaRPr lang="en-US" sz="4400" b="0" strike="noStrike" spc="-1">
              <a:solidFill>
                <a:schemeClr val="bg1"/>
              </a:solidFill>
              <a:latin typeface="Arial"/>
            </a:endParaRPr>
          </a:p>
        </p:txBody>
      </p:sp>
      <p:sp>
        <p:nvSpPr>
          <p:cNvPr id="250" name="CustomShape 2"/>
          <p:cNvSpPr/>
          <p:nvPr/>
        </p:nvSpPr>
        <p:spPr>
          <a:xfrm>
            <a:off x="685800" y="1034552"/>
            <a:ext cx="10927080" cy="42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The purpose of </a:t>
            </a:r>
            <a:r>
              <a:rPr lang="en-US" sz="1600" b="1">
                <a:solidFill>
                  <a:schemeClr val="bg1"/>
                </a:solidFill>
                <a:latin typeface="Arial" panose="020B0604020202020204" pitchFamily="34" charset="0"/>
                <a:cs typeface="Arial" panose="020B0604020202020204" pitchFamily="34" charset="0"/>
              </a:rPr>
              <a:t>directives</a:t>
            </a:r>
            <a:r>
              <a:rPr lang="en-US" sz="1600">
                <a:solidFill>
                  <a:schemeClr val="bg1"/>
                </a:solidFill>
                <a:latin typeface="Arial" panose="020B0604020202020204" pitchFamily="34" charset="0"/>
                <a:cs typeface="Arial" panose="020B0604020202020204" pitchFamily="34" charset="0"/>
              </a:rPr>
              <a:t> is to transform the DOM in a given way, endowing an element with behavior</a:t>
            </a:r>
            <a:r>
              <a:rPr lang="en-US" sz="1600" smtClean="0">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In their implementation, directives are almost identical to components, a component is a directive with an HTML template, but from a conceptual point of view, they are different</a:t>
            </a:r>
            <a:r>
              <a:rPr lang="en-US" sz="1600" smtClean="0">
                <a:solidFill>
                  <a:schemeClr val="bg1"/>
                </a:solidFill>
                <a:latin typeface="Arial" panose="020B0604020202020204" pitchFamily="34" charset="0"/>
                <a:cs typeface="Arial" panose="020B0604020202020204" pitchFamily="34" charset="0"/>
              </a:rPr>
              <a:t>.</a:t>
            </a:r>
          </a:p>
          <a:p>
            <a:pPr algn="just">
              <a:lnSpc>
                <a:spcPct val="100000"/>
              </a:lnSpc>
            </a:pPr>
            <a:r>
              <a:rPr lang="en-US" sz="1600">
                <a:solidFill>
                  <a:schemeClr val="bg1"/>
                </a:solidFill>
                <a:latin typeface="Arial" panose="020B0604020202020204" pitchFamily="34" charset="0"/>
                <a:cs typeface="Arial" panose="020B0604020202020204" pitchFamily="34" charset="0"/>
              </a:rPr>
              <a:t>There are two kinds of directives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b="1" smtClean="0">
                <a:solidFill>
                  <a:schemeClr val="bg1"/>
                </a:solidFill>
                <a:latin typeface="Arial" panose="020B0604020202020204" pitchFamily="34" charset="0"/>
                <a:cs typeface="Arial" panose="020B0604020202020204" pitchFamily="34" charset="0"/>
              </a:rPr>
              <a:t>built in - </a:t>
            </a:r>
            <a:r>
              <a:rPr lang="en-US" sz="1600">
                <a:solidFill>
                  <a:schemeClr val="bg1"/>
                </a:solidFill>
                <a:latin typeface="Arial" panose="020B0604020202020204" pitchFamily="34" charset="0"/>
                <a:cs typeface="Arial" panose="020B0604020202020204" pitchFamily="34" charset="0"/>
              </a:rPr>
              <a:t>you can manage forms, lists, styles, and what users </a:t>
            </a:r>
            <a:r>
              <a:rPr lang="en-US" sz="1600" smtClean="0">
                <a:solidFill>
                  <a:schemeClr val="bg1"/>
                </a:solidFill>
                <a:latin typeface="Arial" panose="020B0604020202020204" pitchFamily="34" charset="0"/>
                <a:cs typeface="Arial" panose="020B0604020202020204" pitchFamily="34" charset="0"/>
              </a:rPr>
              <a:t>see;</a:t>
            </a:r>
            <a:endParaRPr lang="en-US" altLang="en-US" sz="1600" smtClean="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1600" smtClean="0">
                <a:solidFill>
                  <a:schemeClr val="bg1"/>
                </a:solidFill>
                <a:latin typeface="Arial" panose="020B0604020202020204" pitchFamily="34" charset="0"/>
                <a:cs typeface="Arial" panose="020B0604020202020204" pitchFamily="34" charset="0"/>
              </a:rPr>
              <a:t>	NgClass – adds and removes a set of CSS classes.</a:t>
            </a:r>
          </a:p>
          <a:p>
            <a:pPr lvl="0" eaLnBrk="0" fontAlgn="base" hangingPunct="0">
              <a:spcBef>
                <a:spcPct val="0"/>
              </a:spcBef>
              <a:spcAft>
                <a:spcPct val="0"/>
              </a:spcAft>
            </a:pPr>
            <a:r>
              <a:rPr lang="en-US" altLang="en-US" sz="1600" smtClean="0">
                <a:solidFill>
                  <a:schemeClr val="bg1"/>
                </a:solidFill>
                <a:latin typeface="Arial" panose="020B0604020202020204" pitchFamily="34" charset="0"/>
                <a:cs typeface="Arial" panose="020B0604020202020204" pitchFamily="34" charset="0"/>
              </a:rPr>
              <a:t>	NgStyle - adds </a:t>
            </a:r>
            <a:r>
              <a:rPr lang="en-US" altLang="en-US" sz="1600">
                <a:solidFill>
                  <a:schemeClr val="bg1"/>
                </a:solidFill>
                <a:latin typeface="Arial" panose="020B0604020202020204" pitchFamily="34" charset="0"/>
                <a:cs typeface="Arial" panose="020B0604020202020204" pitchFamily="34" charset="0"/>
              </a:rPr>
              <a:t>and removes a set of HTML styles.</a:t>
            </a:r>
          </a:p>
          <a:p>
            <a:pPr lvl="0" eaLnBrk="0" fontAlgn="base" hangingPunct="0">
              <a:spcBef>
                <a:spcPct val="0"/>
              </a:spcBef>
              <a:spcAft>
                <a:spcPct val="0"/>
              </a:spcAft>
            </a:pPr>
            <a:r>
              <a:rPr lang="en-US" altLang="en-US" sz="1600" smtClean="0">
                <a:solidFill>
                  <a:schemeClr val="bg1"/>
                </a:solidFill>
                <a:latin typeface="Arial" panose="020B0604020202020204" pitchFamily="34" charset="0"/>
                <a:cs typeface="Arial" panose="020B0604020202020204" pitchFamily="34" charset="0"/>
              </a:rPr>
              <a:t>	NgModel - adds </a:t>
            </a:r>
            <a:r>
              <a:rPr lang="en-US" altLang="en-US" sz="1600">
                <a:solidFill>
                  <a:schemeClr val="bg1"/>
                </a:solidFill>
                <a:latin typeface="Arial" panose="020B0604020202020204" pitchFamily="34" charset="0"/>
                <a:cs typeface="Arial" panose="020B0604020202020204" pitchFamily="34" charset="0"/>
              </a:rPr>
              <a:t>two-way data binding to an HTML form element</a:t>
            </a:r>
            <a:endParaRPr lang="en-US" sz="1600" b="1"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a:solidFill>
                  <a:schemeClr val="bg1"/>
                </a:solidFill>
                <a:latin typeface="Arial" panose="020B0604020202020204" pitchFamily="34" charset="0"/>
                <a:cs typeface="Arial" panose="020B0604020202020204" pitchFamily="34" charset="0"/>
              </a:rPr>
              <a:t>structural</a:t>
            </a:r>
            <a:r>
              <a:rPr lang="en-US" sz="1600">
                <a:solidFill>
                  <a:schemeClr val="bg1"/>
                </a:solidFill>
                <a:latin typeface="Arial" panose="020B0604020202020204" pitchFamily="34" charset="0"/>
                <a:cs typeface="Arial" panose="020B0604020202020204" pitchFamily="34" charset="0"/>
              </a:rPr>
              <a:t> - add, remove or replace elements in the DOM</a:t>
            </a:r>
            <a:r>
              <a:rPr lang="en-US" sz="1600" smtClean="0">
                <a:solidFill>
                  <a:schemeClr val="bg1"/>
                </a:solidFill>
                <a:latin typeface="Arial" panose="020B0604020202020204" pitchFamily="34" charset="0"/>
                <a:cs typeface="Arial" panose="020B0604020202020204" pitchFamily="34" charset="0"/>
              </a:rPr>
              <a:t>;</a:t>
            </a:r>
          </a:p>
          <a:p>
            <a:r>
              <a:rPr lang="en-US" sz="1600" smtClean="0">
                <a:solidFill>
                  <a:schemeClr val="bg1"/>
                </a:solidFill>
                <a:latin typeface="Arial" panose="020B0604020202020204" pitchFamily="34" charset="0"/>
                <a:cs typeface="Arial" panose="020B0604020202020204" pitchFamily="34" charset="0"/>
              </a:rPr>
              <a:t> 	*ngIf – </a:t>
            </a:r>
            <a:r>
              <a:rPr lang="en-US" sz="1600">
                <a:solidFill>
                  <a:schemeClr val="bg1"/>
                </a:solidFill>
                <a:latin typeface="Arial" panose="020B0604020202020204" pitchFamily="34" charset="0"/>
                <a:cs typeface="Arial" panose="020B0604020202020204" pitchFamily="34" charset="0"/>
              </a:rPr>
              <a:t>includes a template based on the value of an expression coerced to Boolean.</a:t>
            </a:r>
            <a:endParaRPr lang="en-US" sz="1600" smtClean="0">
              <a:solidFill>
                <a:schemeClr val="bg1"/>
              </a:solidFill>
              <a:latin typeface="Arial" panose="020B0604020202020204" pitchFamily="34" charset="0"/>
              <a:cs typeface="Arial" panose="020B0604020202020204" pitchFamily="34" charset="0"/>
            </a:endParaRPr>
          </a:p>
          <a:p>
            <a:r>
              <a:rPr lang="en-US" sz="1600">
                <a:solidFill>
                  <a:schemeClr val="bg1"/>
                </a:solidFill>
                <a:latin typeface="Arial" panose="020B0604020202020204" pitchFamily="34" charset="0"/>
                <a:cs typeface="Arial" panose="020B0604020202020204" pitchFamily="34" charset="0"/>
              </a:rPr>
              <a:t>	</a:t>
            </a:r>
            <a:r>
              <a:rPr lang="en-US" sz="1600" smtClean="0">
                <a:solidFill>
                  <a:schemeClr val="bg1"/>
                </a:solidFill>
                <a:latin typeface="Arial" panose="020B0604020202020204" pitchFamily="34" charset="0"/>
                <a:cs typeface="Arial" panose="020B0604020202020204" pitchFamily="34" charset="0"/>
              </a:rPr>
              <a:t>*ngFor – is </a:t>
            </a:r>
            <a:r>
              <a:rPr lang="en-US" sz="1600">
                <a:solidFill>
                  <a:schemeClr val="bg1"/>
                </a:solidFill>
                <a:latin typeface="Arial" panose="020B0604020202020204" pitchFamily="34" charset="0"/>
                <a:cs typeface="Arial" panose="020B0604020202020204" pitchFamily="34" charset="0"/>
              </a:rPr>
              <a:t>a structural directive, </a:t>
            </a:r>
            <a:r>
              <a:rPr lang="en-US" sz="1600" b="1">
                <a:solidFill>
                  <a:schemeClr val="bg1"/>
                </a:solidFill>
                <a:latin typeface="Arial" panose="020B0604020202020204" pitchFamily="34" charset="0"/>
                <a:cs typeface="Arial" panose="020B0604020202020204" pitchFamily="34" charset="0"/>
              </a:rPr>
              <a:t>meaning</a:t>
            </a:r>
            <a:r>
              <a:rPr lang="en-US" sz="1600">
                <a:solidFill>
                  <a:schemeClr val="bg1"/>
                </a:solidFill>
                <a:latin typeface="Arial" panose="020B0604020202020204" pitchFamily="34" charset="0"/>
                <a:cs typeface="Arial" panose="020B0604020202020204" pitchFamily="34" charset="0"/>
              </a:rPr>
              <a:t> that it changes the structure of the DOM . It's </a:t>
            </a:r>
            <a:r>
              <a:rPr lang="en-US" sz="1600" smtClean="0">
                <a:solidFill>
                  <a:schemeClr val="bg1"/>
                </a:solidFill>
                <a:latin typeface="Arial" panose="020B0604020202020204" pitchFamily="34" charset="0"/>
                <a:cs typeface="Arial" panose="020B0604020202020204" pitchFamily="34" charset="0"/>
              </a:rPr>
              <a:t>	point </a:t>
            </a:r>
            <a:r>
              <a:rPr lang="en-US" sz="1600">
                <a:solidFill>
                  <a:schemeClr val="bg1"/>
                </a:solidFill>
                <a:latin typeface="Arial" panose="020B0604020202020204" pitchFamily="34" charset="0"/>
                <a:cs typeface="Arial" panose="020B0604020202020204" pitchFamily="34" charset="0"/>
              </a:rPr>
              <a:t>is to repeat a given HTML template once for each value in an array, each time </a:t>
            </a:r>
            <a:r>
              <a:rPr lang="en-US" sz="1600" smtClean="0">
                <a:solidFill>
                  <a:schemeClr val="bg1"/>
                </a:solidFill>
                <a:latin typeface="Arial" panose="020B0604020202020204" pitchFamily="34" charset="0"/>
                <a:cs typeface="Arial" panose="020B0604020202020204" pitchFamily="34" charset="0"/>
              </a:rPr>
              <a:t>	passing </a:t>
            </a:r>
            <a:r>
              <a:rPr lang="en-US" sz="1600">
                <a:solidFill>
                  <a:schemeClr val="bg1"/>
                </a:solidFill>
                <a:latin typeface="Arial" panose="020B0604020202020204" pitchFamily="34" charset="0"/>
                <a:cs typeface="Arial" panose="020B0604020202020204" pitchFamily="34" charset="0"/>
              </a:rPr>
              <a:t>it the array value as context for string interpolation or binding.	</a:t>
            </a:r>
            <a:endParaRPr lang="en-US" sz="1600" smtClean="0">
              <a:solidFill>
                <a:schemeClr val="bg1"/>
              </a:solidFill>
              <a:latin typeface="Arial" panose="020B0604020202020204" pitchFamily="34" charset="0"/>
              <a:cs typeface="Arial" panose="020B0604020202020204" pitchFamily="34" charset="0"/>
            </a:endParaRPr>
          </a:p>
          <a:p>
            <a:r>
              <a:rPr lang="en-US" sz="1600">
                <a:solidFill>
                  <a:schemeClr val="bg1"/>
                </a:solidFill>
                <a:latin typeface="Arial" panose="020B0604020202020204" pitchFamily="34" charset="0"/>
                <a:cs typeface="Arial" panose="020B0604020202020204" pitchFamily="34" charset="0"/>
              </a:rPr>
              <a:t>	</a:t>
            </a:r>
            <a:r>
              <a:rPr lang="en-US" sz="1600" smtClean="0">
                <a:solidFill>
                  <a:schemeClr val="bg1"/>
                </a:solidFill>
                <a:latin typeface="Arial" panose="020B0604020202020204" pitchFamily="34" charset="0"/>
                <a:cs typeface="Arial" panose="020B0604020202020204" pitchFamily="34" charset="0"/>
              </a:rPr>
              <a:t>*ngSwitch - directive </a:t>
            </a:r>
            <a:r>
              <a:rPr lang="en-US" sz="1600">
                <a:solidFill>
                  <a:schemeClr val="bg1"/>
                </a:solidFill>
                <a:latin typeface="Arial" panose="020B0604020202020204" pitchFamily="34" charset="0"/>
                <a:cs typeface="Arial" panose="020B0604020202020204" pitchFamily="34" charset="0"/>
              </a:rPr>
              <a:t>on a container specifies an expression to match against.</a:t>
            </a:r>
          </a:p>
          <a:p>
            <a:pPr marL="285750" indent="-285750">
              <a:buFont typeface="Arial" panose="020B0604020202020204" pitchFamily="34" charset="0"/>
              <a:buChar char="•"/>
            </a:pPr>
            <a:r>
              <a:rPr lang="en-US" sz="1600" b="1">
                <a:solidFill>
                  <a:schemeClr val="bg1"/>
                </a:solidFill>
                <a:latin typeface="Arial" panose="020B0604020202020204" pitchFamily="34" charset="0"/>
                <a:cs typeface="Arial" panose="020B0604020202020204" pitchFamily="34" charset="0"/>
              </a:rPr>
              <a:t>attributes </a:t>
            </a:r>
            <a:r>
              <a:rPr lang="en-US" sz="1600">
                <a:solidFill>
                  <a:schemeClr val="bg1"/>
                </a:solidFill>
                <a:latin typeface="Arial" panose="020B0604020202020204" pitchFamily="34" charset="0"/>
                <a:cs typeface="Arial" panose="020B0604020202020204" pitchFamily="34" charset="0"/>
              </a:rPr>
              <a:t>- give an element a different behavior</a:t>
            </a:r>
            <a:r>
              <a:rPr lang="en-US" sz="1600" smtClean="0">
                <a:solidFill>
                  <a:schemeClr val="bg1"/>
                </a:solidFill>
                <a:latin typeface="Arial" panose="020B0604020202020204" pitchFamily="34" charset="0"/>
                <a:cs typeface="Arial" panose="020B0604020202020204" pitchFamily="34" charset="0"/>
              </a:rPr>
              <a:t>.</a:t>
            </a:r>
            <a:endParaRPr lang="en-US" sz="1600">
              <a:solidFill>
                <a:schemeClr val="bg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9804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60400" y="349472"/>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Service</a:t>
            </a:r>
            <a:endParaRPr lang="en-US" sz="4400" b="0" strike="noStrike" spc="-1">
              <a:solidFill>
                <a:schemeClr val="bg1"/>
              </a:solidFill>
              <a:latin typeface="Arial"/>
            </a:endParaRPr>
          </a:p>
        </p:txBody>
      </p:sp>
      <p:sp>
        <p:nvSpPr>
          <p:cNvPr id="250" name="CustomShape 2"/>
          <p:cNvSpPr/>
          <p:nvPr/>
        </p:nvSpPr>
        <p:spPr>
          <a:xfrm>
            <a:off x="6438899" y="1046532"/>
            <a:ext cx="5397501" cy="29642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sz="1600">
                <a:solidFill>
                  <a:schemeClr val="bg1"/>
                </a:solidFill>
                <a:latin typeface="Arial" panose="020B0604020202020204" pitchFamily="34" charset="0"/>
                <a:cs typeface="Arial" panose="020B0604020202020204" pitchFamily="34" charset="0"/>
              </a:rPr>
              <a:t> </a:t>
            </a:r>
            <a:r>
              <a:rPr lang="en-US" sz="1600" smtClean="0">
                <a:solidFill>
                  <a:schemeClr val="bg1"/>
                </a:solidFill>
                <a:latin typeface="Arial" panose="020B0604020202020204" pitchFamily="34" charset="0"/>
                <a:cs typeface="Arial" panose="020B0604020202020204" pitchFamily="34" charset="0"/>
              </a:rPr>
              <a:t>      </a:t>
            </a:r>
            <a:r>
              <a:rPr lang="en-US" sz="1600" b="1" smtClean="0">
                <a:solidFill>
                  <a:schemeClr val="bg1"/>
                </a:solidFill>
                <a:latin typeface="Arial" panose="020B0604020202020204" pitchFamily="34" charset="0"/>
                <a:cs typeface="Arial" panose="020B0604020202020204" pitchFamily="34" charset="0"/>
              </a:rPr>
              <a:t>Service</a:t>
            </a:r>
            <a:r>
              <a:rPr lang="en-US" sz="1600">
                <a:solidFill>
                  <a:schemeClr val="bg1"/>
                </a:solidFill>
                <a:latin typeface="Arial" panose="020B0604020202020204" pitchFamily="34" charset="0"/>
                <a:cs typeface="Arial" panose="020B0604020202020204" pitchFamily="34" charset="0"/>
              </a:rPr>
              <a:t> are </a:t>
            </a:r>
            <a:r>
              <a:rPr lang="en-US" sz="1600" smtClean="0">
                <a:solidFill>
                  <a:schemeClr val="bg1"/>
                </a:solidFill>
                <a:latin typeface="Arial" panose="020B0604020202020204" pitchFamily="34" charset="0"/>
                <a:cs typeface="Arial" panose="020B0604020202020204" pitchFamily="34" charset="0"/>
              </a:rPr>
              <a:t>need </a:t>
            </a:r>
            <a:r>
              <a:rPr lang="en-US" sz="1600">
                <a:solidFill>
                  <a:schemeClr val="bg1"/>
                </a:solidFill>
                <a:latin typeface="Arial" panose="020B0604020202020204" pitchFamily="34" charset="0"/>
                <a:cs typeface="Arial" panose="020B0604020202020204" pitchFamily="34" charset="0"/>
              </a:rPr>
              <a:t>to provide data to components. These can be not only requests to the server, but also functions that transform the initial data according to a given algorithm. They allow the architecture of Angular applications to be more flexible and </a:t>
            </a:r>
            <a:r>
              <a:rPr lang="en-US" sz="1600" smtClean="0">
                <a:solidFill>
                  <a:schemeClr val="bg1"/>
                </a:solidFill>
                <a:latin typeface="Arial" panose="020B0604020202020204" pitchFamily="34" charset="0"/>
                <a:cs typeface="Arial" panose="020B0604020202020204" pitchFamily="34" charset="0"/>
              </a:rPr>
              <a:t>scalable. The </a:t>
            </a:r>
            <a:r>
              <a:rPr lang="en-US" sz="1600">
                <a:solidFill>
                  <a:schemeClr val="bg1"/>
                </a:solidFill>
                <a:latin typeface="Arial" panose="020B0604020202020204" pitchFamily="34" charset="0"/>
                <a:cs typeface="Arial" panose="020B0604020202020204" pitchFamily="34" charset="0"/>
              </a:rPr>
              <a:t>task of the service should be narrow and strictly </a:t>
            </a:r>
            <a:r>
              <a:rPr lang="en-US" sz="1600" smtClean="0">
                <a:solidFill>
                  <a:schemeClr val="bg1"/>
                </a:solidFill>
                <a:latin typeface="Arial" panose="020B0604020202020204" pitchFamily="34" charset="0"/>
                <a:cs typeface="Arial" panose="020B0604020202020204" pitchFamily="34" charset="0"/>
              </a:rPr>
              <a:t>defined. It </a:t>
            </a:r>
            <a:r>
              <a:rPr lang="en-US" sz="1600">
                <a:solidFill>
                  <a:schemeClr val="bg1"/>
                </a:solidFill>
                <a:latin typeface="Arial" panose="020B0604020202020204" pitchFamily="34" charset="0"/>
                <a:cs typeface="Arial" panose="020B0604020202020204" pitchFamily="34" charset="0"/>
              </a:rPr>
              <a:t>will not be considered an error if you implement functionality in components, but it is considered good practice to transfer all calls to the server and functions returning data to services</a:t>
            </a:r>
            <a:r>
              <a:rPr lang="en-US" sz="1600" smtClean="0">
                <a:solidFill>
                  <a:schemeClr val="bg1"/>
                </a:solidFill>
                <a:latin typeface="Arial" panose="020B0604020202020204" pitchFamily="34" charset="0"/>
                <a:cs typeface="Arial" panose="020B0604020202020204" pitchFamily="34" charset="0"/>
              </a:rPr>
              <a:t>.</a:t>
            </a:r>
            <a:r>
              <a:rPr lang="en-US" sz="1600" spc="-1">
                <a:solidFill>
                  <a:schemeClr val="bg1"/>
                </a:solidFill>
                <a:latin typeface="Arial" panose="020B0604020202020204" pitchFamily="34" charset="0"/>
                <a:cs typeface="Arial" panose="020B0604020202020204" pitchFamily="34" charset="0"/>
              </a:rPr>
              <a:t> All services are injectable - </a:t>
            </a:r>
            <a:r>
              <a:rPr lang="en-US" sz="1600">
                <a:solidFill>
                  <a:schemeClr val="bg1"/>
                </a:solidFill>
                <a:latin typeface="Arial" panose="020B0604020202020204" pitchFamily="34" charset="0"/>
                <a:cs typeface="Arial" panose="020B0604020202020204" pitchFamily="34" charset="0"/>
              </a:rPr>
              <a:t>this marks the class as one that participates in the dependency injection system. The @Injecatable() decorator accepts a metadata object for the service, the same way the @Component() decorator did for componentclasses</a:t>
            </a:r>
            <a:endParaRPr lang="en-US" sz="1600" spc="-1">
              <a:solidFill>
                <a:schemeClr val="bg1"/>
              </a:solidFill>
              <a:latin typeface="Arial" panose="020B0604020202020204" pitchFamily="34" charset="0"/>
              <a:cs typeface="Arial" panose="020B0604020202020204" pitchFamily="34" charset="0"/>
            </a:endParaRPr>
          </a:p>
          <a:p>
            <a:pPr algn="just"/>
            <a:endParaRPr lang="en-US" sz="1600">
              <a:solidFill>
                <a:schemeClr val="bg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93079"/>
            <a:ext cx="3890963" cy="294712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043" y="1193079"/>
            <a:ext cx="1704975" cy="2947120"/>
          </a:xfrm>
          <a:prstGeom prst="rect">
            <a:avLst/>
          </a:prstGeom>
        </p:spPr>
      </p:pic>
      <p:sp>
        <p:nvSpPr>
          <p:cNvPr id="9" name="CustomShape 1"/>
          <p:cNvSpPr/>
          <p:nvPr/>
        </p:nvSpPr>
        <p:spPr>
          <a:xfrm>
            <a:off x="6527799" y="4140199"/>
            <a:ext cx="5397501" cy="1648551"/>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endParaRPr lang="en-US" sz="1600" b="0" strike="noStrike" spc="-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98685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a:solidFill>
                  <a:schemeClr val="bg1"/>
                </a:solidFill>
              </a:rPr>
              <a:t>Dependency </a:t>
            </a:r>
            <a:r>
              <a:rPr lang="en-US" sz="4400" smtClean="0">
                <a:solidFill>
                  <a:schemeClr val="bg1"/>
                </a:solidFill>
              </a:rPr>
              <a:t>injection</a:t>
            </a:r>
            <a:endParaRPr lang="en-US" sz="4400" b="0" strike="noStrike" spc="-1">
              <a:solidFill>
                <a:schemeClr val="bg1"/>
              </a:solidFill>
              <a:latin typeface="Arial"/>
            </a:endParaRPr>
          </a:p>
        </p:txBody>
      </p:sp>
      <p:sp>
        <p:nvSpPr>
          <p:cNvPr id="250" name="CustomShape 2"/>
          <p:cNvSpPr/>
          <p:nvPr/>
        </p:nvSpPr>
        <p:spPr>
          <a:xfrm>
            <a:off x="685800" y="1493520"/>
            <a:ext cx="10927080" cy="42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sz="1600" smtClean="0">
                <a:solidFill>
                  <a:schemeClr val="bg1"/>
                </a:solidFill>
                <a:latin typeface="Arial" panose="020B0604020202020204" pitchFamily="34" charset="0"/>
                <a:cs typeface="Arial" panose="020B0604020202020204" pitchFamily="34" charset="0"/>
              </a:rPr>
              <a:t>    </a:t>
            </a:r>
            <a:r>
              <a:rPr lang="en-US" sz="1600" b="1" smtClean="0">
                <a:solidFill>
                  <a:schemeClr val="bg1"/>
                </a:solidFill>
                <a:latin typeface="Arial" panose="020B0604020202020204" pitchFamily="34" charset="0"/>
                <a:cs typeface="Arial" panose="020B0604020202020204" pitchFamily="34" charset="0"/>
              </a:rPr>
              <a:t>Dependencies</a:t>
            </a:r>
            <a:r>
              <a:rPr lang="en-US" sz="1600" smtClean="0">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are services or objects that a class needs to perform its function. Dependency injection, or DI, is a design pattern in which a class requests dependencies from external sources rather than creating them</a:t>
            </a:r>
            <a:r>
              <a:rPr lang="en-US" sz="1600" smtClean="0">
                <a:solidFill>
                  <a:schemeClr val="bg1"/>
                </a:solidFill>
                <a:latin typeface="Arial" panose="020B0604020202020204" pitchFamily="34" charset="0"/>
                <a:cs typeface="Arial" panose="020B0604020202020204" pitchFamily="34" charset="0"/>
              </a:rPr>
              <a:t>.</a:t>
            </a:r>
          </a:p>
          <a:p>
            <a:pPr algn="just"/>
            <a:endParaRPr lang="en-US" sz="1600" b="1" smtClean="0">
              <a:solidFill>
                <a:schemeClr val="bg1"/>
              </a:solidFill>
              <a:latin typeface="Arial" panose="020B0604020202020204" pitchFamily="34" charset="0"/>
              <a:cs typeface="Arial" panose="020B0604020202020204" pitchFamily="34" charset="0"/>
            </a:endParaRPr>
          </a:p>
          <a:p>
            <a:pPr algn="just">
              <a:lnSpc>
                <a:spcPct val="100000"/>
              </a:lnSpc>
            </a:pPr>
            <a:r>
              <a:rPr lang="en-US" sz="1600" b="1" smtClean="0">
                <a:solidFill>
                  <a:schemeClr val="bg1"/>
                </a:solidFill>
                <a:latin typeface="Arial" panose="020B0604020202020204" pitchFamily="34" charset="0"/>
                <a:cs typeface="Arial" panose="020B0604020202020204" pitchFamily="34" charset="0"/>
              </a:rPr>
              <a:t>    Dependency </a:t>
            </a:r>
            <a:r>
              <a:rPr lang="en-US" sz="1600" b="1">
                <a:solidFill>
                  <a:schemeClr val="bg1"/>
                </a:solidFill>
                <a:latin typeface="Arial" panose="020B0604020202020204" pitchFamily="34" charset="0"/>
                <a:cs typeface="Arial" panose="020B0604020202020204" pitchFamily="34" charset="0"/>
              </a:rPr>
              <a:t>Injection</a:t>
            </a:r>
            <a:r>
              <a:rPr lang="en-US" sz="1600">
                <a:solidFill>
                  <a:schemeClr val="bg1"/>
                </a:solidFill>
                <a:latin typeface="Arial" panose="020B0604020202020204" pitchFamily="34" charset="0"/>
                <a:cs typeface="Arial" panose="020B0604020202020204" pitchFamily="34" charset="0"/>
              </a:rPr>
              <a:t> (DI) is a design pattern used to implement </a:t>
            </a:r>
            <a:r>
              <a:rPr lang="en-US" sz="1600" smtClean="0">
                <a:solidFill>
                  <a:schemeClr val="bg1"/>
                </a:solidFill>
                <a:latin typeface="Arial" panose="020B0604020202020204" pitchFamily="34" charset="0"/>
                <a:cs typeface="Arial" panose="020B0604020202020204" pitchFamily="34" charset="0"/>
              </a:rPr>
              <a:t>IoC(Inverrsion of Control). </a:t>
            </a:r>
            <a:r>
              <a:rPr lang="en-US" sz="1600">
                <a:solidFill>
                  <a:schemeClr val="bg1"/>
                </a:solidFill>
                <a:latin typeface="Arial" panose="020B0604020202020204" pitchFamily="34" charset="0"/>
                <a:cs typeface="Arial" panose="020B0604020202020204" pitchFamily="34" charset="0"/>
              </a:rPr>
              <a:t>It allows the creation of dependent objects outside of a class and provides those objects to a class through different ways. Using DI, we move the creation and binding of the dependent objects outside of the class that depends on them</a:t>
            </a:r>
            <a:r>
              <a:rPr lang="en-US" sz="1600" smtClean="0">
                <a:solidFill>
                  <a:schemeClr val="bg1"/>
                </a:solidFill>
                <a:latin typeface="Arial" panose="020B0604020202020204" pitchFamily="34" charset="0"/>
                <a:cs typeface="Arial" panose="020B0604020202020204" pitchFamily="34" charset="0"/>
              </a:rPr>
              <a:t>.</a:t>
            </a:r>
          </a:p>
          <a:p>
            <a:pPr algn="just">
              <a:lnSpc>
                <a:spcPct val="100000"/>
              </a:lnSpc>
            </a:pPr>
            <a:endParaRPr lang="en-US" sz="1600">
              <a:solidFill>
                <a:schemeClr val="bg1"/>
              </a:solidFill>
              <a:latin typeface="Arial" panose="020B0604020202020204" pitchFamily="34" charset="0"/>
              <a:cs typeface="Arial" panose="020B0604020202020204" pitchFamily="34" charset="0"/>
            </a:endParaRPr>
          </a:p>
          <a:p>
            <a:pPr algn="just">
              <a:lnSpc>
                <a:spcPct val="100000"/>
              </a:lnSpc>
            </a:pPr>
            <a:r>
              <a:rPr lang="en-US" sz="1600" b="1" smtClean="0">
                <a:solidFill>
                  <a:schemeClr val="bg1"/>
                </a:solidFill>
                <a:latin typeface="Arial" panose="020B0604020202020204" pitchFamily="34" charset="0"/>
                <a:cs typeface="Arial" panose="020B0604020202020204" pitchFamily="34" charset="0"/>
              </a:rPr>
              <a:t>    Inversion </a:t>
            </a:r>
            <a:r>
              <a:rPr lang="en-US" sz="1600" b="1">
                <a:solidFill>
                  <a:schemeClr val="bg1"/>
                </a:solidFill>
                <a:latin typeface="Arial" panose="020B0604020202020204" pitchFamily="34" charset="0"/>
                <a:cs typeface="Arial" panose="020B0604020202020204" pitchFamily="34" charset="0"/>
              </a:rPr>
              <a:t>of Control (IoC)</a:t>
            </a:r>
            <a:r>
              <a:rPr lang="en-US" sz="1600">
                <a:solidFill>
                  <a:schemeClr val="bg1"/>
                </a:solidFill>
                <a:latin typeface="Arial" panose="020B0604020202020204" pitchFamily="34" charset="0"/>
                <a:cs typeface="Arial" panose="020B0604020202020204" pitchFamily="34" charset="0"/>
              </a:rPr>
              <a:t> is an abstract programming principle based on the </a:t>
            </a:r>
            <a:r>
              <a:rPr lang="en-US" sz="1600" u="sng">
                <a:solidFill>
                  <a:schemeClr val="bg1"/>
                </a:solidFill>
                <a:latin typeface="Arial" panose="020B0604020202020204" pitchFamily="34" charset="0"/>
                <a:cs typeface="Arial" panose="020B0604020202020204" pitchFamily="34" charset="0"/>
                <a:hlinkClick r:id="rId3"/>
              </a:rPr>
              <a:t>flow of control</a:t>
            </a:r>
            <a:r>
              <a:rPr lang="en-US" sz="1600">
                <a:solidFill>
                  <a:schemeClr val="bg1"/>
                </a:solidFill>
                <a:latin typeface="Arial" panose="020B0604020202020204" pitchFamily="34" charset="0"/>
                <a:cs typeface="Arial" panose="020B0604020202020204" pitchFamily="34" charset="0"/>
              </a:rPr>
              <a:t> (execution of statements/instructions) that should be fully managed by the specific implementation of </a:t>
            </a:r>
            <a:r>
              <a:rPr lang="en-US" sz="1600" smtClean="0">
                <a:solidFill>
                  <a:schemeClr val="bg1"/>
                </a:solidFill>
                <a:latin typeface="Arial" panose="020B0604020202020204" pitchFamily="34" charset="0"/>
                <a:cs typeface="Arial" panose="020B0604020202020204" pitchFamily="34" charset="0"/>
              </a:rPr>
              <a:t>IoC librar  or </a:t>
            </a:r>
            <a:r>
              <a:rPr lang="en-US" sz="1600">
                <a:solidFill>
                  <a:schemeClr val="bg1"/>
                </a:solidFill>
                <a:latin typeface="Arial" panose="020B0604020202020204" pitchFamily="34" charset="0"/>
                <a:cs typeface="Arial" panose="020B0604020202020204" pitchFamily="34" charset="0"/>
              </a:rPr>
              <a:t>framework, which is external to your code.</a:t>
            </a:r>
            <a:endParaRPr lang="en-US" sz="1600" smtClean="0">
              <a:solidFill>
                <a:schemeClr val="bg1"/>
              </a:solidFill>
              <a:latin typeface="Arial" panose="020B0604020202020204" pitchFamily="34" charset="0"/>
              <a:cs typeface="Arial" panose="020B0604020202020204" pitchFamily="34" charset="0"/>
            </a:endParaRPr>
          </a:p>
          <a:p>
            <a:pPr algn="just">
              <a:lnSpc>
                <a:spcPct val="100000"/>
              </a:lnSpc>
            </a:pPr>
            <a:r>
              <a:rPr lang="en-US" sz="1600" smtClean="0">
                <a:solidFill>
                  <a:schemeClr val="bg1"/>
                </a:solidFill>
                <a:latin typeface="Arial" panose="020B0604020202020204" pitchFamily="34" charset="0"/>
                <a:cs typeface="Arial" panose="020B0604020202020204" pitchFamily="34" charset="0"/>
              </a:rPr>
              <a:t>   Angular's </a:t>
            </a:r>
            <a:r>
              <a:rPr lang="en-US" sz="1600">
                <a:solidFill>
                  <a:schemeClr val="bg1"/>
                </a:solidFill>
                <a:latin typeface="Arial" panose="020B0604020202020204" pitchFamily="34" charset="0"/>
                <a:cs typeface="Arial" panose="020B0604020202020204" pitchFamily="34" charset="0"/>
              </a:rPr>
              <a:t>DI framework provides dependencies to a class upon instantiation. You can use Angular DI to increase flexibility and modularity in your applications.</a:t>
            </a:r>
            <a:endParaRPr lang="en-US" sz="1600" b="1" u="sng" strike="noStrike" spc="-1">
              <a:solidFill>
                <a:schemeClr val="bg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784068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asted-image.png"/>
          <p:cNvPicPr/>
          <p:nvPr/>
        </p:nvPicPr>
        <p:blipFill>
          <a:blip r:embed="rId2"/>
          <a:stretch/>
        </p:blipFill>
        <p:spPr>
          <a:xfrm>
            <a:off x="0" y="0"/>
            <a:ext cx="12191400" cy="685728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85800" y="26756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b="0" strike="noStrike" spc="-1">
                <a:solidFill>
                  <a:schemeClr val="bg1"/>
                </a:solidFill>
                <a:latin typeface="Proxima Nova Black"/>
              </a:rPr>
              <a:t>AGENDA</a:t>
            </a:r>
            <a:endParaRPr lang="en-US" sz="4400" b="0" strike="noStrike" spc="-1">
              <a:solidFill>
                <a:schemeClr val="bg1"/>
              </a:solidFill>
              <a:latin typeface="Arial"/>
            </a:endParaRPr>
          </a:p>
        </p:txBody>
      </p:sp>
      <p:sp>
        <p:nvSpPr>
          <p:cNvPr id="168" name="CustomShape 2"/>
          <p:cNvSpPr/>
          <p:nvPr/>
        </p:nvSpPr>
        <p:spPr>
          <a:xfrm>
            <a:off x="238760" y="2745740"/>
            <a:ext cx="9069120" cy="389016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a:p>
            <a:pPr>
              <a:lnSpc>
                <a:spcPct val="100000"/>
              </a:lnSpc>
              <a:spcBef>
                <a:spcPts val="1001"/>
              </a:spcBef>
              <a:tabLst>
                <a:tab pos="0" algn="l"/>
              </a:tabLst>
            </a:pPr>
            <a:endParaRPr lang="en-US" sz="1800" b="0" strike="noStrike" spc="-1">
              <a:latin typeface="Arial"/>
            </a:endParaRPr>
          </a:p>
        </p:txBody>
      </p:sp>
      <p:sp>
        <p:nvSpPr>
          <p:cNvPr id="169" name="CustomShape 3"/>
          <p:cNvSpPr/>
          <p:nvPr/>
        </p:nvSpPr>
        <p:spPr>
          <a:xfrm>
            <a:off x="685800" y="901700"/>
            <a:ext cx="8484920" cy="32560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About</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Installation</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Structure Angular app</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Structure src file</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App directory</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Module</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Component</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Binding</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Template</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Directive</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Service</a:t>
            </a:r>
          </a:p>
          <a:p>
            <a:pPr marL="216000" indent="-215640">
              <a:lnSpc>
                <a:spcPct val="100000"/>
              </a:lnSpc>
              <a:buClr>
                <a:srgbClr val="000000"/>
              </a:buClr>
              <a:buSzPct val="45000"/>
              <a:buFont typeface="Wingdings" charset="2"/>
              <a:buChar char=""/>
            </a:pPr>
            <a:r>
              <a:rPr lang="en-US" sz="1600" smtClean="0">
                <a:solidFill>
                  <a:schemeClr val="bg1"/>
                </a:solidFill>
                <a:latin typeface="Arial" panose="020B0604020202020204" pitchFamily="34" charset="0"/>
                <a:cs typeface="Arial" panose="020B0604020202020204" pitchFamily="34" charset="0"/>
              </a:rPr>
              <a:t>Dependency </a:t>
            </a:r>
            <a:r>
              <a:rPr lang="en-US" sz="1600" smtClean="0">
                <a:solidFill>
                  <a:schemeClr val="bg1"/>
                </a:solidFill>
                <a:latin typeface="Arial" panose="020B0604020202020204" pitchFamily="34" charset="0"/>
                <a:cs typeface="Arial" panose="020B0604020202020204" pitchFamily="34" charset="0"/>
              </a:rPr>
              <a:t>injection</a:t>
            </a:r>
            <a:endParaRPr lang="en-US" smtClean="0">
              <a:solidFill>
                <a:schemeClr val="bg1"/>
              </a:solidFill>
            </a:endParaRPr>
          </a:p>
          <a:p>
            <a:pPr marL="216000" indent="-215640">
              <a:lnSpc>
                <a:spcPct val="100000"/>
              </a:lnSpc>
              <a:buClr>
                <a:srgbClr val="000000"/>
              </a:buClr>
              <a:buSzPct val="45000"/>
              <a:buFont typeface="Wingdings" charset="2"/>
              <a:buChar char=""/>
            </a:pPr>
            <a:endParaRPr lang="en-US" smtClean="0">
              <a:solidFill>
                <a:schemeClr val="bg1"/>
              </a:solidFill>
            </a:endParaRPr>
          </a:p>
          <a:p>
            <a:pPr marL="216000" indent="-215640">
              <a:lnSpc>
                <a:spcPct val="100000"/>
              </a:lnSpc>
              <a:buClr>
                <a:srgbClr val="000000"/>
              </a:buClr>
              <a:buSzPct val="45000"/>
              <a:buFont typeface="Wingdings" charset="2"/>
              <a:buChar char=""/>
            </a:pPr>
            <a:endParaRPr lang="en-US" smtClean="0">
              <a:solidFill>
                <a:schemeClr val="bg1"/>
              </a:solidFill>
            </a:endParaRPr>
          </a:p>
          <a:p>
            <a:pPr marL="216000" indent="-215640">
              <a:lnSpc>
                <a:spcPct val="100000"/>
              </a:lnSpc>
              <a:buClr>
                <a:srgbClr val="000000"/>
              </a:buClr>
              <a:buSzPct val="45000"/>
              <a:buFont typeface="Wingdings" charset="2"/>
              <a:buChar char=""/>
            </a:pPr>
            <a:endParaRPr lang="en-US" smtClean="0">
              <a:solidFill>
                <a:schemeClr val="bg1"/>
              </a:solidFill>
            </a:endParaRPr>
          </a:p>
          <a:p>
            <a:pPr marL="216000" indent="-215640">
              <a:lnSpc>
                <a:spcPct val="100000"/>
              </a:lnSpc>
              <a:buClr>
                <a:srgbClr val="000000"/>
              </a:buClr>
              <a:buSzPct val="45000"/>
              <a:buFont typeface="Wingdings" charset="2"/>
              <a:buChar char=""/>
            </a:pPr>
            <a:endParaRPr lang="en-US" smtClean="0">
              <a:solidFill>
                <a:schemeClr val="bg1"/>
              </a:solidFill>
            </a:endParaRPr>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endParaRPr lang="en-US" smtClean="0"/>
          </a:p>
          <a:p>
            <a:pPr marL="216000" indent="-215640">
              <a:lnSpc>
                <a:spcPct val="100000"/>
              </a:lnSpc>
              <a:buClr>
                <a:srgbClr val="000000"/>
              </a:buClr>
              <a:buSzPct val="45000"/>
              <a:buFont typeface="Wingdings" charset="2"/>
              <a:buChar char=""/>
            </a:pPr>
            <a:endParaRPr lang="en-US"/>
          </a:p>
          <a:p>
            <a:pPr marL="360">
              <a:lnSpc>
                <a:spcPct val="100000"/>
              </a:lnSpc>
              <a:buClr>
                <a:srgbClr val="000000"/>
              </a:buClr>
              <a:buSzPct val="45000"/>
            </a:pPr>
            <a:r>
              <a:rPr lang="en-US" sz="1800" b="0" strike="noStrike" spc="-1">
                <a:latin typeface="Aria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About</a:t>
            </a:r>
            <a:endParaRPr lang="en-US" sz="4400" b="0" strike="noStrike" spc="-1">
              <a:solidFill>
                <a:schemeClr val="bg1"/>
              </a:solidFill>
              <a:latin typeface="Arial"/>
            </a:endParaRPr>
          </a:p>
        </p:txBody>
      </p:sp>
      <p:sp>
        <p:nvSpPr>
          <p:cNvPr id="250" name="CustomShape 2"/>
          <p:cNvSpPr/>
          <p:nvPr/>
        </p:nvSpPr>
        <p:spPr>
          <a:xfrm>
            <a:off x="685800" y="1370880"/>
            <a:ext cx="10927080" cy="48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pPr>
            <a:r>
              <a:rPr lang="en-US" sz="1600" b="1">
                <a:solidFill>
                  <a:schemeClr val="bg1"/>
                </a:solidFill>
                <a:latin typeface="Arial" panose="020B0604020202020204" pitchFamily="34" charset="0"/>
                <a:cs typeface="Arial" panose="020B0604020202020204" pitchFamily="34" charset="0"/>
              </a:rPr>
              <a:t>Angular</a:t>
            </a:r>
            <a:r>
              <a:rPr lang="en-US" sz="1600">
                <a:solidFill>
                  <a:schemeClr val="bg1"/>
                </a:solidFill>
                <a:latin typeface="Arial" panose="020B0604020202020204" pitchFamily="34" charset="0"/>
                <a:cs typeface="Arial" panose="020B0604020202020204" pitchFamily="34" charset="0"/>
              </a:rPr>
              <a:t> is a JavaScript framework that allows you to create high-performance and functional client-side web applications. Angular consists of a collection of libraries, each of which is responsible for a specific functionality: creating forms, working with animations, making HTTP requests, etc.</a:t>
            </a:r>
            <a:r>
              <a:rPr lang="en-US" altLang="en-US" sz="1600" smtClean="0">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Angular introduces Google's framework for building client-side applications. First of all, it is aimed at developing SPA solutions (Single Page Application), that is, single page applications</a:t>
            </a:r>
            <a:r>
              <a:rPr lang="en-US" sz="1600" smtClean="0">
                <a:solidFill>
                  <a:schemeClr val="bg1"/>
                </a:solidFill>
                <a:latin typeface="Arial" panose="020B0604020202020204" pitchFamily="34" charset="0"/>
                <a:cs typeface="Arial" panose="020B0604020202020204" pitchFamily="34" charset="0"/>
              </a:rPr>
              <a:t>. </a:t>
            </a:r>
          </a:p>
          <a:p>
            <a:pPr algn="just">
              <a:lnSpc>
                <a:spcPct val="150000"/>
              </a:lnSpc>
            </a:pPr>
            <a:r>
              <a:rPr lang="en-US" sz="1600" smtClean="0">
                <a:solidFill>
                  <a:schemeClr val="bg1"/>
                </a:solidFill>
                <a:latin typeface="Arial" panose="020B0604020202020204" pitchFamily="34" charset="0"/>
                <a:cs typeface="Arial" panose="020B0604020202020204" pitchFamily="34" charset="0"/>
              </a:rPr>
              <a:t>Also Angular uses the concept of Single Page Application(SPA). SPA – is not application  of a unique html file but a fully contained applications in the browser that do not need to make requests for new pages on the server. Usually SPA makes requests just on the data that will be show inside of the pages (accecing back-end REST + JSON services). SPA is faster, eliminate the download html, js, css code in each request, it give posibility to create offline applications.</a:t>
            </a:r>
          </a:p>
          <a:p>
            <a:pPr algn="just">
              <a:lnSpc>
                <a:spcPct val="150000"/>
              </a:lnSpc>
            </a:pPr>
            <a:endParaRPr lang="en-US" altLang="en-US" smtClean="0">
              <a:solidFill>
                <a:schemeClr val="bg1"/>
              </a:solidFill>
              <a:latin typeface="Google Sans"/>
            </a:endParaRPr>
          </a:p>
          <a:p>
            <a:pPr algn="just">
              <a:lnSpc>
                <a:spcPct val="100000"/>
              </a:lnSpc>
            </a:pPr>
            <a:endParaRPr lang="en-US" spc="-1" smtClean="0">
              <a:solidFill>
                <a:schemeClr val="bg1"/>
              </a:solidFill>
              <a:latin typeface="Arial" panose="020B0604020202020204" pitchFamily="34" charset="0"/>
              <a:cs typeface="Arial" panose="020B0604020202020204" pitchFamily="34" charset="0"/>
            </a:endParaRPr>
          </a:p>
          <a:p>
            <a:pPr algn="just">
              <a:lnSpc>
                <a:spcPct val="100000"/>
              </a:lnSpc>
            </a:pPr>
            <a:endParaRPr lang="en-US" smtClean="0">
              <a:solidFill>
                <a:schemeClr val="bg1"/>
              </a:solidFill>
            </a:endParaRPr>
          </a:p>
          <a:p>
            <a:pPr algn="just">
              <a:lnSpc>
                <a:spcPct val="100000"/>
              </a:lnSpc>
            </a:pPr>
            <a:endParaRPr lang="en-US" smtClean="0">
              <a:solidFill>
                <a:schemeClr val="bg1"/>
              </a:solidFill>
            </a:endParaRPr>
          </a:p>
          <a:p>
            <a:pPr algn="just">
              <a:lnSpc>
                <a:spcPct val="100000"/>
              </a:lnSpc>
            </a:pPr>
            <a:endParaRPr lang="en-US" sz="1800" b="1" u="sng"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15312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Installation </a:t>
            </a:r>
            <a:endParaRPr lang="en-US" sz="4400" b="0" strike="noStrike" spc="-1">
              <a:solidFill>
                <a:schemeClr val="bg1"/>
              </a:solidFill>
              <a:latin typeface="Arial"/>
            </a:endParaRPr>
          </a:p>
        </p:txBody>
      </p:sp>
      <p:sp>
        <p:nvSpPr>
          <p:cNvPr id="250" name="CustomShape 2"/>
          <p:cNvSpPr/>
          <p:nvPr/>
        </p:nvSpPr>
        <p:spPr>
          <a:xfrm>
            <a:off x="685800" y="1370880"/>
            <a:ext cx="10927080" cy="435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gn="just">
              <a:lnSpc>
                <a:spcPct val="150000"/>
              </a:lnSpc>
              <a:buFont typeface="Arial" panose="020B0604020202020204" pitchFamily="34" charset="0"/>
              <a:buChar char="•"/>
            </a:pPr>
            <a:r>
              <a:rPr lang="en-US" altLang="en-US" sz="1600" spc="-1" smtClean="0">
                <a:solidFill>
                  <a:schemeClr val="bg1"/>
                </a:solidFill>
                <a:latin typeface="Arial" panose="020B0604020202020204" pitchFamily="34" charset="0"/>
                <a:cs typeface="Arial" panose="020B0604020202020204" pitchFamily="34" charset="0"/>
              </a:rPr>
              <a:t>First you need to install node.js on your machine. </a:t>
            </a:r>
            <a:r>
              <a:rPr lang="en-US" altLang="en-US" sz="1600" spc="-1">
                <a:solidFill>
                  <a:schemeClr val="bg1"/>
                </a:solidFill>
                <a:latin typeface="Arial" panose="020B0604020202020204" pitchFamily="34" charset="0"/>
                <a:cs typeface="Arial" panose="020B0604020202020204" pitchFamily="34" charset="0"/>
              </a:rPr>
              <a:t>For that </a:t>
            </a:r>
            <a:r>
              <a:rPr lang="en-US" altLang="en-US" sz="1600" spc="-1" smtClean="0">
                <a:solidFill>
                  <a:schemeClr val="bg1"/>
                </a:solidFill>
                <a:latin typeface="Arial" panose="020B0604020202020204" pitchFamily="34" charset="0"/>
                <a:cs typeface="Arial" panose="020B0604020202020204" pitchFamily="34" charset="0"/>
              </a:rPr>
              <a:t>you should </a:t>
            </a:r>
            <a:r>
              <a:rPr lang="en-US" altLang="en-US" sz="1600" spc="-1">
                <a:solidFill>
                  <a:schemeClr val="bg1"/>
                </a:solidFill>
                <a:latin typeface="Arial" panose="020B0604020202020204" pitchFamily="34" charset="0"/>
                <a:cs typeface="Arial" panose="020B0604020202020204" pitchFamily="34" charset="0"/>
              </a:rPr>
              <a:t>go on </a:t>
            </a:r>
            <a:r>
              <a:rPr lang="en-US" altLang="en-US" sz="1600" spc="-1" smtClean="0">
                <a:solidFill>
                  <a:schemeClr val="bg1"/>
                </a:solidFill>
                <a:latin typeface="Arial" panose="020B0604020202020204" pitchFamily="34" charset="0"/>
                <a:cs typeface="Arial" panose="020B0604020202020204" pitchFamily="34" charset="0"/>
              </a:rPr>
              <a:t>it official web page and   download current stable version </a:t>
            </a:r>
            <a:r>
              <a:rPr lang="en-US" altLang="en-US" sz="1600" b="1" spc="-1">
                <a:solidFill>
                  <a:schemeClr val="bg1"/>
                </a:solidFill>
                <a:latin typeface="Arial" panose="020B0604020202020204" pitchFamily="34" charset="0"/>
                <a:cs typeface="Arial" panose="020B0604020202020204" pitchFamily="34" charset="0"/>
                <a:hlinkClick r:id="rId3"/>
              </a:rPr>
              <a:t>https://nodejs.org/uk/download/</a:t>
            </a:r>
            <a:r>
              <a:rPr lang="en-US" altLang="en-US" sz="1600" b="1" spc="-1">
                <a:solidFill>
                  <a:schemeClr val="bg1"/>
                </a:solidFill>
                <a:latin typeface="Arial" panose="020B0604020202020204" pitchFamily="34" charset="0"/>
                <a:cs typeface="Arial" panose="020B0604020202020204" pitchFamily="34" charset="0"/>
              </a:rPr>
              <a:t> </a:t>
            </a:r>
            <a:r>
              <a:rPr lang="en-US" altLang="en-US" sz="1600" b="1" spc="-1"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altLang="en-US" sz="1600" spc="-1" smtClean="0">
                <a:solidFill>
                  <a:schemeClr val="bg1"/>
                </a:solidFill>
                <a:latin typeface="Arial" panose="020B0604020202020204" pitchFamily="34" charset="0"/>
                <a:cs typeface="Arial" panose="020B0604020202020204" pitchFamily="34" charset="0"/>
              </a:rPr>
              <a:t>To check your Node version write in terminal: </a:t>
            </a:r>
            <a:r>
              <a:rPr lang="en-US" altLang="en-US" sz="1600" b="1" spc="-1" smtClean="0">
                <a:solidFill>
                  <a:schemeClr val="bg1"/>
                </a:solidFill>
                <a:latin typeface="Arial" panose="020B0604020202020204" pitchFamily="34" charset="0"/>
                <a:cs typeface="Arial" panose="020B0604020202020204" pitchFamily="34" charset="0"/>
              </a:rPr>
              <a:t>node –v</a:t>
            </a:r>
          </a:p>
          <a:p>
            <a:pPr marL="285750" indent="-285750" algn="just">
              <a:lnSpc>
                <a:spcPct val="150000"/>
              </a:lnSpc>
              <a:buFont typeface="Arial" panose="020B0604020202020204" pitchFamily="34" charset="0"/>
              <a:buChar char="•"/>
            </a:pPr>
            <a:r>
              <a:rPr lang="en-US" altLang="en-US" sz="1600" spc="-1" smtClean="0">
                <a:solidFill>
                  <a:schemeClr val="bg1"/>
                </a:solidFill>
                <a:latin typeface="Arial" panose="020B0604020202020204" pitchFamily="34" charset="0"/>
                <a:cs typeface="Arial" panose="020B0604020202020204" pitchFamily="34" charset="0"/>
              </a:rPr>
              <a:t>Next, install TypeScript: </a:t>
            </a:r>
            <a:r>
              <a:rPr lang="en-US" altLang="en-US" sz="1600" b="1" spc="-1" smtClean="0">
                <a:solidFill>
                  <a:schemeClr val="bg1"/>
                </a:solidFill>
                <a:latin typeface="Arial" panose="020B0604020202020204" pitchFamily="34" charset="0"/>
                <a:cs typeface="Arial" panose="020B0604020202020204" pitchFamily="34" charset="0"/>
              </a:rPr>
              <a:t>npm install –g typescript.</a:t>
            </a:r>
          </a:p>
          <a:p>
            <a:pPr marL="285750" indent="-285750" algn="just">
              <a:lnSpc>
                <a:spcPct val="150000"/>
              </a:lnSpc>
              <a:buFont typeface="Arial" panose="020B0604020202020204" pitchFamily="34" charset="0"/>
              <a:buChar char="•"/>
            </a:pPr>
            <a:r>
              <a:rPr lang="en-US" sz="1600" spc="-1" smtClean="0">
                <a:solidFill>
                  <a:schemeClr val="bg1"/>
                </a:solidFill>
                <a:latin typeface="Arial" panose="020B0604020202020204" pitchFamily="34" charset="0"/>
                <a:cs typeface="Arial" panose="020B0604020202020204" pitchFamily="34" charset="0"/>
              </a:rPr>
              <a:t>Next, install globally on the system @angular/cli. For that in terminal we use </a:t>
            </a:r>
            <a:r>
              <a:rPr lang="en-US" sz="1600" b="1" u="sng">
                <a:solidFill>
                  <a:schemeClr val="bg1"/>
                </a:solidFill>
                <a:latin typeface="Arial" panose="020B0604020202020204" pitchFamily="34" charset="0"/>
                <a:cs typeface="Arial" panose="020B0604020202020204" pitchFamily="34" charset="0"/>
              </a:rPr>
              <a:t>npm i @angular/cli </a:t>
            </a:r>
            <a:r>
              <a:rPr lang="en-US" sz="1600" b="1" u="sng" smtClean="0">
                <a:solidFill>
                  <a:schemeClr val="bg1"/>
                </a:solidFill>
                <a:latin typeface="Arial" panose="020B0604020202020204" pitchFamily="34" charset="0"/>
                <a:cs typeface="Arial" panose="020B0604020202020204" pitchFamily="34" charset="0"/>
              </a:rPr>
              <a:t>–g</a:t>
            </a:r>
            <a:r>
              <a:rPr lang="en-US" sz="1600" b="1" u="sng" smtClean="0">
                <a:solidFill>
                  <a:schemeClr val="bg1"/>
                </a:solidFill>
                <a:latin typeface="Arial" panose="020B0604020202020204" pitchFamily="34" charset="0"/>
                <a:cs typeface="Arial" panose="020B0604020202020204" pitchFamily="34" charset="0"/>
              </a:rPr>
              <a:t>. </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To </a:t>
            </a:r>
            <a:r>
              <a:rPr lang="en-US" sz="1600" smtClean="0">
                <a:solidFill>
                  <a:schemeClr val="bg1"/>
                </a:solidFill>
                <a:latin typeface="Arial" panose="020B0604020202020204" pitchFamily="34" charset="0"/>
                <a:cs typeface="Arial" panose="020B0604020202020204" pitchFamily="34" charset="0"/>
              </a:rPr>
              <a:t>check version of Angular Cli </a:t>
            </a:r>
            <a:r>
              <a:rPr lang="en-US" sz="1600" b="1" u="sng">
                <a:solidFill>
                  <a:schemeClr val="bg1"/>
                </a:solidFill>
                <a:latin typeface="Arial" panose="020B0604020202020204" pitchFamily="34" charset="0"/>
                <a:cs typeface="Arial" panose="020B0604020202020204" pitchFamily="34" charset="0"/>
              </a:rPr>
              <a:t>(CLI  - Command </a:t>
            </a:r>
            <a:r>
              <a:rPr lang="en-US" sz="1600" b="1" u="sng">
                <a:solidFill>
                  <a:schemeClr val="bg1"/>
                </a:solidFill>
                <a:latin typeface="Arial" panose="020B0604020202020204" pitchFamily="34" charset="0"/>
                <a:cs typeface="Arial" panose="020B0604020202020204" pitchFamily="34" charset="0"/>
              </a:rPr>
              <a:t>Line </a:t>
            </a:r>
            <a:r>
              <a:rPr lang="en-US" sz="1600" b="1" u="sng" smtClean="0">
                <a:solidFill>
                  <a:schemeClr val="bg1"/>
                </a:solidFill>
                <a:latin typeface="Arial" panose="020B0604020202020204" pitchFamily="34" charset="0"/>
                <a:cs typeface="Arial" panose="020B0604020202020204" pitchFamily="34" charset="0"/>
              </a:rPr>
              <a:t>Interface) </a:t>
            </a:r>
            <a:r>
              <a:rPr lang="en-US" sz="1600" smtClean="0">
                <a:solidFill>
                  <a:schemeClr val="bg1"/>
                </a:solidFill>
                <a:latin typeface="Arial" panose="020B0604020202020204" pitchFamily="34" charset="0"/>
                <a:cs typeface="Arial" panose="020B0604020202020204" pitchFamily="34" charset="0"/>
              </a:rPr>
              <a:t>write </a:t>
            </a:r>
            <a:r>
              <a:rPr lang="en-US" sz="1600" smtClean="0">
                <a:solidFill>
                  <a:schemeClr val="bg1"/>
                </a:solidFill>
                <a:latin typeface="Arial" panose="020B0604020202020204" pitchFamily="34" charset="0"/>
                <a:cs typeface="Arial" panose="020B0604020202020204" pitchFamily="34" charset="0"/>
              </a:rPr>
              <a:t>in terminal: </a:t>
            </a:r>
            <a:r>
              <a:rPr lang="en-US" sz="1600" b="1" smtClean="0">
                <a:solidFill>
                  <a:schemeClr val="bg1"/>
                </a:solidFill>
                <a:latin typeface="Arial" panose="020B0604020202020204" pitchFamily="34" charset="0"/>
                <a:cs typeface="Arial" panose="020B0604020202020204" pitchFamily="34" charset="0"/>
              </a:rPr>
              <a:t>ng –version.</a:t>
            </a:r>
            <a:endParaRPr lang="en-US" sz="1600" smtClean="0">
              <a:solidFill>
                <a:schemeClr val="bg1"/>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To create a new project, you just need to </a:t>
            </a:r>
            <a:r>
              <a:rPr lang="en-US" sz="1600" smtClean="0">
                <a:solidFill>
                  <a:schemeClr val="bg1"/>
                </a:solidFill>
                <a:latin typeface="Arial" panose="020B0604020202020204" pitchFamily="34" charset="0"/>
                <a:cs typeface="Arial" panose="020B0604020202020204" pitchFamily="34" charset="0"/>
              </a:rPr>
              <a:t>write in terminal: </a:t>
            </a:r>
            <a:r>
              <a:rPr lang="en-US" sz="1600" b="1">
                <a:solidFill>
                  <a:schemeClr val="bg1"/>
                </a:solidFill>
                <a:latin typeface="Arial" panose="020B0604020202020204" pitchFamily="34" charset="0"/>
                <a:cs typeface="Arial" panose="020B0604020202020204" pitchFamily="34" charset="0"/>
              </a:rPr>
              <a:t>ng new </a:t>
            </a:r>
            <a:r>
              <a:rPr lang="en-US" sz="1600" b="1" smtClean="0">
                <a:solidFill>
                  <a:schemeClr val="bg1"/>
                </a:solidFill>
                <a:latin typeface="Arial" panose="020B0604020202020204" pitchFamily="34" charset="0"/>
                <a:cs typeface="Arial" panose="020B0604020202020204" pitchFamily="34" charset="0"/>
              </a:rPr>
              <a:t>your-app-name.</a:t>
            </a:r>
          </a:p>
          <a:p>
            <a:pPr algn="just">
              <a:lnSpc>
                <a:spcPct val="100000"/>
              </a:lnSpc>
            </a:pPr>
            <a:endParaRPr lang="en-US" b="1" u="sng">
              <a:solidFill>
                <a:schemeClr val="bg1"/>
              </a:solidFill>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88730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Structure angular app</a:t>
            </a:r>
            <a:endParaRPr lang="en-US" sz="4400" b="0" strike="noStrike" spc="-1">
              <a:solidFill>
                <a:schemeClr val="bg1"/>
              </a:solidFill>
              <a:latin typeface="Arial"/>
            </a:endParaRPr>
          </a:p>
        </p:txBody>
      </p:sp>
      <p:sp>
        <p:nvSpPr>
          <p:cNvPr id="250" name="CustomShape 2"/>
          <p:cNvSpPr/>
          <p:nvPr/>
        </p:nvSpPr>
        <p:spPr>
          <a:xfrm>
            <a:off x="685800" y="1370880"/>
            <a:ext cx="10927080" cy="435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e2e </a:t>
            </a:r>
            <a:r>
              <a:rPr lang="en-US" sz="1600">
                <a:solidFill>
                  <a:schemeClr val="bg1"/>
                </a:solidFill>
                <a:latin typeface="Arial" panose="020B0604020202020204" pitchFamily="34" charset="0"/>
                <a:cs typeface="Arial" panose="020B0604020202020204" pitchFamily="34" charset="0"/>
              </a:rPr>
              <a:t>- directory with integration tests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node_modules </a:t>
            </a:r>
            <a:r>
              <a:rPr lang="en-US" sz="1600">
                <a:solidFill>
                  <a:schemeClr val="bg1"/>
                </a:solidFill>
                <a:latin typeface="Arial" panose="020B0604020202020204" pitchFamily="34" charset="0"/>
                <a:cs typeface="Arial" panose="020B0604020202020204" pitchFamily="34" charset="0"/>
              </a:rPr>
              <a:t>- installed npm-modules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src </a:t>
            </a:r>
            <a:r>
              <a:rPr lang="en-US" sz="1600">
                <a:solidFill>
                  <a:schemeClr val="bg1"/>
                </a:solidFill>
                <a:latin typeface="Arial" panose="020B0604020202020204" pitchFamily="34" charset="0"/>
                <a:cs typeface="Arial" panose="020B0604020202020204" pitchFamily="34" charset="0"/>
              </a:rPr>
              <a:t>- source </a:t>
            </a:r>
            <a:r>
              <a:rPr lang="en-US" sz="1600" smtClean="0">
                <a:solidFill>
                  <a:schemeClr val="bg1"/>
                </a:solidFill>
                <a:latin typeface="Arial" panose="020B0604020202020204" pitchFamily="34" charset="0"/>
                <a:cs typeface="Arial" panose="020B0604020202020204" pitchFamily="34" charset="0"/>
              </a:rPr>
              <a:t>files;</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angular.json </a:t>
            </a:r>
            <a:r>
              <a:rPr lang="en-US" sz="1600">
                <a:solidFill>
                  <a:schemeClr val="bg1"/>
                </a:solidFill>
                <a:latin typeface="Arial" panose="020B0604020202020204" pitchFamily="34" charset="0"/>
                <a:cs typeface="Arial" panose="020B0604020202020204" pitchFamily="34" charset="0"/>
              </a:rPr>
              <a:t>- a description of the configuration</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package.json </a:t>
            </a:r>
            <a:r>
              <a:rPr lang="en-US" sz="1600">
                <a:solidFill>
                  <a:schemeClr val="bg1"/>
                </a:solidFill>
                <a:latin typeface="Arial" panose="020B0604020202020204" pitchFamily="34" charset="0"/>
                <a:cs typeface="Arial" panose="020B0604020202020204" pitchFamily="34" charset="0"/>
              </a:rPr>
              <a:t> - meta information and a list of required npm modules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README.md</a:t>
            </a:r>
            <a:r>
              <a:rPr lang="en-US" sz="1600">
                <a:solidFill>
                  <a:schemeClr val="bg1"/>
                </a:solidFill>
                <a:latin typeface="Arial" panose="020B0604020202020204" pitchFamily="34" charset="0"/>
                <a:cs typeface="Arial" panose="020B0604020202020204" pitchFamily="34" charset="0"/>
              </a:rPr>
              <a:t>  - software description</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tsconfig.json </a:t>
            </a:r>
            <a:r>
              <a:rPr lang="en-US" sz="1600">
                <a:solidFill>
                  <a:schemeClr val="bg1"/>
                </a:solidFill>
                <a:latin typeface="Arial" panose="020B0604020202020204" pitchFamily="34" charset="0"/>
                <a:cs typeface="Arial" panose="020B0604020202020204" pitchFamily="34" charset="0"/>
              </a:rPr>
              <a:t>- general configuration of typescript</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tslint.json </a:t>
            </a:r>
            <a:r>
              <a:rPr lang="en-US" sz="1600">
                <a:solidFill>
                  <a:schemeClr val="bg1"/>
                </a:solidFill>
                <a:latin typeface="Arial" panose="020B0604020202020204" pitchFamily="34" charset="0"/>
                <a:cs typeface="Arial" panose="020B0604020202020204" pitchFamily="34" charset="0"/>
              </a:rPr>
              <a:t>- tslint setting.</a:t>
            </a:r>
            <a:endParaRPr lang="en-US" sz="1600" smtClean="0">
              <a:solidFill>
                <a:schemeClr val="bg1"/>
              </a:solidFill>
              <a:latin typeface="Arial" panose="020B0604020202020204" pitchFamily="34" charset="0"/>
              <a:cs typeface="Arial" panose="020B0604020202020204" pitchFamily="34" charset="0"/>
            </a:endParaRPr>
          </a:p>
          <a:p>
            <a:pPr algn="just">
              <a:lnSpc>
                <a:spcPct val="100000"/>
              </a:lnSpc>
            </a:pPr>
            <a:endParaRPr lang="en-US" smtClean="0">
              <a:solidFill>
                <a:schemeClr val="bg1"/>
              </a:solidFill>
            </a:endParaRPr>
          </a:p>
          <a:p>
            <a:pPr algn="just">
              <a:lnSpc>
                <a:spcPct val="100000"/>
              </a:lnSpc>
            </a:pPr>
            <a:endParaRPr lang="en-US" sz="1800" b="1" u="sng"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80249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Structure src file</a:t>
            </a:r>
            <a:endParaRPr lang="en-US" sz="4400" b="0" strike="noStrike" spc="-1">
              <a:solidFill>
                <a:schemeClr val="bg1"/>
              </a:solidFill>
              <a:latin typeface="Arial"/>
            </a:endParaRPr>
          </a:p>
        </p:txBody>
      </p:sp>
      <p:sp>
        <p:nvSpPr>
          <p:cNvPr id="250" name="CustomShape 2"/>
          <p:cNvSpPr/>
          <p:nvPr/>
        </p:nvSpPr>
        <p:spPr>
          <a:xfrm>
            <a:off x="685800" y="1370880"/>
            <a:ext cx="10927080" cy="435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app - </a:t>
            </a:r>
            <a:r>
              <a:rPr lang="fr-FR" sz="1600">
                <a:solidFill>
                  <a:schemeClr val="bg1"/>
                </a:solidFill>
                <a:latin typeface="Arial" panose="020B0604020202020204" pitchFamily="34" charset="0"/>
                <a:cs typeface="Arial" panose="020B0604020202020204" pitchFamily="34" charset="0"/>
              </a:rPr>
              <a:t>modules, components, services, directives, etc </a:t>
            </a:r>
            <a:r>
              <a:rPr lang="fr-FR"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fr-FR" sz="1600" smtClean="0">
                <a:solidFill>
                  <a:schemeClr val="bg1"/>
                </a:solidFill>
                <a:latin typeface="Arial" panose="020B0604020202020204" pitchFamily="34" charset="0"/>
                <a:cs typeface="Arial" panose="020B0604020202020204" pitchFamily="34" charset="0"/>
              </a:rPr>
              <a:t>assets </a:t>
            </a:r>
            <a:r>
              <a:rPr lang="en-US" sz="1600">
                <a:solidFill>
                  <a:schemeClr val="bg1"/>
                </a:solidFill>
                <a:latin typeface="Arial" panose="020B0604020202020204" pitchFamily="34" charset="0"/>
                <a:cs typeface="Arial" panose="020B0604020202020204" pitchFamily="34" charset="0"/>
              </a:rPr>
              <a:t>- static content (images, audio</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environments </a:t>
            </a:r>
            <a:r>
              <a:rPr lang="en-US" sz="1600">
                <a:solidFill>
                  <a:schemeClr val="bg1"/>
                </a:solidFill>
                <a:latin typeface="Arial" panose="020B0604020202020204" pitchFamily="34" charset="0"/>
                <a:cs typeface="Arial" panose="020B0604020202020204" pitchFamily="34" charset="0"/>
              </a:rPr>
              <a:t>- configurations for each startup environment</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favicon.ico </a:t>
            </a:r>
            <a:r>
              <a:rPr lang="en-US" sz="1600">
                <a:solidFill>
                  <a:schemeClr val="bg1"/>
                </a:solidFill>
                <a:latin typeface="Arial" panose="020B0604020202020204" pitchFamily="34" charset="0"/>
                <a:cs typeface="Arial" panose="020B0604020202020204" pitchFamily="34" charset="0"/>
              </a:rPr>
              <a:t>- the icon displayed at the top of the browser tab</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index.html – app main html file;</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karma.conf.js </a:t>
            </a:r>
            <a:r>
              <a:rPr lang="en-US" sz="1600">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 protractor configuration (for e2e tests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main.ts </a:t>
            </a:r>
            <a:r>
              <a:rPr lang="en-US" sz="1600">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 required to run in development mode, uses JIT compilation</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pollyfills.ts </a:t>
            </a:r>
            <a:r>
              <a:rPr lang="en-US" sz="1600">
                <a:solidFill>
                  <a:schemeClr val="bg1"/>
                </a:solidFill>
                <a:latin typeface="Arial" panose="020B0604020202020204" pitchFamily="34" charset="0"/>
                <a:cs typeface="Arial" panose="020B0604020202020204" pitchFamily="34" charset="0"/>
              </a:rPr>
              <a:t>- a list of modules connected to support cross-browser compatibility</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styles.css </a:t>
            </a:r>
            <a:r>
              <a:rPr lang="en-US" sz="1600">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 a description of the globally valid styles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test.ts </a:t>
            </a:r>
            <a:r>
              <a:rPr lang="en-US" sz="1600">
                <a:solidFill>
                  <a:schemeClr val="bg1"/>
                </a:solidFill>
                <a:latin typeface="Arial" panose="020B0604020202020204" pitchFamily="34" charset="0"/>
                <a:cs typeface="Arial" panose="020B0604020202020204" pitchFamily="34" charset="0"/>
              </a:rPr>
              <a:t>- is responsible for finding and loading tests when they are launched</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tsconfig.app.json </a:t>
            </a:r>
            <a:r>
              <a:rPr lang="en-US" sz="1600">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 typescript setting</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00000"/>
              </a:lnSpc>
              <a:buFont typeface="Arial" panose="020B0604020202020204" pitchFamily="34" charset="0"/>
              <a:buChar char="•"/>
            </a:pPr>
            <a:r>
              <a:rPr lang="en-US" sz="1600" smtClean="0">
                <a:solidFill>
                  <a:schemeClr val="bg1"/>
                </a:solidFill>
                <a:latin typeface="Arial" panose="020B0604020202020204" pitchFamily="34" charset="0"/>
                <a:cs typeface="Arial" panose="020B0604020202020204" pitchFamily="34" charset="0"/>
              </a:rPr>
              <a:t>tsconfig.spec.json </a:t>
            </a:r>
            <a:r>
              <a:rPr lang="en-US" sz="1600">
                <a:solidFill>
                  <a:schemeClr val="bg1"/>
                </a:solidFill>
                <a:latin typeface="Arial" panose="020B0604020202020204" pitchFamily="34" charset="0"/>
                <a:cs typeface="Arial" panose="020B0604020202020204" pitchFamily="34" charset="0"/>
              </a:rPr>
              <a:t>- typescript setting when running unit tests.</a:t>
            </a:r>
            <a:endParaRPr lang="en-US" sz="1600" b="1" u="sng" strike="noStrike" spc="-1">
              <a:solidFill>
                <a:schemeClr val="bg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76125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App directory</a:t>
            </a:r>
            <a:endParaRPr lang="en-US" sz="4400" b="0" strike="noStrike" spc="-1">
              <a:solidFill>
                <a:schemeClr val="bg1"/>
              </a:solidFill>
              <a:latin typeface="Arial"/>
            </a:endParaRPr>
          </a:p>
        </p:txBody>
      </p:sp>
      <p:sp>
        <p:nvSpPr>
          <p:cNvPr id="250" name="CustomShape 2"/>
          <p:cNvSpPr/>
          <p:nvPr/>
        </p:nvSpPr>
        <p:spPr>
          <a:xfrm>
            <a:off x="685800" y="1493520"/>
            <a:ext cx="10927080" cy="423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en-US" sz="1800" b="1" u="sng"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493520"/>
            <a:ext cx="7077075" cy="3981450"/>
          </a:xfrm>
          <a:prstGeom prst="rect">
            <a:avLst/>
          </a:prstGeom>
        </p:spPr>
      </p:pic>
    </p:spTree>
    <p:extLst>
      <p:ext uri="{BB962C8B-B14F-4D97-AF65-F5344CB8AC3E}">
        <p14:creationId xmlns:p14="http://schemas.microsoft.com/office/powerpoint/2010/main" val="234074376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41184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Module</a:t>
            </a:r>
            <a:endParaRPr lang="en-US" sz="4400" b="0" strike="noStrike" spc="-1">
              <a:solidFill>
                <a:schemeClr val="bg1"/>
              </a:solidFill>
              <a:latin typeface="Arial"/>
            </a:endParaRPr>
          </a:p>
        </p:txBody>
      </p:sp>
      <p:sp>
        <p:nvSpPr>
          <p:cNvPr id="250" name="CustomShape 2"/>
          <p:cNvSpPr/>
          <p:nvPr/>
        </p:nvSpPr>
        <p:spPr>
          <a:xfrm>
            <a:off x="6583680" y="1584960"/>
            <a:ext cx="5059681" cy="463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sz="1600" smtClean="0">
                <a:solidFill>
                  <a:schemeClr val="bg1"/>
                </a:solidFill>
                <a:latin typeface="Arial" panose="020B0604020202020204" pitchFamily="34" charset="0"/>
                <a:cs typeface="Arial" panose="020B0604020202020204" pitchFamily="34" charset="0"/>
              </a:rPr>
              <a:t>All modules and component of the application are imported here.</a:t>
            </a:r>
            <a:endParaRPr lang="uk-UA" altLang="en-US" sz="1600" smtClean="0">
              <a:solidFill>
                <a:schemeClr val="bg1"/>
              </a:solidFill>
              <a:latin typeface="Arial" panose="020B0604020202020204" pitchFamily="34" charset="0"/>
              <a:cs typeface="Arial" panose="020B0604020202020204" pitchFamily="34" charset="0"/>
            </a:endParaRPr>
          </a:p>
          <a:p>
            <a:pPr algn="just">
              <a:lnSpc>
                <a:spcPct val="100000"/>
              </a:lnSpc>
            </a:pPr>
            <a:endParaRPr lang="en-US" altLang="en-US" sz="1600" smtClean="0">
              <a:solidFill>
                <a:schemeClr val="bg1"/>
              </a:solidFill>
              <a:latin typeface="Arial" panose="020B0604020202020204" pitchFamily="34" charset="0"/>
              <a:cs typeface="Arial" panose="020B0604020202020204" pitchFamily="34" charset="0"/>
            </a:endParaRPr>
          </a:p>
          <a:p>
            <a:pPr algn="just">
              <a:lnSpc>
                <a:spcPct val="100000"/>
              </a:lnSpc>
            </a:pPr>
            <a:r>
              <a:rPr lang="en-US" altLang="en-US" sz="1600" smtClean="0">
                <a:solidFill>
                  <a:schemeClr val="bg1"/>
                </a:solidFill>
                <a:latin typeface="Arial" panose="020B0604020202020204" pitchFamily="34" charset="0"/>
                <a:cs typeface="Arial" panose="020B0604020202020204" pitchFamily="34" charset="0"/>
              </a:rPr>
              <a:t>The decorator </a:t>
            </a:r>
            <a:r>
              <a:rPr lang="en-US" altLang="en-US" sz="1600" b="1" smtClean="0">
                <a:solidFill>
                  <a:schemeClr val="bg1"/>
                </a:solidFill>
                <a:latin typeface="Arial" panose="020B0604020202020204" pitchFamily="34" charset="0"/>
                <a:cs typeface="Arial" panose="020B0604020202020204" pitchFamily="34" charset="0"/>
              </a:rPr>
              <a:t>@NgModule </a:t>
            </a:r>
            <a:r>
              <a:rPr lang="en-US" altLang="en-US" sz="1600" smtClean="0">
                <a:solidFill>
                  <a:schemeClr val="bg1"/>
                </a:solidFill>
                <a:latin typeface="Arial" panose="020B0604020202020204" pitchFamily="34" charset="0"/>
                <a:cs typeface="Arial" panose="020B0604020202020204" pitchFamily="34" charset="0"/>
              </a:rPr>
              <a:t>creates </a:t>
            </a:r>
            <a:r>
              <a:rPr lang="en-US" altLang="en-US" sz="1600" b="1" smtClean="0">
                <a:solidFill>
                  <a:schemeClr val="bg1"/>
                </a:solidFill>
                <a:latin typeface="Arial" panose="020B0604020202020204" pitchFamily="34" charset="0"/>
                <a:cs typeface="Arial" panose="020B0604020202020204" pitchFamily="34" charset="0"/>
              </a:rPr>
              <a:t>root</a:t>
            </a:r>
            <a:r>
              <a:rPr lang="en-US" altLang="en-US" sz="1600" smtClean="0">
                <a:solidFill>
                  <a:schemeClr val="bg1"/>
                </a:solidFill>
                <a:latin typeface="Arial" panose="020B0604020202020204" pitchFamily="34" charset="0"/>
                <a:cs typeface="Arial" panose="020B0604020202020204" pitchFamily="34" charset="0"/>
              </a:rPr>
              <a:t> module which is passed o configuration object with properties:</a:t>
            </a:r>
          </a:p>
          <a:p>
            <a:pPr marL="285750" indent="-285750" algn="just">
              <a:lnSpc>
                <a:spcPct val="150000"/>
              </a:lnSpc>
              <a:buFont typeface="Arial" panose="020B0604020202020204" pitchFamily="34" charset="0"/>
              <a:buChar char="•"/>
            </a:pPr>
            <a:r>
              <a:rPr lang="en-US" altLang="en-US" sz="1600" b="1" smtClean="0">
                <a:solidFill>
                  <a:schemeClr val="bg1"/>
                </a:solidFill>
                <a:latin typeface="Arial" panose="020B0604020202020204" pitchFamily="34" charset="0"/>
                <a:cs typeface="Arial" panose="020B0604020202020204" pitchFamily="34" charset="0"/>
              </a:rPr>
              <a:t>imports</a:t>
            </a:r>
            <a:r>
              <a:rPr lang="en-US" altLang="en-US" sz="1600" smtClean="0">
                <a:solidFill>
                  <a:schemeClr val="bg1"/>
                </a:solidFill>
                <a:latin typeface="Arial" panose="020B0604020202020204" pitchFamily="34" charset="0"/>
                <a:cs typeface="Arial" panose="020B0604020202020204" pitchFamily="34" charset="0"/>
              </a:rPr>
              <a:t>  - </a:t>
            </a:r>
            <a:r>
              <a:rPr lang="en-US" sz="1600">
                <a:solidFill>
                  <a:schemeClr val="bg1"/>
                </a:solidFill>
                <a:latin typeface="Arial" panose="020B0604020202020204" pitchFamily="34" charset="0"/>
                <a:cs typeface="Arial" panose="020B0604020202020204" pitchFamily="34" charset="0"/>
              </a:rPr>
              <a:t>used minor Angular modules</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b="1" smtClean="0">
                <a:solidFill>
                  <a:schemeClr val="bg1"/>
                </a:solidFill>
                <a:latin typeface="Arial" panose="020B0604020202020204" pitchFamily="34" charset="0"/>
                <a:cs typeface="Arial" panose="020B0604020202020204" pitchFamily="34" charset="0"/>
              </a:rPr>
              <a:t>providers</a:t>
            </a:r>
            <a:r>
              <a:rPr lang="en-US" sz="1600" smtClean="0">
                <a:solidFill>
                  <a:schemeClr val="bg1"/>
                </a:solidFill>
                <a:latin typeface="Arial" panose="020B0604020202020204" pitchFamily="34" charset="0"/>
                <a:cs typeface="Arial" panose="020B0604020202020204" pitchFamily="34" charset="0"/>
              </a:rPr>
              <a:t> – to provide additional functions</a:t>
            </a:r>
          </a:p>
          <a:p>
            <a:pPr marL="285750" indent="-285750" algn="just">
              <a:lnSpc>
                <a:spcPct val="150000"/>
              </a:lnSpc>
              <a:buFont typeface="Arial" panose="020B0604020202020204" pitchFamily="34" charset="0"/>
              <a:buChar char="•"/>
            </a:pPr>
            <a:r>
              <a:rPr lang="en-US" altLang="en-US" sz="1600" b="1" smtClean="0">
                <a:solidFill>
                  <a:schemeClr val="bg1"/>
                </a:solidFill>
                <a:latin typeface="Arial" panose="020B0604020202020204" pitchFamily="34" charset="0"/>
                <a:cs typeface="Arial" panose="020B0604020202020204" pitchFamily="34" charset="0"/>
              </a:rPr>
              <a:t>declarations </a:t>
            </a:r>
            <a:r>
              <a:rPr lang="en-US" altLang="en-US" sz="1600" smtClean="0">
                <a:solidFill>
                  <a:schemeClr val="bg1"/>
                </a:solidFill>
                <a:latin typeface="Arial" panose="020B0604020202020204" pitchFamily="34" charset="0"/>
                <a:cs typeface="Arial" panose="020B0604020202020204" pitchFamily="34" charset="0"/>
              </a:rPr>
              <a:t>- </a:t>
            </a:r>
            <a:r>
              <a:rPr lang="en-US" sz="1600" smtClean="0">
                <a:solidFill>
                  <a:schemeClr val="bg1"/>
                </a:solidFill>
                <a:latin typeface="Arial" panose="020B0604020202020204" pitchFamily="34" charset="0"/>
                <a:cs typeface="Arial" panose="020B0604020202020204" pitchFamily="34" charset="0"/>
              </a:rPr>
              <a:t>all </a:t>
            </a:r>
            <a:r>
              <a:rPr lang="en-US" sz="1600">
                <a:solidFill>
                  <a:schemeClr val="bg1"/>
                </a:solidFill>
                <a:latin typeface="Arial" panose="020B0604020202020204" pitchFamily="34" charset="0"/>
                <a:cs typeface="Arial" panose="020B0604020202020204" pitchFamily="34" charset="0"/>
              </a:rPr>
              <a:t>components of the </a:t>
            </a:r>
            <a:r>
              <a:rPr lang="en-US" sz="1600" smtClean="0">
                <a:solidFill>
                  <a:schemeClr val="bg1"/>
                </a:solidFill>
                <a:latin typeface="Arial" panose="020B0604020202020204" pitchFamily="34" charset="0"/>
                <a:cs typeface="Arial" panose="020B0604020202020204" pitchFamily="34" charset="0"/>
              </a:rPr>
              <a:t>app;</a:t>
            </a:r>
          </a:p>
          <a:p>
            <a:pPr marL="285750" indent="-285750" algn="just">
              <a:lnSpc>
                <a:spcPct val="150000"/>
              </a:lnSpc>
              <a:buFont typeface="Arial" panose="020B0604020202020204" pitchFamily="34" charset="0"/>
              <a:buChar char="•"/>
            </a:pPr>
            <a:r>
              <a:rPr lang="en-US" altLang="en-US" sz="1600" b="1" smtClean="0">
                <a:solidFill>
                  <a:schemeClr val="bg1"/>
                </a:solidFill>
                <a:latin typeface="Arial" panose="020B0604020202020204" pitchFamily="34" charset="0"/>
                <a:cs typeface="Arial" panose="020B0604020202020204" pitchFamily="34" charset="0"/>
              </a:rPr>
              <a:t>bootstrap </a:t>
            </a:r>
            <a:r>
              <a:rPr lang="uk-UA" altLang="en-US" sz="1600" smtClean="0">
                <a:solidFill>
                  <a:schemeClr val="bg1"/>
                </a:solidFill>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the main component responsible for loading</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altLang="en-US" sz="1600" b="1" smtClean="0">
                <a:solidFill>
                  <a:schemeClr val="bg1"/>
                </a:solidFill>
                <a:latin typeface="Arial" panose="020B0604020202020204" pitchFamily="34" charset="0"/>
                <a:cs typeface="Arial" panose="020B0604020202020204" pitchFamily="34" charset="0"/>
              </a:rPr>
              <a:t>exports </a:t>
            </a:r>
            <a:r>
              <a:rPr lang="en-US" altLang="en-US" sz="1600" smtClean="0">
                <a:solidFill>
                  <a:schemeClr val="bg1"/>
                </a:solidFill>
                <a:latin typeface="Arial" panose="020B0604020202020204" pitchFamily="34" charset="0"/>
                <a:cs typeface="Arial" panose="020B0604020202020204" pitchFamily="34" charset="0"/>
              </a:rPr>
              <a:t>– includes component you need to export</a:t>
            </a:r>
          </a:p>
          <a:p>
            <a:pPr algn="just">
              <a:lnSpc>
                <a:spcPct val="100000"/>
              </a:lnSpc>
            </a:pPr>
            <a:endParaRPr lang="en-US" smtClean="0">
              <a:solidFill>
                <a:schemeClr val="bg1"/>
              </a:solidFill>
            </a:endParaRPr>
          </a:p>
          <a:p>
            <a:pPr algn="just">
              <a:lnSpc>
                <a:spcPct val="100000"/>
              </a:lnSpc>
            </a:pPr>
            <a:endParaRPr lang="en-US" sz="1800" b="1" u="sng" strike="noStrike" spc="-1">
              <a:solidFill>
                <a:schemeClr val="bg1"/>
              </a:solidFill>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CustomShape 2"/>
          <p:cNvSpPr/>
          <p:nvPr/>
        </p:nvSpPr>
        <p:spPr>
          <a:xfrm>
            <a:off x="320040" y="1142640"/>
            <a:ext cx="2072640" cy="56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a:solidFill>
                  <a:schemeClr val="bg1"/>
                </a:solidFill>
                <a:latin typeface="Google Sans"/>
              </a:rPr>
              <a:t>  </a:t>
            </a:r>
            <a:r>
              <a:rPr lang="en-US" altLang="en-US" smtClean="0">
                <a:solidFill>
                  <a:schemeClr val="bg1"/>
                </a:solidFill>
                <a:latin typeface="Google Sans"/>
              </a:rPr>
              <a:t>  </a:t>
            </a:r>
            <a:r>
              <a:rPr lang="en-US" altLang="en-US" b="1" smtClean="0">
                <a:solidFill>
                  <a:schemeClr val="bg1"/>
                </a:solidFill>
                <a:latin typeface="Google Sans"/>
              </a:rPr>
              <a:t>app.module.ts</a:t>
            </a:r>
          </a:p>
          <a:p>
            <a:pPr algn="just">
              <a:lnSpc>
                <a:spcPct val="100000"/>
              </a:lnSpc>
            </a:pPr>
            <a:endParaRPr lang="en-US" smtClean="0">
              <a:solidFill>
                <a:schemeClr val="bg1"/>
              </a:solidFill>
            </a:endParaRPr>
          </a:p>
          <a:p>
            <a:pPr algn="just">
              <a:lnSpc>
                <a:spcPct val="100000"/>
              </a:lnSpc>
            </a:pPr>
            <a:endParaRPr lang="en-US" sz="1800" b="1" u="sng" strike="noStrike" spc="-1">
              <a:solidFill>
                <a:schemeClr val="bg1"/>
              </a:solidFill>
              <a:cs typeface="Arial" panose="020B0604020202020204" pitchFamily="34"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1584960"/>
            <a:ext cx="5773975" cy="2928980"/>
          </a:xfrm>
          <a:prstGeom prst="rect">
            <a:avLst/>
          </a:prstGeom>
        </p:spPr>
      </p:pic>
    </p:spTree>
    <p:extLst>
      <p:ext uri="{BB962C8B-B14F-4D97-AF65-F5344CB8AC3E}">
        <p14:creationId xmlns:p14="http://schemas.microsoft.com/office/powerpoint/2010/main" val="40145557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85800" y="685800"/>
            <a:ext cx="10819800" cy="685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90000"/>
              </a:lnSpc>
            </a:pPr>
            <a:r>
              <a:rPr lang="en-US" sz="4400" spc="-1" smtClean="0">
                <a:solidFill>
                  <a:schemeClr val="bg1"/>
                </a:solidFill>
                <a:latin typeface="Arial"/>
              </a:rPr>
              <a:t>Component</a:t>
            </a:r>
            <a:endParaRPr lang="en-US" sz="4400" b="0" strike="noStrike" spc="-1">
              <a:solidFill>
                <a:schemeClr val="bg1"/>
              </a:solidFill>
              <a:latin typeface="Arial"/>
            </a:endParaRPr>
          </a:p>
        </p:txBody>
      </p:sp>
      <p:sp>
        <p:nvSpPr>
          <p:cNvPr id="250" name="CustomShape 2"/>
          <p:cNvSpPr/>
          <p:nvPr/>
        </p:nvSpPr>
        <p:spPr>
          <a:xfrm>
            <a:off x="6095700" y="1812480"/>
            <a:ext cx="5730240" cy="36127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sz="1600">
                <a:solidFill>
                  <a:schemeClr val="bg1"/>
                </a:solidFill>
                <a:latin typeface="Arial" panose="020B0604020202020204" pitchFamily="34" charset="0"/>
                <a:cs typeface="Arial" panose="020B0604020202020204" pitchFamily="34" charset="0"/>
              </a:rPr>
              <a:t> </a:t>
            </a:r>
            <a:r>
              <a:rPr lang="en-US" altLang="en-US" sz="1600" smtClean="0">
                <a:solidFill>
                  <a:schemeClr val="bg1"/>
                </a:solidFill>
                <a:latin typeface="Arial" panose="020B0604020202020204" pitchFamily="34" charset="0"/>
                <a:cs typeface="Arial" panose="020B0604020202020204" pitchFamily="34" charset="0"/>
              </a:rPr>
              <a:t>The decorator @Component from ‘@angular/core’. Accepted object:</a:t>
            </a:r>
          </a:p>
          <a:p>
            <a:pPr marL="285750" indent="-285750" algn="just">
              <a:lnSpc>
                <a:spcPct val="150000"/>
              </a:lnSpc>
              <a:buFont typeface="Arial" panose="020B0604020202020204" pitchFamily="34" charset="0"/>
              <a:buChar char="•"/>
            </a:pPr>
            <a:r>
              <a:rPr lang="en-US" sz="1600" b="1" u="sng" strike="noStrike" spc="-1" smtClean="0">
                <a:solidFill>
                  <a:schemeClr val="bg1"/>
                </a:solidFill>
                <a:latin typeface="Arial" panose="020B0604020202020204" pitchFamily="34" charset="0"/>
                <a:cs typeface="Arial" panose="020B0604020202020204" pitchFamily="34" charset="0"/>
              </a:rPr>
              <a:t>selector </a:t>
            </a:r>
            <a:r>
              <a:rPr lang="en-US" sz="1600">
                <a:solidFill>
                  <a:schemeClr val="bg1"/>
                </a:solidFill>
                <a:latin typeface="Arial" panose="020B0604020202020204" pitchFamily="34" charset="0"/>
                <a:cs typeface="Arial" panose="020B0604020202020204" pitchFamily="34" charset="0"/>
              </a:rPr>
              <a:t>- the name of the component;</a:t>
            </a:r>
            <a:r>
              <a:rPr lang="en-US" sz="1600" b="1" u="sng" strike="noStrike" spc="-1" smtClean="0">
                <a:solidFill>
                  <a:schemeClr val="bg1"/>
                </a:solidFill>
                <a:latin typeface="Arial" panose="020B0604020202020204" pitchFamily="34" charset="0"/>
                <a:cs typeface="Arial" panose="020B0604020202020204" pitchFamily="34" charset="0"/>
              </a:rPr>
              <a:t> </a:t>
            </a:r>
          </a:p>
          <a:p>
            <a:pPr marL="285750" indent="-285750" algn="just">
              <a:lnSpc>
                <a:spcPct val="150000"/>
              </a:lnSpc>
              <a:buFont typeface="Arial" panose="020B0604020202020204" pitchFamily="34" charset="0"/>
              <a:buChar char="•"/>
            </a:pPr>
            <a:r>
              <a:rPr lang="en-US" sz="1600" b="1" u="sng" spc="-1" smtClean="0">
                <a:solidFill>
                  <a:schemeClr val="bg1"/>
                </a:solidFill>
                <a:latin typeface="Arial" panose="020B0604020202020204" pitchFamily="34" charset="0"/>
                <a:cs typeface="Arial" panose="020B0604020202020204" pitchFamily="34" charset="0"/>
              </a:rPr>
              <a:t>template (templateUrl)</a:t>
            </a:r>
            <a:r>
              <a:rPr lang="en-US" sz="1600">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 HTML markup as a string (path to the HTML file</a:t>
            </a:r>
            <a:r>
              <a:rPr lang="en-US" sz="1600" smtClean="0">
                <a:solidFill>
                  <a:schemeClr val="bg1"/>
                </a:solidFill>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b="1" u="sng" strike="noStrike" spc="-1" smtClean="0">
                <a:solidFill>
                  <a:schemeClr val="bg1"/>
                </a:solidFill>
                <a:latin typeface="Arial" panose="020B0604020202020204" pitchFamily="34" charset="0"/>
                <a:cs typeface="Arial" panose="020B0604020202020204" pitchFamily="34" charset="0"/>
              </a:rPr>
              <a:t>styles - </a:t>
            </a:r>
            <a:r>
              <a:rPr lang="en-US" sz="1600">
                <a:solidFill>
                  <a:schemeClr val="bg1"/>
                </a:solidFill>
                <a:latin typeface="Arial" panose="020B0604020202020204" pitchFamily="34" charset="0"/>
                <a:cs typeface="Arial" panose="020B0604020202020204" pitchFamily="34" charset="0"/>
              </a:rPr>
              <a:t>an array of paths to CSS files containing styles for the component being created</a:t>
            </a:r>
            <a:r>
              <a:rPr lang="en-US" sz="1600" smtClean="0">
                <a:solidFill>
                  <a:schemeClr val="bg1"/>
                </a:solidFill>
                <a:latin typeface="Arial" panose="020B0604020202020204" pitchFamily="34" charset="0"/>
                <a:cs typeface="Arial" panose="020B0604020202020204" pitchFamily="34" charset="0"/>
              </a:rPr>
              <a:t>.</a:t>
            </a:r>
          </a:p>
          <a:p>
            <a:pPr algn="just">
              <a:lnSpc>
                <a:spcPct val="150000"/>
              </a:lnSpc>
            </a:pPr>
            <a:r>
              <a:rPr lang="en-US" sz="1600">
                <a:solidFill>
                  <a:schemeClr val="bg1"/>
                </a:solidFill>
                <a:latin typeface="Arial" panose="020B0604020202020204" pitchFamily="34" charset="0"/>
                <a:cs typeface="Arial" panose="020B0604020202020204" pitchFamily="34" charset="0"/>
              </a:rPr>
              <a:t>It is good practice to put your HTML markup in separate files</a:t>
            </a:r>
            <a:r>
              <a:rPr lang="en-US" sz="1600" smtClean="0">
                <a:solidFill>
                  <a:schemeClr val="bg1"/>
                </a:solidFill>
                <a:latin typeface="Arial" panose="020B0604020202020204" pitchFamily="34" charset="0"/>
                <a:cs typeface="Arial" panose="020B0604020202020204" pitchFamily="34" charset="0"/>
              </a:rPr>
              <a:t>.</a:t>
            </a:r>
          </a:p>
          <a:p>
            <a:pPr algn="just">
              <a:lnSpc>
                <a:spcPct val="150000"/>
              </a:lnSpc>
            </a:pPr>
            <a:r>
              <a:rPr lang="en-US" sz="1600" spc="-1">
                <a:solidFill>
                  <a:schemeClr val="bg1"/>
                </a:solidFill>
                <a:latin typeface="Arial" panose="020B0604020202020204" pitchFamily="34" charset="0"/>
                <a:cs typeface="Arial" panose="020B0604020202020204" pitchFamily="34" charset="0"/>
              </a:rPr>
              <a:t>To start Angular app write interminal: </a:t>
            </a:r>
            <a:r>
              <a:rPr lang="en-US" sz="1600" b="1" spc="-1">
                <a:solidFill>
                  <a:schemeClr val="bg1"/>
                </a:solidFill>
                <a:latin typeface="Arial" panose="020B0604020202020204" pitchFamily="34" charset="0"/>
                <a:cs typeface="Arial" panose="020B0604020202020204" pitchFamily="34" charset="0"/>
              </a:rPr>
              <a:t>ng serve –o.  </a:t>
            </a:r>
            <a:r>
              <a:rPr lang="en-US" sz="1600" spc="-1">
                <a:solidFill>
                  <a:schemeClr val="bg1"/>
                </a:solidFill>
                <a:latin typeface="Arial" panose="020B0604020202020204" pitchFamily="34" charset="0"/>
                <a:cs typeface="Arial" panose="020B0604020202020204" pitchFamily="34" charset="0"/>
              </a:rPr>
              <a:t>Angular</a:t>
            </a:r>
            <a:r>
              <a:rPr lang="en-US" sz="1600">
                <a:latin typeface="Arial" panose="020B0604020202020204" pitchFamily="34" charset="0"/>
                <a:cs typeface="Arial" panose="020B0604020202020204" pitchFamily="34" charset="0"/>
              </a:rPr>
              <a:t>  </a:t>
            </a:r>
            <a:r>
              <a:rPr lang="en-US" sz="1600">
                <a:solidFill>
                  <a:schemeClr val="bg1"/>
                </a:solidFill>
                <a:latin typeface="Arial" panose="020B0604020202020204" pitchFamily="34" charset="0"/>
                <a:cs typeface="Arial" panose="020B0604020202020204" pitchFamily="34" charset="0"/>
              </a:rPr>
              <a:t>collects all component,  their services and modules in one bundle and runs by default on </a:t>
            </a:r>
            <a:r>
              <a:rPr lang="en-US" sz="1600" b="1">
                <a:solidFill>
                  <a:schemeClr val="bg1"/>
                </a:solidFill>
                <a:latin typeface="Arial" panose="020B0604020202020204" pitchFamily="34" charset="0"/>
                <a:cs typeface="Arial" panose="020B0604020202020204" pitchFamily="34" charset="0"/>
              </a:rPr>
              <a:t>http:// localhost: 4200</a:t>
            </a:r>
            <a:r>
              <a:rPr lang="en-US" sz="1600" b="1" spc="-1">
                <a:solidFill>
                  <a:schemeClr val="bg1"/>
                </a:solidFill>
                <a:latin typeface="Arial" panose="020B0604020202020204" pitchFamily="34" charset="0"/>
                <a:cs typeface="Arial" panose="020B0604020202020204" pitchFamily="34" charset="0"/>
              </a:rPr>
              <a:t> </a:t>
            </a:r>
          </a:p>
          <a:p>
            <a:pPr algn="just">
              <a:lnSpc>
                <a:spcPct val="150000"/>
              </a:lnSpc>
            </a:pPr>
            <a:endParaRPr lang="en-US" sz="1600" b="1" u="sng" strike="noStrike" spc="-1">
              <a:solidFill>
                <a:schemeClr val="bg1"/>
              </a:solidFill>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CustomShape 2"/>
          <p:cNvSpPr/>
          <p:nvPr/>
        </p:nvSpPr>
        <p:spPr>
          <a:xfrm>
            <a:off x="441960" y="1401360"/>
            <a:ext cx="2560320" cy="53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altLang="en-US">
                <a:solidFill>
                  <a:schemeClr val="bg1"/>
                </a:solidFill>
                <a:latin typeface="Google Sans"/>
              </a:rPr>
              <a:t>  </a:t>
            </a:r>
            <a:r>
              <a:rPr lang="en-US" altLang="en-US" smtClean="0">
                <a:solidFill>
                  <a:schemeClr val="bg1"/>
                </a:solidFill>
                <a:latin typeface="Google Sans"/>
              </a:rPr>
              <a:t>  </a:t>
            </a:r>
            <a:r>
              <a:rPr lang="en-US" altLang="en-US" b="1" smtClean="0">
                <a:solidFill>
                  <a:schemeClr val="bg1"/>
                </a:solidFill>
                <a:latin typeface="Google Sans"/>
              </a:rPr>
              <a:t>app.component.ts</a:t>
            </a:r>
          </a:p>
          <a:p>
            <a:pPr algn="just">
              <a:lnSpc>
                <a:spcPct val="100000"/>
              </a:lnSpc>
            </a:pPr>
            <a:endParaRPr lang="en-US" smtClean="0">
              <a:solidFill>
                <a:schemeClr val="bg1"/>
              </a:solidFill>
            </a:endParaRPr>
          </a:p>
          <a:p>
            <a:pPr algn="just">
              <a:lnSpc>
                <a:spcPct val="100000"/>
              </a:lnSpc>
            </a:pPr>
            <a:endParaRPr lang="en-US" sz="1800" b="1" u="sng" strike="noStrike" spc="-1">
              <a:solidFill>
                <a:schemeClr val="bg1"/>
              </a:solidFill>
              <a:cs typeface="Arial" panose="020B060402020202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 y="1935120"/>
            <a:ext cx="5196840" cy="2713080"/>
          </a:xfrm>
          <a:prstGeom prst="rect">
            <a:avLst/>
          </a:prstGeom>
        </p:spPr>
      </p:pic>
    </p:spTree>
    <p:extLst>
      <p:ext uri="{BB962C8B-B14F-4D97-AF65-F5344CB8AC3E}">
        <p14:creationId xmlns:p14="http://schemas.microsoft.com/office/powerpoint/2010/main" val="37498454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7308</TotalTime>
  <Words>1756</Words>
  <Application>Microsoft Office PowerPoint</Application>
  <PresentationFormat>Широкоэкранный</PresentationFormat>
  <Paragraphs>213</Paragraphs>
  <Slides>17</Slides>
  <Notes>16</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17</vt:i4>
      </vt:variant>
    </vt:vector>
  </HeadingPairs>
  <TitlesOfParts>
    <vt:vector size="28" baseType="lpstr">
      <vt:lpstr>Arial</vt:lpstr>
      <vt:lpstr>Century Gothic</vt:lpstr>
      <vt:lpstr>Consolas</vt:lpstr>
      <vt:lpstr>DejaVu Sans</vt:lpstr>
      <vt:lpstr>Google Sans</vt:lpstr>
      <vt:lpstr>Proxima Nova Black</vt:lpstr>
      <vt:lpstr>Times New Roman</vt:lpstr>
      <vt:lpstr>Wingdings</vt:lpstr>
      <vt:lpstr>Wingdings 3</vt:lpstr>
      <vt:lpstr>Ион</vt:lpstr>
      <vt:lpstr>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subject/>
  <dc:creator>Strutynska, Viktoriya</dc:creator>
  <dc:description/>
  <cp:lastModifiedBy>Ihor D</cp:lastModifiedBy>
  <cp:revision>145</cp:revision>
  <dcterms:created xsi:type="dcterms:W3CDTF">2018-11-02T13:55:27Z</dcterms:created>
  <dcterms:modified xsi:type="dcterms:W3CDTF">2021-05-05T10:19:10Z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26</vt:i4>
  </property>
</Properties>
</file>