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29.png" ContentType="image/png"/>
  <Override PartName="/ppt/media/image2.wmf" ContentType="image/x-wmf"/>
  <Override PartName="/ppt/media/image27.png" ContentType="image/png"/>
  <Override PartName="/ppt/media/image4.wmf" ContentType="image/x-wmf"/>
  <Override PartName="/ppt/media/image10.png" ContentType="image/png"/>
  <Override PartName="/ppt/media/image5.wmf" ContentType="image/x-wmf"/>
  <Override PartName="/ppt/media/image11.png" ContentType="image/png"/>
  <Override PartName="/ppt/media/image6.wmf" ContentType="image/x-wmf"/>
  <Override PartName="/ppt/media/image7.png" ContentType="image/png"/>
  <Override PartName="/ppt/media/image32.png" ContentType="image/png"/>
  <Override PartName="/ppt/media/image22.jpeg" ContentType="image/jpeg"/>
  <Override PartName="/ppt/media/image9.png" ContentType="image/png"/>
  <Override PartName="/ppt/media/image12.png" ContentType="image/png"/>
  <Override PartName="/ppt/media/image13.png" ContentType="image/png"/>
  <Override PartName="/ppt/media/image30.png" ContentType="image/png"/>
  <Override PartName="/ppt/media/image8.jpeg" ContentType="image/jpeg"/>
  <Override PartName="/ppt/media/image31.png" ContentType="image/png"/>
  <Override PartName="/ppt/media/image3.wmf" ContentType="image/x-wmf"/>
  <Override PartName="/ppt/media/image28.png" ContentType="image/png"/>
  <Override PartName="/ppt/media/image1.wmf" ContentType="image/x-wmf"/>
  <Override PartName="/ppt/media/image14.png" ContentType="image/png"/>
  <Override PartName="/ppt/media/image15.png" ContentType="image/png"/>
  <Override PartName="/ppt/media/image24.jpeg" ContentType="image/jpe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3.png" ContentType="image/png"/>
  <Override PartName="/ppt/media/image25.png" ContentType="image/png"/>
  <Override PartName="/ppt/media/image2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6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83"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5"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86"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91"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93"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94"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95"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96"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97"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98"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wmf"/><Relationship Id="rId3" Type="http://schemas.openxmlformats.org/officeDocument/2006/relationships/image" Target="../media/image7.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9959040" y="5906880"/>
            <a:ext cx="1544040" cy="262440"/>
          </a:xfrm>
          <a:prstGeom prst="rect">
            <a:avLst/>
          </a:prstGeom>
          <a:ln>
            <a:noFill/>
          </a:ln>
        </p:spPr>
      </p:pic>
      <p:pic>
        <p:nvPicPr>
          <p:cNvPr id="1" name="Picture 8" descr=""/>
          <p:cNvPicPr/>
          <p:nvPr/>
        </p:nvPicPr>
        <p:blipFill>
          <a:blip r:embed="rId3"/>
          <a:stretch/>
        </p:blipFill>
        <p:spPr>
          <a:xfrm>
            <a:off x="9959040" y="5906880"/>
            <a:ext cx="1544040" cy="26244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тексту заголовка клацніть мишею</a:t>
            </a:r>
            <a:endParaRPr b="0" lang="uk-UA"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40" name="Picture 8" descr=""/>
          <p:cNvPicPr/>
          <p:nvPr/>
        </p:nvPicPr>
        <p:blipFill>
          <a:blip r:embed="rId2"/>
          <a:stretch/>
        </p:blipFill>
        <p:spPr>
          <a:xfrm>
            <a:off x="9959040" y="5906880"/>
            <a:ext cx="1544040" cy="26244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тексту заголовка клацніть мишею</a:t>
            </a:r>
            <a:endParaRPr b="0" lang="uk-UA"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79" name="Picture 8" descr=""/>
          <p:cNvPicPr/>
          <p:nvPr/>
        </p:nvPicPr>
        <p:blipFill>
          <a:blip r:embed="rId2"/>
          <a:stretch/>
        </p:blipFill>
        <p:spPr>
          <a:xfrm>
            <a:off x="9959040" y="5906880"/>
            <a:ext cx="1544040" cy="26244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тексту заголовка клацніть мишею</a:t>
            </a:r>
            <a:endParaRPr b="0" lang="uk-UA"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8" name="Picture 8" descr=""/>
          <p:cNvPicPr/>
          <p:nvPr/>
        </p:nvPicPr>
        <p:blipFill>
          <a:blip r:embed="rId2"/>
          <a:stretch/>
        </p:blipFill>
        <p:spPr>
          <a:xfrm>
            <a:off x="9959040" y="5906880"/>
            <a:ext cx="1544040" cy="262440"/>
          </a:xfrm>
          <a:prstGeom prst="rect">
            <a:avLst/>
          </a:prstGeom>
          <a:ln>
            <a:noFill/>
          </a:ln>
        </p:spPr>
      </p:pic>
      <p:sp>
        <p:nvSpPr>
          <p:cNvPr id="119" name="CustomShape 1"/>
          <p:cNvSpPr/>
          <p:nvPr/>
        </p:nvSpPr>
        <p:spPr>
          <a:xfrm>
            <a:off x="9487080" y="236880"/>
            <a:ext cx="2118600" cy="2570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100" spc="-1" strike="noStrike">
                <a:solidFill>
                  <a:srgbClr val="000000"/>
                </a:solidFill>
                <a:latin typeface="Open Sans Regular"/>
                <a:ea typeface="Open Sans Regular"/>
              </a:rPr>
              <a:t>SoftServe Confidential</a:t>
            </a:r>
            <a:endParaRPr b="0" lang="uk-UA" sz="1100" spc="-1" strike="noStrike">
              <a:latin typeface="Arial"/>
            </a:endParaRPr>
          </a:p>
        </p:txBody>
      </p:sp>
      <p:sp>
        <p:nvSpPr>
          <p:cNvPr id="12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тексту заголовка клацніть мишею</a:t>
            </a:r>
            <a:endParaRPr b="0" lang="uk-UA" sz="4400" spc="-1" strike="noStrike">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ffffff"/>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ffffff"/>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ffffff"/>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ffffff"/>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ffffff"/>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ffffff"/>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7030a0"/>
            </a:gs>
          </a:gsLst>
          <a:lin ang="10800000"/>
        </a:gradFill>
      </p:bgPr>
    </p:bg>
    <p:spTree>
      <p:nvGrpSpPr>
        <p:cNvPr id="1" name=""/>
        <p:cNvGrpSpPr/>
        <p:nvPr/>
      </p:nvGrpSpPr>
      <p:grpSpPr>
        <a:xfrm>
          <a:off x="0" y="0"/>
          <a:ext cx="0" cy="0"/>
          <a:chOff x="0" y="0"/>
          <a:chExt cx="0" cy="0"/>
        </a:xfrm>
      </p:grpSpPr>
      <p:pic>
        <p:nvPicPr>
          <p:cNvPr id="158" name="Picture 8" descr=""/>
          <p:cNvPicPr/>
          <p:nvPr/>
        </p:nvPicPr>
        <p:blipFill>
          <a:blip r:embed="rId2"/>
          <a:stretch/>
        </p:blipFill>
        <p:spPr>
          <a:xfrm>
            <a:off x="9959040" y="5906880"/>
            <a:ext cx="1546560" cy="264960"/>
          </a:xfrm>
          <a:prstGeom prst="rect">
            <a:avLst/>
          </a:prstGeom>
          <a:ln>
            <a:noFill/>
          </a:ln>
        </p:spPr>
      </p:pic>
      <p:sp>
        <p:nvSpPr>
          <p:cNvPr id="159" name="CustomShape 1"/>
          <p:cNvSpPr/>
          <p:nvPr/>
        </p:nvSpPr>
        <p:spPr>
          <a:xfrm>
            <a:off x="0" y="1744920"/>
            <a:ext cx="12191760" cy="5112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0" name="PlaceHolder 2"/>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pic>
        <p:nvPicPr>
          <p:cNvPr id="161" name="Picture 7" descr=""/>
          <p:cNvPicPr/>
          <p:nvPr/>
        </p:nvPicPr>
        <p:blipFill>
          <a:blip r:embed="rId3"/>
          <a:stretch/>
        </p:blipFill>
        <p:spPr>
          <a:xfrm>
            <a:off x="9961920" y="5906880"/>
            <a:ext cx="1541520" cy="264960"/>
          </a:xfrm>
          <a:prstGeom prst="rect">
            <a:avLst/>
          </a:prstGeom>
          <a:ln>
            <a:noFill/>
          </a:ln>
        </p:spPr>
      </p:pic>
      <p:sp>
        <p:nvSpPr>
          <p:cNvPr id="162" name="PlaceHolder 3"/>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000000"/>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gist.github.com/wojteklu/73c6914cc446146b8b533c0988cf8d29" TargetMode="External"/><Relationship Id="rId2" Type="http://schemas.openxmlformats.org/officeDocument/2006/relationships/hyperlink" Target="https://levelup.gitconnected.com/javascript-clean-code-solid-9d135f824180" TargetMode="External"/><Relationship Id="rId3" Type="http://schemas.openxmlformats.org/officeDocument/2006/relationships/hyperlink" Target="https://medium.com/javascript-in-plain-english/javascript-clean-code-best-practices-461c24c53cae" TargetMode="External"/><Relationship Id="rId4" Type="http://schemas.openxmlformats.org/officeDocument/2006/relationships/hyperlink" Target="https://github.com/ryanmcdermott/clean-code-javascript" TargetMode="External"/><Relationship Id="rId5" Type="http://schemas.openxmlformats.org/officeDocument/2006/relationships/hyperlink" Target="https://dzone.com/articles/6-tips-to-help-you-write-cleaner-code-in-nodejs" TargetMode="External"/><Relationship Id="rId6" Type="http://schemas.openxmlformats.org/officeDocument/2006/relationships/hyperlink" Target="https://thenextweb.com/syndication/2020/07/25/how-to-write-cleaner-code-with-javascript/" TargetMode="External"/><Relationship Id="rId7"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685800" y="685800"/>
            <a:ext cx="10817640" cy="682920"/>
          </a:xfrm>
          <a:prstGeom prst="rect">
            <a:avLst/>
          </a:prstGeom>
          <a:noFill/>
          <a:ln>
            <a:noFill/>
          </a:ln>
        </p:spPr>
        <p:style>
          <a:lnRef idx="0"/>
          <a:fillRef idx="0"/>
          <a:effectRef idx="0"/>
          <a:fontRef idx="minor"/>
        </p:style>
      </p:sp>
      <p:sp>
        <p:nvSpPr>
          <p:cNvPr id="200" name="CustomShape 2"/>
          <p:cNvSpPr/>
          <p:nvPr/>
        </p:nvSpPr>
        <p:spPr>
          <a:xfrm>
            <a:off x="685800" y="2057400"/>
            <a:ext cx="10817640" cy="3426120"/>
          </a:xfrm>
          <a:prstGeom prst="rect">
            <a:avLst/>
          </a:prstGeom>
          <a:noFill/>
          <a:ln>
            <a:noFill/>
          </a:ln>
        </p:spPr>
        <p:style>
          <a:lnRef idx="0"/>
          <a:fillRef idx="0"/>
          <a:effectRef idx="0"/>
          <a:fontRef idx="minor"/>
        </p:style>
      </p:sp>
      <p:sp>
        <p:nvSpPr>
          <p:cNvPr id="201" name="CustomShape 3"/>
          <p:cNvSpPr/>
          <p:nvPr/>
        </p:nvSpPr>
        <p:spPr>
          <a:xfrm>
            <a:off x="576000" y="1008000"/>
            <a:ext cx="3598200" cy="5305680"/>
          </a:xfrm>
          <a:prstGeom prst="rect">
            <a:avLst/>
          </a:prstGeom>
          <a:noFill/>
          <a:ln>
            <a:noFill/>
          </a:ln>
        </p:spPr>
        <p:style>
          <a:lnRef idx="0"/>
          <a:fillRef idx="0"/>
          <a:effectRef idx="0"/>
          <a:fontRef idx="minor"/>
        </p:style>
      </p:sp>
      <p:sp>
        <p:nvSpPr>
          <p:cNvPr id="202" name="CustomShape 4"/>
          <p:cNvSpPr/>
          <p:nvPr/>
        </p:nvSpPr>
        <p:spPr>
          <a:xfrm>
            <a:off x="832680" y="5837400"/>
            <a:ext cx="3464640" cy="292680"/>
          </a:xfrm>
          <a:prstGeom prst="rect">
            <a:avLst/>
          </a:prstGeom>
          <a:noFill/>
          <a:ln>
            <a:noFill/>
          </a:ln>
        </p:spPr>
        <p:style>
          <a:lnRef idx="0"/>
          <a:fillRef idx="0"/>
          <a:effectRef idx="0"/>
          <a:fontRef idx="minor"/>
        </p:style>
      </p:sp>
      <p:sp>
        <p:nvSpPr>
          <p:cNvPr id="203" name="CustomShape 5"/>
          <p:cNvSpPr/>
          <p:nvPr/>
        </p:nvSpPr>
        <p:spPr>
          <a:xfrm>
            <a:off x="-61560" y="97200"/>
            <a:ext cx="12388320" cy="6680520"/>
          </a:xfrm>
          <a:prstGeom prst="rect">
            <a:avLst/>
          </a:prstGeom>
          <a:noFill/>
          <a:ln>
            <a:noFill/>
          </a:ln>
        </p:spPr>
        <p:style>
          <a:lnRef idx="0"/>
          <a:fillRef idx="0"/>
          <a:effectRef idx="0"/>
          <a:fontRef idx="minor"/>
        </p:style>
        <p:txBody>
          <a:bodyPr lIns="90000" rIns="90000" tIns="45000" bIns="45000" anchor="ctr">
            <a:noAutofit/>
          </a:bodyPr>
          <a:p>
            <a:pPr>
              <a:lnSpc>
                <a:spcPts val="11001"/>
              </a:lnSpc>
            </a:pPr>
            <a:r>
              <a:rPr b="0" lang="en-US" sz="150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WRITING</a:t>
            </a:r>
            <a:endParaRPr b="0" lang="uk-UA" sz="13500" spc="-1" strike="noStrike">
              <a:latin typeface="Arial"/>
            </a:endParaRPr>
          </a:p>
          <a:p>
            <a:pPr>
              <a:lnSpc>
                <a:spcPts val="11001"/>
              </a:lnSpc>
            </a:pP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CLEAN             CODE</a:t>
            </a:r>
            <a:endParaRPr b="0" lang="uk-UA" sz="13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008000" y="685800"/>
            <a:ext cx="10817640" cy="682920"/>
          </a:xfrm>
          <a:prstGeom prst="rect">
            <a:avLst/>
          </a:prstGeom>
          <a:noFill/>
          <a:ln>
            <a:noFill/>
          </a:ln>
        </p:spPr>
        <p:style>
          <a:lnRef idx="0"/>
          <a:fillRef idx="0"/>
          <a:effectRef idx="0"/>
          <a:fontRef idx="minor"/>
        </p:style>
      </p:sp>
      <p:sp>
        <p:nvSpPr>
          <p:cNvPr id="239" name="CustomShape 2"/>
          <p:cNvSpPr/>
          <p:nvPr/>
        </p:nvSpPr>
        <p:spPr>
          <a:xfrm>
            <a:off x="6330600" y="2057400"/>
            <a:ext cx="5172480" cy="3426120"/>
          </a:xfrm>
          <a:prstGeom prst="rect">
            <a:avLst/>
          </a:prstGeom>
          <a:noFill/>
          <a:ln>
            <a:noFill/>
          </a:ln>
        </p:spPr>
        <p:style>
          <a:lnRef idx="0"/>
          <a:fillRef idx="0"/>
          <a:effectRef idx="0"/>
          <a:fontRef idx="minor"/>
        </p:style>
      </p:sp>
      <p:sp>
        <p:nvSpPr>
          <p:cNvPr id="240" name="CustomShape 3"/>
          <p:cNvSpPr/>
          <p:nvPr/>
        </p:nvSpPr>
        <p:spPr>
          <a:xfrm>
            <a:off x="-163080" y="576000"/>
            <a:ext cx="12041280" cy="7927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Use comments for clarification</a:t>
            </a:r>
            <a:endParaRPr b="0" lang="uk-UA" sz="3600" spc="-1" strike="noStrike">
              <a:latin typeface="Arial"/>
            </a:endParaRPr>
          </a:p>
        </p:txBody>
      </p:sp>
      <p:pic>
        <p:nvPicPr>
          <p:cNvPr id="241" name="" descr=""/>
          <p:cNvPicPr/>
          <p:nvPr/>
        </p:nvPicPr>
        <p:blipFill>
          <a:blip r:embed="rId1"/>
          <a:stretch/>
        </p:blipFill>
        <p:spPr>
          <a:xfrm>
            <a:off x="1728720" y="1584000"/>
            <a:ext cx="8350920" cy="4246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48000" y="550440"/>
            <a:ext cx="10870200" cy="5190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No matter how hard we try to come up with meaningful names for our variables, functions, and methods. Our code itself is not as perfect as it may be. The problem may be that it is difficult to understand or use. Sometimes we don't know why we implement a function or method or why someone created it that way. Also, when we find ourselves in a situation where we have decided to use a hack, a quick fix or an unconventional approach. So you need to use the comments to explain why we did what we did. It is better to use one or two lines for a comment with explanations than to make people guess.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685800" y="2057400"/>
            <a:ext cx="5172120" cy="3426120"/>
          </a:xfrm>
          <a:prstGeom prst="rect">
            <a:avLst/>
          </a:prstGeom>
          <a:noFill/>
          <a:ln>
            <a:noFill/>
          </a:ln>
        </p:spPr>
        <p:style>
          <a:lnRef idx="0"/>
          <a:fillRef idx="0"/>
          <a:effectRef idx="0"/>
          <a:fontRef idx="minor"/>
        </p:style>
      </p:sp>
      <p:sp>
        <p:nvSpPr>
          <p:cNvPr id="244" name="CustomShape 2"/>
          <p:cNvSpPr/>
          <p:nvPr/>
        </p:nvSpPr>
        <p:spPr>
          <a:xfrm>
            <a:off x="6330600" y="2057400"/>
            <a:ext cx="5172480" cy="3426120"/>
          </a:xfrm>
          <a:prstGeom prst="rect">
            <a:avLst/>
          </a:prstGeom>
          <a:noFill/>
          <a:ln>
            <a:noFill/>
          </a:ln>
        </p:spPr>
        <p:style>
          <a:lnRef idx="0"/>
          <a:fillRef idx="0"/>
          <a:effectRef idx="0"/>
          <a:fontRef idx="minor"/>
        </p:style>
      </p:sp>
      <p:sp>
        <p:nvSpPr>
          <p:cNvPr id="245" name="CustomShape 3"/>
          <p:cNvSpPr/>
          <p:nvPr/>
        </p:nvSpPr>
        <p:spPr>
          <a:xfrm>
            <a:off x="216000" y="576000"/>
            <a:ext cx="12041280" cy="11001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Follow the sequence</a:t>
            </a:r>
            <a:r>
              <a:rPr b="1" lang="uk-UA" sz="3600" spc="-1" strike="noStrike">
                <a:solidFill>
                  <a:srgbClr val="ffffff"/>
                </a:solidFill>
                <a:latin typeface="Arial"/>
                <a:ea typeface="Lohit Devanagari"/>
              </a:rPr>
              <a:t> </a:t>
            </a:r>
            <a:endParaRPr b="0" lang="uk-UA" sz="3600" spc="-1" strike="noStrike">
              <a:latin typeface="Arial"/>
            </a:endParaRPr>
          </a:p>
        </p:txBody>
      </p:sp>
      <p:sp>
        <p:nvSpPr>
          <p:cNvPr id="246" name="CustomShape 4"/>
          <p:cNvSpPr/>
          <p:nvPr/>
        </p:nvSpPr>
        <p:spPr>
          <a:xfrm>
            <a:off x="670680" y="1368000"/>
            <a:ext cx="10832400" cy="39150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When we find a specific coding practice or style that we like, we need to stick to it and use it everywhere. Using different coding methods or styles in different projects is not a good idea. A project written in different styles is like a book in different languages. There is always someone in this situation who does not understand something. Therefore, there are generally accepted norms that must be followed. For example, those shown in the next slide.</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 descr=""/>
          <p:cNvPicPr/>
          <p:nvPr/>
        </p:nvPicPr>
        <p:blipFill>
          <a:blip r:embed="rId1"/>
          <a:stretch/>
        </p:blipFill>
        <p:spPr>
          <a:xfrm>
            <a:off x="3888000" y="1815480"/>
            <a:ext cx="4246200" cy="3654720"/>
          </a:xfrm>
          <a:prstGeom prst="rect">
            <a:avLst/>
          </a:prstGeom>
          <a:ln>
            <a:noFill/>
          </a:ln>
        </p:spPr>
      </p:pic>
      <p:sp>
        <p:nvSpPr>
          <p:cNvPr id="248" name="Line 1"/>
          <p:cNvSpPr/>
          <p:nvPr/>
        </p:nvSpPr>
        <p:spPr>
          <a:xfrm flipH="1">
            <a:off x="5256000" y="1080000"/>
            <a:ext cx="360000" cy="792000"/>
          </a:xfrm>
          <a:prstGeom prst="line">
            <a:avLst/>
          </a:prstGeom>
          <a:ln w="10080">
            <a:solidFill>
              <a:srgbClr val="000000"/>
            </a:solidFill>
            <a:round/>
            <a:tailEnd len="med" type="triangle" w="med"/>
          </a:ln>
        </p:spPr>
        <p:style>
          <a:lnRef idx="0"/>
          <a:fillRef idx="0"/>
          <a:effectRef idx="0"/>
          <a:fontRef idx="minor"/>
        </p:style>
      </p:sp>
      <p:sp>
        <p:nvSpPr>
          <p:cNvPr id="249" name="CustomShape 2"/>
          <p:cNvSpPr/>
          <p:nvPr/>
        </p:nvSpPr>
        <p:spPr>
          <a:xfrm>
            <a:off x="5040000" y="433080"/>
            <a:ext cx="1870200" cy="42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between parameters</a:t>
            </a:r>
            <a:endParaRPr b="0" lang="uk-UA" sz="1800" spc="-1" strike="noStrike">
              <a:latin typeface="Arial"/>
            </a:endParaRPr>
          </a:p>
        </p:txBody>
      </p:sp>
      <p:sp>
        <p:nvSpPr>
          <p:cNvPr id="250" name="Line 3"/>
          <p:cNvSpPr/>
          <p:nvPr/>
        </p:nvSpPr>
        <p:spPr>
          <a:xfrm flipV="1">
            <a:off x="5544000" y="1166040"/>
            <a:ext cx="2160000" cy="705960"/>
          </a:xfrm>
          <a:prstGeom prst="line">
            <a:avLst/>
          </a:prstGeom>
          <a:ln w="10080">
            <a:solidFill>
              <a:srgbClr val="000000"/>
            </a:solidFill>
            <a:round/>
            <a:headEnd len="med" type="triangle" w="med"/>
          </a:ln>
        </p:spPr>
        <p:style>
          <a:lnRef idx="0"/>
          <a:fillRef idx="0"/>
          <a:effectRef idx="0"/>
          <a:fontRef idx="minor"/>
        </p:style>
      </p:sp>
      <p:sp>
        <p:nvSpPr>
          <p:cNvPr id="251" name="CustomShape 4"/>
          <p:cNvSpPr/>
          <p:nvPr/>
        </p:nvSpPr>
        <p:spPr>
          <a:xfrm>
            <a:off x="7344000" y="432000"/>
            <a:ext cx="3382920" cy="429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The first curly brace in the same line after the space</a:t>
            </a:r>
            <a:endParaRPr b="0" lang="uk-UA" sz="1800" spc="-1" strike="noStrike">
              <a:latin typeface="Arial"/>
            </a:endParaRPr>
          </a:p>
        </p:txBody>
      </p:sp>
      <p:sp>
        <p:nvSpPr>
          <p:cNvPr id="252" name="Line 5"/>
          <p:cNvSpPr/>
          <p:nvPr/>
        </p:nvSpPr>
        <p:spPr>
          <a:xfrm flipH="1" flipV="1">
            <a:off x="4248000" y="1152000"/>
            <a:ext cx="648000" cy="720000"/>
          </a:xfrm>
          <a:prstGeom prst="line">
            <a:avLst/>
          </a:prstGeom>
          <a:ln w="10080">
            <a:solidFill>
              <a:srgbClr val="000000"/>
            </a:solidFill>
            <a:round/>
            <a:headEnd len="med" type="triangle" w="med"/>
          </a:ln>
        </p:spPr>
        <p:style>
          <a:lnRef idx="0"/>
          <a:fillRef idx="0"/>
          <a:effectRef idx="0"/>
          <a:fontRef idx="minor"/>
        </p:style>
      </p:sp>
      <p:sp>
        <p:nvSpPr>
          <p:cNvPr id="253" name="CustomShape 6"/>
          <p:cNvSpPr/>
          <p:nvPr/>
        </p:nvSpPr>
        <p:spPr>
          <a:xfrm>
            <a:off x="648000" y="432000"/>
            <a:ext cx="3742200" cy="429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No spaces between the function name and the first parenthesis</a:t>
            </a:r>
            <a:endParaRPr b="0" lang="uk-UA" sz="1800" spc="-1" strike="noStrike">
              <a:latin typeface="Arial"/>
            </a:endParaRPr>
          </a:p>
        </p:txBody>
      </p:sp>
      <p:sp>
        <p:nvSpPr>
          <p:cNvPr id="254" name="Line 7"/>
          <p:cNvSpPr/>
          <p:nvPr/>
        </p:nvSpPr>
        <p:spPr>
          <a:xfrm flipH="1" flipV="1">
            <a:off x="3024000" y="1944000"/>
            <a:ext cx="936000" cy="216000"/>
          </a:xfrm>
          <a:prstGeom prst="line">
            <a:avLst/>
          </a:prstGeom>
          <a:ln>
            <a:solidFill>
              <a:srgbClr val="000000"/>
            </a:solidFill>
            <a:headEnd len="med" type="triangle" w="med"/>
          </a:ln>
        </p:spPr>
        <p:style>
          <a:lnRef idx="0"/>
          <a:fillRef idx="0"/>
          <a:effectRef idx="0"/>
          <a:fontRef idx="minor"/>
        </p:style>
      </p:sp>
      <p:sp>
        <p:nvSpPr>
          <p:cNvPr id="255" name="CustomShape 8"/>
          <p:cNvSpPr/>
          <p:nvPr/>
        </p:nvSpPr>
        <p:spPr>
          <a:xfrm>
            <a:off x="936000" y="1584000"/>
            <a:ext cx="2662200" cy="25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Indent 2 spaces</a:t>
            </a:r>
            <a:endParaRPr b="0" lang="uk-UA" sz="1800" spc="-1" strike="noStrike">
              <a:latin typeface="Arial"/>
            </a:endParaRPr>
          </a:p>
        </p:txBody>
      </p:sp>
      <p:sp>
        <p:nvSpPr>
          <p:cNvPr id="256" name="CustomShape 9"/>
          <p:cNvSpPr/>
          <p:nvPr/>
        </p:nvSpPr>
        <p:spPr>
          <a:xfrm>
            <a:off x="8280000" y="1585080"/>
            <a:ext cx="3670920" cy="42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Spaces around the operators</a:t>
            </a:r>
            <a:endParaRPr b="0" lang="uk-UA" sz="1800" spc="-1" strike="noStrike">
              <a:latin typeface="Arial"/>
            </a:endParaRPr>
          </a:p>
        </p:txBody>
      </p:sp>
      <p:sp>
        <p:nvSpPr>
          <p:cNvPr id="257" name="Line 10"/>
          <p:cNvSpPr/>
          <p:nvPr/>
        </p:nvSpPr>
        <p:spPr>
          <a:xfrm flipV="1">
            <a:off x="5688000" y="1944000"/>
            <a:ext cx="2664000" cy="504000"/>
          </a:xfrm>
          <a:prstGeom prst="line">
            <a:avLst/>
          </a:prstGeom>
          <a:ln w="10080">
            <a:solidFill>
              <a:srgbClr val="000000"/>
            </a:solidFill>
            <a:round/>
            <a:headEnd len="med" type="triangle" w="med"/>
          </a:ln>
        </p:spPr>
        <p:style>
          <a:lnRef idx="0"/>
          <a:fillRef idx="0"/>
          <a:effectRef idx="0"/>
          <a:fontRef idx="minor"/>
        </p:style>
      </p:sp>
      <p:sp>
        <p:nvSpPr>
          <p:cNvPr id="258" name="Line 11"/>
          <p:cNvSpPr/>
          <p:nvPr/>
        </p:nvSpPr>
        <p:spPr>
          <a:xfrm>
            <a:off x="5328000" y="2736000"/>
            <a:ext cx="3096000" cy="0"/>
          </a:xfrm>
          <a:prstGeom prst="line">
            <a:avLst/>
          </a:prstGeom>
          <a:ln w="10080">
            <a:solidFill>
              <a:srgbClr val="000000"/>
            </a:solidFill>
            <a:round/>
            <a:headEnd len="med" type="triangle" w="med"/>
          </a:ln>
        </p:spPr>
        <p:style>
          <a:lnRef idx="0"/>
          <a:fillRef idx="0"/>
          <a:effectRef idx="0"/>
          <a:fontRef idx="minor"/>
        </p:style>
      </p:sp>
      <p:sp>
        <p:nvSpPr>
          <p:cNvPr id="259" name="CustomShape 12"/>
          <p:cNvSpPr/>
          <p:nvPr/>
        </p:nvSpPr>
        <p:spPr>
          <a:xfrm>
            <a:off x="8496000" y="2520000"/>
            <a:ext cx="3886920" cy="25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A semicolon is required</a:t>
            </a:r>
            <a:endParaRPr b="0" lang="uk-UA" sz="1800" spc="-1" strike="noStrike">
              <a:latin typeface="Arial"/>
            </a:endParaRPr>
          </a:p>
        </p:txBody>
      </p:sp>
      <p:sp>
        <p:nvSpPr>
          <p:cNvPr id="260" name="Line 13"/>
          <p:cNvSpPr/>
          <p:nvPr/>
        </p:nvSpPr>
        <p:spPr>
          <a:xfrm flipV="1">
            <a:off x="5616000" y="3384000"/>
            <a:ext cx="2808000" cy="360000"/>
          </a:xfrm>
          <a:prstGeom prst="line">
            <a:avLst/>
          </a:prstGeom>
          <a:ln w="10080">
            <a:solidFill>
              <a:srgbClr val="000000"/>
            </a:solidFill>
            <a:round/>
            <a:headEnd len="med" type="triangle" w="med"/>
          </a:ln>
        </p:spPr>
        <p:style>
          <a:lnRef idx="0"/>
          <a:fillRef idx="0"/>
          <a:effectRef idx="0"/>
          <a:fontRef idx="minor"/>
        </p:style>
      </p:sp>
      <p:sp>
        <p:nvSpPr>
          <p:cNvPr id="261" name="CustomShape 14"/>
          <p:cNvSpPr/>
          <p:nvPr/>
        </p:nvSpPr>
        <p:spPr>
          <a:xfrm>
            <a:off x="8496000" y="3223800"/>
            <a:ext cx="3166920" cy="42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between parameters</a:t>
            </a:r>
            <a:endParaRPr b="0" lang="uk-UA" sz="1800" spc="-1" strike="noStrike">
              <a:latin typeface="Arial"/>
            </a:endParaRPr>
          </a:p>
        </p:txBody>
      </p:sp>
      <p:sp>
        <p:nvSpPr>
          <p:cNvPr id="262" name="Line 15"/>
          <p:cNvSpPr/>
          <p:nvPr/>
        </p:nvSpPr>
        <p:spPr>
          <a:xfrm flipV="1">
            <a:off x="6264000" y="4248000"/>
            <a:ext cx="2088000" cy="216000"/>
          </a:xfrm>
          <a:prstGeom prst="line">
            <a:avLst/>
          </a:prstGeom>
          <a:ln w="10080">
            <a:solidFill>
              <a:srgbClr val="000000"/>
            </a:solidFill>
            <a:round/>
            <a:headEnd len="med" type="triangle" w="med"/>
          </a:ln>
        </p:spPr>
        <p:style>
          <a:lnRef idx="0"/>
          <a:fillRef idx="0"/>
          <a:effectRef idx="0"/>
          <a:fontRef idx="minor"/>
        </p:style>
      </p:sp>
      <p:sp>
        <p:nvSpPr>
          <p:cNvPr id="263" name="CustomShape 16"/>
          <p:cNvSpPr/>
          <p:nvPr/>
        </p:nvSpPr>
        <p:spPr>
          <a:xfrm>
            <a:off x="8496000" y="4059720"/>
            <a:ext cx="3166920" cy="25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between parameters</a:t>
            </a:r>
            <a:endParaRPr b="0" lang="uk-UA" sz="1800" spc="-1" strike="noStrike">
              <a:latin typeface="Arial"/>
            </a:endParaRPr>
          </a:p>
        </p:txBody>
      </p:sp>
      <p:sp>
        <p:nvSpPr>
          <p:cNvPr id="264" name="Line 17"/>
          <p:cNvSpPr/>
          <p:nvPr/>
        </p:nvSpPr>
        <p:spPr>
          <a:xfrm>
            <a:off x="4752000" y="4896000"/>
            <a:ext cx="3312000" cy="360000"/>
          </a:xfrm>
          <a:prstGeom prst="line">
            <a:avLst/>
          </a:prstGeom>
          <a:ln w="10080">
            <a:solidFill>
              <a:srgbClr val="000000"/>
            </a:solidFill>
            <a:round/>
            <a:headEnd len="med" type="triangle" w="med"/>
          </a:ln>
        </p:spPr>
        <p:style>
          <a:lnRef idx="0"/>
          <a:fillRef idx="0"/>
          <a:effectRef idx="0"/>
          <a:fontRef idx="minor"/>
        </p:style>
      </p:sp>
      <p:sp>
        <p:nvSpPr>
          <p:cNvPr id="265" name="CustomShape 18"/>
          <p:cNvSpPr/>
          <p:nvPr/>
        </p:nvSpPr>
        <p:spPr>
          <a:xfrm>
            <a:off x="8135280" y="5040000"/>
            <a:ext cx="3670920" cy="25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 else { without line wrapping</a:t>
            </a:r>
            <a:endParaRPr b="0" lang="uk-UA" sz="1800" spc="-1" strike="noStrike">
              <a:latin typeface="Arial"/>
            </a:endParaRPr>
          </a:p>
        </p:txBody>
      </p:sp>
      <p:sp>
        <p:nvSpPr>
          <p:cNvPr id="266" name="Line 19"/>
          <p:cNvSpPr/>
          <p:nvPr/>
        </p:nvSpPr>
        <p:spPr>
          <a:xfrm>
            <a:off x="4680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267" name="Line 20"/>
          <p:cNvSpPr/>
          <p:nvPr/>
        </p:nvSpPr>
        <p:spPr>
          <a:xfrm flipH="1">
            <a:off x="5184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268" name="CustomShape 21"/>
          <p:cNvSpPr/>
          <p:nvPr/>
        </p:nvSpPr>
        <p:spPr>
          <a:xfrm>
            <a:off x="3816000" y="5787720"/>
            <a:ext cx="4750920" cy="25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Spaces for nested call</a:t>
            </a:r>
            <a:endParaRPr b="0" lang="uk-UA" sz="1800" spc="-1" strike="noStrike">
              <a:latin typeface="Arial"/>
            </a:endParaRPr>
          </a:p>
        </p:txBody>
      </p:sp>
      <p:sp>
        <p:nvSpPr>
          <p:cNvPr id="269" name="Line 22"/>
          <p:cNvSpPr/>
          <p:nvPr/>
        </p:nvSpPr>
        <p:spPr>
          <a:xfrm flipH="1">
            <a:off x="2952000" y="4176000"/>
            <a:ext cx="1080000" cy="72000"/>
          </a:xfrm>
          <a:prstGeom prst="line">
            <a:avLst/>
          </a:prstGeom>
          <a:ln w="10080">
            <a:solidFill>
              <a:srgbClr val="000000"/>
            </a:solidFill>
            <a:round/>
            <a:headEnd len="med" type="triangle" w="med"/>
          </a:ln>
        </p:spPr>
        <p:style>
          <a:lnRef idx="0"/>
          <a:fillRef idx="0"/>
          <a:effectRef idx="0"/>
          <a:fontRef idx="minor"/>
        </p:style>
      </p:sp>
      <p:sp>
        <p:nvSpPr>
          <p:cNvPr id="270" name="CustomShape 23"/>
          <p:cNvSpPr/>
          <p:nvPr/>
        </p:nvSpPr>
        <p:spPr>
          <a:xfrm>
            <a:off x="504000" y="3888000"/>
            <a:ext cx="2662200" cy="429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Blank tape between logical blocks</a:t>
            </a:r>
            <a:endParaRPr b="0" lang="uk-UA" sz="1800" spc="-1" strike="noStrike">
              <a:latin typeface="Arial"/>
            </a:endParaRPr>
          </a:p>
        </p:txBody>
      </p:sp>
      <p:sp>
        <p:nvSpPr>
          <p:cNvPr id="271" name="Line 24"/>
          <p:cNvSpPr/>
          <p:nvPr/>
        </p:nvSpPr>
        <p:spPr>
          <a:xfrm flipH="1">
            <a:off x="2664000" y="2592000"/>
            <a:ext cx="1296000" cy="0"/>
          </a:xfrm>
          <a:prstGeom prst="line">
            <a:avLst/>
          </a:prstGeom>
          <a:ln w="10080">
            <a:solidFill>
              <a:srgbClr val="000000"/>
            </a:solidFill>
            <a:round/>
            <a:headEnd len="med" type="triangle" w="med"/>
          </a:ln>
        </p:spPr>
        <p:style>
          <a:lnRef idx="0"/>
          <a:fillRef idx="0"/>
          <a:effectRef idx="0"/>
          <a:fontRef idx="minor"/>
        </p:style>
      </p:sp>
      <p:sp>
        <p:nvSpPr>
          <p:cNvPr id="272" name="CustomShape 25"/>
          <p:cNvSpPr/>
          <p:nvPr/>
        </p:nvSpPr>
        <p:spPr>
          <a:xfrm>
            <a:off x="72000" y="2223000"/>
            <a:ext cx="3166560" cy="51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after for / if / while</a:t>
            </a:r>
            <a:endParaRPr b="0" lang="uk-UA"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330600" y="2057400"/>
            <a:ext cx="5172480" cy="3426120"/>
          </a:xfrm>
          <a:prstGeom prst="rect">
            <a:avLst/>
          </a:prstGeom>
          <a:noFill/>
          <a:ln>
            <a:noFill/>
          </a:ln>
        </p:spPr>
        <p:style>
          <a:lnRef idx="0"/>
          <a:fillRef idx="0"/>
          <a:effectRef idx="0"/>
          <a:fontRef idx="minor"/>
        </p:style>
      </p:sp>
      <p:sp>
        <p:nvSpPr>
          <p:cNvPr id="274" name="CustomShape 2"/>
          <p:cNvSpPr/>
          <p:nvPr/>
        </p:nvSpPr>
        <p:spPr>
          <a:xfrm>
            <a:off x="288000" y="576000"/>
            <a:ext cx="12041280" cy="715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Liberation Serif;Times New Roman"/>
                <a:ea typeface="Lohit Devanagari"/>
              </a:rPr>
              <a:t>Regularly review your code </a:t>
            </a:r>
            <a:endParaRPr b="0" lang="uk-UA" sz="3600" spc="-1" strike="noStrike">
              <a:latin typeface="Arial"/>
            </a:endParaRPr>
          </a:p>
        </p:txBody>
      </p:sp>
      <p:sp>
        <p:nvSpPr>
          <p:cNvPr id="275" name="CustomShape 3"/>
          <p:cNvSpPr/>
          <p:nvPr/>
        </p:nvSpPr>
        <p:spPr>
          <a:xfrm>
            <a:off x="720000" y="1268640"/>
            <a:ext cx="10855080" cy="39150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Just writing clean code is not all. Our work is not finished with the last semicolon. The next step is to maintain the purity of our code. Clean code requires maintenance. When we write something, we need to review it regularly, clean it up, and try to improve it. The same software updates that everyone gets on their phone are the result of regularly reviewing and improving previously written code. This is an opportunity to do better.</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721440" y="360000"/>
            <a:ext cx="10870200" cy="5615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1" lang="uk-UA" sz="3000" spc="-1" strike="noStrike">
                <a:solidFill>
                  <a:srgbClr val="ffffff"/>
                </a:solidFill>
                <a:latin typeface="Arial"/>
                <a:ea typeface="DejaVu Sans"/>
              </a:rPr>
              <a:t>Modular tests</a:t>
            </a:r>
            <a:r>
              <a:rPr b="0" lang="uk-UA" sz="3000" spc="-1" strike="noStrike">
                <a:solidFill>
                  <a:srgbClr val="ffffff"/>
                </a:solidFill>
                <a:latin typeface="Arial"/>
                <a:ea typeface="DejaVu Sans"/>
              </a:rPr>
              <a:t> are the guardians of the quality of your code. By covering your code in time with modular tests, you review yourself and your code. In the future, modular tests and test development will help identify weaknesses and identify where program behavior is distorted or disrupted.</a:t>
            </a:r>
            <a:endParaRPr b="0" lang="uk-UA" sz="3000" spc="-1" strike="noStrike">
              <a:latin typeface="Arial"/>
            </a:endParaRPr>
          </a:p>
          <a:p>
            <a:pPr algn="just">
              <a:lnSpc>
                <a:spcPct val="100000"/>
              </a:lnSpc>
            </a:pPr>
            <a:r>
              <a:rPr b="1" lang="uk-UA" sz="3000" spc="-1" strike="noStrike">
                <a:solidFill>
                  <a:srgbClr val="ffffff"/>
                </a:solidFill>
                <a:latin typeface="Arial"/>
                <a:ea typeface="DejaVu Sans"/>
              </a:rPr>
              <a:t>Refactoring.</a:t>
            </a:r>
            <a:r>
              <a:rPr b="0" lang="uk-UA" sz="3000" spc="-1" strike="noStrike">
                <a:solidFill>
                  <a:srgbClr val="ffffff"/>
                </a:solidFill>
                <a:latin typeface="Arial"/>
                <a:ea typeface="DejaVu Sans"/>
              </a:rPr>
              <a:t> This is what makes your code clean, beautiful, advanced and easier to understand. There is always room for improvement. Refactoring should be done carefully and in small pieces so that you do not spoil one part while trying to fix the other.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528000" y="504000"/>
            <a:ext cx="6478200" cy="740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4600" spc="-1" strike="noStrike">
                <a:solidFill>
                  <a:srgbClr val="ffffff"/>
                </a:solidFill>
                <a:latin typeface="Arial"/>
                <a:ea typeface="DejaVu Sans"/>
              </a:rPr>
              <a:t>SOLID principles</a:t>
            </a:r>
            <a:endParaRPr b="0" lang="uk-UA" sz="4600" spc="-1" strike="noStrike">
              <a:latin typeface="Arial"/>
            </a:endParaRPr>
          </a:p>
        </p:txBody>
      </p:sp>
      <p:sp>
        <p:nvSpPr>
          <p:cNvPr id="278" name="CustomShape 2"/>
          <p:cNvSpPr/>
          <p:nvPr/>
        </p:nvSpPr>
        <p:spPr>
          <a:xfrm>
            <a:off x="720720" y="1274760"/>
            <a:ext cx="10654200" cy="43401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SOLID is an abbreviation of the first letters of the five basic principles of object-oriented programming and design proposed by Robert Martin.</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SOLID principles are used to design and develop software systems that are likely to be able to develop, expand and maintain for a long time.</a:t>
            </a:r>
            <a:endParaRPr b="0" lang="uk-UA" sz="3000" spc="-1" strike="noStrike">
              <a:latin typeface="Arial"/>
            </a:endParaRPr>
          </a:p>
          <a:p>
            <a:pPr algn="just">
              <a:lnSpc>
                <a:spcPct val="100000"/>
              </a:lnSpc>
            </a:pPr>
            <a:endParaRPr b="0" lang="uk-UA" sz="3000" spc="-1" strike="noStrike">
              <a:latin typeface="Arial"/>
            </a:endParaRPr>
          </a:p>
          <a:p>
            <a:pPr algn="just">
              <a:lnSpc>
                <a:spcPct val="100000"/>
              </a:lnSpc>
            </a:pPr>
            <a:endParaRPr b="0" lang="uk-UA" sz="3000" spc="-1" strike="noStrike">
              <a:latin typeface="Arial"/>
            </a:endParaRPr>
          </a:p>
          <a:p>
            <a:pPr algn="just">
              <a:lnSpc>
                <a:spcPct val="100000"/>
              </a:lnSpc>
            </a:pP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720000" y="720000"/>
            <a:ext cx="10798200" cy="344520"/>
          </a:xfrm>
          <a:prstGeom prst="rect">
            <a:avLst/>
          </a:prstGeom>
          <a:noFill/>
          <a:ln>
            <a:noFill/>
          </a:ln>
        </p:spPr>
        <p:style>
          <a:lnRef idx="0"/>
          <a:fillRef idx="0"/>
          <a:effectRef idx="0"/>
          <a:fontRef idx="minor"/>
        </p:style>
      </p:sp>
      <p:sp>
        <p:nvSpPr>
          <p:cNvPr id="280" name="CustomShape 2"/>
          <p:cNvSpPr/>
          <p:nvPr/>
        </p:nvSpPr>
        <p:spPr>
          <a:xfrm>
            <a:off x="720000" y="221400"/>
            <a:ext cx="10798200" cy="438624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0" lang="uk-UA" sz="4600" spc="-1" strike="noStrike">
                <a:solidFill>
                  <a:srgbClr val="ffffff"/>
                </a:solidFill>
                <a:latin typeface="Arial"/>
                <a:ea typeface="DejaVu Sans"/>
              </a:rPr>
              <a:t>S</a:t>
            </a:r>
            <a:r>
              <a:rPr b="0" lang="uk-UA" sz="3000" spc="-1" strike="noStrike">
                <a:solidFill>
                  <a:srgbClr val="ffffff"/>
                </a:solidFill>
                <a:latin typeface="Arial"/>
                <a:ea typeface="DejaVu Sans"/>
              </a:rPr>
              <a:t> - Single Responsibility Principle (SRP) - Each software module has one and only one reason for change. As software systems change to meet the needs of users and the satisfaction of stakeholders, we can reformulate the principle as follows: "Each module must be accountable to one and only one user or stakeholder." Suppose we have an Employee object, it has three functions: calcuPay (), reportHours () and save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1" name="" descr=""/>
          <p:cNvPicPr/>
          <p:nvPr/>
        </p:nvPicPr>
        <p:blipFill>
          <a:blip r:embed="rId1"/>
          <a:stretch/>
        </p:blipFill>
        <p:spPr>
          <a:xfrm>
            <a:off x="709920" y="792000"/>
            <a:ext cx="5193000" cy="5193000"/>
          </a:xfrm>
          <a:prstGeom prst="rect">
            <a:avLst/>
          </a:prstGeom>
          <a:ln>
            <a:noFill/>
          </a:ln>
        </p:spPr>
      </p:pic>
      <p:sp>
        <p:nvSpPr>
          <p:cNvPr id="282" name="CustomShape 1"/>
          <p:cNvSpPr/>
          <p:nvPr/>
        </p:nvSpPr>
        <p:spPr>
          <a:xfrm>
            <a:off x="6048000" y="864000"/>
            <a:ext cx="6262200" cy="405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2800" spc="-1" strike="noStrike">
                <a:solidFill>
                  <a:srgbClr val="ffffff"/>
                </a:solidFill>
                <a:latin typeface="Arial"/>
                <a:ea typeface="DejaVu Sans"/>
              </a:rPr>
              <a:t>This structure violates the SRP,</a:t>
            </a:r>
            <a:endParaRPr b="0" lang="uk-UA" sz="2800" spc="-1" strike="noStrike">
              <a:latin typeface="Arial"/>
            </a:endParaRPr>
          </a:p>
          <a:p>
            <a:pPr>
              <a:lnSpc>
                <a:spcPct val="100000"/>
              </a:lnSpc>
            </a:pPr>
            <a:r>
              <a:rPr b="0" lang="uk-UA" sz="2800" spc="-1" strike="noStrike">
                <a:solidFill>
                  <a:srgbClr val="ffffff"/>
                </a:solidFill>
                <a:latin typeface="Arial"/>
                <a:ea typeface="DejaVu Sans"/>
              </a:rPr>
              <a:t>because:</a:t>
            </a:r>
            <a:endParaRPr b="0" lang="uk-UA" sz="2800" spc="-1" strike="noStrike">
              <a:latin typeface="Arial"/>
            </a:endParaRPr>
          </a:p>
          <a:p>
            <a:pPr>
              <a:lnSpc>
                <a:spcPct val="100000"/>
              </a:lnSpc>
            </a:pPr>
            <a:r>
              <a:rPr b="0" lang="uk-UA" sz="2800" spc="-1" strike="noStrike">
                <a:solidFill>
                  <a:srgbClr val="ffffff"/>
                </a:solidFill>
                <a:latin typeface="Arial"/>
                <a:ea typeface="DejaVu Sans"/>
              </a:rPr>
              <a:t>- calculatePay () is responsible for accounting</a:t>
            </a:r>
            <a:endParaRPr b="0" lang="uk-UA" sz="2800" spc="-1" strike="noStrike">
              <a:latin typeface="Arial"/>
            </a:endParaRPr>
          </a:p>
          <a:p>
            <a:pPr>
              <a:lnSpc>
                <a:spcPct val="100000"/>
              </a:lnSpc>
            </a:pPr>
            <a:r>
              <a:rPr b="0" lang="uk-UA" sz="2800" spc="-1" strike="noStrike">
                <a:solidFill>
                  <a:srgbClr val="ffffff"/>
                </a:solidFill>
                <a:latin typeface="Arial"/>
                <a:ea typeface="DejaVu Sans"/>
              </a:rPr>
              <a:t>- reportHours () is used by the HR department</a:t>
            </a:r>
            <a:endParaRPr b="0" lang="uk-UA" sz="2800" spc="-1" strike="noStrike">
              <a:latin typeface="Arial"/>
            </a:endParaRPr>
          </a:p>
          <a:p>
            <a:pPr>
              <a:lnSpc>
                <a:spcPct val="100000"/>
              </a:lnSpc>
            </a:pPr>
            <a:r>
              <a:rPr b="0" lang="uk-UA" sz="2800" spc="-1" strike="noStrike">
                <a:solidFill>
                  <a:srgbClr val="ffffff"/>
                </a:solidFill>
                <a:latin typeface="Arial"/>
                <a:ea typeface="DejaVu Sans"/>
              </a:rPr>
              <a:t>- save () is determined by database administrators</a:t>
            </a:r>
            <a:endParaRPr b="0" lang="uk-UA" sz="2800" spc="-1" strike="noStrike">
              <a:latin typeface="Arial"/>
            </a:endParaRPr>
          </a:p>
          <a:p>
            <a:pPr>
              <a:lnSpc>
                <a:spcPct val="100000"/>
              </a:lnSpc>
            </a:pPr>
            <a:r>
              <a:rPr b="0" lang="uk-UA" sz="2800" spc="-1" strike="noStrike">
                <a:solidFill>
                  <a:srgbClr val="ffffff"/>
                </a:solidFill>
                <a:latin typeface="Arial"/>
                <a:ea typeface="DejaVu Sans"/>
              </a:rPr>
              <a:t>To avoid this problem, you need to separate the code</a:t>
            </a:r>
            <a:endParaRPr b="0" lang="uk-UA"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 descr=""/>
          <p:cNvPicPr/>
          <p:nvPr/>
        </p:nvPicPr>
        <p:blipFill>
          <a:blip r:embed="rId1"/>
          <a:stretch/>
        </p:blipFill>
        <p:spPr>
          <a:xfrm>
            <a:off x="792000" y="793440"/>
            <a:ext cx="4031280" cy="2058840"/>
          </a:xfrm>
          <a:prstGeom prst="rect">
            <a:avLst/>
          </a:prstGeom>
          <a:ln>
            <a:noFill/>
          </a:ln>
        </p:spPr>
      </p:pic>
      <p:pic>
        <p:nvPicPr>
          <p:cNvPr id="284" name="" descr=""/>
          <p:cNvPicPr/>
          <p:nvPr/>
        </p:nvPicPr>
        <p:blipFill>
          <a:blip r:embed="rId2"/>
          <a:stretch/>
        </p:blipFill>
        <p:spPr>
          <a:xfrm>
            <a:off x="5472000" y="763200"/>
            <a:ext cx="4092480" cy="2044080"/>
          </a:xfrm>
          <a:prstGeom prst="rect">
            <a:avLst/>
          </a:prstGeom>
          <a:ln>
            <a:noFill/>
          </a:ln>
        </p:spPr>
      </p:pic>
      <p:pic>
        <p:nvPicPr>
          <p:cNvPr id="285" name="" descr=""/>
          <p:cNvPicPr/>
          <p:nvPr/>
        </p:nvPicPr>
        <p:blipFill>
          <a:blip r:embed="rId3"/>
          <a:stretch/>
        </p:blipFill>
        <p:spPr>
          <a:xfrm>
            <a:off x="792000" y="3456000"/>
            <a:ext cx="4031280" cy="2015280"/>
          </a:xfrm>
          <a:prstGeom prst="rect">
            <a:avLst/>
          </a:prstGeom>
          <a:ln>
            <a:noFill/>
          </a:ln>
        </p:spPr>
      </p:pic>
      <p:pic>
        <p:nvPicPr>
          <p:cNvPr id="286" name="" descr=""/>
          <p:cNvPicPr/>
          <p:nvPr/>
        </p:nvPicPr>
        <p:blipFill>
          <a:blip r:embed="rId4"/>
          <a:stretch/>
        </p:blipFill>
        <p:spPr>
          <a:xfrm>
            <a:off x="5544000" y="3456720"/>
            <a:ext cx="3959280" cy="1978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720000" y="720000"/>
            <a:ext cx="10798200" cy="600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4600" spc="-1" strike="noStrike">
                <a:solidFill>
                  <a:srgbClr val="ffff00"/>
                </a:solidFill>
                <a:latin typeface="Arial"/>
                <a:ea typeface="DejaVu Sans"/>
              </a:rPr>
              <a:t>Why should we write clean code?</a:t>
            </a:r>
            <a:endParaRPr b="0" lang="uk-UA" sz="4600" spc="-1" strike="noStrike">
              <a:latin typeface="Arial"/>
            </a:endParaRPr>
          </a:p>
        </p:txBody>
      </p:sp>
      <p:sp>
        <p:nvSpPr>
          <p:cNvPr id="205" name="CustomShape 2"/>
          <p:cNvSpPr/>
          <p:nvPr/>
        </p:nvSpPr>
        <p:spPr>
          <a:xfrm>
            <a:off x="73440" y="2232000"/>
            <a:ext cx="10798200" cy="1112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DejaVu Sans"/>
              </a:rPr>
              <a:t>Better visual perception</a:t>
            </a:r>
            <a:endParaRPr b="0" lang="uk-UA" sz="3600" spc="-1" strike="noStrike">
              <a:latin typeface="Arial"/>
            </a:endParaRPr>
          </a:p>
          <a:p>
            <a:pPr algn="ctr">
              <a:lnSpc>
                <a:spcPct val="100000"/>
              </a:lnSpc>
            </a:pPr>
            <a:endParaRPr b="0" lang="uk-UA" sz="3600" spc="-1" strike="noStrike">
              <a:latin typeface="Arial"/>
            </a:endParaRPr>
          </a:p>
        </p:txBody>
      </p:sp>
      <p:sp>
        <p:nvSpPr>
          <p:cNvPr id="206" name="CustomShape 3"/>
          <p:cNvSpPr/>
          <p:nvPr/>
        </p:nvSpPr>
        <p:spPr>
          <a:xfrm>
            <a:off x="720000" y="3071160"/>
            <a:ext cx="107982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600" spc="-1" strike="noStrike">
                <a:solidFill>
                  <a:srgbClr val="000000"/>
                </a:solidFill>
                <a:latin typeface="Arial"/>
                <a:ea typeface="Noto Sans CJK SC"/>
              </a:rPr>
              <a:t>               </a:t>
            </a:r>
            <a:r>
              <a:rPr b="0" i="1" lang="uk-UA" sz="3600" spc="-1" strike="noStrike">
                <a:solidFill>
                  <a:srgbClr val="000000"/>
                </a:solidFill>
                <a:latin typeface="Arial"/>
                <a:ea typeface="Noto Sans CJK SC"/>
              </a:rPr>
              <a:t> </a:t>
            </a:r>
            <a:r>
              <a:rPr b="1" lang="uk-UA" sz="3600" spc="-1" strike="noStrike">
                <a:solidFill>
                  <a:srgbClr val="ffffff"/>
                </a:solidFill>
                <a:latin typeface="Arial"/>
                <a:ea typeface="Noto Sans CJK SC"/>
              </a:rPr>
              <a:t>Easier to start or continue</a:t>
            </a:r>
            <a:endParaRPr b="0" lang="uk-UA" sz="3600" spc="-1" strike="noStrike">
              <a:latin typeface="Arial"/>
            </a:endParaRPr>
          </a:p>
        </p:txBody>
      </p:sp>
      <p:sp>
        <p:nvSpPr>
          <p:cNvPr id="207" name="CustomShape 4"/>
          <p:cNvSpPr/>
          <p:nvPr/>
        </p:nvSpPr>
        <p:spPr>
          <a:xfrm>
            <a:off x="720000" y="3888000"/>
            <a:ext cx="10798200" cy="600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600" spc="-1" strike="noStrike">
                <a:solidFill>
                  <a:srgbClr val="000000"/>
                </a:solidFill>
                <a:latin typeface="Arial"/>
                <a:ea typeface="Noto Sans CJK SC"/>
              </a:rPr>
              <a:t>      </a:t>
            </a:r>
            <a:r>
              <a:rPr b="0" lang="uk-UA" sz="3600" spc="-1" strike="noStrike">
                <a:solidFill>
                  <a:srgbClr val="ffff00"/>
                </a:solidFill>
                <a:latin typeface="Arial"/>
                <a:ea typeface="Noto Sans CJK SC"/>
              </a:rPr>
              <a:t>         </a:t>
            </a:r>
            <a:r>
              <a:rPr b="1" i="1" lang="uk-UA" sz="3600" spc="-1" strike="noStrike">
                <a:solidFill>
                  <a:srgbClr val="ffffff"/>
                </a:solidFill>
                <a:latin typeface="Arial"/>
                <a:ea typeface="Noto Sans CJK SC"/>
              </a:rPr>
              <a:t> </a:t>
            </a:r>
            <a:r>
              <a:rPr b="1" lang="uk-UA" sz="3600" spc="-1" strike="noStrike">
                <a:solidFill>
                  <a:srgbClr val="ffffff"/>
                </a:solidFill>
                <a:latin typeface="Arial"/>
                <a:ea typeface="Noto Sans CJK SC"/>
              </a:rPr>
              <a:t>Better for teamwork</a:t>
            </a:r>
            <a:endParaRPr b="0" lang="uk-UA"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7" name="" descr=""/>
          <p:cNvPicPr/>
          <p:nvPr/>
        </p:nvPicPr>
        <p:blipFill>
          <a:blip r:embed="rId1"/>
          <a:stretch/>
        </p:blipFill>
        <p:spPr>
          <a:xfrm>
            <a:off x="2289960" y="741240"/>
            <a:ext cx="7137360" cy="53769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20000" y="792000"/>
            <a:ext cx="10006200" cy="2441520"/>
          </a:xfrm>
          <a:prstGeom prst="rect">
            <a:avLst/>
          </a:prstGeom>
          <a:noFill/>
          <a:ln>
            <a:noFill/>
          </a:ln>
        </p:spPr>
        <p:style>
          <a:lnRef idx="0"/>
          <a:fillRef idx="0"/>
          <a:effectRef idx="0"/>
          <a:fontRef idx="minor"/>
        </p:style>
      </p:sp>
      <p:sp>
        <p:nvSpPr>
          <p:cNvPr id="289" name="CustomShape 2"/>
          <p:cNvSpPr/>
          <p:nvPr/>
        </p:nvSpPr>
        <p:spPr>
          <a:xfrm>
            <a:off x="521280" y="578880"/>
            <a:ext cx="10798200" cy="6267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uk-UA" sz="4600" spc="-1" strike="noStrike">
                <a:solidFill>
                  <a:srgbClr val="ffffff"/>
                </a:solidFill>
                <a:latin typeface="arial"/>
                <a:ea typeface="DejaVu Sans"/>
              </a:rPr>
              <a:t>O</a:t>
            </a:r>
            <a:r>
              <a:rPr b="0" lang="uk-UA" sz="3000" spc="-1" strike="noStrike">
                <a:solidFill>
                  <a:srgbClr val="ffffff"/>
                </a:solidFill>
                <a:latin typeface="arial"/>
                <a:ea typeface="DejaVu Sans"/>
              </a:rPr>
              <a:t> - Open Closed Principle (OCP) is an important principle of object-oriented programming, which means that “program entities, such as classes, modules, functions, methods, etc. should be open to expansion and closed to change. " This means that they can provide the ability to change their behavior without or with minimal code changes. Suppose that each employee has his own profession and grants privileges. But what if we introduce a new profession into the system and do not change existing things. So we can do as shown in the example below to make it pass OCP.</a:t>
            </a:r>
            <a:endParaRPr b="0" lang="uk-UA" sz="3000" spc="-1" strike="noStrike">
              <a:latin typeface="Arial"/>
            </a:endParaRPr>
          </a:p>
          <a:p>
            <a:pPr algn="just">
              <a:lnSpc>
                <a:spcPct val="100000"/>
              </a:lnSpc>
            </a:pP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0" name="" descr=""/>
          <p:cNvPicPr/>
          <p:nvPr/>
        </p:nvPicPr>
        <p:blipFill>
          <a:blip r:embed="rId1"/>
          <a:stretch/>
        </p:blipFill>
        <p:spPr>
          <a:xfrm>
            <a:off x="1368000" y="648000"/>
            <a:ext cx="9430200" cy="51102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721440" y="648720"/>
            <a:ext cx="10870200" cy="22309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We don't need to modify existing code, but we can extend it to add a new role. OCP is one of the driving forces of systems architecture. The goal is to make the system easy to expand without being significantly affected by the changes.</a:t>
            </a:r>
            <a:endParaRPr b="0" lang="uk-UA" sz="3000" spc="-1" strike="noStrike">
              <a:latin typeface="Arial"/>
            </a:endParaRPr>
          </a:p>
        </p:txBody>
      </p:sp>
      <p:pic>
        <p:nvPicPr>
          <p:cNvPr id="292" name="" descr=""/>
          <p:cNvPicPr/>
          <p:nvPr/>
        </p:nvPicPr>
        <p:blipFill>
          <a:blip r:embed="rId1"/>
          <a:stretch/>
        </p:blipFill>
        <p:spPr>
          <a:xfrm>
            <a:off x="1338840" y="2953440"/>
            <a:ext cx="8379720" cy="34542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720720" y="492840"/>
            <a:ext cx="11014920" cy="56988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L</a:t>
            </a:r>
            <a:r>
              <a:rPr b="0" lang="uk-UA" sz="3000" spc="-1" strike="noStrike">
                <a:solidFill>
                  <a:srgbClr val="ffffff"/>
                </a:solidFill>
                <a:latin typeface="Arial"/>
                <a:ea typeface="DejaVu Sans"/>
              </a:rPr>
              <a:t> - Liskov Substitution Principle (LSP) - to build software systems from interchangeable parts, these parts must follow a rule that allows you to replace these parts with one another. In the context of JavaScript, this means that:</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Subclass methods that replace base class methods must have exactly the same number of arguments.</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Each argument and return type of the overridden method must be of the same type as in the base class method.</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The types of exceptions dropped from the override method must be the same as the base class method.</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 name="" descr=""/>
          <p:cNvPicPr/>
          <p:nvPr/>
        </p:nvPicPr>
        <p:blipFill>
          <a:blip r:embed="rId1"/>
          <a:stretch/>
        </p:blipFill>
        <p:spPr>
          <a:xfrm>
            <a:off x="2952000" y="1296000"/>
            <a:ext cx="6118200" cy="4997880"/>
          </a:xfrm>
          <a:prstGeom prst="rect">
            <a:avLst/>
          </a:prstGeom>
          <a:ln>
            <a:noFill/>
          </a:ln>
        </p:spPr>
      </p:pic>
      <p:sp>
        <p:nvSpPr>
          <p:cNvPr id="295" name="CustomShape 1"/>
          <p:cNvSpPr/>
          <p:nvPr/>
        </p:nvSpPr>
        <p:spPr>
          <a:xfrm>
            <a:off x="720000" y="648000"/>
            <a:ext cx="10870200" cy="938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3000" spc="-1" strike="noStrike">
                <a:solidFill>
                  <a:srgbClr val="ffffff"/>
                </a:solidFill>
                <a:latin typeface="Arial"/>
                <a:ea typeface="DejaVu Sans"/>
              </a:rPr>
              <a:t>The best way to explain LSP is to give an example:</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792000" y="720000"/>
            <a:ext cx="70200" cy="344520"/>
          </a:xfrm>
          <a:prstGeom prst="rect">
            <a:avLst/>
          </a:prstGeom>
          <a:noFill/>
          <a:ln>
            <a:noFill/>
          </a:ln>
        </p:spPr>
        <p:style>
          <a:lnRef idx="0"/>
          <a:fillRef idx="0"/>
          <a:effectRef idx="0"/>
          <a:fontRef idx="minor"/>
        </p:style>
      </p:sp>
      <p:sp>
        <p:nvSpPr>
          <p:cNvPr id="297" name="CustomShape 2"/>
          <p:cNvSpPr/>
          <p:nvPr/>
        </p:nvSpPr>
        <p:spPr>
          <a:xfrm>
            <a:off x="648000" y="576000"/>
            <a:ext cx="10870200" cy="49093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In this example, the Eagle class changes the fly method, but this does not violate the LSP, because writing new methods is compatible with the base method class. Subclass methods that replace base class methods must have the same number of arguments. The LSP does not insist that the return value of the overridden method should also be the same.</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The Penguin class violates the LSP in two ways:</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1. The overridden fly method does not have the same number of arguments.</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2. The return type of the fly () method is not the same as the parent</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584000" y="1008000"/>
            <a:ext cx="178920" cy="344520"/>
          </a:xfrm>
          <a:prstGeom prst="rect">
            <a:avLst/>
          </a:prstGeom>
          <a:noFill/>
          <a:ln>
            <a:noFill/>
          </a:ln>
        </p:spPr>
        <p:style>
          <a:lnRef idx="0"/>
          <a:fillRef idx="0"/>
          <a:effectRef idx="0"/>
          <a:fontRef idx="minor"/>
        </p:style>
      </p:sp>
      <p:sp>
        <p:nvSpPr>
          <p:cNvPr id="299" name="CustomShape 2"/>
          <p:cNvSpPr/>
          <p:nvPr/>
        </p:nvSpPr>
        <p:spPr>
          <a:xfrm>
            <a:off x="577440" y="504000"/>
            <a:ext cx="10798200" cy="5190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I</a:t>
            </a:r>
            <a:r>
              <a:rPr b="0" lang="uk-UA" sz="3000" spc="-1" strike="noStrike">
                <a:solidFill>
                  <a:srgbClr val="ffffff"/>
                </a:solidFill>
                <a:latin typeface="Arial"/>
                <a:ea typeface="DejaVu Sans"/>
              </a:rPr>
              <a:t> - Interface Segregation Principle (ISP) Customers should not depend on methods they do not use. Therefore, this principle means that too "thick" interfaces should be divided into smaller and specific so that customers know only about the methods that are necessary for them to work. As a result, when a certain functionality changes, those classes that do not use it should remain unchanged. That is, following this principle helps the system to remain flexible when making changes and to remain simple for refactoring.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68160" y="599040"/>
            <a:ext cx="10798200" cy="938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Let's define an "abstract" Phone class that will play the role of an interface in our case: </a:t>
            </a:r>
            <a:endParaRPr b="0" lang="uk-UA" sz="3000" spc="-1" strike="noStrike">
              <a:latin typeface="Arial"/>
            </a:endParaRPr>
          </a:p>
        </p:txBody>
      </p:sp>
      <p:pic>
        <p:nvPicPr>
          <p:cNvPr id="301" name="" descr=""/>
          <p:cNvPicPr/>
          <p:nvPr/>
        </p:nvPicPr>
        <p:blipFill>
          <a:blip r:embed="rId1"/>
          <a:stretch/>
        </p:blipFill>
        <p:spPr>
          <a:xfrm>
            <a:off x="1944000" y="1845720"/>
            <a:ext cx="6935040" cy="44164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736720" y="572760"/>
            <a:ext cx="11374920" cy="938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Can we use it to identify the iPhone? </a:t>
            </a:r>
            <a:endParaRPr b="0" lang="uk-UA" sz="3000" spc="-1" strike="noStrike">
              <a:latin typeface="Arial"/>
            </a:endParaRPr>
          </a:p>
        </p:txBody>
      </p:sp>
      <p:pic>
        <p:nvPicPr>
          <p:cNvPr id="303" name="" descr=""/>
          <p:cNvPicPr/>
          <p:nvPr/>
        </p:nvPicPr>
        <p:blipFill>
          <a:blip r:embed="rId1"/>
          <a:stretch/>
        </p:blipFill>
        <p:spPr>
          <a:xfrm>
            <a:off x="2808000" y="1512000"/>
            <a:ext cx="5871960" cy="47962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679560" y="568800"/>
            <a:ext cx="4390200" cy="797400"/>
          </a:xfrm>
          <a:prstGeom prst="rect">
            <a:avLst/>
          </a:prstGeom>
          <a:noFill/>
          <a:ln>
            <a:noFill/>
          </a:ln>
        </p:spPr>
        <p:style>
          <a:lnRef idx="0"/>
          <a:fillRef idx="0"/>
          <a:effectRef idx="0"/>
          <a:fontRef idx="minor"/>
        </p:style>
      </p:sp>
      <p:sp>
        <p:nvSpPr>
          <p:cNvPr id="209" name="CustomShape 2"/>
          <p:cNvSpPr/>
          <p:nvPr/>
        </p:nvSpPr>
        <p:spPr>
          <a:xfrm>
            <a:off x="864000" y="975240"/>
            <a:ext cx="10726200" cy="1112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Make the code understandable to people</a:t>
            </a:r>
            <a:r>
              <a:rPr b="0" lang="uk-UA" sz="3600" spc="-1" strike="noStrike">
                <a:solidFill>
                  <a:srgbClr val="ffffd7"/>
                </a:solidFill>
                <a:latin typeface="Arial"/>
                <a:ea typeface="Lohit Devanagari"/>
              </a:rPr>
              <a:t> </a:t>
            </a:r>
            <a:endParaRPr b="0" lang="uk-UA" sz="3600" spc="-1" strike="noStrike">
              <a:latin typeface="Arial"/>
            </a:endParaRPr>
          </a:p>
        </p:txBody>
      </p:sp>
      <p:pic>
        <p:nvPicPr>
          <p:cNvPr id="210" name="" descr=""/>
          <p:cNvPicPr/>
          <p:nvPr/>
        </p:nvPicPr>
        <p:blipFill>
          <a:blip r:embed="rId1"/>
          <a:stretch/>
        </p:blipFill>
        <p:spPr>
          <a:xfrm>
            <a:off x="2925360" y="2670120"/>
            <a:ext cx="5712840" cy="3304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81400" y="539280"/>
            <a:ext cx="11729520" cy="938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Okay, but for the old Nokia 3310, this interface will violate the "I" principle </a:t>
            </a:r>
            <a:endParaRPr b="0" lang="uk-UA" sz="3000" spc="-1" strike="noStrike">
              <a:latin typeface="Arial"/>
            </a:endParaRPr>
          </a:p>
        </p:txBody>
      </p:sp>
      <p:pic>
        <p:nvPicPr>
          <p:cNvPr id="305" name="" descr=""/>
          <p:cNvPicPr/>
          <p:nvPr/>
        </p:nvPicPr>
        <p:blipFill>
          <a:blip r:embed="rId1"/>
          <a:stretch/>
        </p:blipFill>
        <p:spPr>
          <a:xfrm>
            <a:off x="2664000" y="1688760"/>
            <a:ext cx="5830200" cy="45014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4000" y="504000"/>
            <a:ext cx="11086920" cy="5615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D</a:t>
            </a:r>
            <a:r>
              <a:rPr b="0" lang="uk-UA" sz="3000" spc="-1" strike="noStrike">
                <a:solidFill>
                  <a:srgbClr val="ffffff"/>
                </a:solidFill>
                <a:latin typeface="Arial"/>
                <a:ea typeface="DejaVu Sans"/>
              </a:rPr>
              <a:t> - Dependency Inversion Principle (DIP) - the essence of the principle is to break the connection between software modules of higher and lower levels through common abstractions. The principle is formulated as follows:</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Higher level modules should not depend on lower level modules. Both types of modules must depend on abstractions.</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Abstractions should not depend on the details of implementation. Implementation details should depend on abstractions.</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The principle of dependence inversion solves the problem of failed program design.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7" name="" descr=""/>
          <p:cNvPicPr/>
          <p:nvPr/>
        </p:nvPicPr>
        <p:blipFill>
          <a:blip r:embed="rId1"/>
          <a:stretch/>
        </p:blipFill>
        <p:spPr>
          <a:xfrm>
            <a:off x="639720" y="1549080"/>
            <a:ext cx="3318480" cy="4281120"/>
          </a:xfrm>
          <a:prstGeom prst="rect">
            <a:avLst/>
          </a:prstGeom>
          <a:ln>
            <a:noFill/>
          </a:ln>
        </p:spPr>
      </p:pic>
      <p:pic>
        <p:nvPicPr>
          <p:cNvPr id="308" name="" descr=""/>
          <p:cNvPicPr/>
          <p:nvPr/>
        </p:nvPicPr>
        <p:blipFill>
          <a:blip r:embed="rId2"/>
          <a:stretch/>
        </p:blipFill>
        <p:spPr>
          <a:xfrm>
            <a:off x="4608000" y="1584000"/>
            <a:ext cx="5956560" cy="4246200"/>
          </a:xfrm>
          <a:prstGeom prst="rect">
            <a:avLst/>
          </a:prstGeom>
          <a:ln>
            <a:noFill/>
          </a:ln>
        </p:spPr>
      </p:pic>
      <p:sp>
        <p:nvSpPr>
          <p:cNvPr id="309" name="CustomShape 1"/>
          <p:cNvSpPr/>
          <p:nvPr/>
        </p:nvSpPr>
        <p:spPr>
          <a:xfrm>
            <a:off x="576000" y="576000"/>
            <a:ext cx="10870200" cy="5137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3000" spc="-1" strike="noStrike">
                <a:solidFill>
                  <a:srgbClr val="ffffff"/>
                </a:solidFill>
                <a:latin typeface="Arial"/>
                <a:ea typeface="DejaVu Sans"/>
              </a:rPr>
              <a:t>Here the high class depends on the low level classes.</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 descr=""/>
          <p:cNvPicPr/>
          <p:nvPr/>
        </p:nvPicPr>
        <p:blipFill>
          <a:blip r:embed="rId1"/>
          <a:stretch/>
        </p:blipFill>
        <p:spPr>
          <a:xfrm>
            <a:off x="1008000" y="791640"/>
            <a:ext cx="3359520" cy="5398560"/>
          </a:xfrm>
          <a:prstGeom prst="rect">
            <a:avLst/>
          </a:prstGeom>
          <a:ln>
            <a:noFill/>
          </a:ln>
        </p:spPr>
      </p:pic>
      <p:sp>
        <p:nvSpPr>
          <p:cNvPr id="311" name="CustomShape 1"/>
          <p:cNvSpPr/>
          <p:nvPr/>
        </p:nvSpPr>
        <p:spPr>
          <a:xfrm>
            <a:off x="4896000" y="2736000"/>
            <a:ext cx="6478200" cy="136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To avoid problems in this simple case, we need to do something similar.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2952000" y="792000"/>
            <a:ext cx="6694200" cy="740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4600" spc="-1" strike="noStrike">
                <a:solidFill>
                  <a:srgbClr val="ffffff"/>
                </a:solidFill>
                <a:latin typeface="Arial"/>
                <a:ea typeface="DejaVu Sans"/>
              </a:rPr>
              <a:t>Useful links</a:t>
            </a:r>
            <a:endParaRPr b="0" lang="uk-UA" sz="4600" spc="-1" strike="noStrike">
              <a:latin typeface="Arial"/>
            </a:endParaRPr>
          </a:p>
        </p:txBody>
      </p:sp>
      <p:sp>
        <p:nvSpPr>
          <p:cNvPr id="313" name="CustomShape 2"/>
          <p:cNvSpPr/>
          <p:nvPr/>
        </p:nvSpPr>
        <p:spPr>
          <a:xfrm>
            <a:off x="648000" y="1709280"/>
            <a:ext cx="10942200" cy="433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2000" spc="-1" strike="noStrike" u="sng">
                <a:solidFill>
                  <a:srgbClr val="00a6ce"/>
                </a:solidFill>
                <a:uFillTx/>
                <a:latin typeface="Arial"/>
                <a:ea typeface="DejaVu Sans"/>
                <a:hlinkClick r:id="rId1"/>
              </a:rPr>
              <a:t>https://gist.github.com/wojteklu/73c6914cc446146b8b533c0988cf8d29</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2"/>
              </a:rPr>
              <a:t>https://levelup.gitconnected.com/javascript-clean-code-solid-9d135f824180</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3"/>
              </a:rPr>
              <a:t>https://medium.com/javascript-in-plain-english/javascript-clean-code-best-practices-461c24c53cae</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4"/>
              </a:rPr>
              <a:t>https://github.com/ryanmcdermott/clean-code-javascript</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5"/>
              </a:rPr>
              <a:t>https://dzone.com/articles/6-tips-to-help-you-write-cleaner-code-in-nodejs</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6"/>
              </a:rPr>
              <a:t>https://thenextweb.com/syndication/2020/07/25/how-to-write-cleaner-code-with-javascript/</a:t>
            </a: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pasted-image.png" descr=""/>
          <p:cNvPicPr/>
          <p:nvPr/>
        </p:nvPicPr>
        <p:blipFill>
          <a:blip r:embed="rId1"/>
          <a:stretch/>
        </p:blipFill>
        <p:spPr>
          <a:xfrm>
            <a:off x="0" y="0"/>
            <a:ext cx="12189240" cy="6855120"/>
          </a:xfrm>
          <a:prstGeom prst="rect">
            <a:avLst/>
          </a:prstGeom>
          <a:ln w="126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76000" y="648000"/>
            <a:ext cx="10870920" cy="47653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Noto Sans CJK SC"/>
              </a:rPr>
              <a:t>The easiest way is to use spaces. It's normal to shrink our code before we send it. However, you do not need to write code that looks reduced. Instead, we can use indents, line breaks, and blank lines to make our code structure more readable. When we decide to adopt this practice, the readability and intelligibility of our code can be greatly improved. Then one look at our code may be enough to understand it. Let's look at two simple examples.</a:t>
            </a:r>
            <a:r>
              <a:rPr b="0" lang="uk-UA" sz="3000" spc="-1" strike="noStrike">
                <a:solidFill>
                  <a:srgbClr val="000000"/>
                </a:solidFill>
                <a:latin typeface="Arial"/>
                <a:ea typeface="Noto Sans CJK SC"/>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 descr=""/>
          <p:cNvPicPr/>
          <p:nvPr/>
        </p:nvPicPr>
        <p:blipFill>
          <a:blip r:embed="rId1"/>
          <a:stretch/>
        </p:blipFill>
        <p:spPr>
          <a:xfrm>
            <a:off x="1728000" y="1152000"/>
            <a:ext cx="8570520" cy="1902960"/>
          </a:xfrm>
          <a:prstGeom prst="rect">
            <a:avLst/>
          </a:prstGeom>
          <a:ln>
            <a:noFill/>
          </a:ln>
        </p:spPr>
      </p:pic>
      <p:sp>
        <p:nvSpPr>
          <p:cNvPr id="213" name="CustomShape 1"/>
          <p:cNvSpPr/>
          <p:nvPr/>
        </p:nvSpPr>
        <p:spPr>
          <a:xfrm>
            <a:off x="4320000" y="504000"/>
            <a:ext cx="4750200" cy="51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000000"/>
                </a:solidFill>
                <a:latin typeface="Arial"/>
                <a:ea typeface="DejaVu Sans"/>
              </a:rPr>
              <a:t>   </a:t>
            </a:r>
            <a:r>
              <a:rPr b="0" lang="uk-UA" sz="3000" spc="-1" strike="noStrike">
                <a:solidFill>
                  <a:srgbClr val="ff4000"/>
                </a:solidFill>
                <a:latin typeface="Arial"/>
                <a:ea typeface="DejaVu Sans"/>
              </a:rPr>
              <a:t>  </a:t>
            </a:r>
            <a:r>
              <a:rPr b="0" lang="uk-UA" sz="3000" spc="-1" strike="noStrike">
                <a:solidFill>
                  <a:srgbClr val="ff4000"/>
                </a:solidFill>
                <a:latin typeface="Arial"/>
                <a:ea typeface="DejaVu Sans"/>
              </a:rPr>
              <a:t>Hard to read</a:t>
            </a:r>
            <a:endParaRPr b="0" lang="uk-UA" sz="3000" spc="-1" strike="noStrike">
              <a:latin typeface="Arial"/>
            </a:endParaRPr>
          </a:p>
        </p:txBody>
      </p:sp>
      <p:pic>
        <p:nvPicPr>
          <p:cNvPr id="214" name="" descr=""/>
          <p:cNvPicPr/>
          <p:nvPr/>
        </p:nvPicPr>
        <p:blipFill>
          <a:blip r:embed="rId2"/>
          <a:stretch/>
        </p:blipFill>
        <p:spPr>
          <a:xfrm>
            <a:off x="3424680" y="3816720"/>
            <a:ext cx="5286240" cy="2446200"/>
          </a:xfrm>
          <a:prstGeom prst="rect">
            <a:avLst/>
          </a:prstGeom>
          <a:ln>
            <a:noFill/>
          </a:ln>
        </p:spPr>
      </p:pic>
      <p:sp>
        <p:nvSpPr>
          <p:cNvPr id="215" name="CustomShape 2"/>
          <p:cNvSpPr/>
          <p:nvPr/>
        </p:nvSpPr>
        <p:spPr>
          <a:xfrm>
            <a:off x="5112000" y="3168000"/>
            <a:ext cx="4318200" cy="51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It’s better</a:t>
            </a:r>
            <a:r>
              <a:rPr b="0" lang="uk-UA" sz="3000" spc="-1" strike="noStrike">
                <a:solidFill>
                  <a:srgbClr val="000000"/>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685800" y="685800"/>
            <a:ext cx="10817640" cy="682920"/>
          </a:xfrm>
          <a:prstGeom prst="rect">
            <a:avLst/>
          </a:prstGeom>
          <a:noFill/>
          <a:ln>
            <a:noFill/>
          </a:ln>
        </p:spPr>
        <p:style>
          <a:lnRef idx="0"/>
          <a:fillRef idx="0"/>
          <a:effectRef idx="0"/>
          <a:fontRef idx="minor"/>
        </p:style>
      </p:sp>
      <p:sp>
        <p:nvSpPr>
          <p:cNvPr id="217" name="CustomShape 2"/>
          <p:cNvSpPr/>
          <p:nvPr/>
        </p:nvSpPr>
        <p:spPr>
          <a:xfrm>
            <a:off x="685800" y="2057400"/>
            <a:ext cx="5172120" cy="3426120"/>
          </a:xfrm>
          <a:prstGeom prst="rect">
            <a:avLst/>
          </a:prstGeom>
          <a:noFill/>
          <a:ln>
            <a:noFill/>
          </a:ln>
        </p:spPr>
        <p:style>
          <a:lnRef idx="0"/>
          <a:fillRef idx="0"/>
          <a:effectRef idx="0"/>
          <a:fontRef idx="minor"/>
        </p:style>
      </p:sp>
      <p:sp>
        <p:nvSpPr>
          <p:cNvPr id="218" name="CustomShape 3"/>
          <p:cNvSpPr/>
          <p:nvPr/>
        </p:nvSpPr>
        <p:spPr>
          <a:xfrm>
            <a:off x="6330600" y="2057400"/>
            <a:ext cx="5172480" cy="3426120"/>
          </a:xfrm>
          <a:prstGeom prst="rect">
            <a:avLst/>
          </a:prstGeom>
          <a:noFill/>
          <a:ln>
            <a:noFill/>
          </a:ln>
        </p:spPr>
        <p:style>
          <a:lnRef idx="0"/>
          <a:fillRef idx="0"/>
          <a:effectRef idx="0"/>
          <a:fontRef idx="minor"/>
        </p:style>
      </p:sp>
      <p:sp>
        <p:nvSpPr>
          <p:cNvPr id="219" name="CustomShape 4"/>
          <p:cNvSpPr/>
          <p:nvPr/>
        </p:nvSpPr>
        <p:spPr>
          <a:xfrm>
            <a:off x="268920" y="648000"/>
            <a:ext cx="12041280" cy="646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Use meaningful variable and function names </a:t>
            </a:r>
            <a:endParaRPr b="0" lang="uk-UA" sz="3600" spc="-1" strike="noStrike">
              <a:latin typeface="Arial"/>
            </a:endParaRPr>
          </a:p>
        </p:txBody>
      </p:sp>
      <p:pic>
        <p:nvPicPr>
          <p:cNvPr id="220" name="" descr=""/>
          <p:cNvPicPr/>
          <p:nvPr/>
        </p:nvPicPr>
        <p:blipFill>
          <a:blip r:embed="rId1"/>
          <a:stretch/>
        </p:blipFill>
        <p:spPr>
          <a:xfrm>
            <a:off x="1152000" y="2664000"/>
            <a:ext cx="4197960" cy="3094200"/>
          </a:xfrm>
          <a:prstGeom prst="rect">
            <a:avLst/>
          </a:prstGeom>
          <a:ln>
            <a:noFill/>
          </a:ln>
        </p:spPr>
      </p:pic>
      <p:pic>
        <p:nvPicPr>
          <p:cNvPr id="221" name="" descr=""/>
          <p:cNvPicPr/>
          <p:nvPr/>
        </p:nvPicPr>
        <p:blipFill>
          <a:blip r:embed="rId2"/>
          <a:stretch/>
        </p:blipFill>
        <p:spPr>
          <a:xfrm>
            <a:off x="6480000" y="2664000"/>
            <a:ext cx="4189320" cy="3166200"/>
          </a:xfrm>
          <a:prstGeom prst="rect">
            <a:avLst/>
          </a:prstGeom>
          <a:ln>
            <a:noFill/>
          </a:ln>
        </p:spPr>
      </p:pic>
      <p:sp>
        <p:nvSpPr>
          <p:cNvPr id="222" name="CustomShape 5"/>
          <p:cNvSpPr/>
          <p:nvPr/>
        </p:nvSpPr>
        <p:spPr>
          <a:xfrm>
            <a:off x="7560000" y="2057400"/>
            <a:ext cx="2734200" cy="904320"/>
          </a:xfrm>
          <a:prstGeom prst="rect">
            <a:avLst/>
          </a:prstGeom>
          <a:noFill/>
          <a:ln>
            <a:noFill/>
          </a:ln>
        </p:spPr>
        <p:style>
          <a:lnRef idx="0"/>
          <a:fillRef idx="0"/>
          <a:effectRef idx="0"/>
          <a:fontRef idx="minor"/>
        </p:style>
      </p:sp>
      <p:sp>
        <p:nvSpPr>
          <p:cNvPr id="223" name="Line 6"/>
          <p:cNvSpPr/>
          <p:nvPr/>
        </p:nvSpPr>
        <p:spPr>
          <a:xfrm>
            <a:off x="7632000" y="3528000"/>
            <a:ext cx="936000" cy="0"/>
          </a:xfrm>
          <a:prstGeom prst="line">
            <a:avLst/>
          </a:prstGeom>
          <a:ln w="10080">
            <a:solidFill>
              <a:srgbClr val="ff0000"/>
            </a:solidFill>
            <a:round/>
          </a:ln>
        </p:spPr>
        <p:style>
          <a:lnRef idx="0"/>
          <a:fillRef idx="0"/>
          <a:effectRef idx="0"/>
          <a:fontRef idx="minor"/>
        </p:style>
      </p:sp>
      <p:sp>
        <p:nvSpPr>
          <p:cNvPr id="224" name="Line 7"/>
          <p:cNvSpPr/>
          <p:nvPr/>
        </p:nvSpPr>
        <p:spPr>
          <a:xfrm>
            <a:off x="7632000" y="4536000"/>
            <a:ext cx="1296000" cy="0"/>
          </a:xfrm>
          <a:prstGeom prst="line">
            <a:avLst/>
          </a:prstGeom>
          <a:ln w="10080">
            <a:solidFill>
              <a:srgbClr val="ff0000"/>
            </a:solidFill>
            <a:round/>
          </a:ln>
        </p:spPr>
        <p:style>
          <a:lnRef idx="0"/>
          <a:fillRef idx="0"/>
          <a:effectRef idx="0"/>
          <a:fontRef idx="minor"/>
        </p:style>
      </p:sp>
      <p:sp>
        <p:nvSpPr>
          <p:cNvPr id="225" name="Line 8"/>
          <p:cNvSpPr/>
          <p:nvPr/>
        </p:nvSpPr>
        <p:spPr>
          <a:xfrm>
            <a:off x="2448000" y="3384000"/>
            <a:ext cx="504000" cy="0"/>
          </a:xfrm>
          <a:prstGeom prst="line">
            <a:avLst/>
          </a:prstGeom>
          <a:ln w="10080">
            <a:solidFill>
              <a:srgbClr val="ff0000"/>
            </a:solidFill>
            <a:round/>
          </a:ln>
        </p:spPr>
        <p:style>
          <a:lnRef idx="0"/>
          <a:fillRef idx="0"/>
          <a:effectRef idx="0"/>
          <a:fontRef idx="minor"/>
        </p:style>
      </p:sp>
      <p:sp>
        <p:nvSpPr>
          <p:cNvPr id="226" name="Line 9"/>
          <p:cNvSpPr/>
          <p:nvPr/>
        </p:nvSpPr>
        <p:spPr>
          <a:xfrm>
            <a:off x="2437920" y="4514040"/>
            <a:ext cx="504000" cy="0"/>
          </a:xfrm>
          <a:prstGeom prst="line">
            <a:avLst/>
          </a:prstGeom>
          <a:ln w="10080">
            <a:solidFill>
              <a:srgbClr val="ff0000"/>
            </a:solidFill>
            <a:round/>
          </a:ln>
        </p:spPr>
        <p:style>
          <a:lnRef idx="0"/>
          <a:fillRef idx="0"/>
          <a:effectRef idx="0"/>
          <a:fontRef idx="minor"/>
        </p:style>
      </p:sp>
      <p:sp>
        <p:nvSpPr>
          <p:cNvPr id="227" name="CustomShape 10"/>
          <p:cNvSpPr/>
          <p:nvPr/>
        </p:nvSpPr>
        <p:spPr>
          <a:xfrm>
            <a:off x="1580040" y="2005920"/>
            <a:ext cx="4750200" cy="51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000000"/>
                </a:solidFill>
                <a:latin typeface="Arial"/>
                <a:ea typeface="DejaVu Sans"/>
              </a:rPr>
              <a:t>   </a:t>
            </a:r>
            <a:r>
              <a:rPr b="0" lang="uk-UA" sz="3000" spc="-1" strike="noStrike">
                <a:solidFill>
                  <a:srgbClr val="ff4000"/>
                </a:solidFill>
                <a:latin typeface="Arial"/>
                <a:ea typeface="DejaVu Sans"/>
              </a:rPr>
              <a:t>  </a:t>
            </a:r>
            <a:r>
              <a:rPr b="0" lang="uk-UA" sz="3000" spc="-1" strike="noStrike">
                <a:solidFill>
                  <a:srgbClr val="ff4000"/>
                </a:solidFill>
                <a:latin typeface="Arial"/>
                <a:ea typeface="DejaVu Sans"/>
              </a:rPr>
              <a:t>Hard to read</a:t>
            </a:r>
            <a:endParaRPr b="0" lang="uk-UA" sz="3000" spc="-1" strike="noStrike">
              <a:latin typeface="Arial"/>
            </a:endParaRPr>
          </a:p>
        </p:txBody>
      </p:sp>
      <p:sp>
        <p:nvSpPr>
          <p:cNvPr id="228" name="CustomShape 11"/>
          <p:cNvSpPr/>
          <p:nvPr/>
        </p:nvSpPr>
        <p:spPr>
          <a:xfrm>
            <a:off x="7776000" y="2016000"/>
            <a:ext cx="4318200" cy="51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It’s better</a:t>
            </a:r>
            <a:r>
              <a:rPr b="0" lang="uk-UA" sz="3000" spc="-1" strike="noStrike">
                <a:solidFill>
                  <a:srgbClr val="000000"/>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648000" y="684360"/>
            <a:ext cx="10798200" cy="47653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What does significant mean? Significant names are descriptive names enough for other people, and not just us, to understand the purpose of a variable, function, or method. In other words, the name itself should indicate what the variable, function, or method is used for or what it contains. A good rule of thumb is to limit names to three or four words. If we need to use more than four words, we may be trying to do too many things at once, and we need to simplify the code.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685800" y="2057400"/>
            <a:ext cx="5172120" cy="3426120"/>
          </a:xfrm>
          <a:prstGeom prst="rect">
            <a:avLst/>
          </a:prstGeom>
          <a:noFill/>
          <a:ln>
            <a:noFill/>
          </a:ln>
        </p:spPr>
        <p:style>
          <a:lnRef idx="0"/>
          <a:fillRef idx="0"/>
          <a:effectRef idx="0"/>
          <a:fontRef idx="minor"/>
        </p:style>
      </p:sp>
      <p:sp>
        <p:nvSpPr>
          <p:cNvPr id="231" name="CustomShape 2"/>
          <p:cNvSpPr/>
          <p:nvPr/>
        </p:nvSpPr>
        <p:spPr>
          <a:xfrm>
            <a:off x="6330600" y="2057400"/>
            <a:ext cx="5172480" cy="3426120"/>
          </a:xfrm>
          <a:prstGeom prst="rect">
            <a:avLst/>
          </a:prstGeom>
          <a:noFill/>
          <a:ln>
            <a:noFill/>
          </a:ln>
        </p:spPr>
        <p:style>
          <a:lnRef idx="0"/>
          <a:fillRef idx="0"/>
          <a:effectRef idx="0"/>
          <a:fontRef idx="minor"/>
        </p:style>
      </p:sp>
      <p:sp>
        <p:nvSpPr>
          <p:cNvPr id="232" name="CustomShape 3"/>
          <p:cNvSpPr/>
          <p:nvPr/>
        </p:nvSpPr>
        <p:spPr>
          <a:xfrm>
            <a:off x="0" y="576000"/>
            <a:ext cx="12041280" cy="11001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A function or method uses only one task</a:t>
            </a:r>
            <a:endParaRPr b="0" lang="uk-UA" sz="3600" spc="-1" strike="noStrike">
              <a:latin typeface="Arial"/>
            </a:endParaRPr>
          </a:p>
        </p:txBody>
      </p:sp>
      <p:pic>
        <p:nvPicPr>
          <p:cNvPr id="233" name="" descr=""/>
          <p:cNvPicPr/>
          <p:nvPr/>
        </p:nvPicPr>
        <p:blipFill>
          <a:blip r:embed="rId1"/>
          <a:stretch/>
        </p:blipFill>
        <p:spPr>
          <a:xfrm>
            <a:off x="864000" y="2771640"/>
            <a:ext cx="6190200" cy="2340000"/>
          </a:xfrm>
          <a:prstGeom prst="rect">
            <a:avLst/>
          </a:prstGeom>
          <a:ln>
            <a:noFill/>
          </a:ln>
        </p:spPr>
      </p:pic>
      <p:pic>
        <p:nvPicPr>
          <p:cNvPr id="234" name="" descr=""/>
          <p:cNvPicPr/>
          <p:nvPr/>
        </p:nvPicPr>
        <p:blipFill>
          <a:blip r:embed="rId2"/>
          <a:stretch/>
        </p:blipFill>
        <p:spPr>
          <a:xfrm>
            <a:off x="7776000" y="2736000"/>
            <a:ext cx="3655080" cy="2374200"/>
          </a:xfrm>
          <a:prstGeom prst="rect">
            <a:avLst/>
          </a:prstGeom>
          <a:ln>
            <a:noFill/>
          </a:ln>
        </p:spPr>
      </p:pic>
      <p:sp>
        <p:nvSpPr>
          <p:cNvPr id="235" name="CustomShape 4"/>
          <p:cNvSpPr/>
          <p:nvPr/>
        </p:nvSpPr>
        <p:spPr>
          <a:xfrm>
            <a:off x="3168000" y="1717920"/>
            <a:ext cx="3310200" cy="51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4000"/>
                </a:solidFill>
                <a:latin typeface="Arial"/>
                <a:ea typeface="DejaVu Sans"/>
              </a:rPr>
              <a:t>Bad </a:t>
            </a:r>
            <a:endParaRPr b="0" lang="uk-UA" sz="3000" spc="-1" strike="noStrike">
              <a:latin typeface="Arial"/>
            </a:endParaRPr>
          </a:p>
        </p:txBody>
      </p:sp>
      <p:sp>
        <p:nvSpPr>
          <p:cNvPr id="236" name="CustomShape 5"/>
          <p:cNvSpPr/>
          <p:nvPr/>
        </p:nvSpPr>
        <p:spPr>
          <a:xfrm>
            <a:off x="8928000" y="1717920"/>
            <a:ext cx="2806200" cy="657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Good</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48000" y="576000"/>
            <a:ext cx="11086920" cy="43401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The function does not have to be adapted to all occasions. So it becomes large in functionality and in essence for a particular case. It can be reused very rarely. And it's hard to find the name of such a function. Sometimes you can get confused by what you write. This creates a mess. Instead, you can use functions that perform only one task. This practice was introduced by Robert Martin as one of the five object-oriented design principles, also known as SOLID, but more on that later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56</TotalTime>
  <Application>LibreOffice/6.4.6.2$Linux_X86_64 LibreOffice_project/40$Build-2</Application>
  <Company>Verint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dc:description/>
  <dc:language>uk-UA</dc:language>
  <cp:lastModifiedBy/>
  <dcterms:modified xsi:type="dcterms:W3CDTF">2021-01-27T15:21:02Z</dcterms:modified>
  <cp:revision>11</cp:revision>
  <dc:subject/>
  <dc:title>508/WCAG SERVICE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