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0"/>
  </p:notesMasterIdLst>
  <p:sldIdLst>
    <p:sldId id="274" r:id="rId5"/>
    <p:sldId id="276" r:id="rId6"/>
    <p:sldId id="256" r:id="rId7"/>
    <p:sldId id="258" r:id="rId8"/>
    <p:sldId id="259" r:id="rId9"/>
    <p:sldId id="260" r:id="rId10"/>
    <p:sldId id="262" r:id="rId11"/>
    <p:sldId id="263" r:id="rId12"/>
    <p:sldId id="265" r:id="rId13"/>
    <p:sldId id="266" r:id="rId14"/>
    <p:sldId id="267" r:id="rId15"/>
    <p:sldId id="270" r:id="rId16"/>
    <p:sldId id="271" r:id="rId17"/>
    <p:sldId id="272" r:id="rId18"/>
    <p:sldId id="275" r:id="rId1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62" autoAdjust="0"/>
  </p:normalViewPr>
  <p:slideViewPr>
    <p:cSldViewPr snapToGrid="0">
      <p:cViewPr>
        <p:scale>
          <a:sx n="66" d="100"/>
          <a:sy n="66"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F22FFFA-4D17-4714-8EE5-36C711C2C68F}" type="datetimeFigureOut">
              <a:rPr lang="en-US" smtClean="0"/>
              <a:t>5/7/2021</a:t>
            </a:fld>
            <a:endParaRPr lang="en-US"/>
          </a:p>
        </p:txBody>
      </p:sp>
      <p:sp>
        <p:nvSpPr>
          <p:cNvPr id="4" name="Образ слайда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9663D3D-A6F6-4327-9F3D-26573624A546}" type="slidenum">
              <a:rPr lang="en-US" smtClean="0"/>
              <a:t>‹#›</a:t>
            </a:fld>
            <a:endParaRPr lang="en-US"/>
          </a:p>
        </p:txBody>
      </p:sp>
    </p:spTree>
    <p:extLst>
      <p:ext uri="{BB962C8B-B14F-4D97-AF65-F5344CB8AC3E}">
        <p14:creationId xmlns:p14="http://schemas.microsoft.com/office/powerpoint/2010/main" val="227099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sz="quarter" idx="10"/>
          </p:nvPr>
        </p:nvSpPr>
        <p:spPr/>
        <p:txBody>
          <a:bodyPr/>
          <a:lstStyle/>
          <a:p>
            <a:fld id="{39663D3D-A6F6-4327-9F3D-26573624A546}" type="slidenum">
              <a:rPr lang="en-US" smtClean="0"/>
              <a:t>2</a:t>
            </a:fld>
            <a:endParaRPr lang="en-US"/>
          </a:p>
        </p:txBody>
      </p:sp>
    </p:spTree>
    <p:extLst>
      <p:ext uri="{BB962C8B-B14F-4D97-AF65-F5344CB8AC3E}">
        <p14:creationId xmlns:p14="http://schemas.microsoft.com/office/powerpoint/2010/main" val="130366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Тут</a:t>
            </a:r>
            <a:r>
              <a:rPr lang="uk-UA" baseline="0" smtClean="0"/>
              <a:t> клас високого рівня залежить від класу низького рівня</a:t>
            </a:r>
            <a:endParaRPr lang="en-US"/>
          </a:p>
        </p:txBody>
      </p:sp>
      <p:sp>
        <p:nvSpPr>
          <p:cNvPr id="4" name="Номер слайда 3"/>
          <p:cNvSpPr>
            <a:spLocks noGrp="1"/>
          </p:cNvSpPr>
          <p:nvPr>
            <p:ph type="sldNum" sz="quarter" idx="10"/>
          </p:nvPr>
        </p:nvSpPr>
        <p:spPr/>
        <p:txBody>
          <a:bodyPr/>
          <a:lstStyle/>
          <a:p>
            <a:fld id="{39663D3D-A6F6-4327-9F3D-26573624A546}" type="slidenum">
              <a:rPr lang="en-US" smtClean="0"/>
              <a:t>13</a:t>
            </a:fld>
            <a:endParaRPr lang="en-US"/>
          </a:p>
        </p:txBody>
      </p:sp>
    </p:spTree>
    <p:extLst>
      <p:ext uri="{BB962C8B-B14F-4D97-AF65-F5344CB8AC3E}">
        <p14:creationId xmlns:p14="http://schemas.microsoft.com/office/powerpoint/2010/main" val="1624485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strike="noStrike" spc="-1" smtClean="0">
                <a:solidFill>
                  <a:srgbClr val="FFFFFF"/>
                </a:solidFill>
                <a:latin typeface="Arial"/>
                <a:ea typeface="DejaVu Sans"/>
              </a:rPr>
              <a:t>Щоб уникнути проблеми в цьому простому випадку ми повинні зробити щось подібне. </a:t>
            </a:r>
            <a:endParaRPr lang="uk-UA" sz="1200" b="0" strike="noStrike" spc="-1" smtClean="0">
              <a:latin typeface="Arial"/>
            </a:endParaRPr>
          </a:p>
          <a:p>
            <a:endParaRPr lang="en-US"/>
          </a:p>
        </p:txBody>
      </p:sp>
      <p:sp>
        <p:nvSpPr>
          <p:cNvPr id="4" name="Номер слайда 3"/>
          <p:cNvSpPr>
            <a:spLocks noGrp="1"/>
          </p:cNvSpPr>
          <p:nvPr>
            <p:ph type="sldNum" sz="quarter" idx="10"/>
          </p:nvPr>
        </p:nvSpPr>
        <p:spPr/>
        <p:txBody>
          <a:bodyPr/>
          <a:lstStyle/>
          <a:p>
            <a:fld id="{39663D3D-A6F6-4327-9F3D-26573624A546}" type="slidenum">
              <a:rPr lang="en-US" smtClean="0"/>
              <a:t>14</a:t>
            </a:fld>
            <a:endParaRPr lang="en-US"/>
          </a:p>
        </p:txBody>
      </p:sp>
    </p:spTree>
    <p:extLst>
      <p:ext uri="{BB962C8B-B14F-4D97-AF65-F5344CB8AC3E}">
        <p14:creationId xmlns:p14="http://schemas.microsoft.com/office/powerpoint/2010/main" val="2554749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b="1" strike="noStrike" spc="-1" smtClean="0">
                <a:solidFill>
                  <a:srgbClr val="FFFFFF"/>
                </a:solidFill>
                <a:latin typeface="Arial"/>
                <a:ea typeface="DejaVu Sans"/>
              </a:rPr>
              <a:t> </a:t>
            </a:r>
            <a:r>
              <a:rPr lang="uk-UA" sz="2000" b="1" strike="noStrike" spc="-1" smtClean="0">
                <a:solidFill>
                  <a:srgbClr val="FFFFFF"/>
                </a:solidFill>
                <a:latin typeface="Arial"/>
                <a:ea typeface="DejaVu Sans"/>
              </a:rPr>
              <a:t>S</a:t>
            </a:r>
            <a:r>
              <a:rPr lang="uk-UA" sz="1200" b="1" strike="noStrike" spc="-1" smtClean="0">
                <a:solidFill>
                  <a:srgbClr val="FFFFFF"/>
                </a:solidFill>
                <a:latin typeface="Arial"/>
                <a:ea typeface="DejaVu Sans"/>
              </a:rPr>
              <a:t> - Принцип єдиного обов'язку</a:t>
            </a:r>
            <a:r>
              <a:rPr lang="uk-UA" sz="1200" b="0" strike="noStrike" spc="-1" smtClean="0">
                <a:solidFill>
                  <a:srgbClr val="FFFFFF"/>
                </a:solidFill>
                <a:latin typeface="Arial"/>
                <a:ea typeface="DejaVu Sans"/>
              </a:rPr>
              <a:t> (англ. Single Responsibility Principle, SRP) —  Кожен програмний модуль має одну і лише одну причину зміни. Оскільки програмні системи змінюються з урахуванням потреб користувачів та задоволення зацікавлених сторін, тому ми можемо переформулювати принцип так: « Кожен модуль повинен нести відповідальність перед одним і лише одним користувачем чи зацікавленою стороною » .              Припустимо в нас є об’єкт Employee, він має три функції: calcuPay (), reportHours () та save ().</a:t>
            </a:r>
            <a:endParaRPr lang="uk-UA" sz="1200" b="0" strike="noStrike" spc="-1" smtClean="0">
              <a:latin typeface="Arial"/>
            </a:endParaRPr>
          </a:p>
          <a:p>
            <a:endParaRPr lang="en-US"/>
          </a:p>
        </p:txBody>
      </p:sp>
      <p:sp>
        <p:nvSpPr>
          <p:cNvPr id="4" name="Номер слайда 3"/>
          <p:cNvSpPr>
            <a:spLocks noGrp="1"/>
          </p:cNvSpPr>
          <p:nvPr>
            <p:ph type="sldNum" sz="quarter" idx="10"/>
          </p:nvPr>
        </p:nvSpPr>
        <p:spPr/>
        <p:txBody>
          <a:bodyPr/>
          <a:lstStyle/>
          <a:p>
            <a:fld id="{39663D3D-A6F6-4327-9F3D-26573624A546}" type="slidenum">
              <a:rPr lang="en-US" smtClean="0"/>
              <a:t>3</a:t>
            </a:fld>
            <a:endParaRPr lang="en-US"/>
          </a:p>
        </p:txBody>
      </p:sp>
    </p:spTree>
    <p:extLst>
      <p:ext uri="{BB962C8B-B14F-4D97-AF65-F5344CB8AC3E}">
        <p14:creationId xmlns:p14="http://schemas.microsoft.com/office/powerpoint/2010/main" val="269686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2000" b="1" strike="noStrike" spc="-1" smtClean="0">
                <a:solidFill>
                  <a:srgbClr val="FFFFFF"/>
                </a:solidFill>
                <a:latin typeface="Arial"/>
                <a:ea typeface="DejaVu Sans"/>
              </a:rPr>
              <a:t>O</a:t>
            </a:r>
            <a:r>
              <a:rPr lang="uk-UA" sz="1200" b="1" strike="noStrike" spc="-1" smtClean="0">
                <a:solidFill>
                  <a:srgbClr val="FFFFFF"/>
                </a:solidFill>
                <a:latin typeface="Arial"/>
                <a:ea typeface="DejaVu Sans"/>
              </a:rPr>
              <a:t> </a:t>
            </a:r>
            <a:r>
              <a:rPr lang="uk-UA" sz="1200" b="0" strike="noStrike" spc="-1" smtClean="0">
                <a:solidFill>
                  <a:srgbClr val="FFFFFF"/>
                </a:solidFill>
                <a:latin typeface="Arial"/>
                <a:ea typeface="DejaVu Sans"/>
              </a:rPr>
              <a:t>- Принцип відкритості/закритості (англ. Open Closed Principle, OCP) — важливий принцип об'єктно-орієнтованого програмування, який означає, що «програмні сутності, такі як класи, модулі, функції, методи та ін. мають бути відкритими для розширення та закритими для змін». Це означає, що вони можуть надавати можливість змінювати свою поведінку без або з мінімальними змінами коду. Нехай припустимо, що кожен працівник має свою професію і надає привілеї. Але як бути, якщо ми введемо нову професію у систему і не змінимо існуючі речі. Тож ми можемо зробити, як показано в прикладі нижче, щоб зробити так, щоб він пройшов OCP.</a:t>
            </a:r>
            <a:endParaRPr lang="uk-UA" sz="1200" b="0" strike="noStrike" spc="-1" smtClean="0">
              <a:latin typeface="Arial"/>
            </a:endParaRPr>
          </a:p>
          <a:p>
            <a:endParaRPr lang="en-US"/>
          </a:p>
        </p:txBody>
      </p:sp>
      <p:sp>
        <p:nvSpPr>
          <p:cNvPr id="4" name="Номер слайда 3"/>
          <p:cNvSpPr>
            <a:spLocks noGrp="1"/>
          </p:cNvSpPr>
          <p:nvPr>
            <p:ph type="sldNum" sz="quarter" idx="10"/>
          </p:nvPr>
        </p:nvSpPr>
        <p:spPr/>
        <p:txBody>
          <a:bodyPr/>
          <a:lstStyle/>
          <a:p>
            <a:fld id="{39663D3D-A6F6-4327-9F3D-26573624A546}" type="slidenum">
              <a:rPr lang="en-US" smtClean="0"/>
              <a:t>6</a:t>
            </a:fld>
            <a:endParaRPr lang="en-US"/>
          </a:p>
        </p:txBody>
      </p:sp>
    </p:spTree>
    <p:extLst>
      <p:ext uri="{BB962C8B-B14F-4D97-AF65-F5344CB8AC3E}">
        <p14:creationId xmlns:p14="http://schemas.microsoft.com/office/powerpoint/2010/main" val="3800322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strike="noStrike" spc="-1" smtClean="0">
                <a:solidFill>
                  <a:srgbClr val="FFFFFF"/>
                </a:solidFill>
                <a:latin typeface="Arial"/>
                <a:ea typeface="DejaVu Sans"/>
              </a:rPr>
              <a:t> Нам не потрібно змінювати існуючий код, а ми можемо розширити його, щоб додати нову роль. OCP є однією з рушійних сил архітектури систем. Мета полягає в тому, щоб зробити систему легкою для розширення, не зазнаючи значного впливу змін.</a:t>
            </a:r>
            <a:endParaRPr lang="en-US"/>
          </a:p>
        </p:txBody>
      </p:sp>
      <p:sp>
        <p:nvSpPr>
          <p:cNvPr id="4" name="Номер слайда 3"/>
          <p:cNvSpPr>
            <a:spLocks noGrp="1"/>
          </p:cNvSpPr>
          <p:nvPr>
            <p:ph type="sldNum" sz="quarter" idx="10"/>
          </p:nvPr>
        </p:nvSpPr>
        <p:spPr/>
        <p:txBody>
          <a:bodyPr/>
          <a:lstStyle/>
          <a:p>
            <a:fld id="{39663D3D-A6F6-4327-9F3D-26573624A546}" type="slidenum">
              <a:rPr lang="en-US" smtClean="0"/>
              <a:t>7</a:t>
            </a:fld>
            <a:endParaRPr lang="en-US"/>
          </a:p>
        </p:txBody>
      </p:sp>
    </p:spTree>
    <p:extLst>
      <p:ext uri="{BB962C8B-B14F-4D97-AF65-F5344CB8AC3E}">
        <p14:creationId xmlns:p14="http://schemas.microsoft.com/office/powerpoint/2010/main" val="251353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lnSpc>
                <a:spcPct val="100000"/>
              </a:lnSpc>
            </a:pPr>
            <a:r>
              <a:rPr lang="uk-UA" sz="2000" b="0" strike="noStrike" spc="-1" smtClean="0">
                <a:solidFill>
                  <a:srgbClr val="FFFFFF"/>
                </a:solidFill>
                <a:latin typeface="Arial"/>
                <a:ea typeface="DejaVu Sans"/>
              </a:rPr>
              <a:t>L</a:t>
            </a:r>
            <a:r>
              <a:rPr lang="uk-UA" sz="1200" b="0" strike="noStrike" spc="-1" smtClean="0">
                <a:solidFill>
                  <a:srgbClr val="FFFFFF"/>
                </a:solidFill>
                <a:latin typeface="Arial"/>
                <a:ea typeface="DejaVu Sans"/>
              </a:rPr>
              <a:t> - Принцип заміщення Лісков (англ. Liskov Substitution Principle, LSP) - для побудови програмних систем із взаємозамінних деталей ці деталі повинні дотримуватися правила, який дозволяє замінювати ці деталі одну на іншу.  У контексті JavaScript це означає, що:</a:t>
            </a:r>
            <a:endParaRPr lang="uk-UA" sz="1200" b="0" strike="noStrike" spc="-1" smtClean="0">
              <a:latin typeface="Arial"/>
            </a:endParaRPr>
          </a:p>
          <a:p>
            <a:pPr algn="just">
              <a:lnSpc>
                <a:spcPct val="100000"/>
              </a:lnSpc>
            </a:pPr>
            <a:r>
              <a:rPr lang="uk-UA" sz="1200" b="0" strike="noStrike" spc="-1" smtClean="0">
                <a:solidFill>
                  <a:srgbClr val="FFFFFF"/>
                </a:solidFill>
                <a:latin typeface="Arial"/>
                <a:ea typeface="DejaVu Sans"/>
              </a:rPr>
              <a:t>- Методи підкласу, які замінюють методи базового класу, повинні мати точно стільки ж аргументів.</a:t>
            </a:r>
            <a:endParaRPr lang="uk-UA" sz="1200" b="0" strike="noStrike" spc="-1" smtClean="0">
              <a:latin typeface="Arial"/>
            </a:endParaRPr>
          </a:p>
          <a:p>
            <a:pPr algn="just">
              <a:lnSpc>
                <a:spcPct val="100000"/>
              </a:lnSpc>
            </a:pPr>
            <a:r>
              <a:rPr lang="uk-UA" sz="1200" b="0" strike="noStrike" spc="-1" smtClean="0">
                <a:solidFill>
                  <a:srgbClr val="FFFFFF"/>
                </a:solidFill>
                <a:latin typeface="Arial"/>
                <a:ea typeface="DejaVu Sans"/>
              </a:rPr>
              <a:t>- Кожен аргумент та тип повернення перевизначеного методу повинен бути того самого типу, що і в методі базового класу.</a:t>
            </a:r>
            <a:endParaRPr lang="uk-UA" sz="1200" b="0" strike="noStrike" spc="-1" smtClean="0">
              <a:latin typeface="Arial"/>
            </a:endParaRPr>
          </a:p>
          <a:p>
            <a:pPr algn="just">
              <a:lnSpc>
                <a:spcPct val="100000"/>
              </a:lnSpc>
            </a:pPr>
            <a:r>
              <a:rPr lang="uk-UA" sz="1200" b="0" strike="noStrike" spc="-1" smtClean="0">
                <a:solidFill>
                  <a:srgbClr val="FFFFFF"/>
                </a:solidFill>
                <a:latin typeface="Arial"/>
                <a:ea typeface="DejaVu Sans"/>
              </a:rPr>
              <a:t>- Типи винятків, викинутих із методу перевизначення, повинні бути однаковими метод базового класу. </a:t>
            </a:r>
            <a:endParaRPr lang="uk-UA" sz="1200" b="0" strike="noStrike" spc="-1" smtClean="0">
              <a:latin typeface="Arial"/>
            </a:endParaRPr>
          </a:p>
          <a:p>
            <a:endParaRPr lang="en-US"/>
          </a:p>
        </p:txBody>
      </p:sp>
      <p:sp>
        <p:nvSpPr>
          <p:cNvPr id="4" name="Номер слайда 3"/>
          <p:cNvSpPr>
            <a:spLocks noGrp="1"/>
          </p:cNvSpPr>
          <p:nvPr>
            <p:ph type="sldNum" sz="quarter" idx="10"/>
          </p:nvPr>
        </p:nvSpPr>
        <p:spPr/>
        <p:txBody>
          <a:bodyPr/>
          <a:lstStyle/>
          <a:p>
            <a:fld id="{39663D3D-A6F6-4327-9F3D-26573624A546}" type="slidenum">
              <a:rPr lang="en-US" smtClean="0"/>
              <a:t>8</a:t>
            </a:fld>
            <a:endParaRPr lang="en-US"/>
          </a:p>
        </p:txBody>
      </p:sp>
    </p:spTree>
    <p:extLst>
      <p:ext uri="{BB962C8B-B14F-4D97-AF65-F5344CB8AC3E}">
        <p14:creationId xmlns:p14="http://schemas.microsoft.com/office/powerpoint/2010/main" val="3591402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lnSpc>
                <a:spcPct val="100000"/>
              </a:lnSpc>
            </a:pPr>
            <a:r>
              <a:rPr lang="uk-UA" sz="1200" b="0" strike="noStrike" spc="-1" smtClean="0">
                <a:solidFill>
                  <a:srgbClr val="FFFFFF"/>
                </a:solidFill>
                <a:latin typeface="Arial"/>
                <a:ea typeface="DejaVu Sans"/>
              </a:rPr>
              <a:t>У цьому прикладі клас Eagle змінює метод fly, але це не порушує LSP, оскільки написання нових методів сумісне з базовим класом методу. Методи підкласу, які замінюють методи базового класу, повинні мати однакову кількість аргументів. LSP не наполягає на тому, що повернене значення перевизначеного методу також повинно бути однаковим. </a:t>
            </a:r>
            <a:endParaRPr lang="uk-UA" sz="1200" b="0" strike="noStrike" spc="-1" smtClean="0">
              <a:latin typeface="Arial"/>
            </a:endParaRPr>
          </a:p>
          <a:p>
            <a:pPr algn="just">
              <a:lnSpc>
                <a:spcPct val="100000"/>
              </a:lnSpc>
            </a:pPr>
            <a:r>
              <a:rPr lang="uk-UA" sz="1200" b="0" strike="noStrike" spc="-1" smtClean="0">
                <a:solidFill>
                  <a:srgbClr val="FFFFFF"/>
                </a:solidFill>
                <a:latin typeface="Arial"/>
                <a:ea typeface="DejaVu Sans"/>
              </a:rPr>
              <a:t>Клас "Пінгвін" порушує LSP двома способами:</a:t>
            </a:r>
            <a:endParaRPr lang="uk-UA" sz="1200" b="0" strike="noStrike" spc="-1" smtClean="0">
              <a:latin typeface="Arial"/>
            </a:endParaRPr>
          </a:p>
          <a:p>
            <a:pPr algn="just">
              <a:lnSpc>
                <a:spcPct val="100000"/>
              </a:lnSpc>
            </a:pPr>
            <a:r>
              <a:rPr lang="uk-UA" sz="1200" b="0" strike="noStrike" spc="-1" smtClean="0">
                <a:solidFill>
                  <a:srgbClr val="FFFFFF"/>
                </a:solidFill>
                <a:latin typeface="Arial"/>
                <a:ea typeface="DejaVu Sans"/>
              </a:rPr>
              <a:t>1. Перевизначений метод fly не має однакову кількість аргументів.</a:t>
            </a:r>
            <a:endParaRPr lang="uk-UA" sz="1200" b="0" strike="noStrike" spc="-1" smtClean="0">
              <a:latin typeface="Arial"/>
            </a:endParaRPr>
          </a:p>
          <a:p>
            <a:pPr>
              <a:lnSpc>
                <a:spcPct val="100000"/>
              </a:lnSpc>
            </a:pPr>
            <a:r>
              <a:rPr lang="uk-UA" sz="1200" b="0" strike="noStrike" spc="-1" smtClean="0">
                <a:solidFill>
                  <a:srgbClr val="FFFFFF"/>
                </a:solidFill>
                <a:latin typeface="Arial"/>
                <a:ea typeface="DejaVu Sans"/>
              </a:rPr>
              <a:t>2 . Тип повернення методу fly() не однаковий з батьківським </a:t>
            </a:r>
            <a:endParaRPr lang="uk-UA" sz="1200" b="0" strike="noStrike" spc="-1" smtClean="0">
              <a:latin typeface="Arial"/>
            </a:endParaRPr>
          </a:p>
          <a:p>
            <a:endParaRPr lang="en-US"/>
          </a:p>
        </p:txBody>
      </p:sp>
      <p:sp>
        <p:nvSpPr>
          <p:cNvPr id="4" name="Номер слайда 3"/>
          <p:cNvSpPr>
            <a:spLocks noGrp="1"/>
          </p:cNvSpPr>
          <p:nvPr>
            <p:ph type="sldNum" sz="quarter" idx="10"/>
          </p:nvPr>
        </p:nvSpPr>
        <p:spPr/>
        <p:txBody>
          <a:bodyPr/>
          <a:lstStyle/>
          <a:p>
            <a:fld id="{39663D3D-A6F6-4327-9F3D-26573624A546}" type="slidenum">
              <a:rPr lang="en-US" smtClean="0"/>
              <a:t>9</a:t>
            </a:fld>
            <a:endParaRPr lang="en-US"/>
          </a:p>
        </p:txBody>
      </p:sp>
    </p:spTree>
    <p:extLst>
      <p:ext uri="{BB962C8B-B14F-4D97-AF65-F5344CB8AC3E}">
        <p14:creationId xmlns:p14="http://schemas.microsoft.com/office/powerpoint/2010/main" val="248913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2000" b="0" strike="noStrike" spc="-1" smtClean="0">
                <a:solidFill>
                  <a:srgbClr val="FFFFFF"/>
                </a:solidFill>
                <a:latin typeface="Arial"/>
                <a:ea typeface="DejaVu Sans"/>
              </a:rPr>
              <a:t>I</a:t>
            </a:r>
            <a:r>
              <a:rPr lang="uk-UA" sz="1200" b="0" strike="noStrike" spc="-1" smtClean="0">
                <a:solidFill>
                  <a:srgbClr val="FFFFFF"/>
                </a:solidFill>
                <a:latin typeface="Arial"/>
                <a:ea typeface="DejaVu Sans"/>
              </a:rPr>
              <a:t> - Принцип розділення інтерфейсу (англ. Interface Segregation Principle, ISP) Клієнти не повинні залежати від методів, які вони не використовують. Отже, даний принцип означає, що занадто «товсті» інтерфейси необхідно розділяти на менші та специфічні, щоб клієнти знали лише про ті методи, що необхідні для них у роботі. Як результат, при зміні певного функціоналу, незмінними мають лишитися ті класи, що не використовують його. Тобто виконання цього принципу допомагає системі залишатися гнучкою при внесенні до неї змін та лишатися простою для рефакторингу. </a:t>
            </a:r>
            <a:endParaRPr lang="uk-UA" sz="1200" b="0" strike="noStrike" spc="-1" smtClean="0">
              <a:latin typeface="Arial"/>
            </a:endParaRPr>
          </a:p>
          <a:p>
            <a:endParaRPr lang="en-US"/>
          </a:p>
        </p:txBody>
      </p:sp>
      <p:sp>
        <p:nvSpPr>
          <p:cNvPr id="4" name="Номер слайда 3"/>
          <p:cNvSpPr>
            <a:spLocks noGrp="1"/>
          </p:cNvSpPr>
          <p:nvPr>
            <p:ph type="sldNum" sz="quarter" idx="10"/>
          </p:nvPr>
        </p:nvSpPr>
        <p:spPr/>
        <p:txBody>
          <a:bodyPr/>
          <a:lstStyle/>
          <a:p>
            <a:fld id="{39663D3D-A6F6-4327-9F3D-26573624A546}" type="slidenum">
              <a:rPr lang="en-US" smtClean="0"/>
              <a:t>10</a:t>
            </a:fld>
            <a:endParaRPr lang="en-US"/>
          </a:p>
        </p:txBody>
      </p:sp>
    </p:spTree>
    <p:extLst>
      <p:ext uri="{BB962C8B-B14F-4D97-AF65-F5344CB8AC3E}">
        <p14:creationId xmlns:p14="http://schemas.microsoft.com/office/powerpoint/2010/main" val="2194356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н</a:t>
            </a:r>
            <a:r>
              <a:rPr lang="uk-UA" baseline="0" smtClean="0"/>
              <a:t>а прикладі нокії порушується принцип власного Я</a:t>
            </a:r>
            <a:endParaRPr lang="en-US"/>
          </a:p>
        </p:txBody>
      </p:sp>
      <p:sp>
        <p:nvSpPr>
          <p:cNvPr id="4" name="Номер слайда 3"/>
          <p:cNvSpPr>
            <a:spLocks noGrp="1"/>
          </p:cNvSpPr>
          <p:nvPr>
            <p:ph type="sldNum" sz="quarter" idx="10"/>
          </p:nvPr>
        </p:nvSpPr>
        <p:spPr/>
        <p:txBody>
          <a:bodyPr/>
          <a:lstStyle/>
          <a:p>
            <a:fld id="{39663D3D-A6F6-4327-9F3D-26573624A546}" type="slidenum">
              <a:rPr lang="en-US" smtClean="0"/>
              <a:t>11</a:t>
            </a:fld>
            <a:endParaRPr lang="en-US"/>
          </a:p>
        </p:txBody>
      </p:sp>
    </p:spTree>
    <p:extLst>
      <p:ext uri="{BB962C8B-B14F-4D97-AF65-F5344CB8AC3E}">
        <p14:creationId xmlns:p14="http://schemas.microsoft.com/office/powerpoint/2010/main" val="187646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lnSpc>
                <a:spcPct val="100000"/>
              </a:lnSpc>
            </a:pPr>
            <a:r>
              <a:rPr lang="uk-UA" sz="2000" b="0" strike="noStrike" spc="-1" smtClean="0">
                <a:solidFill>
                  <a:srgbClr val="FFFFFF"/>
                </a:solidFill>
                <a:latin typeface="Arial"/>
                <a:ea typeface="DejaVu Sans"/>
              </a:rPr>
              <a:t>D</a:t>
            </a:r>
            <a:r>
              <a:rPr lang="uk-UA" sz="1200" b="0" strike="noStrike" spc="-1" smtClean="0">
                <a:solidFill>
                  <a:srgbClr val="FFFFFF"/>
                </a:solidFill>
                <a:latin typeface="Arial"/>
                <a:ea typeface="DejaVu Sans"/>
              </a:rPr>
              <a:t> - Принцип інве́рсії зале́жностей (англ. Dependency Inversion Principle, DIP) —  суть принципу полягає у розриві зв'язності між програмними модулями вищого та нижчого рівнів за допомогою спільних абстракцій.  Принцип формулюється наступним чином:</a:t>
            </a:r>
            <a:endParaRPr lang="uk-UA" sz="1200" b="0" strike="noStrike" spc="-1" smtClean="0">
              <a:latin typeface="Arial"/>
            </a:endParaRPr>
          </a:p>
          <a:p>
            <a:pPr algn="just">
              <a:lnSpc>
                <a:spcPct val="100000"/>
              </a:lnSpc>
            </a:pPr>
            <a:r>
              <a:rPr lang="uk-UA" sz="1200" b="0" strike="noStrike" spc="-1" smtClean="0">
                <a:solidFill>
                  <a:srgbClr val="FFFFFF"/>
                </a:solidFill>
                <a:latin typeface="Arial"/>
                <a:ea typeface="DejaVu Sans"/>
              </a:rPr>
              <a:t> - Модулі вищого рівня не повинні залежати від модулів нижчого рівня. Обидва типи модулів повинні залежати від абстракцій.</a:t>
            </a:r>
            <a:endParaRPr lang="uk-UA" sz="1200" b="0" strike="noStrike" spc="-1" smtClean="0">
              <a:latin typeface="Arial"/>
            </a:endParaRPr>
          </a:p>
          <a:p>
            <a:pPr algn="just">
              <a:lnSpc>
                <a:spcPct val="100000"/>
              </a:lnSpc>
            </a:pPr>
            <a:r>
              <a:rPr lang="uk-UA" sz="1200" b="0" strike="noStrike" spc="-1" smtClean="0">
                <a:solidFill>
                  <a:srgbClr val="FFFFFF"/>
                </a:solidFill>
                <a:latin typeface="Arial"/>
                <a:ea typeface="DejaVu Sans"/>
              </a:rPr>
              <a:t> - Абстракції не повинні залежати від деталей реалізації.      Деталі реалізації повинні залежати від абстракцій.</a:t>
            </a:r>
            <a:endParaRPr lang="uk-UA" sz="1200" b="0" strike="noStrike" spc="-1" smtClean="0">
              <a:latin typeface="Arial"/>
            </a:endParaRPr>
          </a:p>
          <a:p>
            <a:pPr algn="just">
              <a:lnSpc>
                <a:spcPct val="100000"/>
              </a:lnSpc>
            </a:pPr>
            <a:r>
              <a:rPr lang="uk-UA" sz="1200" b="0" strike="noStrike" spc="-1" smtClean="0">
                <a:solidFill>
                  <a:srgbClr val="FFFFFF"/>
                </a:solidFill>
                <a:latin typeface="Arial"/>
                <a:ea typeface="DejaVu Sans"/>
              </a:rPr>
              <a:t>Принцип інверсії залежностей вирішує проблеми невдалого проектування програм. </a:t>
            </a:r>
            <a:endParaRPr lang="uk-UA" sz="1200" b="0" strike="noStrike" spc="-1">
              <a:latin typeface="Arial"/>
            </a:endParaRPr>
          </a:p>
        </p:txBody>
      </p:sp>
      <p:sp>
        <p:nvSpPr>
          <p:cNvPr id="4" name="Номер слайда 3"/>
          <p:cNvSpPr>
            <a:spLocks noGrp="1"/>
          </p:cNvSpPr>
          <p:nvPr>
            <p:ph type="sldNum" sz="quarter" idx="10"/>
          </p:nvPr>
        </p:nvSpPr>
        <p:spPr/>
        <p:txBody>
          <a:bodyPr/>
          <a:lstStyle/>
          <a:p>
            <a:fld id="{39663D3D-A6F6-4327-9F3D-26573624A546}" type="slidenum">
              <a:rPr lang="en-US" smtClean="0"/>
              <a:t>12</a:t>
            </a:fld>
            <a:endParaRPr lang="en-US"/>
          </a:p>
        </p:txBody>
      </p:sp>
    </p:spTree>
    <p:extLst>
      <p:ext uri="{BB962C8B-B14F-4D97-AF65-F5344CB8AC3E}">
        <p14:creationId xmlns:p14="http://schemas.microsoft.com/office/powerpoint/2010/main" val="2954818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uk-UA"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uk-UA"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uk-UA"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uk-UA"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uk-UA"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uk-UA"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uk-UA"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uk-UA"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uk-UA" sz="3200" b="0" strike="noStrike" spc="-1">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uk-UA"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uk-UA" sz="3200" b="0" strike="noStrike" spc="-1">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uk-UA"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uk-UA" sz="3200" b="0" strike="noStrike" spc="-1">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uk-UA" sz="3200" b="0" strike="noStrike" spc="-1">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uk-UA" sz="3200" b="0" strike="noStrike" spc="-1">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uk-UA" sz="3200" b="0" strike="noStrike" spc="-1">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uk-UA" sz="3200" b="0" strike="noStrike" spc="-1">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uk-UA" sz="3200" b="0" strike="noStrike" spc="-1">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uk-UA" sz="3200" b="0" strike="noStrike" spc="-1">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uk-UA" sz="3200" b="0" strike="noStrike" spc="-1">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8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uk-UA"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8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uk-UA" sz="3200" b="0" strike="noStrike" spc="-1">
              <a:latin typeface="Arial"/>
            </a:endParaRPr>
          </a:p>
        </p:txBody>
      </p:sp>
      <p:sp>
        <p:nvSpPr>
          <p:cNvPr id="8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uk-UA"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uk-UA" sz="3200" b="0" strike="noStrike" spc="-1">
              <a:latin typeface="Arial"/>
            </a:endParaRPr>
          </a:p>
        </p:txBody>
      </p:sp>
      <p:sp>
        <p:nvSpPr>
          <p:cNvPr id="9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uk-UA"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9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10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0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uk-UA" sz="3200" b="0" strike="noStrike" spc="-1">
              <a:latin typeface="Arial"/>
            </a:endParaRPr>
          </a:p>
        </p:txBody>
      </p:sp>
      <p:sp>
        <p:nvSpPr>
          <p:cNvPr id="10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10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uk-UA" sz="3200" b="0" strike="noStrike" spc="-1">
              <a:latin typeface="Arial"/>
            </a:endParaRPr>
          </a:p>
        </p:txBody>
      </p:sp>
      <p:sp>
        <p:nvSpPr>
          <p:cNvPr id="11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1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uk-UA" sz="3200" b="0" strike="noStrike" spc="-1">
              <a:latin typeface="Arial"/>
            </a:endParaRPr>
          </a:p>
        </p:txBody>
      </p:sp>
      <p:sp>
        <p:nvSpPr>
          <p:cNvPr id="11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uk-UA" sz="3200" b="0" strike="noStrike" spc="-1">
              <a:latin typeface="Arial"/>
            </a:endParaRPr>
          </a:p>
        </p:txBody>
      </p:sp>
      <p:sp>
        <p:nvSpPr>
          <p:cNvPr id="11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uk-UA" sz="3200" b="0" strike="noStrike" spc="-1">
              <a:latin typeface="Arial"/>
            </a:endParaRPr>
          </a:p>
        </p:txBody>
      </p:sp>
      <p:sp>
        <p:nvSpPr>
          <p:cNvPr id="11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uk-UA" sz="3200" b="0" strike="noStrike" spc="-1">
              <a:latin typeface="Arial"/>
            </a:endParaRPr>
          </a:p>
        </p:txBody>
      </p:sp>
      <p:sp>
        <p:nvSpPr>
          <p:cNvPr id="11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uk-UA" sz="3200" b="0" strike="noStrike" spc="-1">
              <a:latin typeface="Arial"/>
            </a:endParaRPr>
          </a:p>
        </p:txBody>
      </p:sp>
      <p:sp>
        <p:nvSpPr>
          <p:cNvPr id="11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2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uk-UA"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uk-UA"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uk-UA" sz="3200" b="0" strike="noStrike" spc="-1">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uk-UA"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uk-UA" sz="3200" b="0" strike="noStrike" spc="-1">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uk-UA" sz="3200" b="0" strike="noStrike" spc="-1">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14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4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uk-UA" sz="3200" b="0" strike="noStrike" spc="-1">
              <a:latin typeface="Arial"/>
            </a:endParaRPr>
          </a:p>
        </p:txBody>
      </p:sp>
      <p:sp>
        <p:nvSpPr>
          <p:cNvPr id="14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uk-UA" sz="3200" b="0" strike="noStrike" spc="-1">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5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uk-UA" sz="3200" b="0" strike="noStrike" spc="-1">
              <a:latin typeface="Arial"/>
            </a:endParaRPr>
          </a:p>
        </p:txBody>
      </p:sp>
      <p:sp>
        <p:nvSpPr>
          <p:cNvPr id="15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uk-UA" sz="3200" b="0" strike="noStrike" spc="-1">
              <a:latin typeface="Arial"/>
            </a:endParaRPr>
          </a:p>
        </p:txBody>
      </p:sp>
      <p:sp>
        <p:nvSpPr>
          <p:cNvPr id="15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uk-UA" sz="3200" b="0" strike="noStrike" spc="-1">
              <a:latin typeface="Arial"/>
            </a:endParaRPr>
          </a:p>
        </p:txBody>
      </p:sp>
      <p:sp>
        <p:nvSpPr>
          <p:cNvPr id="15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uk-UA" sz="3200" b="0" strike="noStrike" spc="-1">
              <a:latin typeface="Arial"/>
            </a:endParaRPr>
          </a:p>
        </p:txBody>
      </p:sp>
      <p:sp>
        <p:nvSpPr>
          <p:cNvPr id="15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uk-UA" sz="3200" b="0" strike="noStrike" spc="-1">
              <a:latin typeface="Arial"/>
            </a:endParaRPr>
          </a:p>
        </p:txBody>
      </p:sp>
      <p:sp>
        <p:nvSpPr>
          <p:cNvPr id="15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uk-U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uk-UA"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uk-UA"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uk-UA"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uk-UA"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uk-UA"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uk-UA"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62D7F"/>
            </a:gs>
            <a:gs pos="100000">
              <a:srgbClr val="00BCDE"/>
            </a:gs>
          </a:gsLst>
          <a:lin ang="10800000"/>
        </a:gradFill>
        <a:effectLst/>
      </p:bgPr>
    </p:bg>
    <p:spTree>
      <p:nvGrpSpPr>
        <p:cNvPr id="1" name=""/>
        <p:cNvGrpSpPr/>
        <p:nvPr/>
      </p:nvGrpSpPr>
      <p:grpSpPr>
        <a:xfrm>
          <a:off x="0" y="0"/>
          <a:ext cx="0" cy="0"/>
          <a:chOff x="0" y="0"/>
          <a:chExt cx="0" cy="0"/>
        </a:xfrm>
      </p:grpSpPr>
      <p:pic>
        <p:nvPicPr>
          <p:cNvPr id="4" name="Picture 8"/>
          <p:cNvPicPr/>
          <p:nvPr/>
        </p:nvPicPr>
        <p:blipFill>
          <a:blip r:embed="rId14"/>
          <a:stretch/>
        </p:blipFill>
        <p:spPr>
          <a:xfrm>
            <a:off x="9959040" y="5906880"/>
            <a:ext cx="1544400" cy="262800"/>
          </a:xfrm>
          <a:prstGeom prst="rect">
            <a:avLst/>
          </a:prstGeom>
          <a:ln>
            <a:noFill/>
          </a:ln>
        </p:spPr>
      </p:pic>
      <p:pic>
        <p:nvPicPr>
          <p:cNvPr id="5" name="Picture 8"/>
          <p:cNvPicPr/>
          <p:nvPr/>
        </p:nvPicPr>
        <p:blipFill>
          <a:blip r:embed="rId14"/>
          <a:stretch/>
        </p:blipFill>
        <p:spPr>
          <a:xfrm>
            <a:off x="9959040" y="5906880"/>
            <a:ext cx="1544400" cy="26280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uk-UA" sz="4400" b="0" strike="noStrike" spc="-1">
                <a:latin typeface="Arial"/>
              </a:rPr>
              <a:t>Для правки тексту заголовка клацніть мишею</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uk-UA" sz="3200" b="0" strike="noStrike" spc="-1">
                <a:latin typeface="Arial"/>
              </a:rPr>
              <a:t>Для редагування структури клацніть мишею</a:t>
            </a:r>
          </a:p>
          <a:p>
            <a:pPr marL="864000" lvl="1" indent="-324000">
              <a:spcBef>
                <a:spcPts val="1134"/>
              </a:spcBef>
              <a:buClr>
                <a:srgbClr val="000000"/>
              </a:buClr>
              <a:buSzPct val="75000"/>
              <a:buFont typeface="Symbol" charset="2"/>
              <a:buChar char=""/>
            </a:pPr>
            <a:r>
              <a:rPr lang="uk-UA" sz="2800" b="0" strike="noStrike" spc="-1">
                <a:latin typeface="Arial"/>
              </a:rPr>
              <a:t>Другий рівень структури</a:t>
            </a:r>
          </a:p>
          <a:p>
            <a:pPr marL="1296000" lvl="2" indent="-288000">
              <a:spcBef>
                <a:spcPts val="850"/>
              </a:spcBef>
              <a:buClr>
                <a:srgbClr val="000000"/>
              </a:buClr>
              <a:buSzPct val="45000"/>
              <a:buFont typeface="Wingdings" charset="2"/>
              <a:buChar char=""/>
            </a:pPr>
            <a:r>
              <a:rPr lang="uk-UA" sz="2400" b="0" strike="noStrike" spc="-1">
                <a:latin typeface="Arial"/>
              </a:rPr>
              <a:t>Третій рівень структури</a:t>
            </a:r>
          </a:p>
          <a:p>
            <a:pPr marL="1728000" lvl="3" indent="-216000">
              <a:spcBef>
                <a:spcPts val="567"/>
              </a:spcBef>
              <a:buClr>
                <a:srgbClr val="000000"/>
              </a:buClr>
              <a:buSzPct val="75000"/>
              <a:buFont typeface="Symbol" charset="2"/>
              <a:buChar char=""/>
            </a:pPr>
            <a:r>
              <a:rPr lang="uk-UA" sz="2000" b="0" strike="noStrike" spc="-1">
                <a:latin typeface="Arial"/>
              </a:rPr>
              <a:t>Четвертий рівень структури</a:t>
            </a:r>
          </a:p>
          <a:p>
            <a:pPr marL="2160000" lvl="4" indent="-216000">
              <a:spcBef>
                <a:spcPts val="283"/>
              </a:spcBef>
              <a:buClr>
                <a:srgbClr val="000000"/>
              </a:buClr>
              <a:buSzPct val="45000"/>
              <a:buFont typeface="Wingdings" charset="2"/>
              <a:buChar char=""/>
            </a:pPr>
            <a:r>
              <a:rPr lang="uk-UA" sz="2000" b="0" strike="noStrike" spc="-1">
                <a:latin typeface="Arial"/>
              </a:rPr>
              <a:t>П'ятий рівень структури</a:t>
            </a:r>
          </a:p>
          <a:p>
            <a:pPr marL="2592000" lvl="5" indent="-216000">
              <a:spcBef>
                <a:spcPts val="283"/>
              </a:spcBef>
              <a:buClr>
                <a:srgbClr val="000000"/>
              </a:buClr>
              <a:buSzPct val="45000"/>
              <a:buFont typeface="Wingdings" charset="2"/>
              <a:buChar char=""/>
            </a:pPr>
            <a:r>
              <a:rPr lang="uk-UA" sz="2000" b="0" strike="noStrike" spc="-1">
                <a:latin typeface="Arial"/>
              </a:rPr>
              <a:t>Шостий рівень структури</a:t>
            </a:r>
          </a:p>
          <a:p>
            <a:pPr marL="3024000" lvl="6" indent="-216000">
              <a:spcBef>
                <a:spcPts val="283"/>
              </a:spcBef>
              <a:buClr>
                <a:srgbClr val="000000"/>
              </a:buClr>
              <a:buSzPct val="45000"/>
              <a:buFont typeface="Wingdings" charset="2"/>
              <a:buChar char=""/>
            </a:pPr>
            <a:r>
              <a:rPr lang="uk-UA" sz="2000" b="0" strike="noStrike" spc="-1">
                <a:latin typeface="Arial"/>
              </a:rPr>
              <a:t>Сьомий рівень структури</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62D7F"/>
            </a:gs>
            <a:gs pos="100000">
              <a:srgbClr val="00BCDE"/>
            </a:gs>
          </a:gsLst>
          <a:lin ang="10800000"/>
        </a:gradFill>
        <a:effectLst/>
      </p:bgPr>
    </p:bg>
    <p:spTree>
      <p:nvGrpSpPr>
        <p:cNvPr id="1" name=""/>
        <p:cNvGrpSpPr/>
        <p:nvPr/>
      </p:nvGrpSpPr>
      <p:grpSpPr>
        <a:xfrm>
          <a:off x="0" y="0"/>
          <a:ext cx="0" cy="0"/>
          <a:chOff x="0" y="0"/>
          <a:chExt cx="0" cy="0"/>
        </a:xfrm>
      </p:grpSpPr>
      <p:pic>
        <p:nvPicPr>
          <p:cNvPr id="40" name="Picture 8"/>
          <p:cNvPicPr/>
          <p:nvPr/>
        </p:nvPicPr>
        <p:blipFill>
          <a:blip r:embed="rId14"/>
          <a:stretch/>
        </p:blipFill>
        <p:spPr>
          <a:xfrm>
            <a:off x="9959040" y="5906880"/>
            <a:ext cx="1544400" cy="26280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uk-UA" sz="4400" b="0" strike="noStrike" spc="-1">
                <a:latin typeface="Arial"/>
              </a:rPr>
              <a:t>Для правки тексту заголовка клацніть мишею</a:t>
            </a:r>
          </a:p>
        </p:txBody>
      </p:sp>
      <p:sp>
        <p:nvSpPr>
          <p:cNvPr id="4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uk-UA" sz="3200" b="0" strike="noStrike" spc="-1">
                <a:latin typeface="Arial"/>
              </a:rPr>
              <a:t>Для редагування структури клацніть мишею</a:t>
            </a:r>
          </a:p>
          <a:p>
            <a:pPr marL="864000" lvl="1" indent="-324000">
              <a:spcBef>
                <a:spcPts val="1134"/>
              </a:spcBef>
              <a:buClr>
                <a:srgbClr val="000000"/>
              </a:buClr>
              <a:buSzPct val="75000"/>
              <a:buFont typeface="Symbol" charset="2"/>
              <a:buChar char=""/>
            </a:pPr>
            <a:r>
              <a:rPr lang="uk-UA" sz="2800" b="0" strike="noStrike" spc="-1">
                <a:latin typeface="Arial"/>
              </a:rPr>
              <a:t>Другий рівень структури</a:t>
            </a:r>
          </a:p>
          <a:p>
            <a:pPr marL="1296000" lvl="2" indent="-288000">
              <a:spcBef>
                <a:spcPts val="850"/>
              </a:spcBef>
              <a:buClr>
                <a:srgbClr val="000000"/>
              </a:buClr>
              <a:buSzPct val="45000"/>
              <a:buFont typeface="Wingdings" charset="2"/>
              <a:buChar char=""/>
            </a:pPr>
            <a:r>
              <a:rPr lang="uk-UA" sz="2400" b="0" strike="noStrike" spc="-1">
                <a:latin typeface="Arial"/>
              </a:rPr>
              <a:t>Третій рівень структури</a:t>
            </a:r>
          </a:p>
          <a:p>
            <a:pPr marL="1728000" lvl="3" indent="-216000">
              <a:spcBef>
                <a:spcPts val="567"/>
              </a:spcBef>
              <a:buClr>
                <a:srgbClr val="000000"/>
              </a:buClr>
              <a:buSzPct val="75000"/>
              <a:buFont typeface="Symbol" charset="2"/>
              <a:buChar char=""/>
            </a:pPr>
            <a:r>
              <a:rPr lang="uk-UA" sz="2000" b="0" strike="noStrike" spc="-1">
                <a:latin typeface="Arial"/>
              </a:rPr>
              <a:t>Четвертий рівень структури</a:t>
            </a:r>
          </a:p>
          <a:p>
            <a:pPr marL="2160000" lvl="4" indent="-216000">
              <a:spcBef>
                <a:spcPts val="283"/>
              </a:spcBef>
              <a:buClr>
                <a:srgbClr val="000000"/>
              </a:buClr>
              <a:buSzPct val="45000"/>
              <a:buFont typeface="Wingdings" charset="2"/>
              <a:buChar char=""/>
            </a:pPr>
            <a:r>
              <a:rPr lang="uk-UA" sz="2000" b="0" strike="noStrike" spc="-1">
                <a:latin typeface="Arial"/>
              </a:rPr>
              <a:t>П'ятий рівень структури</a:t>
            </a:r>
          </a:p>
          <a:p>
            <a:pPr marL="2592000" lvl="5" indent="-216000">
              <a:spcBef>
                <a:spcPts val="283"/>
              </a:spcBef>
              <a:buClr>
                <a:srgbClr val="000000"/>
              </a:buClr>
              <a:buSzPct val="45000"/>
              <a:buFont typeface="Wingdings" charset="2"/>
              <a:buChar char=""/>
            </a:pPr>
            <a:r>
              <a:rPr lang="uk-UA" sz="2000" b="0" strike="noStrike" spc="-1">
                <a:latin typeface="Arial"/>
              </a:rPr>
              <a:t>Шостий рівень структури</a:t>
            </a:r>
          </a:p>
          <a:p>
            <a:pPr marL="3024000" lvl="6" indent="-216000">
              <a:spcBef>
                <a:spcPts val="283"/>
              </a:spcBef>
              <a:buClr>
                <a:srgbClr val="000000"/>
              </a:buClr>
              <a:buSzPct val="45000"/>
              <a:buFont typeface="Wingdings" charset="2"/>
              <a:buChar char=""/>
            </a:pPr>
            <a:r>
              <a:rPr lang="uk-UA" sz="2000" b="0" strike="noStrike" spc="-1">
                <a:latin typeface="Arial"/>
              </a:rPr>
              <a:t>Сьомий рівень структури</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62D7F"/>
            </a:gs>
            <a:gs pos="100000">
              <a:srgbClr val="00BCDE"/>
            </a:gs>
          </a:gsLst>
          <a:lin ang="10800000"/>
        </a:gradFill>
        <a:effectLst/>
      </p:bgPr>
    </p:bg>
    <p:spTree>
      <p:nvGrpSpPr>
        <p:cNvPr id="1" name=""/>
        <p:cNvGrpSpPr/>
        <p:nvPr/>
      </p:nvGrpSpPr>
      <p:grpSpPr>
        <a:xfrm>
          <a:off x="0" y="0"/>
          <a:ext cx="0" cy="0"/>
          <a:chOff x="0" y="0"/>
          <a:chExt cx="0" cy="0"/>
        </a:xfrm>
      </p:grpSpPr>
      <p:pic>
        <p:nvPicPr>
          <p:cNvPr id="79" name="Picture 8"/>
          <p:cNvPicPr/>
          <p:nvPr/>
        </p:nvPicPr>
        <p:blipFill>
          <a:blip r:embed="rId14"/>
          <a:stretch/>
        </p:blipFill>
        <p:spPr>
          <a:xfrm>
            <a:off x="9959040" y="5906880"/>
            <a:ext cx="1544400" cy="262800"/>
          </a:xfrm>
          <a:prstGeom prst="rect">
            <a:avLst/>
          </a:prstGeom>
          <a:ln>
            <a:noFill/>
          </a:ln>
        </p:spPr>
      </p:pic>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uk-UA" sz="4400" b="0" strike="noStrike" spc="-1">
                <a:latin typeface="Arial"/>
              </a:rPr>
              <a:t>Для правки тексту заголовка клацніть мишею</a:t>
            </a: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uk-UA" sz="3200" b="0" strike="noStrike" spc="-1">
                <a:latin typeface="Arial"/>
              </a:rPr>
              <a:t>Для редагування структури клацніть мишею</a:t>
            </a:r>
          </a:p>
          <a:p>
            <a:pPr marL="864000" lvl="1" indent="-324000">
              <a:spcBef>
                <a:spcPts val="1134"/>
              </a:spcBef>
              <a:buClr>
                <a:srgbClr val="000000"/>
              </a:buClr>
              <a:buSzPct val="75000"/>
              <a:buFont typeface="Symbol" charset="2"/>
              <a:buChar char=""/>
            </a:pPr>
            <a:r>
              <a:rPr lang="uk-UA" sz="2800" b="0" strike="noStrike" spc="-1">
                <a:latin typeface="Arial"/>
              </a:rPr>
              <a:t>Другий рівень структури</a:t>
            </a:r>
          </a:p>
          <a:p>
            <a:pPr marL="1296000" lvl="2" indent="-288000">
              <a:spcBef>
                <a:spcPts val="850"/>
              </a:spcBef>
              <a:buClr>
                <a:srgbClr val="000000"/>
              </a:buClr>
              <a:buSzPct val="45000"/>
              <a:buFont typeface="Wingdings" charset="2"/>
              <a:buChar char=""/>
            </a:pPr>
            <a:r>
              <a:rPr lang="uk-UA" sz="2400" b="0" strike="noStrike" spc="-1">
                <a:latin typeface="Arial"/>
              </a:rPr>
              <a:t>Третій рівень структури</a:t>
            </a:r>
          </a:p>
          <a:p>
            <a:pPr marL="1728000" lvl="3" indent="-216000">
              <a:spcBef>
                <a:spcPts val="567"/>
              </a:spcBef>
              <a:buClr>
                <a:srgbClr val="000000"/>
              </a:buClr>
              <a:buSzPct val="75000"/>
              <a:buFont typeface="Symbol" charset="2"/>
              <a:buChar char=""/>
            </a:pPr>
            <a:r>
              <a:rPr lang="uk-UA" sz="2000" b="0" strike="noStrike" spc="-1">
                <a:latin typeface="Arial"/>
              </a:rPr>
              <a:t>Четвертий рівень структури</a:t>
            </a:r>
          </a:p>
          <a:p>
            <a:pPr marL="2160000" lvl="4" indent="-216000">
              <a:spcBef>
                <a:spcPts val="283"/>
              </a:spcBef>
              <a:buClr>
                <a:srgbClr val="000000"/>
              </a:buClr>
              <a:buSzPct val="45000"/>
              <a:buFont typeface="Wingdings" charset="2"/>
              <a:buChar char=""/>
            </a:pPr>
            <a:r>
              <a:rPr lang="uk-UA" sz="2000" b="0" strike="noStrike" spc="-1">
                <a:latin typeface="Arial"/>
              </a:rPr>
              <a:t>П'ятий рівень структури</a:t>
            </a:r>
          </a:p>
          <a:p>
            <a:pPr marL="2592000" lvl="5" indent="-216000">
              <a:spcBef>
                <a:spcPts val="283"/>
              </a:spcBef>
              <a:buClr>
                <a:srgbClr val="000000"/>
              </a:buClr>
              <a:buSzPct val="45000"/>
              <a:buFont typeface="Wingdings" charset="2"/>
              <a:buChar char=""/>
            </a:pPr>
            <a:r>
              <a:rPr lang="uk-UA" sz="2000" b="0" strike="noStrike" spc="-1">
                <a:latin typeface="Arial"/>
              </a:rPr>
              <a:t>Шостий рівень структури</a:t>
            </a:r>
          </a:p>
          <a:p>
            <a:pPr marL="3024000" lvl="6" indent="-216000">
              <a:spcBef>
                <a:spcPts val="283"/>
              </a:spcBef>
              <a:buClr>
                <a:srgbClr val="000000"/>
              </a:buClr>
              <a:buSzPct val="45000"/>
              <a:buFont typeface="Wingdings" charset="2"/>
              <a:buChar char=""/>
            </a:pPr>
            <a:r>
              <a:rPr lang="uk-UA" sz="2000" b="0" strike="noStrike" spc="-1">
                <a:latin typeface="Arial"/>
              </a:rPr>
              <a:t>Сьомий рівень структури</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8" name="Picture 8"/>
          <p:cNvPicPr/>
          <p:nvPr/>
        </p:nvPicPr>
        <p:blipFill>
          <a:blip r:embed="rId14"/>
          <a:stretch/>
        </p:blipFill>
        <p:spPr>
          <a:xfrm>
            <a:off x="9959040" y="5906880"/>
            <a:ext cx="1544400" cy="262800"/>
          </a:xfrm>
          <a:prstGeom prst="rect">
            <a:avLst/>
          </a:prstGeom>
          <a:ln>
            <a:noFill/>
          </a:ln>
        </p:spPr>
      </p:pic>
      <p:sp>
        <p:nvSpPr>
          <p:cNvPr id="119" name="CustomShape 1"/>
          <p:cNvSpPr/>
          <p:nvPr/>
        </p:nvSpPr>
        <p:spPr>
          <a:xfrm>
            <a:off x="9487080" y="236880"/>
            <a:ext cx="2118960" cy="25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100" b="0" strike="noStrike" spc="-1">
                <a:solidFill>
                  <a:srgbClr val="000000"/>
                </a:solidFill>
                <a:latin typeface="Open Sans Regular"/>
                <a:ea typeface="Open Sans Regular"/>
              </a:rPr>
              <a:t>SoftServe Confidential</a:t>
            </a:r>
            <a:endParaRPr lang="uk-UA" sz="1100" b="0" strike="noStrike" spc="-1">
              <a:latin typeface="Arial"/>
            </a:endParaRPr>
          </a:p>
        </p:txBody>
      </p:sp>
      <p:sp>
        <p:nvSpPr>
          <p:cNvPr id="120"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uk-UA" sz="4400" b="0" strike="noStrike" spc="-1">
                <a:latin typeface="Arial"/>
              </a:rPr>
              <a:t>Для правки тексту заголовка клацніть мишею</a:t>
            </a:r>
          </a:p>
        </p:txBody>
      </p:sp>
      <p:sp>
        <p:nvSpPr>
          <p:cNvPr id="121"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uk-UA" sz="3200" b="0" strike="noStrike" spc="-1">
                <a:latin typeface="Arial"/>
              </a:rPr>
              <a:t>Для редагування структури клацніть мишею</a:t>
            </a:r>
          </a:p>
          <a:p>
            <a:pPr marL="864000" lvl="1" indent="-324000">
              <a:spcBef>
                <a:spcPts val="1134"/>
              </a:spcBef>
              <a:buClr>
                <a:srgbClr val="FFFFFF"/>
              </a:buClr>
              <a:buSzPct val="75000"/>
              <a:buFont typeface="Symbol" charset="2"/>
              <a:buChar char=""/>
            </a:pPr>
            <a:r>
              <a:rPr lang="uk-UA" sz="2800" b="0" strike="noStrike" spc="-1">
                <a:latin typeface="Arial"/>
              </a:rPr>
              <a:t>Другий рівень структури</a:t>
            </a:r>
          </a:p>
          <a:p>
            <a:pPr marL="1296000" lvl="2" indent="-288000">
              <a:spcBef>
                <a:spcPts val="850"/>
              </a:spcBef>
              <a:buClr>
                <a:srgbClr val="FFFFFF"/>
              </a:buClr>
              <a:buSzPct val="45000"/>
              <a:buFont typeface="Wingdings" charset="2"/>
              <a:buChar char=""/>
            </a:pPr>
            <a:r>
              <a:rPr lang="uk-UA" sz="2400" b="0" strike="noStrike" spc="-1">
                <a:latin typeface="Arial"/>
              </a:rPr>
              <a:t>Третій рівень структури</a:t>
            </a:r>
          </a:p>
          <a:p>
            <a:pPr marL="1728000" lvl="3" indent="-216000">
              <a:spcBef>
                <a:spcPts val="567"/>
              </a:spcBef>
              <a:buClr>
                <a:srgbClr val="FFFFFF"/>
              </a:buClr>
              <a:buSzPct val="75000"/>
              <a:buFont typeface="Symbol" charset="2"/>
              <a:buChar char=""/>
            </a:pPr>
            <a:r>
              <a:rPr lang="uk-UA" sz="2000" b="0" strike="noStrike" spc="-1">
                <a:latin typeface="Arial"/>
              </a:rPr>
              <a:t>Четвертий рівень структури</a:t>
            </a:r>
          </a:p>
          <a:p>
            <a:pPr marL="2160000" lvl="4" indent="-216000">
              <a:spcBef>
                <a:spcPts val="283"/>
              </a:spcBef>
              <a:buClr>
                <a:srgbClr val="FFFFFF"/>
              </a:buClr>
              <a:buSzPct val="45000"/>
              <a:buFont typeface="Wingdings" charset="2"/>
              <a:buChar char=""/>
            </a:pPr>
            <a:r>
              <a:rPr lang="uk-UA" sz="2000" b="0" strike="noStrike" spc="-1">
                <a:latin typeface="Arial"/>
              </a:rPr>
              <a:t>П'ятий рівень структури</a:t>
            </a:r>
          </a:p>
          <a:p>
            <a:pPr marL="2592000" lvl="5" indent="-216000">
              <a:spcBef>
                <a:spcPts val="283"/>
              </a:spcBef>
              <a:buClr>
                <a:srgbClr val="FFFFFF"/>
              </a:buClr>
              <a:buSzPct val="45000"/>
              <a:buFont typeface="Wingdings" charset="2"/>
              <a:buChar char=""/>
            </a:pPr>
            <a:r>
              <a:rPr lang="uk-UA" sz="2000" b="0" strike="noStrike" spc="-1">
                <a:latin typeface="Arial"/>
              </a:rPr>
              <a:t>Шостий рівень структури</a:t>
            </a:r>
          </a:p>
          <a:p>
            <a:pPr marL="3024000" lvl="6" indent="-216000">
              <a:spcBef>
                <a:spcPts val="283"/>
              </a:spcBef>
              <a:buClr>
                <a:srgbClr val="FFFFFF"/>
              </a:buClr>
              <a:buSzPct val="45000"/>
              <a:buFont typeface="Wingdings" charset="2"/>
              <a:buChar char=""/>
            </a:pPr>
            <a:r>
              <a:rPr lang="uk-UA" sz="2000" b="0" strike="noStrike" spc="-1">
                <a:latin typeface="Arial"/>
              </a:rPr>
              <a:t>Сьомий рівень структури</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2880000" y="1728000"/>
            <a:ext cx="8206560" cy="363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5000" b="1" strike="noStrike" spc="-1" smtClean="0">
                <a:solidFill>
                  <a:srgbClr val="F6F9D4"/>
                </a:solidFill>
                <a:latin typeface="Arial"/>
                <a:ea typeface="DejaVu Sans"/>
              </a:rPr>
              <a:t>Solid</a:t>
            </a:r>
            <a:endParaRPr lang="uk-UA" sz="15000" b="0" strike="noStrike" spc="-1">
              <a:latin typeface="Arial"/>
            </a:endParaRPr>
          </a:p>
          <a:p>
            <a:pPr>
              <a:lnSpc>
                <a:spcPct val="100000"/>
              </a:lnSpc>
            </a:pPr>
            <a:endParaRPr lang="uk-UA" sz="15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1584000" y="1008000"/>
            <a:ext cx="179280" cy="344880"/>
          </a:xfrm>
          <a:prstGeom prst="rect">
            <a:avLst/>
          </a:prstGeom>
          <a:noFill/>
          <a:ln>
            <a:noFill/>
          </a:ln>
        </p:spPr>
        <p:style>
          <a:lnRef idx="0">
            <a:scrgbClr r="0" g="0" b="0"/>
          </a:lnRef>
          <a:fillRef idx="0">
            <a:scrgbClr r="0" g="0" b="0"/>
          </a:fillRef>
          <a:effectRef idx="0">
            <a:scrgbClr r="0" g="0" b="0"/>
          </a:effectRef>
          <a:fontRef idx="minor"/>
        </p:style>
      </p:sp>
      <p:sp>
        <p:nvSpPr>
          <p:cNvPr id="178" name="CustomShape 2"/>
          <p:cNvSpPr/>
          <p:nvPr/>
        </p:nvSpPr>
        <p:spPr>
          <a:xfrm>
            <a:off x="702720" y="372240"/>
            <a:ext cx="10798560" cy="519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400" smtClean="0">
                <a:solidFill>
                  <a:schemeClr val="bg1"/>
                </a:solidFill>
              </a:rPr>
              <a:t>I </a:t>
            </a:r>
            <a:r>
              <a:rPr lang="en-US" sz="2400">
                <a:solidFill>
                  <a:schemeClr val="bg1"/>
                </a:solidFill>
              </a:rPr>
              <a:t>- Interface Segregation Principle (ISP) Customers should not depend on methods they do not use. Therefore, this principle means that too "thick" interfaces should be divided into smaller and specific so that customers know only about the methods that are necessary for them to work. As a result, when a certain functionality changes, those classes that do not use it should remain unchanged. That is, following this principle helps the system to remain flexible when making changes and to remain simple for refactoring.</a:t>
            </a:r>
            <a:endParaRPr lang="uk-UA" sz="2400" b="0" strike="noStrike" spc="-1">
              <a:solidFill>
                <a:schemeClr val="bg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668160" y="599040"/>
            <a:ext cx="10798560" cy="93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uk-UA" sz="3000" b="0" strike="noStrike" spc="-1">
                <a:solidFill>
                  <a:srgbClr val="FFFFFF"/>
                </a:solidFill>
                <a:latin typeface="Arial"/>
                <a:ea typeface="DejaVu Sans"/>
              </a:rPr>
              <a:t>     </a:t>
            </a:r>
            <a:r>
              <a:rPr lang="en-US" sz="3200">
                <a:solidFill>
                  <a:schemeClr val="bg1"/>
                </a:solidFill>
                <a:latin typeface="Google Sans"/>
              </a:rPr>
              <a:t>A</a:t>
            </a:r>
            <a:r>
              <a:rPr kumimoji="0" lang="en-US" altLang="en-US" sz="3200" b="0" i="0" u="none" strike="noStrike" cap="none" normalizeH="0" baseline="0" smtClean="0">
                <a:ln>
                  <a:noFill/>
                </a:ln>
                <a:solidFill>
                  <a:schemeClr val="bg1"/>
                </a:solidFill>
                <a:effectLst/>
                <a:latin typeface="Google Sans"/>
              </a:rPr>
              <a:t>n "abstract" Phone class that will play the role of an interface in our case:</a:t>
            </a:r>
            <a:r>
              <a:rPr kumimoji="0" lang="en-US" altLang="en-US" sz="1400" b="0" i="0" u="none" strike="noStrike" cap="none" normalizeH="0" baseline="0" smtClean="0">
                <a:ln>
                  <a:noFill/>
                </a:ln>
                <a:solidFill>
                  <a:schemeClr val="bg1"/>
                </a:solidFill>
                <a:effectLst/>
              </a:rPr>
              <a:t> </a:t>
            </a:r>
            <a:endParaRPr kumimoji="0" lang="en-US" altLang="en-US" sz="2400" b="0" i="0" u="none" strike="noStrike" cap="none" normalizeH="0" baseline="0" smtClean="0">
              <a:ln>
                <a:noFill/>
              </a:ln>
              <a:solidFill>
                <a:schemeClr val="bg1"/>
              </a:solidFill>
              <a:effectLst/>
              <a:latin typeface="Arial" panose="020B0604020202020204" pitchFamily="34" charset="0"/>
            </a:endParaRPr>
          </a:p>
          <a:p>
            <a:pPr>
              <a:lnSpc>
                <a:spcPct val="100000"/>
              </a:lnSpc>
            </a:pPr>
            <a:endParaRPr lang="uk-UA" sz="3000" b="0" strike="noStrike" spc="-1">
              <a:latin typeface="Arial"/>
            </a:endParaRPr>
          </a:p>
        </p:txBody>
      </p:sp>
      <p:pic>
        <p:nvPicPr>
          <p:cNvPr id="180" name="Рисунок 179"/>
          <p:cNvPicPr/>
          <p:nvPr/>
        </p:nvPicPr>
        <p:blipFill>
          <a:blip r:embed="rId3"/>
          <a:stretch/>
        </p:blipFill>
        <p:spPr>
          <a:xfrm>
            <a:off x="667372" y="2096091"/>
            <a:ext cx="3570011" cy="3176224"/>
          </a:xfrm>
          <a:prstGeom prst="rect">
            <a:avLst/>
          </a:prstGeom>
          <a:ln>
            <a:noFill/>
          </a:ln>
        </p:spPr>
      </p:pic>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Рисунок 4"/>
          <p:cNvPicPr/>
          <p:nvPr/>
        </p:nvPicPr>
        <p:blipFill>
          <a:blip r:embed="rId4"/>
          <a:stretch/>
        </p:blipFill>
        <p:spPr>
          <a:xfrm>
            <a:off x="4380291" y="2096091"/>
            <a:ext cx="3374298" cy="3176224"/>
          </a:xfrm>
          <a:prstGeom prst="rect">
            <a:avLst/>
          </a:prstGeom>
          <a:ln w="57150">
            <a:solidFill>
              <a:schemeClr val="accent4"/>
            </a:solidFill>
          </a:ln>
        </p:spPr>
      </p:pic>
      <p:pic>
        <p:nvPicPr>
          <p:cNvPr id="6" name="Рисунок 5"/>
          <p:cNvPicPr/>
          <p:nvPr/>
        </p:nvPicPr>
        <p:blipFill>
          <a:blip r:embed="rId5"/>
          <a:stretch/>
        </p:blipFill>
        <p:spPr>
          <a:xfrm>
            <a:off x="7918605" y="2096091"/>
            <a:ext cx="3548115" cy="3176224"/>
          </a:xfrm>
          <a:prstGeom prst="rect">
            <a:avLst/>
          </a:prstGeom>
          <a:ln w="57150">
            <a:solidFill>
              <a:srgbClr val="FF0000"/>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590514" y="593942"/>
            <a:ext cx="1108728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lvl="0" eaLnBrk="0" fontAlgn="base" hangingPunct="0">
              <a:spcBef>
                <a:spcPct val="0"/>
              </a:spcBef>
              <a:spcAft>
                <a:spcPct val="0"/>
              </a:spcAft>
            </a:pPr>
            <a:r>
              <a:rPr kumimoji="0" lang="en-US" altLang="en-US" sz="3200" b="0" i="0" u="none" strike="noStrike" cap="none" normalizeH="0" baseline="0" smtClean="0">
                <a:ln>
                  <a:noFill/>
                </a:ln>
                <a:solidFill>
                  <a:schemeClr val="bg1"/>
                </a:solidFill>
                <a:effectLst/>
                <a:latin typeface="Google Sans"/>
              </a:rPr>
              <a:t>D - Dependency Inversion Principle (DIP) - the essence of the principle is to break the connection between software modules of higher and lower levels through common abstractions. The principle is formulated as follows: - Higher level modules should not depend on lower level modules. Both types of modules must depend on abstractions. - Abstractions should not depend on the details of implementation. Implementation details should depend on abstractions. The principle of dependence inversion solves the problem of failed program design.</a:t>
            </a:r>
            <a:r>
              <a:rPr kumimoji="0" lang="en-US" altLang="en-US" sz="3200" b="0" i="0" u="none" strike="noStrike" cap="none" normalizeH="0" baseline="0" smtClean="0">
                <a:ln>
                  <a:noFill/>
                </a:ln>
                <a:solidFill>
                  <a:schemeClr val="bg1"/>
                </a:solidFill>
                <a:effectLst/>
              </a:rPr>
              <a:t> </a:t>
            </a:r>
            <a:endParaRPr kumimoji="0" lang="en-US" altLang="en-US" sz="3200" b="0" i="0" u="none" strike="noStrike" cap="none" normalizeH="0" baseline="0" smtClean="0">
              <a:ln>
                <a:noFill/>
              </a:ln>
              <a:solidFill>
                <a:schemeClr val="bg1"/>
              </a:solidFill>
              <a:effectLst/>
              <a:latin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Рисунок 185"/>
          <p:cNvPicPr/>
          <p:nvPr/>
        </p:nvPicPr>
        <p:blipFill>
          <a:blip r:embed="rId3"/>
          <a:stretch/>
        </p:blipFill>
        <p:spPr>
          <a:xfrm>
            <a:off x="639720" y="1549080"/>
            <a:ext cx="3318840" cy="4281480"/>
          </a:xfrm>
          <a:prstGeom prst="rect">
            <a:avLst/>
          </a:prstGeom>
          <a:ln>
            <a:noFill/>
          </a:ln>
        </p:spPr>
      </p:pic>
      <p:pic>
        <p:nvPicPr>
          <p:cNvPr id="187" name="Рисунок 186"/>
          <p:cNvPicPr/>
          <p:nvPr/>
        </p:nvPicPr>
        <p:blipFill>
          <a:blip r:embed="rId4"/>
          <a:stretch/>
        </p:blipFill>
        <p:spPr>
          <a:xfrm>
            <a:off x="4608000" y="1584000"/>
            <a:ext cx="5956920" cy="4246560"/>
          </a:xfrm>
          <a:prstGeom prst="rect">
            <a:avLst/>
          </a:prstGeom>
          <a:ln>
            <a:noFill/>
          </a:ln>
        </p:spPr>
      </p:pic>
      <p:sp>
        <p:nvSpPr>
          <p:cNvPr id="188" name="CustomShape 1"/>
          <p:cNvSpPr/>
          <p:nvPr/>
        </p:nvSpPr>
        <p:spPr>
          <a:xfrm>
            <a:off x="576000" y="576000"/>
            <a:ext cx="10870560" cy="5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smtClean="0"/>
              <a:t/>
            </a:r>
            <a:br>
              <a:rPr lang="en-US" sz="3200" smtClean="0"/>
            </a:br>
            <a:endParaRPr lang="uk-UA" sz="3000" b="0" strike="noStrike" spc="-1">
              <a:latin typeface="Arial"/>
            </a:endParaRPr>
          </a:p>
        </p:txBody>
      </p:sp>
      <p:sp>
        <p:nvSpPr>
          <p:cNvPr id="2" name="Прямоугольник 1"/>
          <p:cNvSpPr/>
          <p:nvPr/>
        </p:nvSpPr>
        <p:spPr>
          <a:xfrm>
            <a:off x="576000" y="576000"/>
            <a:ext cx="9860392" cy="584775"/>
          </a:xfrm>
          <a:prstGeom prst="rect">
            <a:avLst/>
          </a:prstGeom>
        </p:spPr>
        <p:txBody>
          <a:bodyPr wrap="none">
            <a:spAutoFit/>
          </a:bodyPr>
          <a:lstStyle/>
          <a:p>
            <a:pPr>
              <a:lnSpc>
                <a:spcPct val="100000"/>
              </a:lnSpc>
            </a:pPr>
            <a:r>
              <a:rPr lang="en-US" sz="3200" smtClean="0">
                <a:solidFill>
                  <a:schemeClr val="bg1"/>
                </a:solidFill>
              </a:rPr>
              <a:t>Here the high class depends on the low level classes</a:t>
            </a:r>
            <a:r>
              <a:rPr lang="en-US" smtClean="0"/>
              <a:t>.</a:t>
            </a:r>
            <a:endParaRPr lang="uk-UA" spc="-1"/>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Рисунок 188"/>
          <p:cNvPicPr/>
          <p:nvPr/>
        </p:nvPicPr>
        <p:blipFill>
          <a:blip r:embed="rId3"/>
          <a:stretch/>
        </p:blipFill>
        <p:spPr>
          <a:xfrm>
            <a:off x="1008000" y="791640"/>
            <a:ext cx="3359880" cy="5398920"/>
          </a:xfrm>
          <a:prstGeom prst="rect">
            <a:avLst/>
          </a:prstGeom>
          <a:ln>
            <a:noFill/>
          </a:ln>
        </p:spPr>
      </p:pic>
      <p:sp>
        <p:nvSpPr>
          <p:cNvPr id="190" name="CustomShape 1"/>
          <p:cNvSpPr/>
          <p:nvPr/>
        </p:nvSpPr>
        <p:spPr>
          <a:xfrm>
            <a:off x="4896000" y="2736000"/>
            <a:ext cx="6478560" cy="136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lvl="0" eaLnBrk="0" fontAlgn="base" hangingPunct="0">
              <a:spcBef>
                <a:spcPct val="0"/>
              </a:spcBef>
              <a:spcAft>
                <a:spcPct val="0"/>
              </a:spcAft>
            </a:pPr>
            <a:r>
              <a:rPr kumimoji="0" lang="en-US" altLang="en-US" sz="3200" b="0" i="0" u="none" strike="noStrike" cap="none" normalizeH="0" baseline="0" smtClean="0">
                <a:ln>
                  <a:noFill/>
                </a:ln>
                <a:solidFill>
                  <a:schemeClr val="bg1"/>
                </a:solidFill>
                <a:effectLst/>
                <a:latin typeface="Google Sans"/>
              </a:rPr>
              <a:t>To avoid problems in this simple case, we need to do something similar.</a:t>
            </a:r>
            <a:r>
              <a:rPr kumimoji="0" lang="en-US" altLang="en-US" sz="1400" b="0" i="0" u="none" strike="noStrike" cap="none" normalizeH="0" baseline="0" smtClean="0">
                <a:ln>
                  <a:noFill/>
                </a:ln>
                <a:solidFill>
                  <a:schemeClr val="bg1"/>
                </a:solidFill>
                <a:effectLst/>
              </a:rPr>
              <a:t> </a:t>
            </a:r>
            <a:endParaRPr kumimoji="0" lang="en-US" altLang="en-US" sz="2400" b="0" i="0" u="none" strike="noStrike" cap="none" normalizeH="0" baseline="0" smtClean="0">
              <a:ln>
                <a:noFill/>
              </a:ln>
              <a:solidFill>
                <a:schemeClr val="bg1"/>
              </a:solidFill>
              <a:effectLst/>
              <a:latin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png"/>
          <p:cNvPicPr/>
          <p:nvPr/>
        </p:nvPicPr>
        <p:blipFill>
          <a:blip r:embed="rId2"/>
          <a:stretch/>
        </p:blipFill>
        <p:spPr>
          <a:xfrm>
            <a:off x="0" y="0"/>
            <a:ext cx="12189600" cy="6855480"/>
          </a:xfrm>
          <a:prstGeom prst="rect">
            <a:avLst/>
          </a:prstGeom>
          <a:ln w="1260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720000" y="720000"/>
            <a:ext cx="10798560" cy="344880"/>
          </a:xfrm>
          <a:prstGeom prst="rect">
            <a:avLst/>
          </a:prstGeom>
          <a:noFill/>
          <a:ln>
            <a:noFill/>
          </a:ln>
        </p:spPr>
        <p:style>
          <a:lnRef idx="0">
            <a:scrgbClr r="0" g="0" b="0"/>
          </a:lnRef>
          <a:fillRef idx="0">
            <a:scrgbClr r="0" g="0" b="0"/>
          </a:fillRef>
          <a:effectRef idx="0">
            <a:scrgbClr r="0" g="0" b="0"/>
          </a:effectRef>
          <a:fontRef idx="minor"/>
        </p:style>
      </p:sp>
      <p:sp>
        <p:nvSpPr>
          <p:cNvPr id="159" name="CustomShape 2"/>
          <p:cNvSpPr/>
          <p:nvPr/>
        </p:nvSpPr>
        <p:spPr>
          <a:xfrm>
            <a:off x="720000" y="221400"/>
            <a:ext cx="1079856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3400" b="1" spc="-1" smtClean="0">
                <a:solidFill>
                  <a:schemeClr val="bg1"/>
                </a:solidFill>
                <a:latin typeface="Arial"/>
              </a:rPr>
              <a:t>Agenda</a:t>
            </a:r>
          </a:p>
          <a:p>
            <a:pPr algn="just">
              <a:lnSpc>
                <a:spcPct val="100000"/>
              </a:lnSpc>
            </a:pPr>
            <a:endParaRPr lang="en-US" sz="3400" spc="-1">
              <a:solidFill>
                <a:schemeClr val="bg1"/>
              </a:solidFill>
              <a:latin typeface="Arial"/>
            </a:endParaRPr>
          </a:p>
          <a:p>
            <a:pPr marL="514350" indent="-514350" algn="just">
              <a:lnSpc>
                <a:spcPct val="100000"/>
              </a:lnSpc>
              <a:buFont typeface="Arial" panose="020B0604020202020204" pitchFamily="34" charset="0"/>
              <a:buChar char="•"/>
            </a:pPr>
            <a:r>
              <a:rPr lang="uk-UA" sz="2400" spc="-1"/>
              <a:t>S</a:t>
            </a:r>
            <a:r>
              <a:rPr lang="uk-UA" sz="2400" spc="-1">
                <a:solidFill>
                  <a:srgbClr val="FFFFFF"/>
                </a:solidFill>
              </a:rPr>
              <a:t>ingle </a:t>
            </a:r>
            <a:r>
              <a:rPr lang="uk-UA" sz="2400" spc="-1">
                <a:solidFill>
                  <a:srgbClr val="FFFFFF"/>
                </a:solidFill>
              </a:rPr>
              <a:t>Responsibility </a:t>
            </a:r>
            <a:r>
              <a:rPr lang="uk-UA" sz="2400" spc="-1" smtClean="0">
                <a:solidFill>
                  <a:srgbClr val="FFFFFF"/>
                </a:solidFill>
              </a:rPr>
              <a:t>Principle</a:t>
            </a:r>
            <a:endParaRPr lang="en-US" sz="2400" spc="-1" smtClean="0">
              <a:solidFill>
                <a:srgbClr val="FFFFFF"/>
              </a:solidFill>
            </a:endParaRPr>
          </a:p>
          <a:p>
            <a:pPr marL="514350" indent="-514350" algn="just">
              <a:lnSpc>
                <a:spcPct val="100000"/>
              </a:lnSpc>
              <a:buFont typeface="Arial" panose="020B0604020202020204" pitchFamily="34" charset="0"/>
              <a:buChar char="•"/>
            </a:pPr>
            <a:r>
              <a:rPr lang="uk-UA" sz="2400" spc="-1"/>
              <a:t>O</a:t>
            </a:r>
            <a:r>
              <a:rPr lang="uk-UA" sz="2400" spc="-1">
                <a:solidFill>
                  <a:srgbClr val="FFFFFF"/>
                </a:solidFill>
              </a:rPr>
              <a:t>pen </a:t>
            </a:r>
            <a:r>
              <a:rPr lang="uk-UA" sz="2400" spc="-1">
                <a:solidFill>
                  <a:srgbClr val="FFFFFF"/>
                </a:solidFill>
              </a:rPr>
              <a:t>Closed </a:t>
            </a:r>
            <a:r>
              <a:rPr lang="uk-UA" sz="2400" spc="-1" smtClean="0">
                <a:solidFill>
                  <a:srgbClr val="FFFFFF"/>
                </a:solidFill>
              </a:rPr>
              <a:t>Principle</a:t>
            </a:r>
            <a:endParaRPr lang="en-US" sz="2400" spc="-1" smtClean="0">
              <a:solidFill>
                <a:srgbClr val="FFFFFF"/>
              </a:solidFill>
            </a:endParaRPr>
          </a:p>
          <a:p>
            <a:pPr marL="514350" indent="-514350" algn="just">
              <a:lnSpc>
                <a:spcPct val="100000"/>
              </a:lnSpc>
              <a:buFont typeface="Arial" panose="020B0604020202020204" pitchFamily="34" charset="0"/>
              <a:buChar char="•"/>
            </a:pPr>
            <a:r>
              <a:rPr lang="uk-UA" sz="2400" spc="-1"/>
              <a:t>L</a:t>
            </a:r>
            <a:r>
              <a:rPr lang="uk-UA" sz="2400" spc="-1">
                <a:solidFill>
                  <a:srgbClr val="FFFFFF"/>
                </a:solidFill>
              </a:rPr>
              <a:t>iskov </a:t>
            </a:r>
            <a:r>
              <a:rPr lang="uk-UA" sz="2400" spc="-1">
                <a:solidFill>
                  <a:srgbClr val="FFFFFF"/>
                </a:solidFill>
              </a:rPr>
              <a:t>Substitution </a:t>
            </a:r>
            <a:r>
              <a:rPr lang="uk-UA" sz="2400" spc="-1" smtClean="0">
                <a:solidFill>
                  <a:srgbClr val="FFFFFF"/>
                </a:solidFill>
              </a:rPr>
              <a:t>Principle</a:t>
            </a:r>
            <a:endParaRPr lang="en-US" sz="2400" spc="-1" smtClean="0">
              <a:solidFill>
                <a:srgbClr val="FFFFFF"/>
              </a:solidFill>
            </a:endParaRPr>
          </a:p>
          <a:p>
            <a:pPr marL="514350" indent="-514350" algn="just">
              <a:lnSpc>
                <a:spcPct val="100000"/>
              </a:lnSpc>
              <a:buFont typeface="Arial" panose="020B0604020202020204" pitchFamily="34" charset="0"/>
              <a:buChar char="•"/>
            </a:pPr>
            <a:r>
              <a:rPr lang="uk-UA" sz="2400" spc="-1"/>
              <a:t>I</a:t>
            </a:r>
            <a:r>
              <a:rPr lang="uk-UA" sz="2400" spc="-1">
                <a:solidFill>
                  <a:srgbClr val="FFFFFF"/>
                </a:solidFill>
              </a:rPr>
              <a:t>nterface </a:t>
            </a:r>
            <a:r>
              <a:rPr lang="uk-UA" sz="2400" spc="-1">
                <a:solidFill>
                  <a:srgbClr val="FFFFFF"/>
                </a:solidFill>
              </a:rPr>
              <a:t>Segregation </a:t>
            </a:r>
            <a:r>
              <a:rPr lang="uk-UA" sz="2400" spc="-1" smtClean="0">
                <a:solidFill>
                  <a:srgbClr val="FFFFFF"/>
                </a:solidFill>
              </a:rPr>
              <a:t>Principle</a:t>
            </a:r>
            <a:endParaRPr lang="en-US" sz="2400" spc="-1" smtClean="0">
              <a:solidFill>
                <a:srgbClr val="FFFFFF"/>
              </a:solidFill>
            </a:endParaRPr>
          </a:p>
          <a:p>
            <a:pPr marL="514350" indent="-514350" algn="just">
              <a:lnSpc>
                <a:spcPct val="100000"/>
              </a:lnSpc>
              <a:buFont typeface="Arial" panose="020B0604020202020204" pitchFamily="34" charset="0"/>
              <a:buChar char="•"/>
            </a:pPr>
            <a:r>
              <a:rPr lang="uk-UA" sz="2400" spc="-1"/>
              <a:t>D</a:t>
            </a:r>
            <a:r>
              <a:rPr lang="uk-UA" sz="2400" spc="-1">
                <a:solidFill>
                  <a:srgbClr val="FFFFFF"/>
                </a:solidFill>
              </a:rPr>
              <a:t>ependency Inversion Principle</a:t>
            </a:r>
            <a:endParaRPr lang="en-US" sz="2400" spc="-1" smtClean="0">
              <a:solidFill>
                <a:srgbClr val="FFFFFF"/>
              </a:solidFill>
            </a:endParaRPr>
          </a:p>
          <a:p>
            <a:pPr marL="514350" indent="-514350" algn="just">
              <a:lnSpc>
                <a:spcPct val="100000"/>
              </a:lnSpc>
              <a:buFont typeface="Arial" panose="020B0604020202020204" pitchFamily="34" charset="0"/>
              <a:buChar char="•"/>
            </a:pPr>
            <a:endParaRPr lang="en-US" sz="2400" spc="-1" smtClean="0">
              <a:solidFill>
                <a:srgbClr val="FFFFFF"/>
              </a:solidFill>
            </a:endParaRPr>
          </a:p>
          <a:p>
            <a:pPr marL="514350" indent="-514350" algn="just">
              <a:lnSpc>
                <a:spcPct val="100000"/>
              </a:lnSpc>
              <a:buFont typeface="Arial" panose="020B0604020202020204" pitchFamily="34" charset="0"/>
              <a:buChar char="•"/>
            </a:pPr>
            <a:endParaRPr lang="en-US" sz="2400" spc="-1" smtClean="0">
              <a:solidFill>
                <a:schemeClr val="bg1"/>
              </a:solidFill>
              <a:latin typeface="Arial"/>
            </a:endParaRPr>
          </a:p>
          <a:p>
            <a:pPr algn="just">
              <a:lnSpc>
                <a:spcPct val="100000"/>
              </a:lnSpc>
            </a:pPr>
            <a:endParaRPr lang="uk-UA" b="0" strike="noStrike" spc="-1">
              <a:solidFill>
                <a:schemeClr val="bg1"/>
              </a:solidFill>
              <a:latin typeface="Arial"/>
            </a:endParaRPr>
          </a:p>
        </p:txBody>
      </p:sp>
    </p:spTree>
    <p:extLst>
      <p:ext uri="{BB962C8B-B14F-4D97-AF65-F5344CB8AC3E}">
        <p14:creationId xmlns:p14="http://schemas.microsoft.com/office/powerpoint/2010/main" val="35616108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720000" y="720000"/>
            <a:ext cx="10798560" cy="344880"/>
          </a:xfrm>
          <a:prstGeom prst="rect">
            <a:avLst/>
          </a:prstGeom>
          <a:noFill/>
          <a:ln>
            <a:noFill/>
          </a:ln>
        </p:spPr>
        <p:style>
          <a:lnRef idx="0">
            <a:scrgbClr r="0" g="0" b="0"/>
          </a:lnRef>
          <a:fillRef idx="0">
            <a:scrgbClr r="0" g="0" b="0"/>
          </a:fillRef>
          <a:effectRef idx="0">
            <a:scrgbClr r="0" g="0" b="0"/>
          </a:effectRef>
          <a:fontRef idx="minor"/>
        </p:style>
      </p:sp>
      <p:sp>
        <p:nvSpPr>
          <p:cNvPr id="159" name="CustomShape 2"/>
          <p:cNvSpPr/>
          <p:nvPr/>
        </p:nvSpPr>
        <p:spPr>
          <a:xfrm>
            <a:off x="720000" y="720000"/>
            <a:ext cx="10798560" cy="511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endParaRPr lang="uk-UA" sz="2000" b="0" strike="noStrike" spc="-1">
              <a:latin typeface="+mj-lt"/>
            </a:endParaRPr>
          </a:p>
          <a:p>
            <a:pPr lvl="0" eaLnBrk="0" fontAlgn="base" hangingPunct="0">
              <a:spcBef>
                <a:spcPct val="0"/>
              </a:spcBef>
              <a:spcAft>
                <a:spcPct val="0"/>
              </a:spcAft>
            </a:pPr>
            <a:r>
              <a:rPr kumimoji="0" lang="en-US" altLang="en-US" sz="2000" b="0" i="0" u="none" strike="noStrike" cap="none" normalizeH="0" baseline="0" smtClean="0">
                <a:ln>
                  <a:noFill/>
                </a:ln>
                <a:solidFill>
                  <a:schemeClr val="bg1"/>
                </a:solidFill>
                <a:effectLst/>
                <a:latin typeface="+mj-lt"/>
              </a:rPr>
              <a:t>S - Single Responsibility Principle (SRP) - Each programmable module has one and only one reason for change. The fact that software systems change to meet the needs of users and the satisfaction of the stakeholder, so we can reformulate the principle as follows: "Each module should not be responsible for one and only one user or stakeholder." Suppose we have an Employee object, it has three functions: calcuPay (), reportHours () and save (). </a:t>
            </a:r>
            <a:endParaRPr kumimoji="0" lang="en-US" altLang="en-US" sz="2000" b="0" i="0" u="none" strike="noStrike" cap="none" normalizeH="0" baseline="0" smtClean="0">
              <a:ln>
                <a:noFill/>
              </a:ln>
              <a:solidFill>
                <a:schemeClr val="bg1"/>
              </a:solidFill>
              <a:effectLst/>
              <a:latin typeface="+mj-lt"/>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Рисунок 4"/>
          <p:cNvPicPr/>
          <p:nvPr/>
        </p:nvPicPr>
        <p:blipFill>
          <a:blip r:embed="rId3"/>
          <a:stretch/>
        </p:blipFill>
        <p:spPr>
          <a:xfrm>
            <a:off x="822960" y="2717572"/>
            <a:ext cx="5193360" cy="3532446"/>
          </a:xfrm>
          <a:prstGeom prst="rect">
            <a:avLst/>
          </a:prstGeom>
          <a:ln>
            <a:noFill/>
          </a:ln>
        </p:spPr>
      </p:pic>
      <p:sp>
        <p:nvSpPr>
          <p:cNvPr id="3" name="Прямоугольник 2"/>
          <p:cNvSpPr/>
          <p:nvPr/>
        </p:nvSpPr>
        <p:spPr>
          <a:xfrm>
            <a:off x="6119280" y="2717572"/>
            <a:ext cx="5422560" cy="1938992"/>
          </a:xfrm>
          <a:prstGeom prst="rect">
            <a:avLst/>
          </a:prstGeom>
        </p:spPr>
        <p:txBody>
          <a:bodyPr wrap="square">
            <a:spAutoFit/>
          </a:bodyPr>
          <a:lstStyle/>
          <a:p>
            <a:pPr lvl="0" eaLnBrk="0" fontAlgn="base" hangingPunct="0">
              <a:spcBef>
                <a:spcPct val="0"/>
              </a:spcBef>
              <a:spcAft>
                <a:spcPct val="0"/>
              </a:spcAft>
            </a:pPr>
            <a:r>
              <a:rPr kumimoji="0" lang="en-US" altLang="en-US" sz="2000" b="0" i="0" u="none" strike="noStrike" cap="none" normalizeH="0" baseline="0" smtClean="0">
                <a:ln>
                  <a:noFill/>
                </a:ln>
                <a:solidFill>
                  <a:schemeClr val="bg1"/>
                </a:solidFill>
                <a:effectLst/>
                <a:latin typeface="+mj-lt"/>
              </a:rPr>
              <a:t>This structure violates the SRP, because: - calculatePay () is responsible for accounting - reportHours () is used by the HR department - save () is determined by database administrators To avoid this problem, you need to separate the code </a:t>
            </a:r>
            <a:endParaRPr kumimoji="0" lang="en-US" altLang="en-US" sz="2000" b="0" i="0" u="none" strike="noStrike" cap="none" normalizeH="0" baseline="0" smtClean="0">
              <a:ln>
                <a:noFill/>
              </a:ln>
              <a:solidFill>
                <a:schemeClr val="bg1"/>
              </a:solidFill>
              <a:effectLst/>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Рисунок 161"/>
          <p:cNvPicPr/>
          <p:nvPr/>
        </p:nvPicPr>
        <p:blipFill>
          <a:blip r:embed="rId2"/>
          <a:stretch/>
        </p:blipFill>
        <p:spPr>
          <a:xfrm>
            <a:off x="792000" y="793440"/>
            <a:ext cx="4031640" cy="2059200"/>
          </a:xfrm>
          <a:prstGeom prst="rect">
            <a:avLst/>
          </a:prstGeom>
          <a:ln>
            <a:noFill/>
          </a:ln>
        </p:spPr>
      </p:pic>
      <p:pic>
        <p:nvPicPr>
          <p:cNvPr id="163" name="Рисунок 162"/>
          <p:cNvPicPr/>
          <p:nvPr/>
        </p:nvPicPr>
        <p:blipFill>
          <a:blip r:embed="rId3"/>
          <a:stretch/>
        </p:blipFill>
        <p:spPr>
          <a:xfrm>
            <a:off x="5544000" y="808200"/>
            <a:ext cx="4092840" cy="2044440"/>
          </a:xfrm>
          <a:prstGeom prst="rect">
            <a:avLst/>
          </a:prstGeom>
          <a:ln>
            <a:noFill/>
          </a:ln>
        </p:spPr>
      </p:pic>
      <p:pic>
        <p:nvPicPr>
          <p:cNvPr id="164" name="Рисунок 163"/>
          <p:cNvPicPr/>
          <p:nvPr/>
        </p:nvPicPr>
        <p:blipFill>
          <a:blip r:embed="rId4"/>
          <a:stretch/>
        </p:blipFill>
        <p:spPr>
          <a:xfrm>
            <a:off x="792000" y="3456000"/>
            <a:ext cx="4031640" cy="2015640"/>
          </a:xfrm>
          <a:prstGeom prst="rect">
            <a:avLst/>
          </a:prstGeom>
          <a:ln>
            <a:noFill/>
          </a:ln>
        </p:spPr>
      </p:pic>
      <p:pic>
        <p:nvPicPr>
          <p:cNvPr id="165" name="Рисунок 164"/>
          <p:cNvPicPr/>
          <p:nvPr/>
        </p:nvPicPr>
        <p:blipFill>
          <a:blip r:embed="rId5"/>
          <a:stretch/>
        </p:blipFill>
        <p:spPr>
          <a:xfrm>
            <a:off x="5544000" y="3456720"/>
            <a:ext cx="4224114" cy="1979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Рисунок 165"/>
          <p:cNvPicPr/>
          <p:nvPr/>
        </p:nvPicPr>
        <p:blipFill>
          <a:blip r:embed="rId2"/>
          <a:stretch/>
        </p:blipFill>
        <p:spPr>
          <a:xfrm>
            <a:off x="2812475" y="1146627"/>
            <a:ext cx="5678383" cy="4710674"/>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20000" y="792000"/>
            <a:ext cx="10006560" cy="2441880"/>
          </a:xfrm>
          <a:prstGeom prst="rect">
            <a:avLst/>
          </a:prstGeom>
          <a:noFill/>
          <a:ln>
            <a:noFill/>
          </a:ln>
        </p:spPr>
        <p:style>
          <a:lnRef idx="0">
            <a:scrgbClr r="0" g="0" b="0"/>
          </a:lnRef>
          <a:fillRef idx="0">
            <a:scrgbClr r="0" g="0" b="0"/>
          </a:fillRef>
          <a:effectRef idx="0">
            <a:scrgbClr r="0" g="0" b="0"/>
          </a:effectRef>
          <a:fontRef idx="minor"/>
        </p:style>
      </p:sp>
      <p:sp>
        <p:nvSpPr>
          <p:cNvPr id="168" name="CustomShape 2"/>
          <p:cNvSpPr/>
          <p:nvPr/>
        </p:nvSpPr>
        <p:spPr>
          <a:xfrm>
            <a:off x="4835828" y="1052273"/>
            <a:ext cx="6539451" cy="60244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r>
              <a:rPr kumimoji="0" lang="en-US" altLang="en-US" sz="2400" b="0" i="0" u="none" strike="noStrike" cap="none" normalizeH="0" baseline="0" smtClean="0">
                <a:ln>
                  <a:noFill/>
                </a:ln>
                <a:solidFill>
                  <a:schemeClr val="bg1"/>
                </a:solidFill>
                <a:effectLst/>
                <a:latin typeface="Google Sans"/>
              </a:rPr>
              <a:t>O - Open Closed Principle (OCP) - an important principle of object-oriented programming, which means that "program entities such as classes, modules, functions, methods, etc. should be open to expansion and closed to change. " This means that they can provide the ability to change their behavior without or with minimal code changes. Suppose that each employee has a profession and grants privileges. But what if we introduce a new profession into the system and do not change existing things. So we can do as shown in the example below to make it pass OCP.</a:t>
            </a:r>
            <a:r>
              <a:rPr kumimoji="0" lang="en-US" altLang="en-US" sz="2400" b="0" i="0" u="none" strike="noStrike" cap="none" normalizeH="0" baseline="0" smtClean="0">
                <a:ln>
                  <a:noFill/>
                </a:ln>
                <a:solidFill>
                  <a:schemeClr val="bg1"/>
                </a:solidFill>
                <a:effectLst/>
              </a:rPr>
              <a:t> </a:t>
            </a:r>
            <a:endParaRPr kumimoji="0" lang="en-US" altLang="en-US" sz="2400" b="0" i="0" u="none" strike="noStrike" cap="none" normalizeH="0" baseline="0" smtClean="0">
              <a:ln>
                <a:noFill/>
              </a:ln>
              <a:solidFill>
                <a:schemeClr val="bg1"/>
              </a:solidFill>
              <a:effectLst/>
              <a:latin typeface="Arial" panose="020B0604020202020204" pitchFamily="34" charset="0"/>
            </a:endParaRPr>
          </a:p>
          <a:p>
            <a:pPr algn="just">
              <a:lnSpc>
                <a:spcPct val="100000"/>
              </a:lnSpc>
            </a:pPr>
            <a:endParaRPr lang="uk-UA" sz="3000" b="0" strike="noStrike" spc="-1">
              <a:latin typeface="Arial"/>
            </a:endParaRPr>
          </a:p>
        </p:txBody>
      </p:sp>
      <p:pic>
        <p:nvPicPr>
          <p:cNvPr id="5" name="Рисунок 4"/>
          <p:cNvPicPr/>
          <p:nvPr/>
        </p:nvPicPr>
        <p:blipFill>
          <a:blip r:embed="rId3"/>
          <a:stretch/>
        </p:blipFill>
        <p:spPr>
          <a:xfrm>
            <a:off x="456172" y="1145272"/>
            <a:ext cx="4115828" cy="3749828"/>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6618513" y="1099085"/>
            <a:ext cx="4958103" cy="223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uk-UA" sz="2400" b="0" strike="noStrike" spc="-1">
                <a:solidFill>
                  <a:srgbClr val="FFFFFF"/>
                </a:solidFill>
                <a:latin typeface="Arial"/>
                <a:ea typeface="DejaVu Sans"/>
              </a:rPr>
              <a:t>   </a:t>
            </a:r>
            <a:r>
              <a:rPr lang="en-US" sz="2400" smtClean="0">
                <a:solidFill>
                  <a:schemeClr val="bg1"/>
                </a:solidFill>
              </a:rPr>
              <a:t>We </a:t>
            </a:r>
            <a:r>
              <a:rPr lang="en-US" sz="2400">
                <a:solidFill>
                  <a:schemeClr val="bg1"/>
                </a:solidFill>
              </a:rPr>
              <a:t>don't need to modify the existing code, but we can extend it to add a new role. OCP is one of the driving forces of systems architecture. The goal is to make the system easy to expand without being significantly affected by the changes</a:t>
            </a:r>
            <a:r>
              <a:rPr lang="en-US" sz="3200">
                <a:solidFill>
                  <a:schemeClr val="bg1"/>
                </a:solidFill>
              </a:rPr>
              <a:t>.</a:t>
            </a:r>
            <a:endParaRPr lang="uk-UA" sz="3000" b="0" strike="noStrike" spc="-1">
              <a:solidFill>
                <a:schemeClr val="bg1"/>
              </a:solidFill>
              <a:latin typeface="Arial"/>
            </a:endParaRPr>
          </a:p>
        </p:txBody>
      </p:sp>
      <p:pic>
        <p:nvPicPr>
          <p:cNvPr id="171" name="Рисунок 170"/>
          <p:cNvPicPr/>
          <p:nvPr/>
        </p:nvPicPr>
        <p:blipFill>
          <a:blip r:embed="rId3"/>
          <a:stretch/>
        </p:blipFill>
        <p:spPr>
          <a:xfrm>
            <a:off x="540554" y="1215201"/>
            <a:ext cx="5845732" cy="3454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508000" y="1117598"/>
            <a:ext cx="11271393" cy="47545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400" smtClean="0">
                <a:solidFill>
                  <a:schemeClr val="bg1"/>
                </a:solidFill>
              </a:rPr>
              <a:t>L </a:t>
            </a:r>
            <a:r>
              <a:rPr lang="en-US" sz="2400">
                <a:solidFill>
                  <a:schemeClr val="bg1"/>
                </a:solidFill>
              </a:rPr>
              <a:t>- Liskov Substitution Principle (LSP) - to build software systems from interchangeable parts, these parts must follow a rule that allows you to replace these parts with one another. In the context of JavaScript, this means that: - Subclass methods that replace base class methods must have exactly the same number of arguments. - Each argument and return type of the overridden method must be of the same type as the base class method. - The types of exceptions dropped from the override method must be the same as the base class method.</a:t>
            </a:r>
            <a:endParaRPr lang="uk-UA" sz="2400" b="0" strike="noStrike" spc="-1">
              <a:solidFill>
                <a:schemeClr val="bg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792000" y="720000"/>
            <a:ext cx="70560" cy="344880"/>
          </a:xfrm>
          <a:prstGeom prst="rect">
            <a:avLst/>
          </a:prstGeom>
          <a:noFill/>
          <a:ln>
            <a:noFill/>
          </a:ln>
        </p:spPr>
        <p:style>
          <a:lnRef idx="0">
            <a:scrgbClr r="0" g="0" b="0"/>
          </a:lnRef>
          <a:fillRef idx="0">
            <a:scrgbClr r="0" g="0" b="0"/>
          </a:fillRef>
          <a:effectRef idx="0">
            <a:scrgbClr r="0" g="0" b="0"/>
          </a:effectRef>
          <a:fontRef idx="minor"/>
        </p:style>
      </p:sp>
      <p:sp>
        <p:nvSpPr>
          <p:cNvPr id="176" name="CustomShape 2"/>
          <p:cNvSpPr/>
          <p:nvPr/>
        </p:nvSpPr>
        <p:spPr>
          <a:xfrm>
            <a:off x="5675084" y="1059166"/>
            <a:ext cx="6001989" cy="45391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lvl="0" eaLnBrk="0" fontAlgn="base" hangingPunct="0">
              <a:spcBef>
                <a:spcPct val="0"/>
              </a:spcBef>
              <a:spcAft>
                <a:spcPct val="0"/>
              </a:spcAft>
            </a:pPr>
            <a:r>
              <a:rPr kumimoji="0" lang="en-US" altLang="en-US" sz="2400" b="0" i="0" u="none" strike="noStrike" cap="none" normalizeH="0" baseline="0" smtClean="0">
                <a:ln>
                  <a:noFill/>
                </a:ln>
                <a:solidFill>
                  <a:schemeClr val="bg1"/>
                </a:solidFill>
                <a:effectLst/>
                <a:latin typeface="Google Sans"/>
              </a:rPr>
              <a:t>In this example, the Eagle class changes the fly method, but this does not violate the LSP, because writing new methods is compatible with the base method class. Subclass methods that replace base class methods must have the same number of arguments. The LSP does not insist that the return value of the overridden method should also be the same. The Penguin class violates the LSP in two ways:</a:t>
            </a:r>
          </a:p>
          <a:p>
            <a:pPr lvl="0" eaLnBrk="0" fontAlgn="base" hangingPunct="0">
              <a:spcBef>
                <a:spcPct val="0"/>
              </a:spcBef>
              <a:spcAft>
                <a:spcPct val="0"/>
              </a:spcAft>
            </a:pPr>
            <a:r>
              <a:rPr kumimoji="0" lang="en-US" altLang="en-US" sz="2400" b="0" i="0" u="none" strike="noStrike" cap="none" normalizeH="0" baseline="0" smtClean="0">
                <a:ln>
                  <a:noFill/>
                </a:ln>
                <a:solidFill>
                  <a:schemeClr val="bg1"/>
                </a:solidFill>
                <a:effectLst/>
                <a:latin typeface="Google Sans"/>
              </a:rPr>
              <a:t> 1. The overridden fly method does not have the same number of arguments. </a:t>
            </a:r>
          </a:p>
          <a:p>
            <a:pPr lvl="0" eaLnBrk="0" fontAlgn="base" hangingPunct="0">
              <a:spcBef>
                <a:spcPct val="0"/>
              </a:spcBef>
              <a:spcAft>
                <a:spcPct val="0"/>
              </a:spcAft>
            </a:pPr>
            <a:r>
              <a:rPr kumimoji="0" lang="en-US" altLang="en-US" sz="2400" b="0" i="0" u="none" strike="noStrike" cap="none" normalizeH="0" baseline="0" smtClean="0">
                <a:ln>
                  <a:noFill/>
                </a:ln>
                <a:solidFill>
                  <a:schemeClr val="bg1"/>
                </a:solidFill>
                <a:effectLst/>
                <a:latin typeface="Google Sans"/>
              </a:rPr>
              <a:t>2. The return type of the fly () method is not the same as the parent</a:t>
            </a:r>
            <a:r>
              <a:rPr kumimoji="0" lang="en-US" altLang="en-US" sz="2400" b="0" i="0" u="none" strike="noStrike" cap="none" normalizeH="0" baseline="0" smtClean="0">
                <a:ln>
                  <a:noFill/>
                </a:ln>
                <a:solidFill>
                  <a:schemeClr val="bg1"/>
                </a:solidFill>
                <a:effectLst/>
              </a:rPr>
              <a:t> </a:t>
            </a:r>
            <a:endParaRPr kumimoji="0" lang="en-US" altLang="en-US" sz="2400" b="0" i="0" u="none" strike="noStrike" cap="none" normalizeH="0" baseline="0" smtClean="0">
              <a:ln>
                <a:noFill/>
              </a:ln>
              <a:solidFill>
                <a:schemeClr val="bg1"/>
              </a:solidFill>
              <a:effectLst/>
              <a:latin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Рисунок 4"/>
          <p:cNvPicPr/>
          <p:nvPr/>
        </p:nvPicPr>
        <p:blipFill>
          <a:blip r:embed="rId3"/>
          <a:stretch/>
        </p:blipFill>
        <p:spPr>
          <a:xfrm>
            <a:off x="281371" y="1175655"/>
            <a:ext cx="5176000" cy="4998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1401</Words>
  <Application>Microsoft Office PowerPoint</Application>
  <PresentationFormat>Широкоэкранный</PresentationFormat>
  <Paragraphs>54</Paragraphs>
  <Slides>15</Slides>
  <Notes>11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4</vt:i4>
      </vt:variant>
      <vt:variant>
        <vt:lpstr>Заголовки слайдов</vt:lpstr>
      </vt:variant>
      <vt:variant>
        <vt:i4>15</vt:i4>
      </vt:variant>
    </vt:vector>
  </HeadingPairs>
  <TitlesOfParts>
    <vt:vector size="26" baseType="lpstr">
      <vt:lpstr>Arial</vt:lpstr>
      <vt:lpstr>Calibri</vt:lpstr>
      <vt:lpstr>DejaVu Sans</vt:lpstr>
      <vt:lpstr>Google Sans</vt:lpstr>
      <vt:lpstr>Open Sans Regular</vt:lpstr>
      <vt:lpstr>Symbol</vt:lpstr>
      <vt:lpstr>Wingdings</vt:lpstr>
      <vt:lpstr>Office Theme</vt:lpstr>
      <vt:lpstr>Office Theme</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subject/>
  <dc:creator>Strutynska, Viktoriya</dc:creator>
  <dc:description/>
  <cp:lastModifiedBy>Ihor D</cp:lastModifiedBy>
  <cp:revision>15</cp:revision>
  <dcterms:created xsi:type="dcterms:W3CDTF">2018-11-02T13:55:27Z</dcterms:created>
  <dcterms:modified xsi:type="dcterms:W3CDTF">2021-05-07T10:35:34Z</dcterms:modified>
  <dc:language>uk-UA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Verint Systems</vt:lpwstr>
  </property>
  <property fmtid="{D5CDD505-2E9C-101B-9397-08002B2CF9AE}" pid="4" name="ContentTypeId">
    <vt:lpwstr>0x0101004195FC54A15F344D83577B1CDDD67A5D</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17</vt:i4>
  </property>
</Properties>
</file>