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8"/>
  </p:notesMasterIdLst>
  <p:sldIdLst>
    <p:sldId id="256" r:id="rId5"/>
    <p:sldId id="257" r:id="rId6"/>
    <p:sldId id="289" r:id="rId7"/>
    <p:sldId id="280" r:id="rId8"/>
    <p:sldId id="283" r:id="rId9"/>
    <p:sldId id="284" r:id="rId10"/>
    <p:sldId id="285" r:id="rId11"/>
    <p:sldId id="286" r:id="rId12"/>
    <p:sldId id="290" r:id="rId13"/>
    <p:sldId id="288" r:id="rId14"/>
    <p:sldId id="291" r:id="rId15"/>
    <p:sldId id="292"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4201" autoAdjust="0"/>
  </p:normalViewPr>
  <p:slideViewPr>
    <p:cSldViewPr snapToGrid="0">
      <p:cViewPr>
        <p:scale>
          <a:sx n="66" d="100"/>
          <a:sy n="66" d="100"/>
        </p:scale>
        <p:origin x="792" y="-2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161"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2"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63"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64"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65"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CC157E09-AABE-41E5-841F-E2950B83D5C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07252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noRot="1" noChangeAspect="1"/>
          </p:cNvSpPr>
          <p:nvPr>
            <p:ph type="sldImg"/>
          </p:nvPr>
        </p:nvSpPr>
        <p:spPr>
          <a:xfrm>
            <a:off x="685800" y="1143000"/>
            <a:ext cx="5486400" cy="3086100"/>
          </a:xfrm>
          <a:prstGeom prst="rect">
            <a:avLst/>
          </a:prstGeom>
        </p:spPr>
      </p:sp>
      <p:sp>
        <p:nvSpPr>
          <p:cNvPr id="25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7EF163E-5FD3-4A71-9C70-A53ED03846C1}" type="slidenum">
              <a:rPr lang="en-GB" sz="1200" b="0" strike="noStrike" spc="-1">
                <a:latin typeface="+mn-lt"/>
              </a:rPr>
              <a:t>1</a:t>
            </a:fld>
            <a:endParaRPr lang="en-US" sz="1200" b="0" strike="noStrike" spc="-1">
              <a:latin typeface="Arial"/>
            </a:endParaRPr>
          </a:p>
        </p:txBody>
      </p:sp>
    </p:spTree>
    <p:extLst>
      <p:ext uri="{BB962C8B-B14F-4D97-AF65-F5344CB8AC3E}">
        <p14:creationId xmlns:p14="http://schemas.microsoft.com/office/powerpoint/2010/main" val="3185837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ru-RU" smtClean="0"/>
              <a:t/>
            </a:r>
            <a:br>
              <a:rPr lang="ru-RU" smtClean="0"/>
            </a:br>
            <a:r>
              <a:rPr lang="ru-RU" sz="1200" b="0" i="0" kern="1200" smtClean="0">
                <a:solidFill>
                  <a:schemeClr val="tx1"/>
                </a:solidFill>
                <a:effectLst/>
                <a:latin typeface="+mn-lt"/>
                <a:ea typeface="+mn-ea"/>
                <a:cs typeface="+mn-cs"/>
              </a:rPr>
              <a:t>Супер - позначає батьківський метод. Ми використовуємо це ключове слово, якщо хочемо</a:t>
            </a:r>
            <a:r>
              <a:rPr lang="uk-UA" sz="1200" b="0" i="0" kern="1200" baseline="0" smtClean="0">
                <a:solidFill>
                  <a:schemeClr val="tx1"/>
                </a:solidFill>
                <a:effectLst/>
                <a:latin typeface="+mn-lt"/>
                <a:ea typeface="+mn-ea"/>
                <a:cs typeface="+mn-cs"/>
              </a:rPr>
              <a:t> використати</a:t>
            </a:r>
            <a:r>
              <a:rPr lang="ru-RU" sz="1200" b="0" i="0" kern="1200" smtClean="0">
                <a:solidFill>
                  <a:schemeClr val="tx1"/>
                </a:solidFill>
                <a:effectLst/>
                <a:latin typeface="+mn-lt"/>
                <a:ea typeface="+mn-ea"/>
                <a:cs typeface="+mn-cs"/>
              </a:rPr>
              <a:t> властивості, які є в батьківському класі.</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332556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en-US" smtClean="0"/>
              <a:t>get set</a:t>
            </a:r>
            <a:r>
              <a:rPr lang="uk-UA" smtClean="0"/>
              <a:t>- було визначено для властивостей доступу. Геттери та сетери дозволяють визначити власну поведінку для читання та запису заданої властивості для вашого класу. Для користувача вони здаються такими ж, як і будь-яка типова властивість. Спеціальна функція, яку ви надаєте, використовується для визначення значення, коли здійснюється доступ до властивості (геттер), і для попереднього виконання будь-яких необхідних змін при призначенні властивості (сеттер).</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2280316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ru-RU" smtClean="0"/>
              <a:t/>
            </a:r>
            <a:br>
              <a:rPr lang="ru-RU" smtClean="0"/>
            </a:br>
            <a:r>
              <a:rPr lang="ru-RU" sz="1200" b="0" i="0" kern="1200" smtClean="0">
                <a:solidFill>
                  <a:schemeClr val="tx1"/>
                </a:solidFill>
                <a:effectLst/>
                <a:latin typeface="+mn-lt"/>
                <a:ea typeface="+mn-ea"/>
                <a:cs typeface="+mn-cs"/>
              </a:rPr>
              <a:t>Генератор</a:t>
            </a:r>
            <a:r>
              <a:rPr lang="ru-RU" sz="1200" b="0" i="0" kern="1200" baseline="0" smtClean="0">
                <a:solidFill>
                  <a:schemeClr val="tx1"/>
                </a:solidFill>
                <a:effectLst/>
                <a:latin typeface="+mn-lt"/>
                <a:ea typeface="+mn-ea"/>
                <a:cs typeface="+mn-cs"/>
              </a:rPr>
              <a:t> </a:t>
            </a:r>
            <a:r>
              <a:rPr lang="ru-RU" sz="1200" b="0" i="0" kern="1200" baseline="0" err="1" smtClean="0">
                <a:solidFill>
                  <a:schemeClr val="tx1"/>
                </a:solidFill>
                <a:effectLst/>
                <a:latin typeface="+mn-lt"/>
                <a:ea typeface="+mn-ea"/>
                <a:cs typeface="+mn-cs"/>
              </a:rPr>
              <a:t>функція</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це</a:t>
            </a:r>
            <a:r>
              <a:rPr lang="ru-RU" sz="1200" b="0" i="0" kern="1200" smtClean="0">
                <a:solidFill>
                  <a:schemeClr val="tx1"/>
                </a:solidFill>
                <a:effectLst/>
                <a:latin typeface="+mn-lt"/>
                <a:ea typeface="+mn-ea"/>
                <a:cs typeface="+mn-cs"/>
              </a:rPr>
              <a:t> нова </a:t>
            </a:r>
            <a:r>
              <a:rPr lang="ru-RU" sz="1200" b="0" i="0" kern="1200" err="1" smtClean="0">
                <a:solidFill>
                  <a:schemeClr val="tx1"/>
                </a:solidFill>
                <a:effectLst/>
                <a:latin typeface="+mn-lt"/>
                <a:ea typeface="+mn-ea"/>
                <a:cs typeface="+mn-cs"/>
              </a:rPr>
              <a:t>функція</a:t>
            </a:r>
            <a:r>
              <a:rPr lang="ru-RU" sz="1200" b="0" i="0" kern="1200" smtClean="0">
                <a:solidFill>
                  <a:schemeClr val="tx1"/>
                </a:solidFill>
                <a:effectLst/>
                <a:latin typeface="+mn-lt"/>
                <a:ea typeface="+mn-ea"/>
                <a:cs typeface="+mn-cs"/>
              </a:rPr>
              <a:t> в ES6, яка </a:t>
            </a:r>
            <a:r>
              <a:rPr lang="ru-RU" sz="1200" b="0" i="0" kern="1200" err="1" smtClean="0">
                <a:solidFill>
                  <a:schemeClr val="tx1"/>
                </a:solidFill>
                <a:effectLst/>
                <a:latin typeface="+mn-lt"/>
                <a:ea typeface="+mn-ea"/>
                <a:cs typeface="+mn-cs"/>
              </a:rPr>
              <a:t>дозволяє</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функції</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створювати</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безліч</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значень</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протягом</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певного</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періоду</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повертаючи</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об'єкт</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який</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називається</a:t>
            </a:r>
            <a:r>
              <a:rPr lang="ru-RU" sz="1200" b="0" i="0" kern="1200" smtClean="0">
                <a:solidFill>
                  <a:schemeClr val="tx1"/>
                </a:solidFill>
                <a:effectLst/>
                <a:latin typeface="+mn-lt"/>
                <a:ea typeface="+mn-ea"/>
                <a:cs typeface="+mn-cs"/>
              </a:rPr>
              <a:t> генератором), </a:t>
            </a:r>
            <a:r>
              <a:rPr lang="ru-RU" sz="1200" b="0" i="0" kern="1200" err="1" smtClean="0">
                <a:solidFill>
                  <a:schemeClr val="tx1"/>
                </a:solidFill>
                <a:effectLst/>
                <a:latin typeface="+mn-lt"/>
                <a:ea typeface="+mn-ea"/>
                <a:cs typeface="+mn-cs"/>
              </a:rPr>
              <a:t>який</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можна</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повторити</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щоб</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витягнути</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значення</a:t>
            </a:r>
            <a:r>
              <a:rPr lang="ru-RU" sz="1200" b="0" i="0" kern="1200" smtClean="0">
                <a:solidFill>
                  <a:schemeClr val="tx1"/>
                </a:solidFill>
                <a:effectLst/>
                <a:latin typeface="+mn-lt"/>
                <a:ea typeface="+mn-ea"/>
                <a:cs typeface="+mn-cs"/>
              </a:rPr>
              <a:t> з </a:t>
            </a:r>
            <a:r>
              <a:rPr lang="ru-RU" sz="1200" b="0" i="0" kern="1200" err="1" smtClean="0">
                <a:solidFill>
                  <a:schemeClr val="tx1"/>
                </a:solidFill>
                <a:effectLst/>
                <a:latin typeface="+mn-lt"/>
                <a:ea typeface="+mn-ea"/>
                <a:cs typeface="+mn-cs"/>
              </a:rPr>
              <a:t>функції</a:t>
            </a:r>
            <a:r>
              <a:rPr lang="ru-RU" sz="1200" b="0" i="0" kern="1200" smtClean="0">
                <a:solidFill>
                  <a:schemeClr val="tx1"/>
                </a:solidFill>
                <a:effectLst/>
                <a:latin typeface="+mn-lt"/>
                <a:ea typeface="+mn-ea"/>
                <a:cs typeface="+mn-cs"/>
              </a:rPr>
              <a:t> по одному . </a:t>
            </a:r>
            <a:r>
              <a:rPr lang="ru-RU" sz="1200" b="0" i="0" kern="1200" err="1" smtClean="0">
                <a:solidFill>
                  <a:schemeClr val="tx1"/>
                </a:solidFill>
                <a:effectLst/>
                <a:latin typeface="+mn-lt"/>
                <a:ea typeface="+mn-ea"/>
                <a:cs typeface="+mn-cs"/>
              </a:rPr>
              <a:t>Функція</a:t>
            </a:r>
            <a:r>
              <a:rPr lang="ru-RU" sz="1200" b="0" i="0" kern="1200" smtClean="0">
                <a:solidFill>
                  <a:schemeClr val="tx1"/>
                </a:solidFill>
                <a:effectLst/>
                <a:latin typeface="+mn-lt"/>
                <a:ea typeface="+mn-ea"/>
                <a:cs typeface="+mn-cs"/>
              </a:rPr>
              <a:t> генератора </a:t>
            </a:r>
            <a:r>
              <a:rPr lang="ru-RU" sz="1200" b="0" i="0" kern="1200" err="1" smtClean="0">
                <a:solidFill>
                  <a:schemeClr val="tx1"/>
                </a:solidFill>
                <a:effectLst/>
                <a:latin typeface="+mn-lt"/>
                <a:ea typeface="+mn-ea"/>
                <a:cs typeface="+mn-cs"/>
              </a:rPr>
              <a:t>повертає</a:t>
            </a:r>
            <a:r>
              <a:rPr lang="ru-RU" sz="1200" b="0" i="0" kern="1200" baseline="0" smtClean="0">
                <a:solidFill>
                  <a:schemeClr val="tx1"/>
                </a:solidFill>
                <a:effectLst/>
                <a:latin typeface="+mn-lt"/>
                <a:ea typeface="+mn-ea"/>
                <a:cs typeface="+mn-cs"/>
              </a:rPr>
              <a:t> </a:t>
            </a:r>
            <a:r>
              <a:rPr lang="ru-RU" sz="1200" b="0" i="0" kern="1200" baseline="0" err="1" smtClean="0">
                <a:solidFill>
                  <a:schemeClr val="tx1"/>
                </a:solidFill>
                <a:effectLst/>
                <a:latin typeface="+mn-lt"/>
                <a:ea typeface="+mn-ea"/>
                <a:cs typeface="+mn-cs"/>
              </a:rPr>
              <a:t>ітерацію</a:t>
            </a:r>
            <a:r>
              <a:rPr lang="ru-RU" sz="1200" b="0" i="0" kern="1200" smtClean="0">
                <a:solidFill>
                  <a:schemeClr val="tx1"/>
                </a:solidFill>
                <a:effectLst/>
                <a:latin typeface="+mn-lt"/>
                <a:ea typeface="+mn-ea"/>
                <a:cs typeface="+mn-cs"/>
              </a:rPr>
              <a:t>, коли </a:t>
            </a:r>
            <a:r>
              <a:rPr lang="ru-RU" sz="1200" b="0" i="0" kern="1200" err="1" smtClean="0">
                <a:solidFill>
                  <a:schemeClr val="tx1"/>
                </a:solidFill>
                <a:effectLst/>
                <a:latin typeface="+mn-lt"/>
                <a:ea typeface="+mn-ea"/>
                <a:cs typeface="+mn-cs"/>
              </a:rPr>
              <a:t>її</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викликають</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Функція</a:t>
            </a:r>
            <a:r>
              <a:rPr lang="ru-RU" sz="1200" b="0" i="0" kern="1200" smtClean="0">
                <a:solidFill>
                  <a:schemeClr val="tx1"/>
                </a:solidFill>
                <a:effectLst/>
                <a:latin typeface="+mn-lt"/>
                <a:ea typeface="+mn-ea"/>
                <a:cs typeface="+mn-cs"/>
              </a:rPr>
              <a:t> генератора </a:t>
            </a:r>
            <a:r>
              <a:rPr lang="ru-RU" sz="1200" b="0" i="0" kern="1200" err="1" smtClean="0">
                <a:solidFill>
                  <a:schemeClr val="tx1"/>
                </a:solidFill>
                <a:effectLst/>
                <a:latin typeface="+mn-lt"/>
                <a:ea typeface="+mn-ea"/>
                <a:cs typeface="+mn-cs"/>
              </a:rPr>
              <a:t>записується</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зі</a:t>
            </a:r>
            <a:r>
              <a:rPr lang="ru-RU" sz="1200" b="0" i="0" kern="1200" smtClean="0">
                <a:solidFill>
                  <a:schemeClr val="tx1"/>
                </a:solidFill>
                <a:effectLst/>
                <a:latin typeface="+mn-lt"/>
                <a:ea typeface="+mn-ea"/>
                <a:cs typeface="+mn-cs"/>
              </a:rPr>
              <a:t> знаком * </a:t>
            </a:r>
            <a:r>
              <a:rPr lang="ru-RU" sz="1200" b="0" i="0" kern="1200" err="1" smtClean="0">
                <a:solidFill>
                  <a:schemeClr val="tx1"/>
                </a:solidFill>
                <a:effectLst/>
                <a:latin typeface="+mn-lt"/>
                <a:ea typeface="+mn-ea"/>
                <a:cs typeface="+mn-cs"/>
              </a:rPr>
              <a:t>після</a:t>
            </a:r>
            <a:r>
              <a:rPr lang="ru-RU" sz="1200" b="0" i="0" kern="1200" smtClean="0">
                <a:solidFill>
                  <a:schemeClr val="tx1"/>
                </a:solidFill>
                <a:effectLst/>
                <a:latin typeface="+mn-lt"/>
                <a:ea typeface="+mn-ea"/>
                <a:cs typeface="+mn-cs"/>
              </a:rPr>
              <a:t> слова </a:t>
            </a:r>
            <a:r>
              <a:rPr lang="en-US" sz="1200" b="0" i="0" kern="1200" smtClean="0">
                <a:solidFill>
                  <a:schemeClr val="tx1"/>
                </a:solidFill>
                <a:effectLst/>
                <a:latin typeface="+mn-lt"/>
                <a:ea typeface="+mn-ea"/>
                <a:cs typeface="+mn-cs"/>
              </a:rPr>
              <a:t>function</a:t>
            </a:r>
            <a:r>
              <a:rPr lang="ru-RU" sz="1200" b="0" i="0" kern="1200" smtClean="0">
                <a:solidFill>
                  <a:schemeClr val="tx1"/>
                </a:solidFill>
                <a:effectLst/>
                <a:latin typeface="+mn-lt"/>
                <a:ea typeface="+mn-ea"/>
                <a:cs typeface="+mn-cs"/>
              </a:rPr>
              <a:t>, і </a:t>
            </a:r>
            <a:r>
              <a:rPr lang="ru-RU" sz="1200" b="0" i="0" kern="1200" err="1" smtClean="0">
                <a:solidFill>
                  <a:schemeClr val="tx1"/>
                </a:solidFill>
                <a:effectLst/>
                <a:latin typeface="+mn-lt"/>
                <a:ea typeface="+mn-ea"/>
                <a:cs typeface="+mn-cs"/>
              </a:rPr>
              <a:t>ключове</a:t>
            </a:r>
            <a:r>
              <a:rPr lang="ru-RU" sz="1200" b="0" i="0" kern="1200" smtClean="0">
                <a:solidFill>
                  <a:schemeClr val="tx1"/>
                </a:solidFill>
                <a:effectLst/>
                <a:latin typeface="+mn-lt"/>
                <a:ea typeface="+mn-ea"/>
                <a:cs typeface="+mn-cs"/>
              </a:rPr>
              <a:t> слово повинно бути </a:t>
            </a:r>
            <a:r>
              <a:rPr lang="ru-RU" sz="1200" b="0" i="0" kern="1200" err="1" smtClean="0">
                <a:solidFill>
                  <a:schemeClr val="tx1"/>
                </a:solidFill>
                <a:effectLst/>
                <a:latin typeface="+mn-lt"/>
                <a:ea typeface="+mn-ea"/>
                <a:cs typeface="+mn-cs"/>
              </a:rPr>
              <a:t>присутнім</a:t>
            </a:r>
            <a:r>
              <a:rPr lang="ru-RU" sz="1200" b="0" i="0" kern="1200" smtClean="0">
                <a:solidFill>
                  <a:schemeClr val="tx1"/>
                </a:solidFill>
                <a:effectLst/>
                <a:latin typeface="+mn-lt"/>
                <a:ea typeface="+mn-ea"/>
                <a:cs typeface="+mn-cs"/>
              </a:rPr>
              <a:t> у </a:t>
            </a:r>
            <a:r>
              <a:rPr lang="ru-RU" sz="1200" b="0" i="0" kern="1200" err="1" smtClean="0">
                <a:solidFill>
                  <a:schemeClr val="tx1"/>
                </a:solidFill>
                <a:effectLst/>
                <a:latin typeface="+mn-lt"/>
                <a:ea typeface="+mn-ea"/>
                <a:cs typeface="+mn-cs"/>
              </a:rPr>
              <a:t>тілі</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функції</a:t>
            </a:r>
            <a:r>
              <a:rPr lang="ru-RU" sz="1200" b="0" i="0"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 - </a:t>
            </a:r>
            <a:r>
              <a:rPr lang="uk-UA" sz="1200" b="0" i="0" kern="1200" smtClean="0">
                <a:solidFill>
                  <a:schemeClr val="tx1"/>
                </a:solidFill>
                <a:effectLst/>
                <a:latin typeface="+mn-lt"/>
                <a:ea typeface="+mn-ea"/>
                <a:cs typeface="+mn-cs"/>
              </a:rPr>
              <a:t>це</a:t>
            </a:r>
            <a:r>
              <a:rPr lang="uk-UA" sz="1200" b="0" i="0" kern="1200" baseline="0" smtClean="0">
                <a:solidFill>
                  <a:schemeClr val="tx1"/>
                </a:solidFill>
                <a:effectLst/>
                <a:latin typeface="+mn-lt"/>
                <a:ea typeface="+mn-ea"/>
                <a:cs typeface="+mn-cs"/>
              </a:rPr>
              <a:t> слово </a:t>
            </a:r>
            <a:r>
              <a:rPr lang="ru-RU" sz="1200" b="0" i="0" kern="1200" err="1" smtClean="0">
                <a:solidFill>
                  <a:schemeClr val="tx1"/>
                </a:solidFill>
                <a:effectLst/>
                <a:latin typeface="+mn-lt"/>
                <a:ea typeface="+mn-ea"/>
                <a:cs typeface="+mn-cs"/>
              </a:rPr>
              <a:t>yield</a:t>
            </a:r>
            <a:r>
              <a:rPr lang="ru-RU" sz="1200" b="0" i="0" kern="1200" smtClean="0">
                <a:solidFill>
                  <a:schemeClr val="tx1"/>
                </a:solidFill>
                <a:effectLst/>
                <a:latin typeface="+mn-lt"/>
                <a:ea typeface="+mn-ea"/>
                <a:cs typeface="+mn-cs"/>
              </a:rPr>
              <a:t>. Кожного разу, коли </a:t>
            </a:r>
            <a:r>
              <a:rPr lang="ru-RU" sz="1200" b="0" i="0" kern="1200" err="1" smtClean="0">
                <a:solidFill>
                  <a:schemeClr val="tx1"/>
                </a:solidFill>
                <a:effectLst/>
                <a:latin typeface="+mn-lt"/>
                <a:ea typeface="+mn-ea"/>
                <a:cs typeface="+mn-cs"/>
              </a:rPr>
              <a:t>воно</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викликається</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повернене</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значення</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yield</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стає</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наступним</a:t>
            </a:r>
            <a:r>
              <a:rPr lang="ru-RU" sz="1200" b="0" i="0" kern="1200" smtClean="0">
                <a:solidFill>
                  <a:schemeClr val="tx1"/>
                </a:solidFill>
                <a:effectLst/>
                <a:latin typeface="+mn-lt"/>
                <a:ea typeface="+mn-ea"/>
                <a:cs typeface="+mn-cs"/>
              </a:rPr>
              <a:t> </a:t>
            </a:r>
            <a:r>
              <a:rPr lang="ru-RU" sz="1200" b="0" i="0" kern="1200" err="1" smtClean="0">
                <a:solidFill>
                  <a:schemeClr val="tx1"/>
                </a:solidFill>
                <a:effectLst/>
                <a:latin typeface="+mn-lt"/>
                <a:ea typeface="+mn-ea"/>
                <a:cs typeface="+mn-cs"/>
              </a:rPr>
              <a:t>значенням</a:t>
            </a:r>
            <a:r>
              <a:rPr lang="ru-RU" sz="1200" b="0" i="0" kern="1200" smtClean="0">
                <a:solidFill>
                  <a:schemeClr val="tx1"/>
                </a:solidFill>
                <a:effectLst/>
                <a:latin typeface="+mn-lt"/>
                <a:ea typeface="+mn-ea"/>
                <a:cs typeface="+mn-cs"/>
              </a:rPr>
              <a:t> у </a:t>
            </a:r>
            <a:r>
              <a:rPr lang="ru-RU" sz="1200" b="0" i="0" kern="1200" err="1" smtClean="0">
                <a:solidFill>
                  <a:schemeClr val="tx1"/>
                </a:solidFill>
                <a:effectLst/>
                <a:latin typeface="+mn-lt"/>
                <a:ea typeface="+mn-ea"/>
                <a:cs typeface="+mn-cs"/>
              </a:rPr>
              <a:t>послідовності</a:t>
            </a:r>
            <a:r>
              <a:rPr lang="ru-RU" sz="1200" b="0" i="0" kern="1200" smtClean="0">
                <a:solidFill>
                  <a:schemeClr val="tx1"/>
                </a:solidFill>
                <a:effectLst/>
                <a:latin typeface="+mn-lt"/>
                <a:ea typeface="+mn-ea"/>
                <a:cs typeface="+mn-cs"/>
              </a:rPr>
              <a:t>.</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323388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44109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Клас - це шаблон для створення об’єктів. Вони інкапсулюють дані кодом для роботи з цими даними. Класи в JS побудовані на прототипах, але також мають певний синтаксис та семантику, які не є спільними з семантикою класу ES5. Класи насправді є "спеціальними функціями", і так само, як ви можете визначити вирази функцій і оголошення функцій, синтаксис класу має дві складові: вирази класів і оголошення класів. Також класом програмування є опис методів та властивостей об'єкта.</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75171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en-US" sz="1200" b="0" i="0" kern="1200" smtClean="0">
                <a:solidFill>
                  <a:schemeClr val="tx1"/>
                </a:solidFill>
                <a:effectLst/>
                <a:latin typeface="+mn-lt"/>
                <a:ea typeface="+mn-ea"/>
                <a:cs typeface="+mn-cs"/>
              </a:rPr>
              <a:t>Class</a:t>
            </a:r>
            <a:r>
              <a:rPr lang="en-US" sz="1200" b="0" i="0" kern="1200" baseline="0" smtClean="0">
                <a:solidFill>
                  <a:schemeClr val="tx1"/>
                </a:solidFill>
                <a:effectLst/>
                <a:latin typeface="+mn-lt"/>
                <a:ea typeface="+mn-ea"/>
                <a:cs typeface="+mn-cs"/>
              </a:rPr>
              <a:t> declarations</a:t>
            </a:r>
            <a:r>
              <a:rPr lang="uk-UA" sz="1200" b="0" i="0" kern="1200" smtClean="0">
                <a:solidFill>
                  <a:schemeClr val="tx1"/>
                </a:solidFill>
                <a:effectLst/>
                <a:latin typeface="+mn-lt"/>
                <a:ea typeface="+mn-ea"/>
                <a:cs typeface="+mn-cs"/>
              </a:rPr>
              <a:t>. Щоб оголосити клас Ви використовуєте ключове слово класу з іменем класу (“Прямокутник”). Важливою відмінністю </a:t>
            </a:r>
            <a:r>
              <a:rPr lang="en-US" sz="1200" b="0" i="0" kern="1200" smtClean="0">
                <a:solidFill>
                  <a:schemeClr val="tx1"/>
                </a:solidFill>
                <a:effectLst/>
                <a:latin typeface="+mn-lt"/>
                <a:ea typeface="+mn-ea"/>
                <a:cs typeface="+mn-cs"/>
              </a:rPr>
              <a:t>function</a:t>
            </a:r>
            <a:r>
              <a:rPr lang="en-US" sz="1200" b="0" i="0" kern="1200" baseline="0" smtClean="0">
                <a:solidFill>
                  <a:schemeClr val="tx1"/>
                </a:solidFill>
                <a:effectLst/>
                <a:latin typeface="+mn-lt"/>
                <a:ea typeface="+mn-ea"/>
                <a:cs typeface="+mn-cs"/>
              </a:rPr>
              <a:t> declaration </a:t>
            </a:r>
            <a:r>
              <a:rPr lang="uk-UA" sz="1200" b="0" i="0" kern="1200" smtClean="0">
                <a:solidFill>
                  <a:schemeClr val="tx1"/>
                </a:solidFill>
                <a:effectLst/>
                <a:latin typeface="+mn-lt"/>
                <a:ea typeface="+mn-ea"/>
                <a:cs typeface="+mn-cs"/>
              </a:rPr>
              <a:t>від </a:t>
            </a:r>
            <a:r>
              <a:rPr lang="en-US" sz="1200" b="0" i="0" kern="1200" baseline="0" smtClean="0">
                <a:solidFill>
                  <a:schemeClr val="tx1"/>
                </a:solidFill>
                <a:effectLst/>
                <a:latin typeface="+mn-lt"/>
                <a:ea typeface="+mn-ea"/>
                <a:cs typeface="+mn-cs"/>
              </a:rPr>
              <a:t>class declaration</a:t>
            </a:r>
            <a:r>
              <a:rPr lang="uk-UA" sz="1200" b="0" i="0" kern="1200" smtClean="0">
                <a:solidFill>
                  <a:schemeClr val="tx1"/>
                </a:solidFill>
                <a:effectLst/>
                <a:latin typeface="+mn-lt"/>
                <a:ea typeface="+mn-ea"/>
                <a:cs typeface="+mn-cs"/>
              </a:rPr>
              <a:t> є те, що </a:t>
            </a:r>
            <a:r>
              <a:rPr lang="en-US" sz="1200" b="0" i="0" kern="1200" smtClean="0">
                <a:solidFill>
                  <a:schemeClr val="tx1"/>
                </a:solidFill>
                <a:effectLst/>
                <a:latin typeface="+mn-lt"/>
                <a:ea typeface="+mn-ea"/>
                <a:cs typeface="+mn-cs"/>
              </a:rPr>
              <a:t>function</a:t>
            </a:r>
            <a:r>
              <a:rPr lang="en-US" sz="1200" b="0" i="0" kern="1200" baseline="0" smtClean="0">
                <a:solidFill>
                  <a:schemeClr val="tx1"/>
                </a:solidFill>
                <a:effectLst/>
                <a:latin typeface="+mn-lt"/>
                <a:ea typeface="+mn-ea"/>
                <a:cs typeface="+mn-cs"/>
              </a:rPr>
              <a:t> declaration  </a:t>
            </a:r>
            <a:r>
              <a:rPr lang="uk-UA" sz="1200" b="0" i="0" kern="1200" baseline="0" smtClean="0">
                <a:solidFill>
                  <a:schemeClr val="tx1"/>
                </a:solidFill>
                <a:effectLst/>
                <a:latin typeface="+mn-lt"/>
                <a:ea typeface="+mn-ea"/>
                <a:cs typeface="+mn-cs"/>
              </a:rPr>
              <a:t>видимі вище місця свого визначення</a:t>
            </a:r>
            <a:r>
              <a:rPr lang="uk-UA" sz="1200" b="0" i="0" kern="1200" smtClean="0">
                <a:solidFill>
                  <a:schemeClr val="tx1"/>
                </a:solidFill>
                <a:effectLst/>
                <a:latin typeface="+mn-lt"/>
                <a:ea typeface="+mn-ea"/>
                <a:cs typeface="+mn-cs"/>
              </a:rPr>
              <a:t>, а</a:t>
            </a:r>
            <a:r>
              <a:rPr lang="uk-UA" sz="1200" b="0" i="0" kern="1200" baseline="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class declaration</a:t>
            </a:r>
            <a:r>
              <a:rPr lang="uk-UA" sz="1200" b="0" i="0" kern="1200" smtClean="0">
                <a:solidFill>
                  <a:schemeClr val="tx1"/>
                </a:solidFill>
                <a:effectLst/>
                <a:latin typeface="+mn-lt"/>
                <a:ea typeface="+mn-ea"/>
                <a:cs typeface="+mn-cs"/>
              </a:rPr>
              <a:t> - ні.</a:t>
            </a:r>
          </a:p>
          <a:p>
            <a:r>
              <a:rPr lang="uk-UA" sz="1200" b="0" i="0" kern="1200" smtClean="0">
                <a:solidFill>
                  <a:schemeClr val="tx1"/>
                </a:solidFill>
                <a:effectLst/>
                <a:latin typeface="+mn-lt"/>
                <a:ea typeface="+mn-ea"/>
                <a:cs typeface="+mn-cs"/>
              </a:rPr>
              <a:t/>
            </a:r>
            <a:br>
              <a:rPr lang="uk-UA" sz="1200" b="0" i="0" kern="1200" smtClean="0">
                <a:solidFill>
                  <a:schemeClr val="tx1"/>
                </a:solidFill>
                <a:effectLst/>
                <a:latin typeface="+mn-lt"/>
                <a:ea typeface="+mn-ea"/>
                <a:cs typeface="+mn-cs"/>
              </a:rPr>
            </a:b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3933342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Вираз класу - це ще один спосіб визначення класу. Вирази класу можуть бути іменованими або безіменними. Ім'я, дане іменованому виразу класу, є локальним для тіла класу.</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40902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Тіло класу - це частина, яка знаходиться у фігурних дужках {}. Тут ви визначаєте членів класу, наприклад, методи конструктора. </a:t>
            </a:r>
            <a:endParaRPr lang="en-US" smtClean="0"/>
          </a:p>
          <a:p>
            <a:r>
              <a:rPr lang="uk-UA" smtClean="0"/>
              <a:t>Строгий режим. Тіло класу виконується в суворому режимі - написаний тут код підлягає суворому синтаксису для підвищення продуктивності</a:t>
            </a:r>
            <a:r>
              <a:rPr lang="en-US" smtClean="0"/>
              <a:t>.</a:t>
            </a:r>
          </a:p>
          <a:p>
            <a:r>
              <a:rPr lang="uk-UA" smtClean="0"/>
              <a:t>Конструктор - спеціальний метод для створення та ініціалізації об'єкта, створеного за допомогою класу. У класі може бути лише один спеціальний метод з назвою "конструктор". Також у конструкторі ми можемо використовувати супер, якщо хочемо розширити аргументи з батьківського класу.</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154848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New - ключове слово використовується для створення нового об'єкта, який посилається на екземпляр класу</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236018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Extends - використовується в оголошеннях класів або виразах класів для створення класу, який є нащадком іншого класу.</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39111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Статичні властивості - коли ми хочемо зберегти деякі дані на рівні класу, і вони не будуть доступні в об’єкті, успадкованому від цього класу.</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41849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F2585"/>
            </a:gs>
            <a:gs pos="100000">
              <a:srgbClr val="F26D26"/>
            </a:gs>
          </a:gsLst>
          <a:lin ang="10800000"/>
        </a:gradFill>
        <a:effectLst/>
      </p:bgPr>
    </p:bg>
    <p:spTree>
      <p:nvGrpSpPr>
        <p:cNvPr id="1" name=""/>
        <p:cNvGrpSpPr/>
        <p:nvPr/>
      </p:nvGrpSpPr>
      <p:grpSpPr>
        <a:xfrm>
          <a:off x="0" y="0"/>
          <a:ext cx="0" cy="0"/>
          <a:chOff x="0" y="0"/>
          <a:chExt cx="0" cy="0"/>
        </a:xfrm>
      </p:grpSpPr>
      <p:pic>
        <p:nvPicPr>
          <p:cNvPr id="4" name="Picture 8"/>
          <p:cNvPicPr/>
          <p:nvPr/>
        </p:nvPicPr>
        <p:blipFill>
          <a:blip r:embed="rId14"/>
          <a:stretch/>
        </p:blipFill>
        <p:spPr>
          <a:xfrm>
            <a:off x="9959040" y="5906880"/>
            <a:ext cx="1546200" cy="264600"/>
          </a:xfrm>
          <a:prstGeom prst="rect">
            <a:avLst/>
          </a:prstGeom>
          <a:ln>
            <a:noFill/>
          </a:ln>
        </p:spPr>
      </p:pic>
      <p:pic>
        <p:nvPicPr>
          <p:cNvPr id="5" name="Picture 7"/>
          <p:cNvPicPr/>
          <p:nvPr/>
        </p:nvPicPr>
        <p:blipFill>
          <a:blip r:embed="rId14"/>
          <a:stretch/>
        </p:blipFill>
        <p:spPr>
          <a:xfrm>
            <a:off x="9959040" y="5906880"/>
            <a:ext cx="1546200" cy="264600"/>
          </a:xfrm>
          <a:prstGeom prst="rect">
            <a:avLst/>
          </a:prstGeom>
          <a:ln>
            <a:noFill/>
          </a:ln>
        </p:spPr>
      </p:pic>
      <p:sp>
        <p:nvSpPr>
          <p:cNvPr id="2" name="PlaceHolder 1"/>
          <p:cNvSpPr>
            <a:spLocks noGrp="1"/>
          </p:cNvSpPr>
          <p:nvPr>
            <p:ph type="title"/>
          </p:nvPr>
        </p:nvSpPr>
        <p:spPr>
          <a:xfrm>
            <a:off x="685800" y="685800"/>
            <a:ext cx="10819800" cy="68508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F2585"/>
            </a:gs>
            <a:gs pos="100000">
              <a:srgbClr val="F26D26"/>
            </a:gs>
          </a:gsLst>
          <a:lin ang="10800000"/>
        </a:gradFill>
        <a:effectLst/>
      </p:bgPr>
    </p:bg>
    <p:spTree>
      <p:nvGrpSpPr>
        <p:cNvPr id="1" name=""/>
        <p:cNvGrpSpPr/>
        <p:nvPr/>
      </p:nvGrpSpPr>
      <p:grpSpPr>
        <a:xfrm>
          <a:off x="0" y="0"/>
          <a:ext cx="0" cy="0"/>
          <a:chOff x="0" y="0"/>
          <a:chExt cx="0" cy="0"/>
        </a:xfrm>
      </p:grpSpPr>
      <p:pic>
        <p:nvPicPr>
          <p:cNvPr id="40" name="Picture 8"/>
          <p:cNvPicPr/>
          <p:nvPr/>
        </p:nvPicPr>
        <p:blipFill>
          <a:blip r:embed="rId14"/>
          <a:stretch/>
        </p:blipFill>
        <p:spPr>
          <a:xfrm>
            <a:off x="9959040" y="5906880"/>
            <a:ext cx="1546200" cy="264600"/>
          </a:xfrm>
          <a:prstGeom prst="rect">
            <a:avLst/>
          </a:prstGeom>
          <a:ln>
            <a:noFill/>
          </a:ln>
        </p:spPr>
      </p:pic>
      <p:sp>
        <p:nvSpPr>
          <p:cNvPr id="41" name="CustomShape 1"/>
          <p:cNvSpPr/>
          <p:nvPr/>
        </p:nvSpPr>
        <p:spPr>
          <a:xfrm>
            <a:off x="0" y="1744920"/>
            <a:ext cx="12191400" cy="5112360"/>
          </a:xfrm>
          <a:prstGeom prst="rect">
            <a:avLst/>
          </a:prstGeom>
          <a:solidFill>
            <a:srgbClr val="FFFFFF"/>
          </a:solidFill>
          <a:ln w="12600">
            <a:noFill/>
          </a:ln>
        </p:spPr>
        <p:style>
          <a:lnRef idx="0">
            <a:scrgbClr r="0" g="0" b="0"/>
          </a:lnRef>
          <a:fillRef idx="0">
            <a:scrgbClr r="0" g="0" b="0"/>
          </a:fillRef>
          <a:effectRef idx="0">
            <a:scrgbClr r="0" g="0" b="0"/>
          </a:effectRef>
          <a:fontRef idx="minor"/>
        </p:style>
      </p:sp>
      <p:pic>
        <p:nvPicPr>
          <p:cNvPr id="42" name="Picture 7"/>
          <p:cNvPicPr/>
          <p:nvPr/>
        </p:nvPicPr>
        <p:blipFill>
          <a:blip r:embed="rId15"/>
          <a:stretch/>
        </p:blipFill>
        <p:spPr>
          <a:xfrm>
            <a:off x="9961920" y="5906880"/>
            <a:ext cx="1541160" cy="264600"/>
          </a:xfrm>
          <a:prstGeom prst="rect">
            <a:avLst/>
          </a:prstGeom>
          <a:ln>
            <a:noFill/>
          </a:ln>
        </p:spPr>
      </p:pic>
      <p:sp>
        <p:nvSpPr>
          <p:cNvPr id="43"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4"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F2585"/>
            </a:gs>
            <a:gs pos="100000">
              <a:srgbClr val="F26D26"/>
            </a:gs>
          </a:gsLst>
          <a:lin ang="10800000"/>
        </a:gradFill>
        <a:effectLst/>
      </p:bgPr>
    </p:bg>
    <p:spTree>
      <p:nvGrpSpPr>
        <p:cNvPr id="1" name=""/>
        <p:cNvGrpSpPr/>
        <p:nvPr/>
      </p:nvGrpSpPr>
      <p:grpSpPr>
        <a:xfrm>
          <a:off x="0" y="0"/>
          <a:ext cx="0" cy="0"/>
          <a:chOff x="0" y="0"/>
          <a:chExt cx="0" cy="0"/>
        </a:xfrm>
      </p:grpSpPr>
      <p:pic>
        <p:nvPicPr>
          <p:cNvPr id="81" name="Picture 8"/>
          <p:cNvPicPr/>
          <p:nvPr/>
        </p:nvPicPr>
        <p:blipFill>
          <a:blip r:embed="rId14"/>
          <a:stretch/>
        </p:blipFill>
        <p:spPr>
          <a:xfrm>
            <a:off x="9959040" y="5906880"/>
            <a:ext cx="1546200" cy="264600"/>
          </a:xfrm>
          <a:prstGeom prst="rect">
            <a:avLst/>
          </a:prstGeom>
          <a:ln>
            <a:noFill/>
          </a:ln>
        </p:spPr>
      </p:pic>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0" name="Picture 8"/>
          <p:cNvPicPr/>
          <p:nvPr/>
        </p:nvPicPr>
        <p:blipFill>
          <a:blip r:embed="rId14"/>
          <a:stretch/>
        </p:blipFill>
        <p:spPr>
          <a:xfrm>
            <a:off x="9959040" y="5906880"/>
            <a:ext cx="1546200" cy="264600"/>
          </a:xfrm>
          <a:prstGeom prst="rect">
            <a:avLst/>
          </a:prstGeom>
          <a:ln>
            <a:noFill/>
          </a:ln>
        </p:spPr>
      </p:pic>
      <p:sp>
        <p:nvSpPr>
          <p:cNvPr id="121" name="CustomShape 1"/>
          <p:cNvSpPr/>
          <p:nvPr/>
        </p:nvSpPr>
        <p:spPr>
          <a:xfrm>
            <a:off x="9487080" y="236880"/>
            <a:ext cx="21207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100" b="0" strike="noStrike" spc="-1">
                <a:solidFill>
                  <a:srgbClr val="000000"/>
                </a:solidFill>
                <a:latin typeface="Open Sans Regular"/>
                <a:ea typeface="Open Sans Regular"/>
              </a:rPr>
              <a:t>SoftServe Confidential</a:t>
            </a:r>
            <a:endParaRPr lang="en-US" sz="1100" b="0" strike="noStrike" spc="-1">
              <a:latin typeface="Arial"/>
            </a:endParaRPr>
          </a:p>
        </p:txBody>
      </p:sp>
      <p:sp>
        <p:nvSpPr>
          <p:cNvPr id="122"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3"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uk/docs/Web/JavaScript/Reference/Classes"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hyperlink" Target="https://www.w3schools.com/js/js_classes.asp" TargetMode="External"/><Relationship Id="rId4" Type="http://schemas.openxmlformats.org/officeDocument/2006/relationships/hyperlink" Target="https://learn.javascript.ru/es-clas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10200" y="220320"/>
            <a:ext cx="11368080" cy="41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ts val="11001"/>
              </a:lnSpc>
              <a:spcAft>
                <a:spcPts val="7055"/>
              </a:spcAft>
            </a:pPr>
            <a:r>
              <a:rPr/>
              <a:t/>
            </a:r>
            <a:br>
              <a:rPr/>
            </a:br>
            <a:r>
              <a:rPr lang="en-US" sz="10000" spc="-1" smtClean="0">
                <a:solidFill>
                  <a:srgbClr val="FFFFFF"/>
                </a:solidFill>
                <a:latin typeface="Proxima Nova Black"/>
              </a:rPr>
              <a:t>Classes</a:t>
            </a:r>
            <a:endParaRPr lang="en-US" sz="10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a:solidFill>
                  <a:srgbClr val="FFFFFF"/>
                </a:solidFill>
                <a:latin typeface="Arial" panose="020B0604020202020204" pitchFamily="34" charset="0"/>
                <a:cs typeface="Arial" panose="020B0604020202020204" pitchFamily="34" charset="0"/>
              </a:rPr>
              <a:t>Class body and method </a:t>
            </a:r>
            <a:r>
              <a:rPr lang="en-US" sz="4400" spc="-1" smtClean="0">
                <a:solidFill>
                  <a:srgbClr val="FFFFFF"/>
                </a:solidFill>
                <a:latin typeface="Arial" panose="020B0604020202020204" pitchFamily="34" charset="0"/>
                <a:cs typeface="Arial" panose="020B0604020202020204" pitchFamily="34" charset="0"/>
              </a:rPr>
              <a:t>definitions</a:t>
            </a:r>
          </a:p>
          <a:p>
            <a:pPr>
              <a:lnSpc>
                <a:spcPct val="90000"/>
              </a:lnSpc>
            </a:pPr>
            <a:endParaRPr lang="en-US" sz="4400" b="0" strike="noStrike" spc="-1">
              <a:latin typeface="Arial"/>
            </a:endParaRPr>
          </a:p>
        </p:txBody>
      </p:sp>
      <p:sp>
        <p:nvSpPr>
          <p:cNvPr id="250" name="CustomShape 2"/>
          <p:cNvSpPr/>
          <p:nvPr/>
        </p:nvSpPr>
        <p:spPr>
          <a:xfrm>
            <a:off x="685800" y="1708879"/>
            <a:ext cx="10819800" cy="30508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endParaRPr lang="en-US" sz="1800" b="0" strike="noStrike" spc="-1">
              <a:solidFill>
                <a:schemeClr val="bg1"/>
              </a:solidFill>
              <a:latin typeface="Arial"/>
            </a:endParaRPr>
          </a:p>
        </p:txBody>
      </p:sp>
      <p:sp>
        <p:nvSpPr>
          <p:cNvPr id="2" name="Прямоугольник 1"/>
          <p:cNvSpPr/>
          <p:nvPr/>
        </p:nvSpPr>
        <p:spPr>
          <a:xfrm>
            <a:off x="685800" y="1708879"/>
            <a:ext cx="10819800" cy="590931"/>
          </a:xfrm>
          <a:prstGeom prst="rect">
            <a:avLst/>
          </a:prstGeom>
        </p:spPr>
        <p:txBody>
          <a:bodyPr wrap="square">
            <a:spAutoFit/>
          </a:bodyPr>
          <a:lstStyle/>
          <a:p>
            <a:pPr>
              <a:lnSpc>
                <a:spcPct val="90000"/>
              </a:lnSpc>
            </a:pPr>
            <a:r>
              <a:rPr lang="en-US" b="1" spc="-1" smtClean="0">
                <a:solidFill>
                  <a:schemeClr val="tx2"/>
                </a:solidFill>
                <a:latin typeface="Arial" panose="020B0604020202020204" pitchFamily="34" charset="0"/>
                <a:cs typeface="Arial" panose="020B0604020202020204" pitchFamily="34" charset="0"/>
              </a:rPr>
              <a:t>Super </a:t>
            </a:r>
            <a:r>
              <a:rPr lang="en-US" b="1" spc="-1" smtClean="0">
                <a:solidFill>
                  <a:schemeClr val="bg1"/>
                </a:solidFill>
                <a:latin typeface="Arial" panose="020B0604020202020204" pitchFamily="34" charset="0"/>
                <a:cs typeface="Arial" panose="020B0604020202020204" pitchFamily="34" charset="0"/>
              </a:rPr>
              <a:t>- </a:t>
            </a:r>
            <a:r>
              <a:rPr lang="en-US" altLang="en-US">
                <a:solidFill>
                  <a:schemeClr val="bg1"/>
                </a:solidFill>
                <a:latin typeface="Arial" panose="020B0604020202020204" pitchFamily="34" charset="0"/>
                <a:cs typeface="Arial" panose="020B0604020202020204" pitchFamily="34" charset="0"/>
              </a:rPr>
              <a:t>indicates the </a:t>
            </a:r>
            <a:r>
              <a:rPr lang="en-US" altLang="en-US">
                <a:solidFill>
                  <a:schemeClr val="bg1"/>
                </a:solidFill>
                <a:latin typeface="Arial" panose="020B0604020202020204" pitchFamily="34" charset="0"/>
                <a:cs typeface="Arial" panose="020B0604020202020204" pitchFamily="34" charset="0"/>
              </a:rPr>
              <a:t>parent </a:t>
            </a:r>
            <a:r>
              <a:rPr lang="en-US" altLang="en-US" smtClean="0">
                <a:solidFill>
                  <a:schemeClr val="bg1"/>
                </a:solidFill>
                <a:latin typeface="Arial" panose="020B0604020202020204" pitchFamily="34" charset="0"/>
                <a:cs typeface="Arial" panose="020B0604020202020204" pitchFamily="34" charset="0"/>
              </a:rPr>
              <a:t>method. We use that keyword if we want to refear on properties that are in parent class.</a:t>
            </a:r>
            <a:r>
              <a:rPr lang="en-US" altLang="en-US" sz="1000" smtClean="0"/>
              <a:t> </a:t>
            </a:r>
            <a:endParaRPr lang="en-US" altLang="en-US" sz="1400">
              <a:latin typeface="Arial" panose="020B0604020202020204" pitchFamily="34" charset="0"/>
            </a:endParaRPr>
          </a:p>
        </p:txBody>
      </p:sp>
      <p:sp>
        <p:nvSpPr>
          <p:cNvPr id="3"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Прямоугольник 3"/>
          <p:cNvSpPr/>
          <p:nvPr/>
        </p:nvSpPr>
        <p:spPr>
          <a:xfrm>
            <a:off x="685800" y="2452915"/>
            <a:ext cx="4118429" cy="32947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accent1"/>
                </a:solidFill>
              </a:rPr>
              <a:t>    class Person {</a:t>
            </a:r>
          </a:p>
          <a:p>
            <a:r>
              <a:rPr lang="en-US" smtClean="0">
                <a:solidFill>
                  <a:schemeClr val="accent1"/>
                </a:solidFill>
              </a:rPr>
              <a:t>        constructor (name) {</a:t>
            </a:r>
          </a:p>
          <a:p>
            <a:r>
              <a:rPr lang="en-US">
                <a:solidFill>
                  <a:schemeClr val="accent1"/>
                </a:solidFill>
              </a:rPr>
              <a:t> </a:t>
            </a:r>
            <a:r>
              <a:rPr lang="en-US" smtClean="0">
                <a:solidFill>
                  <a:schemeClr val="accent1"/>
                </a:solidFill>
              </a:rPr>
              <a:t>              this.name = name </a:t>
            </a:r>
          </a:p>
          <a:p>
            <a:r>
              <a:rPr lang="en-US">
                <a:solidFill>
                  <a:schemeClr val="accent1"/>
                </a:solidFill>
              </a:rPr>
              <a:t> </a:t>
            </a:r>
            <a:r>
              <a:rPr lang="en-US" smtClean="0">
                <a:solidFill>
                  <a:schemeClr val="accent1"/>
                </a:solidFill>
              </a:rPr>
              <a:t>       }</a:t>
            </a:r>
          </a:p>
          <a:p>
            <a:r>
              <a:rPr lang="en-US" smtClean="0">
                <a:solidFill>
                  <a:schemeClr val="accent1"/>
                </a:solidFill>
              </a:rPr>
              <a:t>         go ( ) {</a:t>
            </a:r>
          </a:p>
          <a:p>
            <a:r>
              <a:rPr lang="en-US" smtClean="0">
                <a:solidFill>
                  <a:schemeClr val="accent1"/>
                </a:solidFill>
              </a:rPr>
              <a:t>            console.log(this.name + ‘ go!’);</a:t>
            </a:r>
          </a:p>
          <a:p>
            <a:r>
              <a:rPr lang="en-US">
                <a:solidFill>
                  <a:schemeClr val="accent1"/>
                </a:solidFill>
              </a:rPr>
              <a:t> </a:t>
            </a:r>
            <a:r>
              <a:rPr lang="en-US" smtClean="0">
                <a:solidFill>
                  <a:schemeClr val="accent1"/>
                </a:solidFill>
              </a:rPr>
              <a:t>       }</a:t>
            </a:r>
          </a:p>
          <a:p>
            <a:r>
              <a:rPr lang="en-US" smtClean="0">
                <a:solidFill>
                  <a:schemeClr val="accent1"/>
                </a:solidFill>
              </a:rPr>
              <a:t>    } </a:t>
            </a:r>
            <a:endParaRPr lang="en-US">
              <a:solidFill>
                <a:schemeClr val="accent1"/>
              </a:solidFill>
            </a:endParaRPr>
          </a:p>
        </p:txBody>
      </p:sp>
      <p:sp>
        <p:nvSpPr>
          <p:cNvPr id="7" name="Прямоугольник 6"/>
          <p:cNvSpPr/>
          <p:nvPr/>
        </p:nvSpPr>
        <p:spPr>
          <a:xfrm>
            <a:off x="4992914" y="2452915"/>
            <a:ext cx="6705599" cy="32947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accent1"/>
                </a:solidFill>
              </a:rPr>
              <a:t> </a:t>
            </a:r>
            <a:r>
              <a:rPr lang="en-US">
                <a:solidFill>
                  <a:schemeClr val="accent1"/>
                </a:solidFill>
              </a:rPr>
              <a:t>class </a:t>
            </a:r>
            <a:r>
              <a:rPr lang="en-US" smtClean="0">
                <a:solidFill>
                  <a:schemeClr val="accent1"/>
                </a:solidFill>
              </a:rPr>
              <a:t>Worker extends Person </a:t>
            </a:r>
            <a:r>
              <a:rPr lang="en-US">
                <a:solidFill>
                  <a:schemeClr val="accent1"/>
                </a:solidFill>
              </a:rPr>
              <a:t>{</a:t>
            </a:r>
          </a:p>
          <a:p>
            <a:r>
              <a:rPr lang="en-US">
                <a:solidFill>
                  <a:schemeClr val="accent1"/>
                </a:solidFill>
              </a:rPr>
              <a:t>        constructor </a:t>
            </a:r>
            <a:r>
              <a:rPr lang="en-US">
                <a:solidFill>
                  <a:schemeClr val="accent1"/>
                </a:solidFill>
              </a:rPr>
              <a:t>(</a:t>
            </a:r>
            <a:r>
              <a:rPr lang="en-US" smtClean="0">
                <a:solidFill>
                  <a:schemeClr val="accent1"/>
                </a:solidFill>
              </a:rPr>
              <a:t>name, profession) </a:t>
            </a:r>
            <a:r>
              <a:rPr lang="en-US">
                <a:solidFill>
                  <a:schemeClr val="accent1"/>
                </a:solidFill>
              </a:rPr>
              <a:t>{</a:t>
            </a:r>
          </a:p>
          <a:p>
            <a:r>
              <a:rPr lang="en-US" smtClean="0">
                <a:solidFill>
                  <a:schemeClr val="accent1"/>
                </a:solidFill>
              </a:rPr>
              <a:t>	</a:t>
            </a:r>
            <a:r>
              <a:rPr lang="en-US" smtClean="0">
                <a:solidFill>
                  <a:schemeClr val="accent6"/>
                </a:solidFill>
              </a:rPr>
              <a:t>super</a:t>
            </a:r>
            <a:r>
              <a:rPr lang="en-US" smtClean="0">
                <a:solidFill>
                  <a:schemeClr val="accent1"/>
                </a:solidFill>
              </a:rPr>
              <a:t> (name);</a:t>
            </a:r>
          </a:p>
          <a:p>
            <a:r>
              <a:rPr lang="en-US">
                <a:solidFill>
                  <a:schemeClr val="accent1"/>
                </a:solidFill>
              </a:rPr>
              <a:t>	</a:t>
            </a:r>
            <a:r>
              <a:rPr lang="en-US" smtClean="0">
                <a:solidFill>
                  <a:schemeClr val="accent1"/>
                </a:solidFill>
              </a:rPr>
              <a:t>this.profession = profession;</a:t>
            </a:r>
            <a:endParaRPr lang="en-US">
              <a:solidFill>
                <a:schemeClr val="accent1"/>
              </a:solidFill>
            </a:endParaRPr>
          </a:p>
          <a:p>
            <a:r>
              <a:rPr lang="en-US">
                <a:solidFill>
                  <a:schemeClr val="accent1"/>
                </a:solidFill>
              </a:rPr>
              <a:t>        }</a:t>
            </a:r>
          </a:p>
          <a:p>
            <a:r>
              <a:rPr lang="en-US">
                <a:solidFill>
                  <a:schemeClr val="accent1"/>
                </a:solidFill>
              </a:rPr>
              <a:t>        </a:t>
            </a:r>
            <a:r>
              <a:rPr lang="en-US" smtClean="0">
                <a:solidFill>
                  <a:schemeClr val="accent1"/>
                </a:solidFill>
              </a:rPr>
              <a:t>info </a:t>
            </a:r>
            <a:r>
              <a:rPr lang="en-US">
                <a:solidFill>
                  <a:schemeClr val="accent1"/>
                </a:solidFill>
              </a:rPr>
              <a:t>( ) {</a:t>
            </a:r>
          </a:p>
          <a:p>
            <a:r>
              <a:rPr lang="en-US">
                <a:solidFill>
                  <a:schemeClr val="accent1"/>
                </a:solidFill>
              </a:rPr>
              <a:t>            console.log(this.name </a:t>
            </a:r>
            <a:r>
              <a:rPr lang="en-US">
                <a:solidFill>
                  <a:schemeClr val="accent1"/>
                </a:solidFill>
              </a:rPr>
              <a:t>+ </a:t>
            </a:r>
            <a:r>
              <a:rPr lang="en-US" smtClean="0">
                <a:solidFill>
                  <a:schemeClr val="accent1"/>
                </a:solidFill>
              </a:rPr>
              <a:t>‘ is ’ + this.profession);</a:t>
            </a:r>
            <a:endParaRPr lang="en-US">
              <a:solidFill>
                <a:schemeClr val="accent1"/>
              </a:solidFill>
            </a:endParaRPr>
          </a:p>
          <a:p>
            <a:r>
              <a:rPr lang="en-US">
                <a:solidFill>
                  <a:schemeClr val="accent1"/>
                </a:solidFill>
              </a:rPr>
              <a:t>        }</a:t>
            </a:r>
          </a:p>
          <a:p>
            <a:r>
              <a:rPr lang="en-US">
                <a:solidFill>
                  <a:schemeClr val="accent1"/>
                </a:solidFill>
              </a:rPr>
              <a:t> </a:t>
            </a:r>
            <a:r>
              <a:rPr lang="en-US" smtClean="0">
                <a:solidFill>
                  <a:schemeClr val="accent1"/>
                </a:solidFill>
              </a:rPr>
              <a:t>}</a:t>
            </a:r>
            <a:endParaRPr lang="en-US"/>
          </a:p>
        </p:txBody>
      </p:sp>
    </p:spTree>
    <p:extLst>
      <p:ext uri="{BB962C8B-B14F-4D97-AF65-F5344CB8AC3E}">
        <p14:creationId xmlns:p14="http://schemas.microsoft.com/office/powerpoint/2010/main" val="179130336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a:solidFill>
                  <a:srgbClr val="FFFFFF"/>
                </a:solidFill>
                <a:latin typeface="Arial" panose="020B0604020202020204" pitchFamily="34" charset="0"/>
                <a:cs typeface="Arial" panose="020B0604020202020204" pitchFamily="34" charset="0"/>
              </a:rPr>
              <a:t>Class body and method definitions</a:t>
            </a:r>
            <a:endParaRPr lang="en-US" sz="4400" spc="-1">
              <a:solidFill>
                <a:srgbClr val="FFFFFF"/>
              </a:solidFill>
              <a:latin typeface="Arial" panose="020B0604020202020204" pitchFamily="34" charset="0"/>
              <a:cs typeface="Arial" panose="020B0604020202020204" pitchFamily="34" charset="0"/>
            </a:endParaRPr>
          </a:p>
        </p:txBody>
      </p:sp>
      <p:sp>
        <p:nvSpPr>
          <p:cNvPr id="250" name="CustomShape 2"/>
          <p:cNvSpPr/>
          <p:nvPr/>
        </p:nvSpPr>
        <p:spPr>
          <a:xfrm>
            <a:off x="685800" y="1491164"/>
            <a:ext cx="10819800" cy="12084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b="1" spc="-1" smtClean="0">
                <a:solidFill>
                  <a:schemeClr val="tx2"/>
                </a:solidFill>
                <a:latin typeface="Arial"/>
              </a:rPr>
              <a:t>Get, Set </a:t>
            </a:r>
            <a:r>
              <a:rPr lang="en-US" spc="-1" smtClean="0">
                <a:solidFill>
                  <a:schemeClr val="bg1"/>
                </a:solidFill>
                <a:latin typeface="Arial"/>
              </a:rPr>
              <a:t>– was defined for </a:t>
            </a:r>
            <a:r>
              <a:rPr lang="en-US">
                <a:solidFill>
                  <a:schemeClr val="bg1"/>
                </a:solidFill>
              </a:rPr>
              <a:t>a</a:t>
            </a:r>
            <a:r>
              <a:rPr lang="en-US" smtClean="0">
                <a:solidFill>
                  <a:schemeClr val="bg1"/>
                </a:solidFill>
              </a:rPr>
              <a:t>ccessor properties. </a:t>
            </a:r>
            <a:r>
              <a:rPr lang="en-US">
                <a:solidFill>
                  <a:schemeClr val="bg1"/>
                </a:solidFill>
              </a:rPr>
              <a:t>Getters and setters allow you to define custom behaviour for reading and writing a given property on your class. To the user, they appear the same as any typical </a:t>
            </a:r>
            <a:r>
              <a:rPr lang="en-US">
                <a:solidFill>
                  <a:schemeClr val="bg1"/>
                </a:solidFill>
              </a:rPr>
              <a:t>property</a:t>
            </a:r>
            <a:r>
              <a:rPr lang="en-US" smtClean="0">
                <a:solidFill>
                  <a:schemeClr val="bg1"/>
                </a:solidFill>
              </a:rPr>
              <a:t>. </a:t>
            </a:r>
            <a:r>
              <a:rPr lang="en-US"/>
              <a:t> </a:t>
            </a:r>
            <a:r>
              <a:rPr lang="en-US" smtClean="0">
                <a:solidFill>
                  <a:schemeClr val="bg1"/>
                </a:solidFill>
              </a:rPr>
              <a:t>Custom </a:t>
            </a:r>
            <a:r>
              <a:rPr lang="en-US">
                <a:solidFill>
                  <a:schemeClr val="bg1"/>
                </a:solidFill>
              </a:rPr>
              <a:t>function you provide is used to determine the value when the property is accessed (the getter), and to preform any necessary changes when the property is assigned (the </a:t>
            </a:r>
            <a:r>
              <a:rPr lang="en-US">
                <a:solidFill>
                  <a:schemeClr val="bg1"/>
                </a:solidFill>
              </a:rPr>
              <a:t>setter</a:t>
            </a:r>
            <a:r>
              <a:rPr lang="en-US" smtClean="0">
                <a:solidFill>
                  <a:schemeClr val="bg1"/>
                </a:solidFill>
              </a:rPr>
              <a:t>).</a:t>
            </a:r>
            <a:endParaRPr lang="en-US" sz="1800" b="0" strike="noStrike" spc="-1">
              <a:solidFill>
                <a:schemeClr val="bg1"/>
              </a:solidFill>
              <a:latin typeface="Arial"/>
            </a:endParaRPr>
          </a:p>
        </p:txBody>
      </p:sp>
      <p:sp>
        <p:nvSpPr>
          <p:cNvPr id="2" name="Прямоугольник 1"/>
          <p:cNvSpPr/>
          <p:nvPr/>
        </p:nvSpPr>
        <p:spPr>
          <a:xfrm>
            <a:off x="2525485" y="2819941"/>
            <a:ext cx="4673601" cy="33818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600">
                <a:solidFill>
                  <a:schemeClr val="accent1"/>
                </a:solidFill>
                <a:latin typeface="SFMono-Regular"/>
              </a:rPr>
              <a:t>class MyClass </a:t>
            </a:r>
            <a:r>
              <a:rPr lang="en-US" altLang="en-US" sz="1600">
                <a:solidFill>
                  <a:schemeClr val="accent1"/>
                </a:solidFill>
                <a:latin typeface="SFMono-Regular"/>
              </a:rPr>
              <a:t>{ </a:t>
            </a:r>
            <a:endParaRPr lang="en-US" altLang="en-US" sz="1600" smtClean="0">
              <a:solidFill>
                <a:schemeClr val="accent1"/>
              </a:solidFill>
              <a:latin typeface="SFMono-Regular"/>
            </a:endParaRPr>
          </a:p>
          <a:p>
            <a:r>
              <a:rPr lang="en-US" altLang="en-US" sz="1600" smtClean="0">
                <a:solidFill>
                  <a:schemeClr val="accent1"/>
                </a:solidFill>
                <a:latin typeface="SFMono-Regular"/>
              </a:rPr>
              <a:t>    constructor</a:t>
            </a:r>
            <a:r>
              <a:rPr lang="en-US" altLang="en-US" sz="1600">
                <a:solidFill>
                  <a:schemeClr val="accent1"/>
                </a:solidFill>
                <a:latin typeface="SFMono-Regular"/>
              </a:rPr>
              <a:t>() </a:t>
            </a:r>
            <a:r>
              <a:rPr lang="en-US" altLang="en-US" sz="1600" smtClean="0">
                <a:solidFill>
                  <a:schemeClr val="accent1"/>
                </a:solidFill>
                <a:latin typeface="SFMono-Regular"/>
              </a:rPr>
              <a:t>{</a:t>
            </a:r>
          </a:p>
          <a:p>
            <a:r>
              <a:rPr lang="en-US" altLang="en-US" sz="1600">
                <a:solidFill>
                  <a:schemeClr val="accent1"/>
                </a:solidFill>
                <a:latin typeface="SFMono-Regular"/>
              </a:rPr>
              <a:t> </a:t>
            </a:r>
            <a:r>
              <a:rPr lang="en-US" altLang="en-US" sz="1600" smtClean="0">
                <a:solidFill>
                  <a:schemeClr val="accent1"/>
                </a:solidFill>
                <a:latin typeface="SFMono-Regular"/>
              </a:rPr>
              <a:t>      </a:t>
            </a:r>
            <a:r>
              <a:rPr lang="en-US" altLang="en-US" sz="1600">
                <a:solidFill>
                  <a:schemeClr val="accent1"/>
                </a:solidFill>
                <a:latin typeface="SFMono-Regular"/>
              </a:rPr>
              <a:t>this.names_ </a:t>
            </a:r>
            <a:r>
              <a:rPr lang="en-US" altLang="en-US" sz="1600">
                <a:solidFill>
                  <a:schemeClr val="accent1"/>
                </a:solidFill>
                <a:latin typeface="SFMono-Regular"/>
              </a:rPr>
              <a:t>= </a:t>
            </a:r>
            <a:r>
              <a:rPr lang="en-US" altLang="en-US" sz="1600" smtClean="0">
                <a:solidFill>
                  <a:schemeClr val="accent1"/>
                </a:solidFill>
                <a:latin typeface="SFMono-Regular"/>
              </a:rPr>
              <a:t>[ ]; </a:t>
            </a:r>
          </a:p>
          <a:p>
            <a:r>
              <a:rPr lang="en-US" altLang="en-US" sz="1600">
                <a:solidFill>
                  <a:schemeClr val="accent1"/>
                </a:solidFill>
                <a:latin typeface="SFMono-Regular"/>
              </a:rPr>
              <a:t> </a:t>
            </a:r>
            <a:r>
              <a:rPr lang="en-US" altLang="en-US" sz="1600" smtClean="0">
                <a:solidFill>
                  <a:schemeClr val="accent1"/>
                </a:solidFill>
                <a:latin typeface="SFMono-Regular"/>
              </a:rPr>
              <a:t>   } </a:t>
            </a:r>
          </a:p>
          <a:p>
            <a:r>
              <a:rPr lang="en-US" altLang="en-US" sz="1600">
                <a:solidFill>
                  <a:schemeClr val="accent1"/>
                </a:solidFill>
                <a:latin typeface="SFMono-Regular"/>
              </a:rPr>
              <a:t> </a:t>
            </a:r>
            <a:r>
              <a:rPr lang="en-US" altLang="en-US" sz="1600" smtClean="0">
                <a:solidFill>
                  <a:schemeClr val="accent1"/>
                </a:solidFill>
                <a:latin typeface="SFMono-Regular"/>
              </a:rPr>
              <a:t>   set </a:t>
            </a:r>
            <a:r>
              <a:rPr lang="en-US" altLang="en-US" sz="1600">
                <a:solidFill>
                  <a:schemeClr val="accent1"/>
                </a:solidFill>
                <a:latin typeface="SFMono-Regular"/>
              </a:rPr>
              <a:t>name(value) </a:t>
            </a:r>
            <a:r>
              <a:rPr lang="en-US" altLang="en-US" sz="1600">
                <a:solidFill>
                  <a:schemeClr val="accent1"/>
                </a:solidFill>
                <a:latin typeface="SFMono-Regular"/>
              </a:rPr>
              <a:t>{ </a:t>
            </a:r>
            <a:r>
              <a:rPr lang="en-US" altLang="en-US" sz="1600" smtClean="0">
                <a:solidFill>
                  <a:schemeClr val="accent1"/>
                </a:solidFill>
                <a:latin typeface="SFMono-Regular"/>
              </a:rPr>
              <a:t>    </a:t>
            </a:r>
          </a:p>
          <a:p>
            <a:r>
              <a:rPr lang="en-US" altLang="en-US" sz="1600">
                <a:solidFill>
                  <a:schemeClr val="accent1"/>
                </a:solidFill>
                <a:latin typeface="SFMono-Regular"/>
              </a:rPr>
              <a:t> </a:t>
            </a:r>
            <a:r>
              <a:rPr lang="en-US" altLang="en-US" sz="1600" smtClean="0">
                <a:solidFill>
                  <a:schemeClr val="accent1"/>
                </a:solidFill>
                <a:latin typeface="SFMono-Regular"/>
              </a:rPr>
              <a:t>        this.names</a:t>
            </a:r>
            <a:r>
              <a:rPr lang="en-US" altLang="en-US" sz="1600">
                <a:solidFill>
                  <a:schemeClr val="accent1"/>
                </a:solidFill>
                <a:latin typeface="SFMono-Regular"/>
              </a:rPr>
              <a:t>_.</a:t>
            </a:r>
            <a:r>
              <a:rPr lang="en-US" altLang="en-US" sz="1600">
                <a:solidFill>
                  <a:schemeClr val="accent1"/>
                </a:solidFill>
                <a:latin typeface="SFMono-Regular"/>
              </a:rPr>
              <a:t>push(value</a:t>
            </a:r>
            <a:r>
              <a:rPr lang="en-US" altLang="en-US" sz="1600" smtClean="0">
                <a:solidFill>
                  <a:schemeClr val="accent1"/>
                </a:solidFill>
                <a:latin typeface="SFMono-Regular"/>
              </a:rPr>
              <a:t>);</a:t>
            </a:r>
          </a:p>
          <a:p>
            <a:r>
              <a:rPr lang="en-US" altLang="en-US" sz="1600">
                <a:solidFill>
                  <a:schemeClr val="accent1"/>
                </a:solidFill>
                <a:latin typeface="SFMono-Regular"/>
              </a:rPr>
              <a:t> </a:t>
            </a:r>
            <a:r>
              <a:rPr lang="en-US" altLang="en-US" sz="1600" smtClean="0">
                <a:solidFill>
                  <a:schemeClr val="accent1"/>
                </a:solidFill>
                <a:latin typeface="SFMono-Regular"/>
              </a:rPr>
              <a:t>   }</a:t>
            </a:r>
          </a:p>
          <a:p>
            <a:r>
              <a:rPr lang="en-US" altLang="en-US" sz="1600">
                <a:solidFill>
                  <a:schemeClr val="accent1"/>
                </a:solidFill>
                <a:latin typeface="SFMono-Regular"/>
              </a:rPr>
              <a:t> </a:t>
            </a:r>
            <a:r>
              <a:rPr lang="en-US" altLang="en-US" sz="1600" smtClean="0">
                <a:solidFill>
                  <a:schemeClr val="accent1"/>
                </a:solidFill>
                <a:latin typeface="SFMono-Regular"/>
              </a:rPr>
              <a:t>   </a:t>
            </a:r>
            <a:r>
              <a:rPr lang="en-US" altLang="en-US" sz="1600">
                <a:solidFill>
                  <a:schemeClr val="accent1"/>
                </a:solidFill>
                <a:latin typeface="SFMono-Regular"/>
              </a:rPr>
              <a:t>get name</a:t>
            </a:r>
            <a:r>
              <a:rPr lang="en-US" altLang="en-US" sz="1600">
                <a:solidFill>
                  <a:schemeClr val="accent1"/>
                </a:solidFill>
                <a:latin typeface="SFMono-Regular"/>
              </a:rPr>
              <a:t>() </a:t>
            </a:r>
            <a:r>
              <a:rPr lang="en-US" altLang="en-US" sz="1600" smtClean="0">
                <a:solidFill>
                  <a:schemeClr val="accent1"/>
                </a:solidFill>
                <a:latin typeface="SFMono-Regular"/>
              </a:rPr>
              <a:t>{</a:t>
            </a:r>
          </a:p>
          <a:p>
            <a:r>
              <a:rPr lang="en-US" altLang="en-US" sz="1600">
                <a:solidFill>
                  <a:schemeClr val="accent1"/>
                </a:solidFill>
                <a:latin typeface="SFMono-Regular"/>
              </a:rPr>
              <a:t> </a:t>
            </a:r>
            <a:r>
              <a:rPr lang="en-US" altLang="en-US" sz="1600" smtClean="0">
                <a:solidFill>
                  <a:schemeClr val="accent1"/>
                </a:solidFill>
                <a:latin typeface="SFMono-Regular"/>
              </a:rPr>
              <a:t>        </a:t>
            </a:r>
            <a:r>
              <a:rPr lang="en-US" altLang="en-US" sz="1600">
                <a:solidFill>
                  <a:schemeClr val="accent1"/>
                </a:solidFill>
                <a:latin typeface="SFMono-Regular"/>
              </a:rPr>
              <a:t>return this.names_[this.names_.length - 1</a:t>
            </a:r>
            <a:r>
              <a:rPr lang="en-US" altLang="en-US" sz="1600">
                <a:solidFill>
                  <a:schemeClr val="accent1"/>
                </a:solidFill>
                <a:latin typeface="SFMono-Regular"/>
              </a:rPr>
              <a:t>]; </a:t>
            </a:r>
            <a:endParaRPr lang="en-US" altLang="en-US" sz="1600" smtClean="0">
              <a:solidFill>
                <a:schemeClr val="accent1"/>
              </a:solidFill>
              <a:latin typeface="SFMono-Regular"/>
            </a:endParaRPr>
          </a:p>
          <a:p>
            <a:r>
              <a:rPr lang="en-US" altLang="en-US" sz="1600">
                <a:solidFill>
                  <a:schemeClr val="accent1"/>
                </a:solidFill>
                <a:latin typeface="SFMono-Regular"/>
              </a:rPr>
              <a:t> </a:t>
            </a:r>
            <a:r>
              <a:rPr lang="en-US" altLang="en-US" sz="1600" smtClean="0">
                <a:solidFill>
                  <a:schemeClr val="accent1"/>
                </a:solidFill>
                <a:latin typeface="SFMono-Regular"/>
              </a:rPr>
              <a:t>   }</a:t>
            </a:r>
          </a:p>
          <a:p>
            <a:r>
              <a:rPr lang="en-US" altLang="en-US" sz="1600" smtClean="0">
                <a:solidFill>
                  <a:schemeClr val="accent1"/>
                </a:solidFill>
                <a:latin typeface="SFMono-Regular"/>
              </a:rPr>
              <a:t> </a:t>
            </a:r>
            <a:r>
              <a:rPr lang="en-US" altLang="en-US" sz="1600">
                <a:solidFill>
                  <a:schemeClr val="accent1"/>
                </a:solidFill>
                <a:latin typeface="SFMono-Regular"/>
              </a:rPr>
              <a:t>}</a:t>
            </a:r>
            <a:r>
              <a:rPr lang="en-US" altLang="en-US" sz="1600">
                <a:solidFill>
                  <a:schemeClr val="accent1"/>
                </a:solidFill>
              </a:rPr>
              <a:t> </a:t>
            </a:r>
            <a:endParaRPr lang="en-US" altLang="en-US" sz="1600">
              <a:solidFill>
                <a:schemeClr val="accent1"/>
              </a:solidFill>
              <a:latin typeface="Arial" panose="020B0604020202020204" pitchFamily="34" charset="0"/>
            </a:endParaRPr>
          </a:p>
          <a:p>
            <a:pPr algn="ctr"/>
            <a:endParaRPr lang="en-US"/>
          </a:p>
        </p:txBody>
      </p:sp>
    </p:spTree>
    <p:extLst>
      <p:ext uri="{BB962C8B-B14F-4D97-AF65-F5344CB8AC3E}">
        <p14:creationId xmlns:p14="http://schemas.microsoft.com/office/powerpoint/2010/main" val="148694952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rgbClr val="FFFFFF"/>
                </a:solidFill>
                <a:latin typeface="Proxima Nova Black"/>
              </a:rPr>
              <a:t>Useful links</a:t>
            </a:r>
            <a:endParaRPr lang="en-US" sz="4400" b="0" strike="noStrike" spc="-1">
              <a:latin typeface="Arial"/>
            </a:endParaRPr>
          </a:p>
        </p:txBody>
      </p:sp>
      <p:sp>
        <p:nvSpPr>
          <p:cNvPr id="250" name="CustomShape 2"/>
          <p:cNvSpPr/>
          <p:nvPr/>
        </p:nvSpPr>
        <p:spPr>
          <a:xfrm>
            <a:off x="685800" y="1708879"/>
            <a:ext cx="10819800" cy="30508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gn="just">
              <a:lnSpc>
                <a:spcPct val="100000"/>
              </a:lnSpc>
              <a:buFontTx/>
              <a:buChar char="-"/>
            </a:pPr>
            <a:r>
              <a:rPr lang="en-US" spc="-1" smtClean="0">
                <a:solidFill>
                  <a:srgbClr val="000099"/>
                </a:solidFill>
                <a:hlinkClick r:id="rId3"/>
              </a:rPr>
              <a:t>https</a:t>
            </a:r>
            <a:r>
              <a:rPr lang="en-US" spc="-1">
                <a:solidFill>
                  <a:srgbClr val="000099"/>
                </a:solidFill>
                <a:hlinkClick r:id="rId3"/>
              </a:rPr>
              <a:t>://</a:t>
            </a:r>
            <a:r>
              <a:rPr lang="en-US" spc="-1" smtClean="0">
                <a:solidFill>
                  <a:srgbClr val="000099"/>
                </a:solidFill>
                <a:hlinkClick r:id="rId3"/>
              </a:rPr>
              <a:t>developer.mozilla.org/uk/docs/Web/JavaScript/Reference/Classes</a:t>
            </a:r>
            <a:endParaRPr lang="en-US" spc="-1" smtClean="0">
              <a:solidFill>
                <a:srgbClr val="000099"/>
              </a:solidFill>
            </a:endParaRPr>
          </a:p>
          <a:p>
            <a:pPr marL="285750" indent="-285750" algn="just">
              <a:lnSpc>
                <a:spcPct val="100000"/>
              </a:lnSpc>
              <a:buFontTx/>
              <a:buChar char="-"/>
            </a:pPr>
            <a:endParaRPr lang="en-US" spc="-1" smtClean="0">
              <a:solidFill>
                <a:srgbClr val="000099"/>
              </a:solidFill>
            </a:endParaRPr>
          </a:p>
          <a:p>
            <a:pPr marL="285750" indent="-285750" algn="just">
              <a:lnSpc>
                <a:spcPct val="100000"/>
              </a:lnSpc>
              <a:buFontTx/>
              <a:buChar char="-"/>
            </a:pPr>
            <a:r>
              <a:rPr lang="en-US" spc="-1">
                <a:solidFill>
                  <a:srgbClr val="000099"/>
                </a:solidFill>
                <a:hlinkClick r:id="rId4"/>
              </a:rPr>
              <a:t>https</a:t>
            </a:r>
            <a:r>
              <a:rPr lang="en-US" spc="-1">
                <a:solidFill>
                  <a:srgbClr val="000099"/>
                </a:solidFill>
                <a:hlinkClick r:id="rId4"/>
              </a:rPr>
              <a:t>://</a:t>
            </a:r>
            <a:r>
              <a:rPr lang="en-US" spc="-1" smtClean="0">
                <a:solidFill>
                  <a:srgbClr val="000099"/>
                </a:solidFill>
                <a:hlinkClick r:id="rId4"/>
              </a:rPr>
              <a:t>learn.javascript.ru/es-class</a:t>
            </a:r>
            <a:endParaRPr lang="en-US" spc="-1" smtClean="0">
              <a:solidFill>
                <a:srgbClr val="000099"/>
              </a:solidFill>
            </a:endParaRPr>
          </a:p>
          <a:p>
            <a:pPr marL="285750" indent="-285750" algn="just">
              <a:lnSpc>
                <a:spcPct val="100000"/>
              </a:lnSpc>
              <a:buFontTx/>
              <a:buChar char="-"/>
            </a:pPr>
            <a:endParaRPr lang="en-US" spc="-1" smtClean="0">
              <a:solidFill>
                <a:srgbClr val="000099"/>
              </a:solidFill>
            </a:endParaRPr>
          </a:p>
          <a:p>
            <a:pPr marL="285750" indent="-285750" algn="just">
              <a:lnSpc>
                <a:spcPct val="100000"/>
              </a:lnSpc>
              <a:buFontTx/>
              <a:buChar char="-"/>
            </a:pPr>
            <a:r>
              <a:rPr lang="en-US" spc="-1">
                <a:solidFill>
                  <a:srgbClr val="000099"/>
                </a:solidFill>
                <a:hlinkClick r:id="rId5"/>
              </a:rPr>
              <a:t>https</a:t>
            </a:r>
            <a:r>
              <a:rPr lang="en-US" spc="-1">
                <a:solidFill>
                  <a:srgbClr val="000099"/>
                </a:solidFill>
                <a:hlinkClick r:id="rId5"/>
              </a:rPr>
              <a:t>://</a:t>
            </a:r>
            <a:r>
              <a:rPr lang="en-US" spc="-1" smtClean="0">
                <a:solidFill>
                  <a:srgbClr val="000099"/>
                </a:solidFill>
                <a:hlinkClick r:id="rId5"/>
              </a:rPr>
              <a:t>www.w3schools.com/js/js_classes.asp</a:t>
            </a:r>
            <a:endParaRPr lang="en-US" spc="-1" smtClean="0">
              <a:solidFill>
                <a:srgbClr val="000099"/>
              </a:solidFill>
            </a:endParaRPr>
          </a:p>
          <a:p>
            <a:pPr marL="285750" indent="-285750" algn="just">
              <a:lnSpc>
                <a:spcPct val="100000"/>
              </a:lnSpc>
              <a:buFontTx/>
              <a:buChar char="-"/>
            </a:pPr>
            <a:endParaRPr lang="en-US" spc="-1" smtClean="0">
              <a:solidFill>
                <a:srgbClr val="000099"/>
              </a:solidFill>
            </a:endParaRPr>
          </a:p>
          <a:p>
            <a:pPr marL="285750" indent="-285750" algn="just">
              <a:lnSpc>
                <a:spcPct val="100000"/>
              </a:lnSpc>
              <a:buFontTx/>
              <a:buChar char="-"/>
            </a:pPr>
            <a:r>
              <a:rPr lang="en-US" u="sng" spc="-1">
                <a:solidFill>
                  <a:srgbClr val="000066"/>
                </a:solidFill>
              </a:rPr>
              <a:t>https://www.javascripttutorial.net/es6/javascript-class/</a:t>
            </a:r>
            <a:endParaRPr lang="en-US" sz="1800" b="0" u="sng" strike="noStrike" spc="-1">
              <a:solidFill>
                <a:srgbClr val="000066"/>
              </a:solidFill>
              <a:latin typeface="Arial"/>
            </a:endParaRPr>
          </a:p>
        </p:txBody>
      </p:sp>
    </p:spTree>
    <p:extLst>
      <p:ext uri="{BB962C8B-B14F-4D97-AF65-F5344CB8AC3E}">
        <p14:creationId xmlns:p14="http://schemas.microsoft.com/office/powerpoint/2010/main" val="160372604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asted-image.png"/>
          <p:cNvPicPr/>
          <p:nvPr/>
        </p:nvPicPr>
        <p:blipFill>
          <a:blip r:embed="rId2"/>
          <a:stretch/>
        </p:blipFill>
        <p:spPr>
          <a:xfrm>
            <a:off x="0" y="0"/>
            <a:ext cx="12191400" cy="6857280"/>
          </a:xfrm>
          <a:prstGeom prst="rect">
            <a:avLst/>
          </a:prstGeom>
          <a:ln w="1260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AGENDA</a:t>
            </a:r>
            <a:endParaRPr lang="en-US" sz="4400" b="0" strike="noStrike" spc="-1">
              <a:latin typeface="Arial"/>
            </a:endParaRPr>
          </a:p>
        </p:txBody>
      </p:sp>
      <p:sp>
        <p:nvSpPr>
          <p:cNvPr id="168" name="CustomShape 2"/>
          <p:cNvSpPr/>
          <p:nvPr/>
        </p:nvSpPr>
        <p:spPr>
          <a:xfrm>
            <a:off x="822960" y="1920240"/>
            <a:ext cx="9069120" cy="389016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100000"/>
              </a:lnSpc>
              <a:spcBef>
                <a:spcPts val="1001"/>
              </a:spcBef>
            </a:pPr>
            <a:endParaRPr lang="en-US" sz="1800" b="0" strike="noStrike" spc="-1">
              <a:latin typeface="Arial"/>
            </a:endParaRPr>
          </a:p>
          <a:p>
            <a:pPr>
              <a:lnSpc>
                <a:spcPct val="100000"/>
              </a:lnSpc>
              <a:spcBef>
                <a:spcPts val="1001"/>
              </a:spcBef>
            </a:pPr>
            <a:endParaRPr lang="en-US" sz="1800" b="0" strike="noStrike" spc="-1">
              <a:latin typeface="Arial"/>
            </a:endParaRPr>
          </a:p>
          <a:p>
            <a:pPr>
              <a:lnSpc>
                <a:spcPct val="100000"/>
              </a:lnSpc>
              <a:spcBef>
                <a:spcPts val="1001"/>
              </a:spcBef>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p:txBody>
      </p:sp>
      <p:sp>
        <p:nvSpPr>
          <p:cNvPr id="169" name="CustomShape 3"/>
          <p:cNvSpPr/>
          <p:nvPr/>
        </p:nvSpPr>
        <p:spPr>
          <a:xfrm>
            <a:off x="822960" y="1920240"/>
            <a:ext cx="10515240" cy="48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640">
              <a:lnSpc>
                <a:spcPct val="100000"/>
              </a:lnSpc>
              <a:buClr>
                <a:srgbClr val="000000"/>
              </a:buClr>
              <a:buSzPct val="45000"/>
              <a:buFont typeface="Wingdings" charset="2"/>
              <a:buChar char=""/>
            </a:pPr>
            <a:r>
              <a:rPr lang="en-US" smtClean="0"/>
              <a:t>What is classes</a:t>
            </a:r>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r>
              <a:rPr lang="en-US" smtClean="0"/>
              <a:t>Class </a:t>
            </a:r>
            <a:r>
              <a:rPr lang="en-US" smtClean="0"/>
              <a:t>declaration</a:t>
            </a:r>
            <a:r>
              <a:rPr lang="en-US" smtClean="0"/>
              <a:t> </a:t>
            </a:r>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r>
              <a:rPr lang="en-US"/>
              <a:t>Class </a:t>
            </a:r>
            <a:r>
              <a:rPr lang="en-US" smtClean="0"/>
              <a:t>expression</a:t>
            </a:r>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r>
              <a:rPr lang="en-US" smtClean="0"/>
              <a:t>Strict mode, constructor</a:t>
            </a:r>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r>
              <a:rPr lang="en-US" smtClean="0"/>
              <a:t>Extends</a:t>
            </a:r>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r>
              <a:rPr lang="en-US" smtClean="0"/>
              <a:t>Static properties</a:t>
            </a:r>
          </a:p>
          <a:p>
            <a:pPr marL="216000" indent="-215640">
              <a:lnSpc>
                <a:spcPct val="100000"/>
              </a:lnSpc>
              <a:buClr>
                <a:srgbClr val="000000"/>
              </a:buClr>
              <a:buSzPct val="45000"/>
              <a:buFont typeface="Wingdings" charset="2"/>
              <a:buChar char=""/>
            </a:pPr>
            <a:endParaRPr lang="en-US" smtClean="0"/>
          </a:p>
          <a:p>
            <a:pPr marL="216000" indent="-215640">
              <a:buClr>
                <a:srgbClr val="000000"/>
              </a:buClr>
              <a:buSzPct val="45000"/>
              <a:buFont typeface="Wingdings" charset="2"/>
              <a:buChar char=""/>
            </a:pPr>
            <a:r>
              <a:rPr lang="en-US" smtClean="0"/>
              <a:t>Super</a:t>
            </a:r>
          </a:p>
          <a:p>
            <a:pPr marL="216000" indent="-215640">
              <a:buClr>
                <a:srgbClr val="000000"/>
              </a:buClr>
              <a:buSzPct val="45000"/>
              <a:buFont typeface="Wingdings" charset="2"/>
              <a:buChar char=""/>
            </a:pPr>
            <a:endParaRPr lang="en-US"/>
          </a:p>
          <a:p>
            <a:pPr marL="216000" indent="-215640">
              <a:lnSpc>
                <a:spcPct val="100000"/>
              </a:lnSpc>
              <a:buClr>
                <a:srgbClr val="000000"/>
              </a:buClr>
              <a:buSzPct val="45000"/>
              <a:buFont typeface="Wingdings" charset="2"/>
              <a:buChar char=""/>
            </a:pPr>
            <a:r>
              <a:rPr lang="en-US" smtClean="0"/>
              <a:t>Get Set</a:t>
            </a:r>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endParaRPr lang="en-US"/>
          </a:p>
          <a:p>
            <a:pPr marL="360">
              <a:lnSpc>
                <a:spcPct val="100000"/>
              </a:lnSpc>
              <a:buClr>
                <a:srgbClr val="000000"/>
              </a:buClr>
              <a:buSzPct val="45000"/>
            </a:pPr>
            <a:r>
              <a:rPr lang="en-US" sz="1800" b="0" strike="noStrike" spc="-1">
                <a:latin typeface="Arial"/>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rgbClr val="FFFFFF"/>
                </a:solidFill>
                <a:latin typeface="Proxima Nova Black"/>
              </a:rPr>
              <a:t>What is c</a:t>
            </a:r>
            <a:r>
              <a:rPr lang="en-US" sz="4400" b="0" strike="noStrike" spc="-1" smtClean="0">
                <a:solidFill>
                  <a:srgbClr val="FFFFFF"/>
                </a:solidFill>
                <a:latin typeface="Proxima Nova Black"/>
              </a:rPr>
              <a:t>lasses</a:t>
            </a:r>
            <a:endParaRPr lang="en-US" sz="4400" b="0" strike="noStrike" spc="-1">
              <a:latin typeface="Arial"/>
            </a:endParaRPr>
          </a:p>
        </p:txBody>
      </p:sp>
      <p:sp>
        <p:nvSpPr>
          <p:cNvPr id="250" name="CustomShape 2"/>
          <p:cNvSpPr/>
          <p:nvPr/>
        </p:nvSpPr>
        <p:spPr>
          <a:xfrm>
            <a:off x="685800" y="1370880"/>
            <a:ext cx="10819800" cy="18969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pc="-1">
                <a:solidFill>
                  <a:schemeClr val="bg1"/>
                </a:solidFill>
                <a:latin typeface="Arial" panose="020B0604020202020204" pitchFamily="34" charset="0"/>
                <a:cs typeface="Arial" panose="020B0604020202020204" pitchFamily="34" charset="0"/>
              </a:rPr>
              <a:t> </a:t>
            </a:r>
            <a:r>
              <a:rPr lang="en-US" spc="-1" smtClean="0">
                <a:solidFill>
                  <a:schemeClr val="bg1"/>
                </a:solidFill>
                <a:latin typeface="Arial" panose="020B0604020202020204" pitchFamily="34" charset="0"/>
                <a:cs typeface="Arial" panose="020B0604020202020204" pitchFamily="34" charset="0"/>
              </a:rPr>
              <a:t>     </a:t>
            </a:r>
            <a:r>
              <a:rPr lang="en-US" spc="-1" smtClean="0">
                <a:solidFill>
                  <a:schemeClr val="bg1"/>
                </a:solidFill>
                <a:latin typeface="Arial" panose="020B0604020202020204" pitchFamily="34" charset="0"/>
                <a:cs typeface="Arial" panose="020B0604020202020204" pitchFamily="34" charset="0"/>
              </a:rPr>
              <a:t>Class </a:t>
            </a:r>
            <a:r>
              <a:rPr lang="en-US" smtClean="0">
                <a:solidFill>
                  <a:schemeClr val="bg1"/>
                </a:solidFill>
                <a:latin typeface="Arial" panose="020B0604020202020204" pitchFamily="34" charset="0"/>
                <a:cs typeface="Arial" panose="020B0604020202020204" pitchFamily="34" charset="0"/>
              </a:rPr>
              <a:t>is a </a:t>
            </a:r>
            <a:r>
              <a:rPr lang="en-US">
                <a:solidFill>
                  <a:schemeClr val="bg1"/>
                </a:solidFill>
                <a:latin typeface="Arial" panose="020B0604020202020204" pitchFamily="34" charset="0"/>
                <a:cs typeface="Arial" panose="020B0604020202020204" pitchFamily="34" charset="0"/>
              </a:rPr>
              <a:t>template for creating objects. They encapsulate data with code to work on that data. Classes in JS are built on prototypes but also have some syntax and semantics that are not shared with ES5 class-like semantics</a:t>
            </a:r>
            <a:r>
              <a:rPr lang="en-US" smtClean="0">
                <a:solidFill>
                  <a:schemeClr val="bg1"/>
                </a:solidFill>
                <a:latin typeface="Arial" panose="020B0604020202020204" pitchFamily="34" charset="0"/>
                <a:cs typeface="Arial" panose="020B0604020202020204" pitchFamily="34" charset="0"/>
              </a:rPr>
              <a:t>. </a:t>
            </a:r>
            <a:r>
              <a:rPr lang="en-US">
                <a:solidFill>
                  <a:schemeClr val="bg1"/>
                </a:solidFill>
                <a:latin typeface="Arial" panose="020B0604020202020204" pitchFamily="34" charset="0"/>
                <a:cs typeface="Arial" panose="020B0604020202020204" pitchFamily="34" charset="0"/>
              </a:rPr>
              <a:t>Classes are in fact "special </a:t>
            </a:r>
            <a:r>
              <a:rPr lang="en-US" smtClean="0">
                <a:solidFill>
                  <a:schemeClr val="bg1"/>
                </a:solidFill>
                <a:latin typeface="Arial" panose="020B0604020202020204" pitchFamily="34" charset="0"/>
                <a:cs typeface="Arial" panose="020B0604020202020204" pitchFamily="34" charset="0"/>
              </a:rPr>
              <a:t>functions", </a:t>
            </a:r>
            <a:r>
              <a:rPr lang="en-US">
                <a:solidFill>
                  <a:schemeClr val="bg1"/>
                </a:solidFill>
                <a:latin typeface="Arial" panose="020B0604020202020204" pitchFamily="34" charset="0"/>
                <a:cs typeface="Arial" panose="020B0604020202020204" pitchFamily="34" charset="0"/>
              </a:rPr>
              <a:t>and just as you can define function </a:t>
            </a:r>
            <a:r>
              <a:rPr lang="en-US" smtClean="0">
                <a:solidFill>
                  <a:schemeClr val="bg1"/>
                </a:solidFill>
                <a:latin typeface="Arial" panose="020B0604020202020204" pitchFamily="34" charset="0"/>
                <a:cs typeface="Arial" panose="020B0604020202020204" pitchFamily="34" charset="0"/>
              </a:rPr>
              <a:t>expressions</a:t>
            </a:r>
            <a:r>
              <a:rPr lang="en-US">
                <a:solidFill>
                  <a:schemeClr val="bg1"/>
                </a:solidFill>
                <a:latin typeface="Arial" panose="020B0604020202020204" pitchFamily="34" charset="0"/>
                <a:cs typeface="Arial" panose="020B0604020202020204" pitchFamily="34" charset="0"/>
              </a:rPr>
              <a:t> and function </a:t>
            </a:r>
            <a:r>
              <a:rPr lang="en-US" smtClean="0">
                <a:solidFill>
                  <a:schemeClr val="bg1"/>
                </a:solidFill>
                <a:latin typeface="Arial" panose="020B0604020202020204" pitchFamily="34" charset="0"/>
                <a:cs typeface="Arial" panose="020B0604020202020204" pitchFamily="34" charset="0"/>
              </a:rPr>
              <a:t>declarations, </a:t>
            </a:r>
            <a:r>
              <a:rPr lang="en-US">
                <a:solidFill>
                  <a:schemeClr val="bg1"/>
                </a:solidFill>
                <a:latin typeface="Arial" panose="020B0604020202020204" pitchFamily="34" charset="0"/>
                <a:cs typeface="Arial" panose="020B0604020202020204" pitchFamily="34" charset="0"/>
              </a:rPr>
              <a:t>the class syntax has two components: class </a:t>
            </a:r>
            <a:r>
              <a:rPr lang="en-US" smtClean="0">
                <a:solidFill>
                  <a:schemeClr val="bg1"/>
                </a:solidFill>
                <a:latin typeface="Arial" panose="020B0604020202020204" pitchFamily="34" charset="0"/>
                <a:cs typeface="Arial" panose="020B0604020202020204" pitchFamily="34" charset="0"/>
              </a:rPr>
              <a:t>expressions</a:t>
            </a:r>
            <a:r>
              <a:rPr lang="en-US">
                <a:solidFill>
                  <a:schemeClr val="bg1"/>
                </a:solidFill>
                <a:latin typeface="Arial" panose="020B0604020202020204" pitchFamily="34" charset="0"/>
                <a:cs typeface="Arial" panose="020B0604020202020204" pitchFamily="34" charset="0"/>
              </a:rPr>
              <a:t> and </a:t>
            </a:r>
            <a:r>
              <a:rPr lang="en-US" smtClean="0">
                <a:solidFill>
                  <a:schemeClr val="bg1"/>
                </a:solidFill>
                <a:latin typeface="Arial" panose="020B0604020202020204" pitchFamily="34" charset="0"/>
                <a:cs typeface="Arial" panose="020B0604020202020204" pitchFamily="34" charset="0"/>
              </a:rPr>
              <a:t>class declarations. Also </a:t>
            </a:r>
            <a:r>
              <a:rPr lang="en-US" smtClean="0">
                <a:solidFill>
                  <a:schemeClr val="bg1"/>
                </a:solidFill>
                <a:latin typeface="Arial" panose="020B0604020202020204" pitchFamily="34" charset="0"/>
                <a:cs typeface="Arial" panose="020B0604020202020204" pitchFamily="34" charset="0"/>
              </a:rPr>
              <a:t>class </a:t>
            </a:r>
            <a:r>
              <a:rPr lang="en-US">
                <a:solidFill>
                  <a:schemeClr val="bg1"/>
                </a:solidFill>
                <a:latin typeface="Arial" panose="020B0604020202020204" pitchFamily="34" charset="0"/>
                <a:cs typeface="Arial" panose="020B0604020202020204" pitchFamily="34" charset="0"/>
              </a:rPr>
              <a:t>in programming is a description of the methods and properties of an object.</a:t>
            </a:r>
            <a:endParaRPr lang="en-US" sz="1800" strike="noStrike" spc="-1">
              <a:solidFill>
                <a:schemeClr val="bg1"/>
              </a:solidFill>
              <a:latin typeface="Arial" panose="020B0604020202020204" pitchFamily="34" charset="0"/>
              <a:cs typeface="Arial" panose="020B0604020202020204" pitchFamily="34" charset="0"/>
            </a:endParaRPr>
          </a:p>
        </p:txBody>
      </p:sp>
      <p:sp>
        <p:nvSpPr>
          <p:cNvPr id="2" name="Прямоугольник 1"/>
          <p:cNvSpPr/>
          <p:nvPr/>
        </p:nvSpPr>
        <p:spPr>
          <a:xfrm>
            <a:off x="4332158" y="3822491"/>
            <a:ext cx="3312826" cy="1753850"/>
          </a:xfrm>
          <a:prstGeom prst="rect">
            <a:avLst/>
          </a:prstGeom>
          <a:ln>
            <a:solidFill>
              <a:schemeClr val="accent1"/>
            </a:solidFill>
          </a:ln>
        </p:spPr>
        <p:style>
          <a:lnRef idx="3">
            <a:schemeClr val="lt1"/>
          </a:lnRef>
          <a:fillRef idx="1">
            <a:schemeClr val="dk1"/>
          </a:fillRef>
          <a:effectRef idx="1">
            <a:schemeClr val="dk1"/>
          </a:effectRef>
          <a:fontRef idx="minor">
            <a:schemeClr val="lt1"/>
          </a:fontRef>
        </p:style>
        <p:txBody>
          <a:bodyPr rtlCol="0" anchor="ctr"/>
          <a:lstStyle/>
          <a:p>
            <a:r>
              <a:rPr lang="en-US" b="1">
                <a:solidFill>
                  <a:schemeClr val="accent1"/>
                </a:solidFill>
              </a:rPr>
              <a:t> </a:t>
            </a:r>
            <a:r>
              <a:rPr lang="en-US" b="1" smtClean="0">
                <a:solidFill>
                  <a:schemeClr val="accent1"/>
                </a:solidFill>
              </a:rPr>
              <a:t>      class </a:t>
            </a:r>
            <a:r>
              <a:rPr lang="en-US" smtClean="0">
                <a:solidFill>
                  <a:schemeClr val="accent6"/>
                </a:solidFill>
              </a:rPr>
              <a:t>Name</a:t>
            </a:r>
            <a:r>
              <a:rPr lang="uk-UA" smtClean="0">
                <a:solidFill>
                  <a:schemeClr val="accent1"/>
                </a:solidFill>
              </a:rPr>
              <a:t> </a:t>
            </a:r>
            <a:r>
              <a:rPr lang="uk-UA" b="1" smtClean="0">
                <a:solidFill>
                  <a:schemeClr val="accent1"/>
                </a:solidFill>
              </a:rPr>
              <a:t>{</a:t>
            </a:r>
            <a:r>
              <a:rPr lang="en-US" b="1" smtClean="0">
                <a:solidFill>
                  <a:schemeClr val="accent1"/>
                </a:solidFill>
              </a:rPr>
              <a:t> </a:t>
            </a:r>
          </a:p>
          <a:p>
            <a:endParaRPr lang="uk-UA">
              <a:solidFill>
                <a:schemeClr val="accent1"/>
              </a:solidFill>
            </a:endParaRPr>
          </a:p>
          <a:p>
            <a:pPr lvl="1"/>
            <a:r>
              <a:rPr lang="en-US" b="1" smtClean="0">
                <a:solidFill>
                  <a:schemeClr val="accent1"/>
                </a:solidFill>
              </a:rPr>
              <a:t>	constructor</a:t>
            </a:r>
            <a:r>
              <a:rPr lang="en-US" smtClean="0">
                <a:solidFill>
                  <a:schemeClr val="accent1"/>
                </a:solidFill>
              </a:rPr>
              <a:t>( ) </a:t>
            </a:r>
            <a:r>
              <a:rPr lang="en-US" b="1" smtClean="0">
                <a:solidFill>
                  <a:schemeClr val="accent1"/>
                </a:solidFill>
              </a:rPr>
              <a:t>{ }</a:t>
            </a:r>
            <a:endParaRPr lang="en-US">
              <a:solidFill>
                <a:schemeClr val="accent1"/>
              </a:solidFill>
            </a:endParaRPr>
          </a:p>
          <a:p>
            <a:r>
              <a:rPr lang="en-US" b="1">
                <a:solidFill>
                  <a:schemeClr val="accent1"/>
                </a:solidFill>
              </a:rPr>
              <a:t> </a:t>
            </a:r>
            <a:r>
              <a:rPr lang="en-US" b="1" smtClean="0">
                <a:solidFill>
                  <a:schemeClr val="accent1"/>
                </a:solidFill>
              </a:rPr>
              <a:t>     }</a:t>
            </a:r>
            <a:r>
              <a:rPr lang="en-US" smtClean="0">
                <a:solidFill>
                  <a:schemeClr val="accent1"/>
                </a:solidFill>
              </a:rPr>
              <a:t> </a:t>
            </a:r>
            <a:endParaRPr lang="en-US">
              <a:solidFill>
                <a:schemeClr val="accent1"/>
              </a:solidFill>
            </a:endParaRPr>
          </a:p>
          <a:p>
            <a:pPr algn="ctr"/>
            <a:endParaRPr lang="en-US"/>
          </a:p>
        </p:txBody>
      </p:sp>
    </p:spTree>
    <p:extLst>
      <p:ext uri="{BB962C8B-B14F-4D97-AF65-F5344CB8AC3E}">
        <p14:creationId xmlns:p14="http://schemas.microsoft.com/office/powerpoint/2010/main" val="177861182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rgbClr val="FFFFFF"/>
                </a:solidFill>
                <a:latin typeface="Proxima Nova Black"/>
              </a:rPr>
              <a:t>Defining classes</a:t>
            </a:r>
            <a:endParaRPr lang="en-US" sz="4400" b="0" strike="noStrike" spc="-1">
              <a:latin typeface="Arial"/>
            </a:endParaRPr>
          </a:p>
        </p:txBody>
      </p:sp>
      <p:sp>
        <p:nvSpPr>
          <p:cNvPr id="250" name="CustomShape 2"/>
          <p:cNvSpPr/>
          <p:nvPr/>
        </p:nvSpPr>
        <p:spPr>
          <a:xfrm>
            <a:off x="685800" y="1708879"/>
            <a:ext cx="10819800" cy="10102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b="1" spc="-1" smtClean="0">
                <a:solidFill>
                  <a:srgbClr val="002060"/>
                </a:solidFill>
                <a:latin typeface="Arial"/>
              </a:rPr>
              <a:t>Class declarations.  </a:t>
            </a:r>
            <a:r>
              <a:rPr lang="en-US" spc="-1" smtClean="0">
                <a:solidFill>
                  <a:schemeClr val="bg1"/>
                </a:solidFill>
                <a:latin typeface="Arial"/>
              </a:rPr>
              <a:t>To declare a </a:t>
            </a:r>
            <a:r>
              <a:rPr lang="en-US" spc="-1" smtClean="0">
                <a:solidFill>
                  <a:schemeClr val="bg1"/>
                </a:solidFill>
                <a:latin typeface="Arial"/>
              </a:rPr>
              <a:t>class </a:t>
            </a:r>
            <a:r>
              <a:rPr lang="en-US" spc="-1" smtClean="0">
                <a:solidFill>
                  <a:schemeClr val="bg1"/>
                </a:solidFill>
                <a:latin typeface="Arial"/>
              </a:rPr>
              <a:t>You use the </a:t>
            </a:r>
            <a:r>
              <a:rPr lang="en-US" b="1" u="sng" spc="-1" smtClean="0">
                <a:solidFill>
                  <a:schemeClr val="bg1"/>
                </a:solidFill>
                <a:latin typeface="Arial"/>
              </a:rPr>
              <a:t>class</a:t>
            </a:r>
            <a:r>
              <a:rPr lang="en-US" b="1" spc="-1" smtClean="0">
                <a:solidFill>
                  <a:schemeClr val="bg1"/>
                </a:solidFill>
                <a:latin typeface="Arial"/>
              </a:rPr>
              <a:t> </a:t>
            </a:r>
            <a:r>
              <a:rPr lang="en-US" spc="-1" smtClean="0">
                <a:solidFill>
                  <a:schemeClr val="bg1"/>
                </a:solidFill>
                <a:latin typeface="Arial"/>
              </a:rPr>
              <a:t>keyword with the name of the class(“Rectangle”). </a:t>
            </a:r>
            <a:r>
              <a:rPr lang="en-US">
                <a:solidFill>
                  <a:schemeClr val="bg1"/>
                </a:solidFill>
                <a:latin typeface="Arial" panose="020B0604020202020204" pitchFamily="34" charset="0"/>
                <a:cs typeface="Arial" panose="020B0604020202020204" pitchFamily="34" charset="0"/>
              </a:rPr>
              <a:t>An important difference between </a:t>
            </a:r>
            <a:r>
              <a:rPr lang="en-US" b="1">
                <a:solidFill>
                  <a:schemeClr val="bg1"/>
                </a:solidFill>
                <a:latin typeface="Arial" panose="020B0604020202020204" pitchFamily="34" charset="0"/>
                <a:cs typeface="Arial" panose="020B0604020202020204" pitchFamily="34" charset="0"/>
              </a:rPr>
              <a:t>function declarations</a:t>
            </a:r>
            <a:r>
              <a:rPr lang="en-US">
                <a:solidFill>
                  <a:schemeClr val="bg1"/>
                </a:solidFill>
                <a:latin typeface="Arial" panose="020B0604020202020204" pitchFamily="34" charset="0"/>
                <a:cs typeface="Arial" panose="020B0604020202020204" pitchFamily="34" charset="0"/>
              </a:rPr>
              <a:t> and </a:t>
            </a:r>
            <a:r>
              <a:rPr lang="en-US" b="1">
                <a:solidFill>
                  <a:schemeClr val="bg1"/>
                </a:solidFill>
                <a:latin typeface="Arial" panose="020B0604020202020204" pitchFamily="34" charset="0"/>
                <a:cs typeface="Arial" panose="020B0604020202020204" pitchFamily="34" charset="0"/>
              </a:rPr>
              <a:t>class declarations</a:t>
            </a:r>
            <a:r>
              <a:rPr lang="en-US">
                <a:solidFill>
                  <a:schemeClr val="bg1"/>
                </a:solidFill>
                <a:latin typeface="Arial" panose="020B0604020202020204" pitchFamily="34" charset="0"/>
                <a:cs typeface="Arial" panose="020B0604020202020204" pitchFamily="34" charset="0"/>
              </a:rPr>
              <a:t> is that function declarations are </a:t>
            </a:r>
            <a:r>
              <a:rPr lang="en-US" u="sng" smtClean="0">
                <a:solidFill>
                  <a:schemeClr val="bg1"/>
                </a:solidFill>
                <a:latin typeface="Arial" panose="020B0604020202020204" pitchFamily="34" charset="0"/>
                <a:cs typeface="Arial" panose="020B0604020202020204" pitchFamily="34" charset="0"/>
              </a:rPr>
              <a:t>hoisted</a:t>
            </a:r>
            <a:r>
              <a:rPr lang="en-US">
                <a:solidFill>
                  <a:schemeClr val="bg1"/>
                </a:solidFill>
                <a:latin typeface="Arial" panose="020B0604020202020204" pitchFamily="34" charset="0"/>
                <a:cs typeface="Arial" panose="020B0604020202020204" pitchFamily="34" charset="0"/>
              </a:rPr>
              <a:t> and class declarations are not</a:t>
            </a:r>
            <a:r>
              <a:rPr lang="en-US" smtClean="0">
                <a:solidFill>
                  <a:schemeClr val="bg1"/>
                </a:solidFill>
                <a:latin typeface="Arial" panose="020B0604020202020204" pitchFamily="34" charset="0"/>
                <a:cs typeface="Arial" panose="020B0604020202020204" pitchFamily="34" charset="0"/>
              </a:rPr>
              <a:t>. </a:t>
            </a:r>
            <a:endParaRPr lang="en-US" sz="1800" b="1" strike="noStrike" spc="-1">
              <a:solidFill>
                <a:schemeClr val="bg1"/>
              </a:solidFill>
              <a:latin typeface="Arial" panose="020B0604020202020204" pitchFamily="34" charset="0"/>
              <a:cs typeface="Arial" panose="020B0604020202020204" pitchFamily="34" charset="0"/>
            </a:endParaRPr>
          </a:p>
        </p:txBody>
      </p:sp>
      <p:sp>
        <p:nvSpPr>
          <p:cNvPr id="5" name="Прямоугольник 4"/>
          <p:cNvSpPr/>
          <p:nvPr/>
        </p:nvSpPr>
        <p:spPr>
          <a:xfrm>
            <a:off x="3946358" y="3057136"/>
            <a:ext cx="3593693" cy="21053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2">
                    <a:lumMod val="40000"/>
                    <a:lumOff val="60000"/>
                  </a:schemeClr>
                </a:solidFill>
              </a:rPr>
              <a:t>class </a:t>
            </a:r>
            <a:r>
              <a:rPr lang="en-US" smtClean="0">
                <a:solidFill>
                  <a:schemeClr val="tx2">
                    <a:lumMod val="40000"/>
                    <a:lumOff val="60000"/>
                  </a:schemeClr>
                </a:solidFill>
              </a:rPr>
              <a:t>Rectangle </a:t>
            </a:r>
            <a:r>
              <a:rPr lang="en-US">
                <a:solidFill>
                  <a:schemeClr val="tx2">
                    <a:lumMod val="40000"/>
                    <a:lumOff val="60000"/>
                  </a:schemeClr>
                </a:solidFill>
              </a:rPr>
              <a:t>{</a:t>
            </a:r>
          </a:p>
          <a:p>
            <a:r>
              <a:rPr lang="en-US">
                <a:solidFill>
                  <a:schemeClr val="tx2">
                    <a:lumMod val="40000"/>
                    <a:lumOff val="60000"/>
                  </a:schemeClr>
                </a:solidFill>
              </a:rPr>
              <a:t>  </a:t>
            </a:r>
            <a:r>
              <a:rPr lang="en-US" smtClean="0">
                <a:solidFill>
                  <a:schemeClr val="tx2">
                    <a:lumMod val="40000"/>
                    <a:lumOff val="60000"/>
                  </a:schemeClr>
                </a:solidFill>
              </a:rPr>
              <a:t>   </a:t>
            </a:r>
            <a:r>
              <a:rPr lang="en-US" smtClean="0">
                <a:solidFill>
                  <a:schemeClr val="tx2">
                    <a:lumMod val="40000"/>
                    <a:lumOff val="60000"/>
                  </a:schemeClr>
                </a:solidFill>
              </a:rPr>
              <a:t>constructor(height, </a:t>
            </a:r>
            <a:r>
              <a:rPr lang="en-US">
                <a:solidFill>
                  <a:schemeClr val="tx2">
                    <a:lumMod val="40000"/>
                    <a:lumOff val="60000"/>
                  </a:schemeClr>
                </a:solidFill>
              </a:rPr>
              <a:t>width) {</a:t>
            </a:r>
          </a:p>
          <a:p>
            <a:r>
              <a:rPr lang="en-US">
                <a:solidFill>
                  <a:schemeClr val="tx2">
                    <a:lumMod val="40000"/>
                    <a:lumOff val="60000"/>
                  </a:schemeClr>
                </a:solidFill>
              </a:rPr>
              <a:t>   </a:t>
            </a:r>
            <a:r>
              <a:rPr lang="en-US" smtClean="0">
                <a:solidFill>
                  <a:schemeClr val="tx2">
                    <a:lumMod val="40000"/>
                    <a:lumOff val="60000"/>
                  </a:schemeClr>
                </a:solidFill>
              </a:rPr>
              <a:t>       </a:t>
            </a:r>
            <a:r>
              <a:rPr lang="en-US" err="1">
                <a:solidFill>
                  <a:schemeClr val="tx2">
                    <a:lumMod val="40000"/>
                    <a:lumOff val="60000"/>
                  </a:schemeClr>
                </a:solidFill>
              </a:rPr>
              <a:t>this.height</a:t>
            </a:r>
            <a:r>
              <a:rPr lang="en-US">
                <a:solidFill>
                  <a:schemeClr val="tx2">
                    <a:lumMod val="40000"/>
                    <a:lumOff val="60000"/>
                  </a:schemeClr>
                </a:solidFill>
              </a:rPr>
              <a:t> = height;</a:t>
            </a:r>
          </a:p>
          <a:p>
            <a:r>
              <a:rPr lang="en-US">
                <a:solidFill>
                  <a:schemeClr val="tx2">
                    <a:lumMod val="40000"/>
                    <a:lumOff val="60000"/>
                  </a:schemeClr>
                </a:solidFill>
              </a:rPr>
              <a:t>   </a:t>
            </a:r>
            <a:r>
              <a:rPr lang="en-US" smtClean="0">
                <a:solidFill>
                  <a:schemeClr val="tx2">
                    <a:lumMod val="40000"/>
                    <a:lumOff val="60000"/>
                  </a:schemeClr>
                </a:solidFill>
              </a:rPr>
              <a:t>       </a:t>
            </a:r>
            <a:r>
              <a:rPr lang="en-US" err="1">
                <a:solidFill>
                  <a:schemeClr val="tx2">
                    <a:lumMod val="40000"/>
                    <a:lumOff val="60000"/>
                  </a:schemeClr>
                </a:solidFill>
              </a:rPr>
              <a:t>this.width</a:t>
            </a:r>
            <a:r>
              <a:rPr lang="en-US">
                <a:solidFill>
                  <a:schemeClr val="tx2">
                    <a:lumMod val="40000"/>
                    <a:lumOff val="60000"/>
                  </a:schemeClr>
                </a:solidFill>
              </a:rPr>
              <a:t> = width;</a:t>
            </a:r>
          </a:p>
          <a:p>
            <a:r>
              <a:rPr lang="en-US">
                <a:solidFill>
                  <a:schemeClr val="tx2">
                    <a:lumMod val="40000"/>
                    <a:lumOff val="60000"/>
                  </a:schemeClr>
                </a:solidFill>
              </a:rPr>
              <a:t> </a:t>
            </a:r>
            <a:r>
              <a:rPr lang="en-US" smtClean="0">
                <a:solidFill>
                  <a:schemeClr val="tx2">
                    <a:lumMod val="40000"/>
                    <a:lumOff val="60000"/>
                  </a:schemeClr>
                </a:solidFill>
              </a:rPr>
              <a:t>     </a:t>
            </a:r>
            <a:r>
              <a:rPr lang="en-US">
                <a:solidFill>
                  <a:schemeClr val="tx2">
                    <a:lumMod val="40000"/>
                    <a:lumOff val="60000"/>
                  </a:schemeClr>
                </a:solidFill>
              </a:rPr>
              <a:t>}</a:t>
            </a:r>
          </a:p>
          <a:p>
            <a:r>
              <a:rPr lang="en-US">
                <a:solidFill>
                  <a:schemeClr val="tx2">
                    <a:lumMod val="40000"/>
                    <a:lumOff val="60000"/>
                  </a:schemeClr>
                </a:solidFill>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rgbClr val="FFFFFF"/>
                </a:solidFill>
                <a:latin typeface="Proxima Nova Black"/>
              </a:rPr>
              <a:t>Defining classes</a:t>
            </a:r>
            <a:endParaRPr lang="en-US" sz="4400" b="0" strike="noStrike" spc="-1">
              <a:latin typeface="Arial"/>
            </a:endParaRPr>
          </a:p>
        </p:txBody>
      </p:sp>
      <p:sp>
        <p:nvSpPr>
          <p:cNvPr id="250" name="CustomShape 2"/>
          <p:cNvSpPr/>
          <p:nvPr/>
        </p:nvSpPr>
        <p:spPr>
          <a:xfrm>
            <a:off x="685800" y="1708879"/>
            <a:ext cx="10819800" cy="7168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pc="-1" smtClean="0">
                <a:solidFill>
                  <a:schemeClr val="bg1"/>
                </a:solidFill>
                <a:latin typeface="Arial"/>
              </a:rPr>
              <a:t>A </a:t>
            </a:r>
            <a:r>
              <a:rPr lang="en-US" b="1" spc="-1" smtClean="0">
                <a:solidFill>
                  <a:schemeClr val="tx2"/>
                </a:solidFill>
                <a:latin typeface="Arial"/>
              </a:rPr>
              <a:t>class expression </a:t>
            </a:r>
            <a:r>
              <a:rPr lang="en-US" spc="-1" smtClean="0">
                <a:solidFill>
                  <a:schemeClr val="bg1"/>
                </a:solidFill>
                <a:latin typeface="Arial"/>
              </a:rPr>
              <a:t>is another way to define a class. Class expressions can be named or unnamed. The name given to a named class expression is local to the class body.</a:t>
            </a:r>
            <a:r>
              <a:rPr lang="en-US" b="1" spc="-1" smtClean="0">
                <a:solidFill>
                  <a:schemeClr val="tx2"/>
                </a:solidFill>
                <a:latin typeface="Arial"/>
              </a:rPr>
              <a:t> </a:t>
            </a:r>
            <a:endParaRPr lang="en-US" sz="1800" b="1" strike="noStrike" spc="-1">
              <a:solidFill>
                <a:schemeClr val="tx2"/>
              </a:solidFill>
              <a:latin typeface="Arial"/>
            </a:endParaRPr>
          </a:p>
        </p:txBody>
      </p:sp>
      <p:sp>
        <p:nvSpPr>
          <p:cNvPr id="4" name="Прямоугольник 3"/>
          <p:cNvSpPr/>
          <p:nvPr/>
        </p:nvSpPr>
        <p:spPr>
          <a:xfrm>
            <a:off x="685800" y="2895600"/>
            <a:ext cx="5054600" cy="25781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400" smtClean="0">
                <a:solidFill>
                  <a:schemeClr val="accent1"/>
                </a:solidFill>
                <a:latin typeface="Arial" panose="020B0604020202020204" pitchFamily="34" charset="0"/>
                <a:cs typeface="Arial" panose="020B0604020202020204" pitchFamily="34" charset="0"/>
              </a:rPr>
              <a:t>  </a:t>
            </a:r>
            <a:r>
              <a:rPr lang="en-US" altLang="en-US" sz="1400" smtClean="0">
                <a:solidFill>
                  <a:srgbClr val="FFFF00"/>
                </a:solidFill>
                <a:latin typeface="Arial" panose="020B0604020202020204" pitchFamily="34" charset="0"/>
                <a:cs typeface="Arial" panose="020B0604020202020204" pitchFamily="34" charset="0"/>
              </a:rPr>
              <a:t>// </a:t>
            </a:r>
            <a:r>
              <a:rPr lang="en-US" altLang="en-US" sz="1400">
                <a:solidFill>
                  <a:srgbClr val="FFFF00"/>
                </a:solidFill>
                <a:latin typeface="Arial" panose="020B0604020202020204" pitchFamily="34" charset="0"/>
                <a:cs typeface="Arial" panose="020B0604020202020204" pitchFamily="34" charset="0"/>
              </a:rPr>
              <a:t>unnamed </a:t>
            </a:r>
            <a:endParaRPr lang="en-US" altLang="en-US" sz="1400" smtClean="0">
              <a:solidFill>
                <a:srgbClr val="FFFF00"/>
              </a:solidFill>
              <a:latin typeface="Arial" panose="020B0604020202020204" pitchFamily="34" charset="0"/>
              <a:cs typeface="Arial" panose="020B0604020202020204" pitchFamily="34" charset="0"/>
            </a:endParaRPr>
          </a:p>
          <a:p>
            <a:r>
              <a:rPr lang="en-US" altLang="en-US" sz="1400" smtClean="0">
                <a:solidFill>
                  <a:schemeClr val="accent1"/>
                </a:solidFill>
                <a:latin typeface="Arial" panose="020B0604020202020204" pitchFamily="34" charset="0"/>
                <a:cs typeface="Arial" panose="020B0604020202020204" pitchFamily="34" charset="0"/>
              </a:rPr>
              <a:t>  let </a:t>
            </a:r>
            <a:r>
              <a:rPr lang="en-US" altLang="en-US" sz="1400">
                <a:solidFill>
                  <a:schemeClr val="accent1"/>
                </a:solidFill>
                <a:latin typeface="Arial" panose="020B0604020202020204" pitchFamily="34" charset="0"/>
                <a:cs typeface="Arial" panose="020B0604020202020204" pitchFamily="34" charset="0"/>
              </a:rPr>
              <a:t>Rectangle = </a:t>
            </a:r>
            <a:r>
              <a:rPr lang="en-US" altLang="en-US" sz="1400" smtClean="0">
                <a:solidFill>
                  <a:schemeClr val="accent1"/>
                </a:solidFill>
                <a:latin typeface="Arial" panose="020B0604020202020204" pitchFamily="34" charset="0"/>
                <a:cs typeface="Arial" panose="020B0604020202020204" pitchFamily="34" charset="0"/>
              </a:rPr>
              <a:t>class{</a:t>
            </a:r>
          </a:p>
          <a:p>
            <a:r>
              <a:rPr lang="en-US" altLang="en-US" sz="1400" smtClean="0">
                <a:solidFill>
                  <a:schemeClr val="accent1"/>
                </a:solidFill>
                <a:latin typeface="Arial" panose="020B0604020202020204" pitchFamily="34" charset="0"/>
                <a:cs typeface="Arial" panose="020B0604020202020204" pitchFamily="34" charset="0"/>
              </a:rPr>
              <a:t>       constructor ( height</a:t>
            </a:r>
            <a:r>
              <a:rPr lang="en-US" altLang="en-US" sz="1400">
                <a:solidFill>
                  <a:schemeClr val="accent1"/>
                </a:solidFill>
                <a:latin typeface="Arial" panose="020B0604020202020204" pitchFamily="34" charset="0"/>
                <a:cs typeface="Arial" panose="020B0604020202020204" pitchFamily="34" charset="0"/>
              </a:rPr>
              <a:t>, </a:t>
            </a:r>
            <a:r>
              <a:rPr lang="en-US" altLang="en-US" sz="1400" smtClean="0">
                <a:solidFill>
                  <a:schemeClr val="accent1"/>
                </a:solidFill>
                <a:latin typeface="Arial" panose="020B0604020202020204" pitchFamily="34" charset="0"/>
                <a:cs typeface="Arial" panose="020B0604020202020204" pitchFamily="34" charset="0"/>
              </a:rPr>
              <a:t>width ) </a:t>
            </a:r>
            <a:r>
              <a:rPr lang="en-US" altLang="en-US" sz="1400">
                <a:solidFill>
                  <a:schemeClr val="accent1"/>
                </a:solidFill>
                <a:latin typeface="Arial" panose="020B0604020202020204" pitchFamily="34" charset="0"/>
                <a:cs typeface="Arial" panose="020B0604020202020204" pitchFamily="34" charset="0"/>
              </a:rPr>
              <a:t>{ </a:t>
            </a:r>
            <a:endParaRPr lang="en-US" altLang="en-US" sz="1400" smtClean="0">
              <a:solidFill>
                <a:schemeClr val="accent1"/>
              </a:solidFill>
              <a:latin typeface="Arial" panose="020B0604020202020204" pitchFamily="34" charset="0"/>
              <a:cs typeface="Arial" panose="020B0604020202020204" pitchFamily="34" charset="0"/>
            </a:endParaRPr>
          </a:p>
          <a:p>
            <a:r>
              <a:rPr lang="en-US" altLang="en-US" sz="1400" smtClean="0">
                <a:solidFill>
                  <a:schemeClr val="accent1"/>
                </a:solidFill>
                <a:latin typeface="Arial" panose="020B0604020202020204" pitchFamily="34" charset="0"/>
                <a:cs typeface="Arial" panose="020B0604020202020204" pitchFamily="34" charset="0"/>
              </a:rPr>
              <a:t>           </a:t>
            </a:r>
            <a:r>
              <a:rPr lang="en-US" altLang="en-US" sz="1400" err="1" smtClean="0">
                <a:solidFill>
                  <a:schemeClr val="accent1"/>
                </a:solidFill>
                <a:latin typeface="Arial" panose="020B0604020202020204" pitchFamily="34" charset="0"/>
                <a:cs typeface="Arial" panose="020B0604020202020204" pitchFamily="34" charset="0"/>
              </a:rPr>
              <a:t>this.height</a:t>
            </a:r>
            <a:r>
              <a:rPr lang="en-US" altLang="en-US" sz="1400" smtClean="0">
                <a:solidFill>
                  <a:schemeClr val="accent1"/>
                </a:solidFill>
                <a:latin typeface="Arial" panose="020B0604020202020204" pitchFamily="34" charset="0"/>
                <a:cs typeface="Arial" panose="020B0604020202020204" pitchFamily="34" charset="0"/>
              </a:rPr>
              <a:t> </a:t>
            </a:r>
            <a:r>
              <a:rPr lang="en-US" altLang="en-US" sz="1400">
                <a:solidFill>
                  <a:schemeClr val="accent1"/>
                </a:solidFill>
                <a:latin typeface="Arial" panose="020B0604020202020204" pitchFamily="34" charset="0"/>
                <a:cs typeface="Arial" panose="020B0604020202020204" pitchFamily="34" charset="0"/>
              </a:rPr>
              <a:t>= height; </a:t>
            </a:r>
            <a:endParaRPr lang="en-US" altLang="en-US" sz="1400" smtClean="0">
              <a:solidFill>
                <a:schemeClr val="accent1"/>
              </a:solidFill>
              <a:latin typeface="Arial" panose="020B0604020202020204" pitchFamily="34" charset="0"/>
              <a:cs typeface="Arial" panose="020B0604020202020204" pitchFamily="34" charset="0"/>
            </a:endParaRPr>
          </a:p>
          <a:p>
            <a:r>
              <a:rPr lang="en-US" altLang="en-US" sz="1400" smtClean="0">
                <a:solidFill>
                  <a:schemeClr val="accent1"/>
                </a:solidFill>
                <a:latin typeface="Arial" panose="020B0604020202020204" pitchFamily="34" charset="0"/>
                <a:cs typeface="Arial" panose="020B0604020202020204" pitchFamily="34" charset="0"/>
              </a:rPr>
              <a:t>           </a:t>
            </a:r>
            <a:r>
              <a:rPr lang="en-US" altLang="en-US" sz="1400" err="1" smtClean="0">
                <a:solidFill>
                  <a:schemeClr val="accent1"/>
                </a:solidFill>
                <a:latin typeface="Arial" panose="020B0604020202020204" pitchFamily="34" charset="0"/>
                <a:cs typeface="Arial" panose="020B0604020202020204" pitchFamily="34" charset="0"/>
              </a:rPr>
              <a:t>this.width</a:t>
            </a:r>
            <a:r>
              <a:rPr lang="en-US" altLang="en-US" sz="1400" smtClean="0">
                <a:solidFill>
                  <a:schemeClr val="accent1"/>
                </a:solidFill>
                <a:latin typeface="Arial" panose="020B0604020202020204" pitchFamily="34" charset="0"/>
                <a:cs typeface="Arial" panose="020B0604020202020204" pitchFamily="34" charset="0"/>
              </a:rPr>
              <a:t> </a:t>
            </a:r>
            <a:r>
              <a:rPr lang="en-US" altLang="en-US" sz="1400">
                <a:solidFill>
                  <a:schemeClr val="accent1"/>
                </a:solidFill>
                <a:latin typeface="Arial" panose="020B0604020202020204" pitchFamily="34" charset="0"/>
                <a:cs typeface="Arial" panose="020B0604020202020204" pitchFamily="34" charset="0"/>
              </a:rPr>
              <a:t>= width</a:t>
            </a:r>
            <a:r>
              <a:rPr lang="en-US" altLang="en-US" sz="1400" smtClean="0">
                <a:solidFill>
                  <a:schemeClr val="accent1"/>
                </a:solidFill>
                <a:latin typeface="Arial" panose="020B0604020202020204" pitchFamily="34" charset="0"/>
                <a:cs typeface="Arial" panose="020B0604020202020204" pitchFamily="34" charset="0"/>
              </a:rPr>
              <a:t>;</a:t>
            </a:r>
          </a:p>
          <a:p>
            <a:r>
              <a:rPr lang="en-US" altLang="en-US" sz="1400" smtClean="0">
                <a:solidFill>
                  <a:schemeClr val="accent1"/>
                </a:solidFill>
                <a:latin typeface="Arial" panose="020B0604020202020204" pitchFamily="34" charset="0"/>
                <a:cs typeface="Arial" panose="020B0604020202020204" pitchFamily="34" charset="0"/>
              </a:rPr>
              <a:t>      }</a:t>
            </a:r>
          </a:p>
          <a:p>
            <a:r>
              <a:rPr lang="en-US" altLang="en-US" sz="1400" smtClean="0">
                <a:solidFill>
                  <a:schemeClr val="accent1"/>
                </a:solidFill>
                <a:latin typeface="Arial" panose="020B0604020202020204" pitchFamily="34" charset="0"/>
                <a:cs typeface="Arial" panose="020B0604020202020204" pitchFamily="34" charset="0"/>
              </a:rPr>
              <a:t>   };</a:t>
            </a:r>
          </a:p>
          <a:p>
            <a:r>
              <a:rPr lang="en-US" altLang="en-US" sz="1400" smtClean="0">
                <a:solidFill>
                  <a:schemeClr val="accent1"/>
                </a:solidFill>
                <a:latin typeface="Arial" panose="020B0604020202020204" pitchFamily="34" charset="0"/>
                <a:cs typeface="Arial" panose="020B0604020202020204" pitchFamily="34" charset="0"/>
              </a:rPr>
              <a:t>   console.log(Rectangle.name</a:t>
            </a:r>
            <a:r>
              <a:rPr lang="en-US" altLang="en-US" sz="1400">
                <a:solidFill>
                  <a:schemeClr val="accent1"/>
                </a:solidFill>
                <a:latin typeface="Arial" panose="020B0604020202020204" pitchFamily="34" charset="0"/>
                <a:cs typeface="Arial" panose="020B0604020202020204" pitchFamily="34" charset="0"/>
              </a:rPr>
              <a:t>); </a:t>
            </a:r>
            <a:r>
              <a:rPr lang="en-US" altLang="en-US" sz="1400" smtClean="0">
                <a:solidFill>
                  <a:schemeClr val="accent1"/>
                </a:solidFill>
                <a:latin typeface="Arial" panose="020B0604020202020204" pitchFamily="34" charset="0"/>
                <a:cs typeface="Arial" panose="020B0604020202020204" pitchFamily="34" charset="0"/>
              </a:rPr>
              <a:t> // </a:t>
            </a:r>
            <a:r>
              <a:rPr lang="en-US" altLang="en-US" sz="1400">
                <a:solidFill>
                  <a:schemeClr val="accent1"/>
                </a:solidFill>
                <a:latin typeface="Arial" panose="020B0604020202020204" pitchFamily="34" charset="0"/>
                <a:cs typeface="Arial" panose="020B0604020202020204" pitchFamily="34" charset="0"/>
              </a:rPr>
              <a:t>output: "Rectangle" </a:t>
            </a:r>
          </a:p>
          <a:p>
            <a:pPr algn="ctr"/>
            <a:endParaRPr lang="en-US"/>
          </a:p>
        </p:txBody>
      </p:sp>
      <p:sp>
        <p:nvSpPr>
          <p:cNvPr id="7" name="Прямоугольник 6"/>
          <p:cNvSpPr/>
          <p:nvPr/>
        </p:nvSpPr>
        <p:spPr>
          <a:xfrm>
            <a:off x="6095700" y="2895600"/>
            <a:ext cx="5156500" cy="25781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400">
                <a:solidFill>
                  <a:srgbClr val="FFFF00"/>
                </a:solidFill>
                <a:latin typeface="Arial" panose="020B0604020202020204" pitchFamily="34" charset="0"/>
                <a:cs typeface="Arial" panose="020B0604020202020204" pitchFamily="34" charset="0"/>
              </a:rPr>
              <a:t>// named </a:t>
            </a:r>
            <a:endParaRPr lang="en-US" altLang="en-US" sz="1400" smtClean="0">
              <a:solidFill>
                <a:srgbClr val="FFFF00"/>
              </a:solidFill>
              <a:latin typeface="Arial" panose="020B0604020202020204" pitchFamily="34" charset="0"/>
              <a:cs typeface="Arial" panose="020B0604020202020204" pitchFamily="34" charset="0"/>
            </a:endParaRPr>
          </a:p>
          <a:p>
            <a:r>
              <a:rPr lang="en-US" altLang="en-US" sz="1400" smtClean="0">
                <a:solidFill>
                  <a:schemeClr val="accent1"/>
                </a:solidFill>
                <a:latin typeface="Arial" panose="020B0604020202020204" pitchFamily="34" charset="0"/>
                <a:cs typeface="Arial" panose="020B0604020202020204" pitchFamily="34" charset="0"/>
              </a:rPr>
              <a:t>let </a:t>
            </a:r>
            <a:r>
              <a:rPr lang="en-US" altLang="en-US" sz="1400">
                <a:solidFill>
                  <a:schemeClr val="accent1"/>
                </a:solidFill>
                <a:latin typeface="Arial" panose="020B0604020202020204" pitchFamily="34" charset="0"/>
                <a:cs typeface="Arial" panose="020B0604020202020204" pitchFamily="34" charset="0"/>
              </a:rPr>
              <a:t>Rectangle = class Rectangle2 { </a:t>
            </a:r>
            <a:endParaRPr lang="en-US" altLang="en-US" sz="1400" smtClean="0">
              <a:solidFill>
                <a:schemeClr val="accent1"/>
              </a:solidFill>
              <a:latin typeface="Arial" panose="020B0604020202020204" pitchFamily="34" charset="0"/>
              <a:cs typeface="Arial" panose="020B0604020202020204" pitchFamily="34" charset="0"/>
            </a:endParaRPr>
          </a:p>
          <a:p>
            <a:r>
              <a:rPr lang="en-US" altLang="en-US" sz="1400">
                <a:solidFill>
                  <a:schemeClr val="accent1"/>
                </a:solidFill>
                <a:latin typeface="Arial" panose="020B0604020202020204" pitchFamily="34" charset="0"/>
                <a:cs typeface="Arial" panose="020B0604020202020204" pitchFamily="34" charset="0"/>
              </a:rPr>
              <a:t> </a:t>
            </a:r>
            <a:r>
              <a:rPr lang="en-US" altLang="en-US" sz="1400" smtClean="0">
                <a:solidFill>
                  <a:schemeClr val="accent1"/>
                </a:solidFill>
                <a:latin typeface="Arial" panose="020B0604020202020204" pitchFamily="34" charset="0"/>
                <a:cs typeface="Arial" panose="020B0604020202020204" pitchFamily="34" charset="0"/>
              </a:rPr>
              <a:t>   constructor ( height</a:t>
            </a:r>
            <a:r>
              <a:rPr lang="en-US" altLang="en-US" sz="1400">
                <a:solidFill>
                  <a:schemeClr val="accent1"/>
                </a:solidFill>
                <a:latin typeface="Arial" panose="020B0604020202020204" pitchFamily="34" charset="0"/>
                <a:cs typeface="Arial" panose="020B0604020202020204" pitchFamily="34" charset="0"/>
              </a:rPr>
              <a:t>, </a:t>
            </a:r>
            <a:r>
              <a:rPr lang="en-US" altLang="en-US" sz="1400" smtClean="0">
                <a:solidFill>
                  <a:schemeClr val="accent1"/>
                </a:solidFill>
                <a:latin typeface="Arial" panose="020B0604020202020204" pitchFamily="34" charset="0"/>
                <a:cs typeface="Arial" panose="020B0604020202020204" pitchFamily="34" charset="0"/>
              </a:rPr>
              <a:t>width ) </a:t>
            </a:r>
            <a:r>
              <a:rPr lang="en-US" altLang="en-US" sz="1400">
                <a:solidFill>
                  <a:schemeClr val="accent1"/>
                </a:solidFill>
                <a:latin typeface="Arial" panose="020B0604020202020204" pitchFamily="34" charset="0"/>
                <a:cs typeface="Arial" panose="020B0604020202020204" pitchFamily="34" charset="0"/>
              </a:rPr>
              <a:t>{ </a:t>
            </a:r>
            <a:endParaRPr lang="en-US" altLang="en-US" sz="1400" smtClean="0">
              <a:solidFill>
                <a:schemeClr val="accent1"/>
              </a:solidFill>
              <a:latin typeface="Arial" panose="020B0604020202020204" pitchFamily="34" charset="0"/>
              <a:cs typeface="Arial" panose="020B0604020202020204" pitchFamily="34" charset="0"/>
            </a:endParaRPr>
          </a:p>
          <a:p>
            <a:r>
              <a:rPr lang="en-US" altLang="en-US" sz="1400">
                <a:solidFill>
                  <a:schemeClr val="accent1"/>
                </a:solidFill>
                <a:latin typeface="Arial" panose="020B0604020202020204" pitchFamily="34" charset="0"/>
                <a:cs typeface="Arial" panose="020B0604020202020204" pitchFamily="34" charset="0"/>
              </a:rPr>
              <a:t> </a:t>
            </a:r>
            <a:r>
              <a:rPr lang="en-US" altLang="en-US" sz="1400" smtClean="0">
                <a:solidFill>
                  <a:schemeClr val="accent1"/>
                </a:solidFill>
                <a:latin typeface="Arial" panose="020B0604020202020204" pitchFamily="34" charset="0"/>
                <a:cs typeface="Arial" panose="020B0604020202020204" pitchFamily="34" charset="0"/>
              </a:rPr>
              <a:t>       </a:t>
            </a:r>
            <a:r>
              <a:rPr lang="en-US" altLang="en-US" sz="1400" err="1" smtClean="0">
                <a:solidFill>
                  <a:schemeClr val="accent1"/>
                </a:solidFill>
                <a:latin typeface="Arial" panose="020B0604020202020204" pitchFamily="34" charset="0"/>
                <a:cs typeface="Arial" panose="020B0604020202020204" pitchFamily="34" charset="0"/>
              </a:rPr>
              <a:t>this.height</a:t>
            </a:r>
            <a:r>
              <a:rPr lang="en-US" altLang="en-US" sz="1400" smtClean="0">
                <a:solidFill>
                  <a:schemeClr val="accent1"/>
                </a:solidFill>
                <a:latin typeface="Arial" panose="020B0604020202020204" pitchFamily="34" charset="0"/>
                <a:cs typeface="Arial" panose="020B0604020202020204" pitchFamily="34" charset="0"/>
              </a:rPr>
              <a:t> </a:t>
            </a:r>
            <a:r>
              <a:rPr lang="en-US" altLang="en-US" sz="1400">
                <a:solidFill>
                  <a:schemeClr val="accent1"/>
                </a:solidFill>
                <a:latin typeface="Arial" panose="020B0604020202020204" pitchFamily="34" charset="0"/>
                <a:cs typeface="Arial" panose="020B0604020202020204" pitchFamily="34" charset="0"/>
              </a:rPr>
              <a:t>= height; </a:t>
            </a:r>
            <a:endParaRPr lang="en-US" altLang="en-US" sz="1400" smtClean="0">
              <a:solidFill>
                <a:schemeClr val="accent1"/>
              </a:solidFill>
              <a:latin typeface="Arial" panose="020B0604020202020204" pitchFamily="34" charset="0"/>
              <a:cs typeface="Arial" panose="020B0604020202020204" pitchFamily="34" charset="0"/>
            </a:endParaRPr>
          </a:p>
          <a:p>
            <a:r>
              <a:rPr lang="en-US" altLang="en-US" sz="1400">
                <a:solidFill>
                  <a:schemeClr val="accent1"/>
                </a:solidFill>
                <a:latin typeface="Arial" panose="020B0604020202020204" pitchFamily="34" charset="0"/>
                <a:cs typeface="Arial" panose="020B0604020202020204" pitchFamily="34" charset="0"/>
              </a:rPr>
              <a:t> </a:t>
            </a:r>
            <a:r>
              <a:rPr lang="en-US" altLang="en-US" sz="1400" smtClean="0">
                <a:solidFill>
                  <a:schemeClr val="accent1"/>
                </a:solidFill>
                <a:latin typeface="Arial" panose="020B0604020202020204" pitchFamily="34" charset="0"/>
                <a:cs typeface="Arial" panose="020B0604020202020204" pitchFamily="34" charset="0"/>
              </a:rPr>
              <a:t>       </a:t>
            </a:r>
            <a:r>
              <a:rPr lang="en-US" altLang="en-US" sz="1400" err="1" smtClean="0">
                <a:solidFill>
                  <a:schemeClr val="accent1"/>
                </a:solidFill>
                <a:latin typeface="Arial" panose="020B0604020202020204" pitchFamily="34" charset="0"/>
                <a:cs typeface="Arial" panose="020B0604020202020204" pitchFamily="34" charset="0"/>
              </a:rPr>
              <a:t>this.width</a:t>
            </a:r>
            <a:r>
              <a:rPr lang="en-US" altLang="en-US" sz="1400" smtClean="0">
                <a:solidFill>
                  <a:schemeClr val="accent1"/>
                </a:solidFill>
                <a:latin typeface="Arial" panose="020B0604020202020204" pitchFamily="34" charset="0"/>
                <a:cs typeface="Arial" panose="020B0604020202020204" pitchFamily="34" charset="0"/>
              </a:rPr>
              <a:t> </a:t>
            </a:r>
            <a:r>
              <a:rPr lang="en-US" altLang="en-US" sz="1400">
                <a:solidFill>
                  <a:schemeClr val="accent1"/>
                </a:solidFill>
                <a:latin typeface="Arial" panose="020B0604020202020204" pitchFamily="34" charset="0"/>
                <a:cs typeface="Arial" panose="020B0604020202020204" pitchFamily="34" charset="0"/>
              </a:rPr>
              <a:t>= width</a:t>
            </a:r>
            <a:r>
              <a:rPr lang="en-US" altLang="en-US" sz="1400" smtClean="0">
                <a:solidFill>
                  <a:schemeClr val="accent1"/>
                </a:solidFill>
                <a:latin typeface="Arial" panose="020B0604020202020204" pitchFamily="34" charset="0"/>
                <a:cs typeface="Arial" panose="020B0604020202020204" pitchFamily="34" charset="0"/>
              </a:rPr>
              <a:t>;</a:t>
            </a:r>
          </a:p>
          <a:p>
            <a:r>
              <a:rPr lang="en-US" altLang="en-US" sz="1400">
                <a:solidFill>
                  <a:schemeClr val="accent1"/>
                </a:solidFill>
                <a:latin typeface="Arial" panose="020B0604020202020204" pitchFamily="34" charset="0"/>
                <a:cs typeface="Arial" panose="020B0604020202020204" pitchFamily="34" charset="0"/>
              </a:rPr>
              <a:t> </a:t>
            </a:r>
            <a:r>
              <a:rPr lang="en-US" altLang="en-US" sz="1400" smtClean="0">
                <a:solidFill>
                  <a:schemeClr val="accent1"/>
                </a:solidFill>
                <a:latin typeface="Arial" panose="020B0604020202020204" pitchFamily="34" charset="0"/>
                <a:cs typeface="Arial" panose="020B0604020202020204" pitchFamily="34" charset="0"/>
              </a:rPr>
              <a:t>   }</a:t>
            </a:r>
          </a:p>
          <a:p>
            <a:r>
              <a:rPr lang="en-US" altLang="en-US" sz="1400" smtClean="0">
                <a:solidFill>
                  <a:schemeClr val="accent1"/>
                </a:solidFill>
                <a:latin typeface="Arial" panose="020B0604020202020204" pitchFamily="34" charset="0"/>
                <a:cs typeface="Arial" panose="020B0604020202020204" pitchFamily="34" charset="0"/>
              </a:rPr>
              <a:t> };</a:t>
            </a:r>
          </a:p>
          <a:p>
            <a:r>
              <a:rPr lang="en-US" altLang="en-US" sz="1400" smtClean="0">
                <a:solidFill>
                  <a:schemeClr val="accent1"/>
                </a:solidFill>
                <a:latin typeface="Arial" panose="020B0604020202020204" pitchFamily="34" charset="0"/>
                <a:cs typeface="Arial" panose="020B0604020202020204" pitchFamily="34" charset="0"/>
              </a:rPr>
              <a:t> </a:t>
            </a:r>
            <a:r>
              <a:rPr lang="en-US" altLang="en-US" sz="1400">
                <a:solidFill>
                  <a:schemeClr val="accent1"/>
                </a:solidFill>
                <a:latin typeface="Arial" panose="020B0604020202020204" pitchFamily="34" charset="0"/>
                <a:cs typeface="Arial" panose="020B0604020202020204" pitchFamily="34" charset="0"/>
              </a:rPr>
              <a:t>console.log(Rectangle.name); // output: "Rectangle2" </a:t>
            </a:r>
          </a:p>
          <a:p>
            <a:pPr algn="ctr"/>
            <a:endParaRPr lang="en-US"/>
          </a:p>
        </p:txBody>
      </p:sp>
      <p:sp>
        <p:nvSpPr>
          <p:cNvPr id="6" name="Rectangle 4"/>
          <p:cNvSpPr>
            <a:spLocks noChangeArrowheads="1"/>
          </p:cNvSpPr>
          <p:nvPr/>
        </p:nvSpPr>
        <p:spPr bwMode="auto">
          <a:xfrm>
            <a:off x="0" y="-18068"/>
            <a:ext cx="65" cy="49333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8068"/>
            <a:ext cx="65" cy="49333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3022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rgbClr val="FFFFFF"/>
                </a:solidFill>
                <a:latin typeface="Arial" panose="020B0604020202020204" pitchFamily="34" charset="0"/>
                <a:cs typeface="Arial" panose="020B0604020202020204" pitchFamily="34" charset="0"/>
              </a:rPr>
              <a:t>Class body and method definitions</a:t>
            </a:r>
            <a:endParaRPr lang="en-US" sz="4400" b="0" strike="noStrike" spc="-1">
              <a:latin typeface="Arial" panose="020B0604020202020204" pitchFamily="34" charset="0"/>
              <a:cs typeface="Arial" panose="020B0604020202020204" pitchFamily="34" charset="0"/>
            </a:endParaRPr>
          </a:p>
        </p:txBody>
      </p:sp>
      <p:sp>
        <p:nvSpPr>
          <p:cNvPr id="250" name="CustomShape 2"/>
          <p:cNvSpPr/>
          <p:nvPr/>
        </p:nvSpPr>
        <p:spPr>
          <a:xfrm>
            <a:off x="685800" y="1538514"/>
            <a:ext cx="10819800" cy="18723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1" strike="noStrike" spc="-1" smtClean="0">
                <a:solidFill>
                  <a:schemeClr val="tx2"/>
                </a:solidFill>
                <a:latin typeface="Arial"/>
              </a:rPr>
              <a:t>Strict </a:t>
            </a:r>
            <a:r>
              <a:rPr lang="en-US" sz="1800" b="1" strike="noStrike" spc="-1" smtClean="0">
                <a:solidFill>
                  <a:schemeClr val="tx2"/>
                </a:solidFill>
                <a:latin typeface="Arial"/>
              </a:rPr>
              <a:t>mode. </a:t>
            </a:r>
            <a:r>
              <a:rPr lang="en-US">
                <a:solidFill>
                  <a:schemeClr val="bg1"/>
                </a:solidFill>
              </a:rPr>
              <a:t>The body of a class is executed in </a:t>
            </a:r>
            <a:r>
              <a:rPr lang="en-US" u="sng">
                <a:solidFill>
                  <a:schemeClr val="bg1"/>
                </a:solidFill>
              </a:rPr>
              <a:t>strict </a:t>
            </a:r>
            <a:r>
              <a:rPr lang="en-US" u="sng" smtClean="0">
                <a:solidFill>
                  <a:schemeClr val="bg1"/>
                </a:solidFill>
              </a:rPr>
              <a:t>mode</a:t>
            </a:r>
            <a:r>
              <a:rPr lang="en-US">
                <a:solidFill>
                  <a:schemeClr val="bg1"/>
                </a:solidFill>
              </a:rPr>
              <a:t> </a:t>
            </a:r>
            <a:r>
              <a:rPr lang="en-US" smtClean="0">
                <a:solidFill>
                  <a:schemeClr val="bg1"/>
                </a:solidFill>
              </a:rPr>
              <a:t>- </a:t>
            </a:r>
            <a:r>
              <a:rPr lang="en-US">
                <a:solidFill>
                  <a:schemeClr val="bg1"/>
                </a:solidFill>
              </a:rPr>
              <a:t>code written here is subject to stricter syntax for increased </a:t>
            </a:r>
            <a:r>
              <a:rPr lang="en-US" smtClean="0">
                <a:solidFill>
                  <a:schemeClr val="bg1"/>
                </a:solidFill>
              </a:rPr>
              <a:t>performance.</a:t>
            </a:r>
          </a:p>
          <a:p>
            <a:pPr algn="just">
              <a:lnSpc>
                <a:spcPct val="100000"/>
              </a:lnSpc>
            </a:pPr>
            <a:endParaRPr lang="en-US" sz="1800" b="1" strike="noStrike" spc="-1">
              <a:solidFill>
                <a:schemeClr val="bg1"/>
              </a:solidFill>
              <a:latin typeface="Arial"/>
            </a:endParaRPr>
          </a:p>
          <a:p>
            <a:pPr lvl="0" eaLnBrk="0" fontAlgn="base" hangingPunct="0">
              <a:spcBef>
                <a:spcPct val="0"/>
              </a:spcBef>
              <a:spcAft>
                <a:spcPct val="0"/>
              </a:spcAft>
            </a:pPr>
            <a:r>
              <a:rPr lang="en-US" b="1" spc="-1" smtClean="0">
                <a:solidFill>
                  <a:schemeClr val="tx2"/>
                </a:solidFill>
              </a:rPr>
              <a:t>Constructor -</a:t>
            </a:r>
            <a:r>
              <a:rPr lang="en-US" altLang="en-US">
                <a:solidFill>
                  <a:schemeClr val="bg1"/>
                </a:solidFill>
                <a:latin typeface="Arial" panose="020B0604020202020204" pitchFamily="34" charset="0"/>
                <a:cs typeface="Arial" panose="020B0604020202020204" pitchFamily="34" charset="0"/>
              </a:rPr>
              <a:t> </a:t>
            </a:r>
            <a:r>
              <a:rPr lang="en-US" altLang="en-US" smtClean="0">
                <a:solidFill>
                  <a:schemeClr val="bg1"/>
                </a:solidFill>
                <a:latin typeface="Arial" panose="020B0604020202020204" pitchFamily="34" charset="0"/>
                <a:cs typeface="Arial" panose="020B0604020202020204" pitchFamily="34" charset="0"/>
              </a:rPr>
              <a:t>a </a:t>
            </a:r>
            <a:r>
              <a:rPr lang="en-US" altLang="en-US">
                <a:solidFill>
                  <a:schemeClr val="bg1"/>
                </a:solidFill>
                <a:latin typeface="Arial" panose="020B0604020202020204" pitchFamily="34" charset="0"/>
                <a:cs typeface="Arial" panose="020B0604020202020204" pitchFamily="34" charset="0"/>
              </a:rPr>
              <a:t>special method for creating and initializing an object created with a class. There can only be one special method with the name "constructor" in a class</a:t>
            </a:r>
            <a:r>
              <a:rPr lang="en-US" altLang="en-US" smtClean="0">
                <a:solidFill>
                  <a:schemeClr val="bg1"/>
                </a:solidFill>
                <a:latin typeface="Arial" panose="020B0604020202020204" pitchFamily="34" charset="0"/>
                <a:cs typeface="Arial" panose="020B0604020202020204" pitchFamily="34" charset="0"/>
              </a:rPr>
              <a:t>. Also in constructor we can use </a:t>
            </a:r>
            <a:r>
              <a:rPr lang="en-US" altLang="en-US" u="sng" smtClean="0">
                <a:solidFill>
                  <a:schemeClr val="bg1"/>
                </a:solidFill>
                <a:latin typeface="Arial" panose="020B0604020202020204" pitchFamily="34" charset="0"/>
                <a:cs typeface="Arial" panose="020B0604020202020204" pitchFamily="34" charset="0"/>
              </a:rPr>
              <a:t>super</a:t>
            </a:r>
            <a:r>
              <a:rPr lang="en-US" altLang="en-US" smtClean="0">
                <a:solidFill>
                  <a:schemeClr val="bg1"/>
                </a:solidFill>
                <a:latin typeface="Arial" panose="020B0604020202020204" pitchFamily="34" charset="0"/>
                <a:cs typeface="Arial" panose="020B0604020202020204" pitchFamily="34" charset="0"/>
              </a:rPr>
              <a:t>  if we want to extend arguments from the parent class.</a:t>
            </a:r>
            <a:endParaRPr lang="en-US" sz="1800" b="1" strike="noStrike" spc="-1">
              <a:solidFill>
                <a:schemeClr val="bg1"/>
              </a:solidFill>
              <a:latin typeface="Arial"/>
            </a:endParaRPr>
          </a:p>
        </p:txBody>
      </p:sp>
      <p:sp>
        <p:nvSpPr>
          <p:cNvPr id="4" name="Прямоугольник 3"/>
          <p:cNvSpPr/>
          <p:nvPr/>
        </p:nvSpPr>
        <p:spPr>
          <a:xfrm>
            <a:off x="7321149" y="3795366"/>
            <a:ext cx="3912433" cy="10043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c</a:t>
            </a:r>
            <a:r>
              <a:rPr lang="en-US" smtClean="0">
                <a:solidFill>
                  <a:schemeClr val="accent1"/>
                </a:solidFill>
              </a:rPr>
              <a:t>onstructor ( [ arguments] ) { … }</a:t>
            </a:r>
            <a:endParaRPr lang="en-US">
              <a:solidFill>
                <a:schemeClr val="accent1"/>
              </a:solidFill>
            </a:endParaRPr>
          </a:p>
        </p:txBody>
      </p:sp>
      <p:sp>
        <p:nvSpPr>
          <p:cNvPr id="9" name="Прямоугольник 8"/>
          <p:cNvSpPr/>
          <p:nvPr/>
        </p:nvSpPr>
        <p:spPr>
          <a:xfrm>
            <a:off x="1219200" y="3795366"/>
            <a:ext cx="5441430" cy="10043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a:solidFill>
                  <a:schemeClr val="accent1"/>
                </a:solidFill>
                <a:latin typeface="Consolas" panose="020B0609020204030204" pitchFamily="49" charset="0"/>
                <a:cs typeface="Arial" panose="020B0604020202020204" pitchFamily="34" charset="0"/>
              </a:rPr>
              <a:t>constructor(...</a:t>
            </a:r>
            <a:r>
              <a:rPr lang="en-US" altLang="en-US" err="1">
                <a:solidFill>
                  <a:schemeClr val="accent1"/>
                </a:solidFill>
                <a:latin typeface="Consolas" panose="020B0609020204030204" pitchFamily="49" charset="0"/>
                <a:cs typeface="Arial" panose="020B0604020202020204" pitchFamily="34" charset="0"/>
              </a:rPr>
              <a:t>args</a:t>
            </a:r>
            <a:r>
              <a:rPr lang="en-US" altLang="en-US">
                <a:solidFill>
                  <a:schemeClr val="accent1"/>
                </a:solidFill>
                <a:latin typeface="Consolas" panose="020B0609020204030204" pitchFamily="49" charset="0"/>
                <a:cs typeface="Arial" panose="020B0604020202020204" pitchFamily="34" charset="0"/>
              </a:rPr>
              <a:t>) { super(...</a:t>
            </a:r>
            <a:r>
              <a:rPr lang="en-US" altLang="en-US" err="1">
                <a:solidFill>
                  <a:schemeClr val="accent1"/>
                </a:solidFill>
                <a:latin typeface="Consolas" panose="020B0609020204030204" pitchFamily="49" charset="0"/>
                <a:cs typeface="Arial" panose="020B0604020202020204" pitchFamily="34" charset="0"/>
              </a:rPr>
              <a:t>args</a:t>
            </a:r>
            <a:r>
              <a:rPr lang="en-US" altLang="en-US">
                <a:solidFill>
                  <a:schemeClr val="accent1"/>
                </a:solidFill>
                <a:latin typeface="Consolas" panose="020B0609020204030204" pitchFamily="49" charset="0"/>
                <a:cs typeface="Arial" panose="020B0604020202020204" pitchFamily="34" charset="0"/>
              </a:rPr>
              <a:t>); }</a:t>
            </a:r>
            <a:endParaRPr lang="en-US" altLang="en-US" sz="2400">
              <a:solidFill>
                <a:schemeClr val="accent1"/>
              </a:solidFill>
            </a:endParaRPr>
          </a:p>
        </p:txBody>
      </p:sp>
      <p:sp>
        <p:nvSpPr>
          <p:cNvPr id="7" name="Rectangle 2"/>
          <p:cNvSpPr>
            <a:spLocks noChangeArrowheads="1"/>
          </p:cNvSpPr>
          <p:nvPr/>
        </p:nvSpPr>
        <p:spPr bwMode="auto">
          <a:xfrm>
            <a:off x="0" y="-156567"/>
            <a:ext cx="65" cy="77033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50591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smtClean="0">
                <a:solidFill>
                  <a:schemeClr val="bg1"/>
                </a:solidFill>
                <a:latin typeface="Arial"/>
              </a:rPr>
              <a:t>Example of </a:t>
            </a:r>
            <a:r>
              <a:rPr lang="en-US" sz="4400" spc="-1" smtClean="0">
                <a:solidFill>
                  <a:schemeClr val="bg1"/>
                </a:solidFill>
                <a:latin typeface="Arial"/>
              </a:rPr>
              <a:t>creating objects</a:t>
            </a:r>
            <a:endParaRPr lang="en-US" sz="4400" b="0" strike="noStrike" spc="-1">
              <a:solidFill>
                <a:schemeClr val="bg1"/>
              </a:solidFill>
              <a:latin typeface="Arial"/>
            </a:endParaRPr>
          </a:p>
        </p:txBody>
      </p:sp>
      <p:sp>
        <p:nvSpPr>
          <p:cNvPr id="2" name="Прямоугольник 1"/>
          <p:cNvSpPr/>
          <p:nvPr/>
        </p:nvSpPr>
        <p:spPr>
          <a:xfrm>
            <a:off x="685800" y="1969244"/>
            <a:ext cx="5051685" cy="3834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1"/>
                </a:solidFill>
              </a:rPr>
              <a:t> </a:t>
            </a:r>
            <a:r>
              <a:rPr lang="en-US" b="1" smtClean="0">
                <a:solidFill>
                  <a:schemeClr val="accent1"/>
                </a:solidFill>
              </a:rPr>
              <a:t>      </a:t>
            </a:r>
            <a:r>
              <a:rPr lang="en-US" b="1" smtClean="0">
                <a:solidFill>
                  <a:srgbClr val="FFFF00"/>
                </a:solidFill>
              </a:rPr>
              <a:t>USING CLASS</a:t>
            </a:r>
            <a:r>
              <a:rPr lang="en-US" b="1" smtClean="0">
                <a:solidFill>
                  <a:schemeClr val="accent1"/>
                </a:solidFill>
              </a:rPr>
              <a:t>	</a:t>
            </a:r>
            <a:endParaRPr lang="en-US" b="1">
              <a:solidFill>
                <a:schemeClr val="accent1"/>
              </a:solidFill>
            </a:endParaRPr>
          </a:p>
          <a:p>
            <a:endParaRPr lang="en-US" b="1" smtClean="0">
              <a:solidFill>
                <a:schemeClr val="accent1"/>
              </a:solidFill>
            </a:endParaRPr>
          </a:p>
          <a:p>
            <a:r>
              <a:rPr lang="en-US" b="1" smtClean="0">
                <a:solidFill>
                  <a:schemeClr val="accent1"/>
                </a:solidFill>
              </a:rPr>
              <a:t>      class </a:t>
            </a:r>
            <a:r>
              <a:rPr lang="en-US" err="1">
                <a:solidFill>
                  <a:schemeClr val="accent6"/>
                </a:solidFill>
              </a:rPr>
              <a:t>MyClass</a:t>
            </a:r>
            <a:r>
              <a:rPr lang="en-US" b="1">
                <a:solidFill>
                  <a:schemeClr val="accent1"/>
                </a:solidFill>
              </a:rPr>
              <a:t>{</a:t>
            </a:r>
            <a:endParaRPr lang="en-US">
              <a:solidFill>
                <a:schemeClr val="accent1"/>
              </a:solidFill>
            </a:endParaRPr>
          </a:p>
          <a:p>
            <a:r>
              <a:rPr lang="en-US" b="1" smtClean="0">
                <a:solidFill>
                  <a:schemeClr val="accent1"/>
                </a:solidFill>
              </a:rPr>
              <a:t>         constructor</a:t>
            </a:r>
            <a:r>
              <a:rPr lang="en-US" smtClean="0">
                <a:solidFill>
                  <a:schemeClr val="accent1"/>
                </a:solidFill>
              </a:rPr>
              <a:t> (  text )</a:t>
            </a:r>
            <a:r>
              <a:rPr lang="en-US" b="1" smtClean="0">
                <a:solidFill>
                  <a:schemeClr val="accent1"/>
                </a:solidFill>
              </a:rPr>
              <a:t>{</a:t>
            </a:r>
            <a:r>
              <a:rPr lang="en-US" smtClean="0">
                <a:solidFill>
                  <a:schemeClr val="accent1"/>
                </a:solidFill>
              </a:rPr>
              <a:t> </a:t>
            </a:r>
            <a:r>
              <a:rPr lang="en-US" b="1" smtClean="0">
                <a:solidFill>
                  <a:schemeClr val="accent1"/>
                </a:solidFill>
              </a:rPr>
              <a:t> </a:t>
            </a:r>
            <a:r>
              <a:rPr lang="en-US" b="1" err="1" smtClean="0">
                <a:solidFill>
                  <a:schemeClr val="accent1"/>
                </a:solidFill>
              </a:rPr>
              <a:t>this</a:t>
            </a:r>
            <a:r>
              <a:rPr lang="en-US" err="1" smtClean="0">
                <a:solidFill>
                  <a:schemeClr val="accent1"/>
                </a:solidFill>
              </a:rPr>
              <a:t>.text</a:t>
            </a:r>
            <a:r>
              <a:rPr lang="en-US" smtClean="0">
                <a:solidFill>
                  <a:schemeClr val="accent1"/>
                </a:solidFill>
              </a:rPr>
              <a:t> </a:t>
            </a:r>
            <a:r>
              <a:rPr lang="en-US">
                <a:solidFill>
                  <a:schemeClr val="accent1"/>
                </a:solidFill>
              </a:rPr>
              <a:t>= text</a:t>
            </a:r>
            <a:r>
              <a:rPr lang="en-US" smtClean="0">
                <a:solidFill>
                  <a:schemeClr val="accent1"/>
                </a:solidFill>
              </a:rPr>
              <a:t>;  </a:t>
            </a:r>
            <a:r>
              <a:rPr lang="en-US" b="1" smtClean="0">
                <a:solidFill>
                  <a:schemeClr val="accent1"/>
                </a:solidFill>
              </a:rPr>
              <a:t>}</a:t>
            </a:r>
          </a:p>
          <a:p>
            <a:endParaRPr lang="en-US">
              <a:solidFill>
                <a:schemeClr val="accent1"/>
              </a:solidFill>
            </a:endParaRPr>
          </a:p>
          <a:p>
            <a:r>
              <a:rPr lang="en-US" b="1" smtClean="0">
                <a:solidFill>
                  <a:schemeClr val="accent1"/>
                </a:solidFill>
              </a:rPr>
              <a:t>      }</a:t>
            </a:r>
            <a:endParaRPr lang="en-US">
              <a:solidFill>
                <a:schemeClr val="accent1"/>
              </a:solidFill>
            </a:endParaRPr>
          </a:p>
          <a:p>
            <a:endParaRPr lang="en-US">
              <a:solidFill>
                <a:schemeClr val="accent1"/>
              </a:solidFill>
            </a:endParaRPr>
          </a:p>
          <a:p>
            <a:r>
              <a:rPr lang="en-US" b="1" smtClean="0">
                <a:solidFill>
                  <a:schemeClr val="accent1"/>
                </a:solidFill>
              </a:rPr>
              <a:t>      let</a:t>
            </a:r>
            <a:r>
              <a:rPr lang="en-US" smtClean="0">
                <a:solidFill>
                  <a:schemeClr val="accent1"/>
                </a:solidFill>
              </a:rPr>
              <a:t> </a:t>
            </a:r>
            <a:r>
              <a:rPr lang="en-US" err="1" smtClean="0">
                <a:solidFill>
                  <a:schemeClr val="accent1"/>
                </a:solidFill>
              </a:rPr>
              <a:t>obj</a:t>
            </a:r>
            <a:r>
              <a:rPr lang="en-US" smtClean="0">
                <a:solidFill>
                  <a:schemeClr val="accent1"/>
                </a:solidFill>
              </a:rPr>
              <a:t> = </a:t>
            </a:r>
            <a:r>
              <a:rPr lang="en-US" b="1" smtClean="0">
                <a:solidFill>
                  <a:srgbClr val="FF0000"/>
                </a:solidFill>
              </a:rPr>
              <a:t>new</a:t>
            </a:r>
            <a:r>
              <a:rPr lang="en-US" smtClean="0">
                <a:solidFill>
                  <a:schemeClr val="accent1"/>
                </a:solidFill>
              </a:rPr>
              <a:t> </a:t>
            </a:r>
            <a:r>
              <a:rPr lang="en-US" err="1">
                <a:solidFill>
                  <a:schemeClr val="accent6"/>
                </a:solidFill>
              </a:rPr>
              <a:t>MyClass</a:t>
            </a:r>
            <a:r>
              <a:rPr lang="en-US">
                <a:solidFill>
                  <a:schemeClr val="accent1"/>
                </a:solidFill>
              </a:rPr>
              <a:t>(</a:t>
            </a:r>
            <a:r>
              <a:rPr lang="en-US" b="1">
                <a:solidFill>
                  <a:schemeClr val="accent1"/>
                </a:solidFill>
              </a:rPr>
              <a:t>"test</a:t>
            </a:r>
            <a:r>
              <a:rPr lang="en-US" b="1" smtClean="0">
                <a:solidFill>
                  <a:schemeClr val="accent1"/>
                </a:solidFill>
              </a:rPr>
              <a:t>"</a:t>
            </a:r>
            <a:r>
              <a:rPr lang="en-US" smtClean="0">
                <a:solidFill>
                  <a:schemeClr val="accent1"/>
                </a:solidFill>
              </a:rPr>
              <a:t>);</a:t>
            </a:r>
          </a:p>
          <a:p>
            <a:endParaRPr lang="en-US">
              <a:solidFill>
                <a:schemeClr val="accent1"/>
              </a:solidFill>
            </a:endParaRPr>
          </a:p>
          <a:p>
            <a:r>
              <a:rPr lang="en-US" b="1" smtClean="0">
                <a:solidFill>
                  <a:schemeClr val="accent1"/>
                </a:solidFill>
              </a:rPr>
              <a:t>      alert</a:t>
            </a:r>
            <a:r>
              <a:rPr lang="en-US" smtClean="0">
                <a:solidFill>
                  <a:schemeClr val="accent1"/>
                </a:solidFill>
              </a:rPr>
              <a:t>(</a:t>
            </a:r>
            <a:r>
              <a:rPr lang="en-US" err="1" smtClean="0">
                <a:solidFill>
                  <a:schemeClr val="accent1"/>
                </a:solidFill>
              </a:rPr>
              <a:t>obj.text</a:t>
            </a:r>
            <a:r>
              <a:rPr lang="en-US" smtClean="0">
                <a:solidFill>
                  <a:schemeClr val="accent1"/>
                </a:solidFill>
              </a:rPr>
              <a:t>);  // text</a:t>
            </a:r>
            <a:endParaRPr lang="en-US">
              <a:solidFill>
                <a:schemeClr val="accent1"/>
              </a:solidFill>
            </a:endParaRPr>
          </a:p>
          <a:p>
            <a:r>
              <a:rPr lang="en-US">
                <a:solidFill>
                  <a:schemeClr val="accent1"/>
                </a:solidFill>
              </a:rPr>
              <a:t/>
            </a:r>
            <a:br>
              <a:rPr lang="en-US">
                <a:solidFill>
                  <a:schemeClr val="accent1"/>
                </a:solidFill>
              </a:rPr>
            </a:br>
            <a:r>
              <a:rPr lang="en-US" smtClean="0">
                <a:solidFill>
                  <a:schemeClr val="accent1"/>
                </a:solidFill>
              </a:rPr>
              <a:t>      </a:t>
            </a:r>
            <a:r>
              <a:rPr lang="en-US" b="1" smtClean="0">
                <a:solidFill>
                  <a:schemeClr val="accent1"/>
                </a:solidFill>
              </a:rPr>
              <a:t>alert</a:t>
            </a:r>
            <a:r>
              <a:rPr lang="en-US" smtClean="0">
                <a:solidFill>
                  <a:schemeClr val="accent1"/>
                </a:solidFill>
              </a:rPr>
              <a:t>(</a:t>
            </a:r>
            <a:r>
              <a:rPr lang="en-US" b="1" err="1" smtClean="0">
                <a:solidFill>
                  <a:schemeClr val="accent1"/>
                </a:solidFill>
              </a:rPr>
              <a:t>typeof</a:t>
            </a:r>
            <a:r>
              <a:rPr lang="en-US" smtClean="0">
                <a:solidFill>
                  <a:schemeClr val="accent1"/>
                </a:solidFill>
              </a:rPr>
              <a:t> </a:t>
            </a:r>
            <a:r>
              <a:rPr lang="en-US" err="1" smtClean="0">
                <a:solidFill>
                  <a:schemeClr val="accent1"/>
                </a:solidFill>
              </a:rPr>
              <a:t>obj</a:t>
            </a:r>
            <a:r>
              <a:rPr lang="en-US" smtClean="0">
                <a:solidFill>
                  <a:schemeClr val="accent1"/>
                </a:solidFill>
              </a:rPr>
              <a:t>); </a:t>
            </a:r>
            <a:r>
              <a:rPr lang="en-US">
                <a:solidFill>
                  <a:schemeClr val="accent1"/>
                </a:solidFill>
              </a:rPr>
              <a:t>// </a:t>
            </a:r>
            <a:r>
              <a:rPr lang="en-US" b="1">
                <a:solidFill>
                  <a:schemeClr val="accent1"/>
                </a:solidFill>
              </a:rPr>
              <a:t>"object"</a:t>
            </a:r>
            <a:endParaRPr lang="en-US">
              <a:solidFill>
                <a:schemeClr val="accent1"/>
              </a:solidFill>
            </a:endParaRPr>
          </a:p>
          <a:p>
            <a:pPr algn="ctr"/>
            <a:endParaRPr lang="en-US">
              <a:solidFill>
                <a:schemeClr val="accent1"/>
              </a:solidFill>
            </a:endParaRPr>
          </a:p>
        </p:txBody>
      </p:sp>
      <p:sp>
        <p:nvSpPr>
          <p:cNvPr id="5" name="Прямоугольник 4"/>
          <p:cNvSpPr/>
          <p:nvPr/>
        </p:nvSpPr>
        <p:spPr>
          <a:xfrm>
            <a:off x="6315256" y="1969244"/>
            <a:ext cx="5051685" cy="3834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accent1"/>
                </a:solidFill>
              </a:rPr>
              <a:t>     </a:t>
            </a:r>
            <a:r>
              <a:rPr lang="en-US" b="1" smtClean="0">
                <a:solidFill>
                  <a:srgbClr val="FFFF00"/>
                </a:solidFill>
              </a:rPr>
              <a:t>USING FUNCTION - CONSTRUCTOR</a:t>
            </a:r>
          </a:p>
          <a:p>
            <a:endParaRPr lang="en-US" b="1">
              <a:solidFill>
                <a:schemeClr val="accent1"/>
              </a:solidFill>
            </a:endParaRPr>
          </a:p>
          <a:p>
            <a:r>
              <a:rPr lang="en-US" b="1">
                <a:solidFill>
                  <a:schemeClr val="accent1"/>
                </a:solidFill>
              </a:rPr>
              <a:t> </a:t>
            </a:r>
            <a:r>
              <a:rPr lang="en-US" b="1" smtClean="0">
                <a:solidFill>
                  <a:schemeClr val="accent1"/>
                </a:solidFill>
              </a:rPr>
              <a:t>    function</a:t>
            </a:r>
            <a:r>
              <a:rPr lang="en-US" smtClean="0">
                <a:solidFill>
                  <a:schemeClr val="accent1"/>
                </a:solidFill>
              </a:rPr>
              <a:t> </a:t>
            </a:r>
            <a:r>
              <a:rPr lang="en-US" err="1">
                <a:solidFill>
                  <a:schemeClr val="accent6"/>
                </a:solidFill>
              </a:rPr>
              <a:t>MyClass</a:t>
            </a:r>
            <a:r>
              <a:rPr lang="en-US">
                <a:solidFill>
                  <a:schemeClr val="accent1"/>
                </a:solidFill>
              </a:rPr>
              <a:t>(text)</a:t>
            </a:r>
            <a:r>
              <a:rPr lang="en-US" b="1">
                <a:solidFill>
                  <a:schemeClr val="accent1"/>
                </a:solidFill>
              </a:rPr>
              <a:t>{</a:t>
            </a:r>
            <a:endParaRPr lang="en-US">
              <a:solidFill>
                <a:schemeClr val="accent1"/>
              </a:solidFill>
            </a:endParaRPr>
          </a:p>
          <a:p>
            <a:r>
              <a:rPr lang="en-US" b="1" smtClean="0">
                <a:solidFill>
                  <a:schemeClr val="accent1"/>
                </a:solidFill>
              </a:rPr>
              <a:t>           </a:t>
            </a:r>
            <a:r>
              <a:rPr lang="en-US" b="1" err="1" smtClean="0">
                <a:solidFill>
                  <a:schemeClr val="accent1"/>
                </a:solidFill>
              </a:rPr>
              <a:t>this</a:t>
            </a:r>
            <a:r>
              <a:rPr lang="en-US" err="1" smtClean="0">
                <a:solidFill>
                  <a:schemeClr val="accent1"/>
                </a:solidFill>
              </a:rPr>
              <a:t>.text</a:t>
            </a:r>
            <a:r>
              <a:rPr lang="en-US" smtClean="0">
                <a:solidFill>
                  <a:schemeClr val="accent1"/>
                </a:solidFill>
              </a:rPr>
              <a:t> </a:t>
            </a:r>
            <a:r>
              <a:rPr lang="en-US">
                <a:solidFill>
                  <a:schemeClr val="accent1"/>
                </a:solidFill>
              </a:rPr>
              <a:t>= text;</a:t>
            </a:r>
          </a:p>
          <a:p>
            <a:r>
              <a:rPr lang="en-US" b="1" smtClean="0">
                <a:solidFill>
                  <a:schemeClr val="accent1"/>
                </a:solidFill>
              </a:rPr>
              <a:t>      }</a:t>
            </a:r>
            <a:endParaRPr lang="en-US">
              <a:solidFill>
                <a:schemeClr val="accent1"/>
              </a:solidFill>
            </a:endParaRPr>
          </a:p>
          <a:p>
            <a:endParaRPr lang="en-US">
              <a:solidFill>
                <a:schemeClr val="accent1"/>
              </a:solidFill>
            </a:endParaRPr>
          </a:p>
          <a:p>
            <a:r>
              <a:rPr lang="en-US" b="1" smtClean="0">
                <a:solidFill>
                  <a:schemeClr val="accent1"/>
                </a:solidFill>
              </a:rPr>
              <a:t>      let</a:t>
            </a:r>
            <a:r>
              <a:rPr lang="en-US" smtClean="0">
                <a:solidFill>
                  <a:schemeClr val="accent1"/>
                </a:solidFill>
              </a:rPr>
              <a:t> </a:t>
            </a:r>
            <a:r>
              <a:rPr lang="en-US" err="1" smtClean="0">
                <a:solidFill>
                  <a:schemeClr val="accent1"/>
                </a:solidFill>
              </a:rPr>
              <a:t>obj</a:t>
            </a:r>
            <a:r>
              <a:rPr lang="en-US" smtClean="0">
                <a:solidFill>
                  <a:schemeClr val="accent1"/>
                </a:solidFill>
              </a:rPr>
              <a:t> = </a:t>
            </a:r>
            <a:r>
              <a:rPr lang="en-US" b="1" smtClean="0">
                <a:solidFill>
                  <a:srgbClr val="FF0000"/>
                </a:solidFill>
              </a:rPr>
              <a:t>new</a:t>
            </a:r>
            <a:r>
              <a:rPr lang="en-US" smtClean="0">
                <a:solidFill>
                  <a:schemeClr val="accent1"/>
                </a:solidFill>
              </a:rPr>
              <a:t> </a:t>
            </a:r>
            <a:r>
              <a:rPr lang="en-US" err="1">
                <a:solidFill>
                  <a:schemeClr val="accent6"/>
                </a:solidFill>
              </a:rPr>
              <a:t>MyClass</a:t>
            </a:r>
            <a:r>
              <a:rPr lang="en-US">
                <a:solidFill>
                  <a:schemeClr val="accent1"/>
                </a:solidFill>
              </a:rPr>
              <a:t>(</a:t>
            </a:r>
            <a:r>
              <a:rPr lang="en-US" b="1">
                <a:solidFill>
                  <a:schemeClr val="accent1"/>
                </a:solidFill>
              </a:rPr>
              <a:t>"test</a:t>
            </a:r>
            <a:r>
              <a:rPr lang="en-US" b="1" smtClean="0">
                <a:solidFill>
                  <a:schemeClr val="accent1"/>
                </a:solidFill>
              </a:rPr>
              <a:t>"</a:t>
            </a:r>
            <a:r>
              <a:rPr lang="en-US" smtClean="0">
                <a:solidFill>
                  <a:schemeClr val="accent1"/>
                </a:solidFill>
              </a:rPr>
              <a:t>);</a:t>
            </a:r>
          </a:p>
          <a:p>
            <a:endParaRPr lang="en-US">
              <a:solidFill>
                <a:schemeClr val="accent1"/>
              </a:solidFill>
            </a:endParaRPr>
          </a:p>
          <a:p>
            <a:r>
              <a:rPr lang="en-US" b="1" smtClean="0">
                <a:solidFill>
                  <a:schemeClr val="accent1"/>
                </a:solidFill>
              </a:rPr>
              <a:t>      alert</a:t>
            </a:r>
            <a:r>
              <a:rPr lang="en-US">
                <a:solidFill>
                  <a:schemeClr val="accent1"/>
                </a:solidFill>
              </a:rPr>
              <a:t>( </a:t>
            </a:r>
            <a:r>
              <a:rPr lang="en-US" err="1" smtClean="0">
                <a:solidFill>
                  <a:schemeClr val="accent1"/>
                </a:solidFill>
              </a:rPr>
              <a:t>obj.text</a:t>
            </a:r>
            <a:r>
              <a:rPr lang="en-US" smtClean="0">
                <a:solidFill>
                  <a:schemeClr val="accent1"/>
                </a:solidFill>
              </a:rPr>
              <a:t> );  // text</a:t>
            </a:r>
          </a:p>
          <a:p>
            <a:endParaRPr lang="en-US">
              <a:solidFill>
                <a:schemeClr val="accent1"/>
              </a:solidFill>
            </a:endParaRPr>
          </a:p>
          <a:p>
            <a:r>
              <a:rPr lang="en-US" b="1" smtClean="0">
                <a:solidFill>
                  <a:schemeClr val="accent1"/>
                </a:solidFill>
              </a:rPr>
              <a:t>      alert</a:t>
            </a:r>
            <a:r>
              <a:rPr lang="en-US" smtClean="0">
                <a:solidFill>
                  <a:schemeClr val="accent1"/>
                </a:solidFill>
              </a:rPr>
              <a:t>(</a:t>
            </a:r>
            <a:r>
              <a:rPr lang="en-US" b="1" err="1" smtClean="0">
                <a:solidFill>
                  <a:schemeClr val="accent1"/>
                </a:solidFill>
              </a:rPr>
              <a:t>typeof</a:t>
            </a:r>
            <a:r>
              <a:rPr lang="en-US" smtClean="0">
                <a:solidFill>
                  <a:schemeClr val="accent1"/>
                </a:solidFill>
              </a:rPr>
              <a:t> </a:t>
            </a:r>
            <a:r>
              <a:rPr lang="en-US" err="1" smtClean="0">
                <a:solidFill>
                  <a:schemeClr val="accent1"/>
                </a:solidFill>
              </a:rPr>
              <a:t>obj</a:t>
            </a:r>
            <a:r>
              <a:rPr lang="en-US" smtClean="0">
                <a:solidFill>
                  <a:schemeClr val="accent1"/>
                </a:solidFill>
              </a:rPr>
              <a:t>); </a:t>
            </a:r>
            <a:r>
              <a:rPr lang="en-US">
                <a:solidFill>
                  <a:schemeClr val="accent1"/>
                </a:solidFill>
              </a:rPr>
              <a:t>// </a:t>
            </a:r>
            <a:r>
              <a:rPr lang="en-US" b="1">
                <a:solidFill>
                  <a:schemeClr val="accent1"/>
                </a:solidFill>
              </a:rPr>
              <a:t>"object"</a:t>
            </a:r>
            <a:endParaRPr lang="en-US">
              <a:solidFill>
                <a:schemeClr val="accent1"/>
              </a:solidFill>
            </a:endParaRPr>
          </a:p>
          <a:p>
            <a:pPr algn="ctr"/>
            <a:endParaRPr lang="en-US"/>
          </a:p>
        </p:txBody>
      </p:sp>
      <p:sp>
        <p:nvSpPr>
          <p:cNvPr id="7" name="TextBox 6"/>
          <p:cNvSpPr txBox="1"/>
          <p:nvPr/>
        </p:nvSpPr>
        <p:spPr>
          <a:xfrm>
            <a:off x="685800" y="1409295"/>
            <a:ext cx="10681141" cy="369332"/>
          </a:xfrm>
          <a:prstGeom prst="rect">
            <a:avLst/>
          </a:prstGeom>
          <a:noFill/>
        </p:spPr>
        <p:txBody>
          <a:bodyPr wrap="square" rtlCol="0">
            <a:spAutoFit/>
          </a:bodyPr>
          <a:lstStyle/>
          <a:p>
            <a:r>
              <a:rPr lang="en-US" b="1" smtClean="0">
                <a:solidFill>
                  <a:schemeClr val="tx2"/>
                </a:solidFill>
              </a:rPr>
              <a:t>New</a:t>
            </a:r>
            <a:r>
              <a:rPr lang="en-US" smtClean="0"/>
              <a:t> </a:t>
            </a:r>
            <a:r>
              <a:rPr lang="en-US" smtClean="0">
                <a:solidFill>
                  <a:schemeClr val="bg1"/>
                </a:solidFill>
              </a:rPr>
              <a:t>– keyword is used to create new object that is referred to </a:t>
            </a:r>
            <a:r>
              <a:rPr lang="en-US">
                <a:solidFill>
                  <a:schemeClr val="bg1"/>
                </a:solidFill>
              </a:rPr>
              <a:t>an </a:t>
            </a:r>
            <a:r>
              <a:rPr lang="en-US" u="sng">
                <a:solidFill>
                  <a:schemeClr val="bg1"/>
                </a:solidFill>
              </a:rPr>
              <a:t>instance of the class</a:t>
            </a:r>
            <a:r>
              <a:rPr lang="en-US" u="sng" smtClean="0">
                <a:solidFill>
                  <a:schemeClr val="bg1"/>
                </a:solidFill>
              </a:rPr>
              <a:t> </a:t>
            </a:r>
            <a:endParaRPr lang="en-US" u="sng">
              <a:solidFill>
                <a:schemeClr val="bg1"/>
              </a:solidFill>
            </a:endParaRPr>
          </a:p>
        </p:txBody>
      </p:sp>
    </p:spTree>
    <p:extLst>
      <p:ext uri="{BB962C8B-B14F-4D97-AF65-F5344CB8AC3E}">
        <p14:creationId xmlns:p14="http://schemas.microsoft.com/office/powerpoint/2010/main" val="140677877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a:solidFill>
                  <a:srgbClr val="FFFFFF"/>
                </a:solidFill>
                <a:latin typeface="Arial" panose="020B0604020202020204" pitchFamily="34" charset="0"/>
                <a:cs typeface="Arial" panose="020B0604020202020204" pitchFamily="34" charset="0"/>
              </a:rPr>
              <a:t>Class body and method definitions</a:t>
            </a:r>
            <a:endParaRPr lang="en-US" sz="4400" spc="-1">
              <a:latin typeface="Arial" panose="020B0604020202020204" pitchFamily="34" charset="0"/>
              <a:cs typeface="Arial" panose="020B0604020202020204" pitchFamily="34" charset="0"/>
            </a:endParaRPr>
          </a:p>
        </p:txBody>
      </p:sp>
      <p:sp>
        <p:nvSpPr>
          <p:cNvPr id="3" name="TextBox 2"/>
          <p:cNvSpPr txBox="1"/>
          <p:nvPr/>
        </p:nvSpPr>
        <p:spPr>
          <a:xfrm>
            <a:off x="824459" y="1708878"/>
            <a:ext cx="10681141" cy="646331"/>
          </a:xfrm>
          <a:prstGeom prst="rect">
            <a:avLst/>
          </a:prstGeom>
          <a:noFill/>
        </p:spPr>
        <p:txBody>
          <a:bodyPr wrap="square" rtlCol="0">
            <a:spAutoFit/>
          </a:bodyPr>
          <a:lstStyle/>
          <a:p>
            <a:r>
              <a:rPr lang="en-US" b="1" smtClean="0">
                <a:solidFill>
                  <a:schemeClr val="tx2"/>
                </a:solidFill>
              </a:rPr>
              <a:t>Extends</a:t>
            </a:r>
            <a:r>
              <a:rPr lang="en-US" smtClean="0"/>
              <a:t> </a:t>
            </a:r>
            <a:r>
              <a:rPr lang="en-US" smtClean="0">
                <a:solidFill>
                  <a:schemeClr val="bg1"/>
                </a:solidFill>
              </a:rPr>
              <a:t>- </a:t>
            </a:r>
            <a:r>
              <a:rPr lang="en-US">
                <a:solidFill>
                  <a:schemeClr val="bg1"/>
                </a:solidFill>
              </a:rPr>
              <a:t>is used in </a:t>
            </a:r>
            <a:r>
              <a:rPr lang="en-US" u="sng">
                <a:solidFill>
                  <a:schemeClr val="bg1"/>
                </a:solidFill>
              </a:rPr>
              <a:t>class </a:t>
            </a:r>
            <a:r>
              <a:rPr lang="en-US" u="sng" smtClean="0">
                <a:solidFill>
                  <a:schemeClr val="bg1"/>
                </a:solidFill>
              </a:rPr>
              <a:t>declarations</a:t>
            </a:r>
            <a:r>
              <a:rPr lang="en-US">
                <a:solidFill>
                  <a:schemeClr val="bg1"/>
                </a:solidFill>
              </a:rPr>
              <a:t> or </a:t>
            </a:r>
            <a:r>
              <a:rPr lang="en-US" u="sng">
                <a:solidFill>
                  <a:schemeClr val="bg1"/>
                </a:solidFill>
              </a:rPr>
              <a:t>class </a:t>
            </a:r>
            <a:r>
              <a:rPr lang="en-US" u="sng" smtClean="0">
                <a:solidFill>
                  <a:schemeClr val="bg1"/>
                </a:solidFill>
              </a:rPr>
              <a:t>expressionss</a:t>
            </a:r>
            <a:r>
              <a:rPr lang="en-US">
                <a:solidFill>
                  <a:schemeClr val="bg1"/>
                </a:solidFill>
              </a:rPr>
              <a:t> to create a class that is a child of another class.</a:t>
            </a:r>
            <a:r>
              <a:rPr lang="en-US" smtClean="0">
                <a:solidFill>
                  <a:schemeClr val="bg1"/>
                </a:solidFill>
              </a:rPr>
              <a:t> </a:t>
            </a:r>
            <a:endParaRPr lang="en-US">
              <a:solidFill>
                <a:schemeClr val="bg1"/>
              </a:solidFill>
            </a:endParaRPr>
          </a:p>
        </p:txBody>
      </p:sp>
      <p:sp>
        <p:nvSpPr>
          <p:cNvPr id="4" name="Прямоугольник 3"/>
          <p:cNvSpPr/>
          <p:nvPr/>
        </p:nvSpPr>
        <p:spPr>
          <a:xfrm>
            <a:off x="539646" y="2603421"/>
            <a:ext cx="6006297" cy="30562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  </a:t>
            </a:r>
            <a:r>
              <a:rPr lang="en-US" smtClean="0">
                <a:solidFill>
                  <a:schemeClr val="accent1"/>
                </a:solidFill>
              </a:rPr>
              <a:t> class </a:t>
            </a:r>
            <a:r>
              <a:rPr lang="en-US" smtClean="0">
                <a:solidFill>
                  <a:schemeClr val="accent6"/>
                </a:solidFill>
              </a:rPr>
              <a:t>Animal</a:t>
            </a:r>
            <a:r>
              <a:rPr lang="en-US" smtClean="0">
                <a:solidFill>
                  <a:schemeClr val="accent1"/>
                </a:solidFill>
              </a:rPr>
              <a:t> {</a:t>
            </a:r>
          </a:p>
          <a:p>
            <a:r>
              <a:rPr lang="en-US">
                <a:solidFill>
                  <a:schemeClr val="accent1"/>
                </a:solidFill>
              </a:rPr>
              <a:t> </a:t>
            </a:r>
            <a:r>
              <a:rPr lang="en-US" smtClean="0">
                <a:solidFill>
                  <a:schemeClr val="accent1"/>
                </a:solidFill>
              </a:rPr>
              <a:t>    constructor (</a:t>
            </a:r>
            <a:r>
              <a:rPr lang="en-US" smtClean="0">
                <a:solidFill>
                  <a:srgbClr val="FFFF00"/>
                </a:solidFill>
              </a:rPr>
              <a:t>name</a:t>
            </a:r>
            <a:r>
              <a:rPr lang="en-US" smtClean="0">
                <a:solidFill>
                  <a:schemeClr val="accent1"/>
                </a:solidFill>
              </a:rPr>
              <a:t>, </a:t>
            </a:r>
            <a:r>
              <a:rPr lang="en-US" smtClean="0">
                <a:solidFill>
                  <a:srgbClr val="FFFF00"/>
                </a:solidFill>
              </a:rPr>
              <a:t>speed</a:t>
            </a:r>
            <a:r>
              <a:rPr lang="en-US" smtClean="0">
                <a:solidFill>
                  <a:schemeClr val="accent1"/>
                </a:solidFill>
              </a:rPr>
              <a:t>){</a:t>
            </a:r>
          </a:p>
          <a:p>
            <a:r>
              <a:rPr lang="en-US" smtClean="0">
                <a:solidFill>
                  <a:schemeClr val="accent1"/>
                </a:solidFill>
              </a:rPr>
              <a:t>         this.</a:t>
            </a:r>
            <a:r>
              <a:rPr lang="en-US" smtClean="0">
                <a:solidFill>
                  <a:schemeClr val="accent6"/>
                </a:solidFill>
              </a:rPr>
              <a:t>name</a:t>
            </a:r>
            <a:r>
              <a:rPr lang="en-US" smtClean="0">
                <a:solidFill>
                  <a:schemeClr val="accent1"/>
                </a:solidFill>
              </a:rPr>
              <a:t> = </a:t>
            </a:r>
            <a:r>
              <a:rPr lang="en-US" smtClean="0">
                <a:solidFill>
                  <a:srgbClr val="FFFF00"/>
                </a:solidFill>
              </a:rPr>
              <a:t>name</a:t>
            </a:r>
            <a:r>
              <a:rPr lang="en-US" smtClean="0">
                <a:solidFill>
                  <a:schemeClr val="accent1"/>
                </a:solidFill>
              </a:rPr>
              <a:t>;</a:t>
            </a:r>
          </a:p>
          <a:p>
            <a:r>
              <a:rPr lang="en-US" smtClean="0">
                <a:solidFill>
                  <a:schemeClr val="accent1"/>
                </a:solidFill>
              </a:rPr>
              <a:t>         </a:t>
            </a:r>
            <a:r>
              <a:rPr lang="en-US" err="1" smtClean="0">
                <a:solidFill>
                  <a:schemeClr val="accent1"/>
                </a:solidFill>
              </a:rPr>
              <a:t>this.</a:t>
            </a:r>
            <a:r>
              <a:rPr lang="en-US" err="1" smtClean="0">
                <a:solidFill>
                  <a:schemeClr val="accent6"/>
                </a:solidFill>
              </a:rPr>
              <a:t>speed</a:t>
            </a:r>
            <a:r>
              <a:rPr lang="en-US" smtClean="0">
                <a:solidFill>
                  <a:schemeClr val="accent1"/>
                </a:solidFill>
              </a:rPr>
              <a:t> = </a:t>
            </a:r>
            <a:r>
              <a:rPr lang="en-US" smtClean="0">
                <a:solidFill>
                  <a:srgbClr val="FFFF00"/>
                </a:solidFill>
              </a:rPr>
              <a:t>speed</a:t>
            </a:r>
            <a:r>
              <a:rPr lang="en-US" smtClean="0">
                <a:solidFill>
                  <a:schemeClr val="accent1"/>
                </a:solidFill>
              </a:rPr>
              <a:t>;</a:t>
            </a:r>
          </a:p>
          <a:p>
            <a:r>
              <a:rPr lang="en-US">
                <a:solidFill>
                  <a:schemeClr val="accent1"/>
                </a:solidFill>
              </a:rPr>
              <a:t> </a:t>
            </a:r>
            <a:r>
              <a:rPr lang="en-US" smtClean="0">
                <a:solidFill>
                  <a:schemeClr val="accent1"/>
                </a:solidFill>
              </a:rPr>
              <a:t>     }</a:t>
            </a:r>
          </a:p>
          <a:p>
            <a:r>
              <a:rPr lang="en-US">
                <a:solidFill>
                  <a:srgbClr val="FFC000"/>
                </a:solidFill>
              </a:rPr>
              <a:t> </a:t>
            </a:r>
            <a:r>
              <a:rPr lang="en-US" smtClean="0">
                <a:solidFill>
                  <a:srgbClr val="FFC000"/>
                </a:solidFill>
              </a:rPr>
              <a:t>     run</a:t>
            </a:r>
            <a:r>
              <a:rPr lang="en-US" smtClean="0">
                <a:solidFill>
                  <a:schemeClr val="accent1"/>
                </a:solidFill>
              </a:rPr>
              <a:t>(</a:t>
            </a:r>
            <a:r>
              <a:rPr lang="en-US">
                <a:solidFill>
                  <a:srgbClr val="FFFF00"/>
                </a:solidFill>
              </a:rPr>
              <a:t> </a:t>
            </a:r>
            <a:r>
              <a:rPr lang="en-US" smtClean="0">
                <a:solidFill>
                  <a:schemeClr val="accent1"/>
                </a:solidFill>
              </a:rPr>
              <a:t>) {</a:t>
            </a:r>
          </a:p>
          <a:p>
            <a:r>
              <a:rPr lang="en-US" smtClean="0">
                <a:solidFill>
                  <a:schemeClr val="accent1"/>
                </a:solidFill>
              </a:rPr>
              <a:t>        alert( `${this.</a:t>
            </a:r>
            <a:r>
              <a:rPr lang="en-US" smtClean="0">
                <a:solidFill>
                  <a:schemeClr val="accent6"/>
                </a:solidFill>
              </a:rPr>
              <a:t>name</a:t>
            </a:r>
            <a:r>
              <a:rPr lang="en-US" smtClean="0">
                <a:solidFill>
                  <a:schemeClr val="accent1"/>
                </a:solidFill>
              </a:rPr>
              <a:t>}s speed is ${</a:t>
            </a:r>
            <a:r>
              <a:rPr lang="en-US" err="1">
                <a:solidFill>
                  <a:schemeClr val="accent1"/>
                </a:solidFill>
              </a:rPr>
              <a:t>this.</a:t>
            </a:r>
            <a:r>
              <a:rPr lang="en-US" err="1">
                <a:solidFill>
                  <a:schemeClr val="accent6"/>
                </a:solidFill>
              </a:rPr>
              <a:t>speed</a:t>
            </a:r>
            <a:r>
              <a:rPr lang="en-US" smtClean="0">
                <a:solidFill>
                  <a:schemeClr val="accent1"/>
                </a:solidFill>
              </a:rPr>
              <a:t> } km/h`)</a:t>
            </a:r>
          </a:p>
          <a:p>
            <a:r>
              <a:rPr lang="en-US" smtClean="0">
                <a:solidFill>
                  <a:schemeClr val="accent1"/>
                </a:solidFill>
              </a:rPr>
              <a:t>     }</a:t>
            </a:r>
          </a:p>
          <a:p>
            <a:r>
              <a:rPr lang="en-US">
                <a:solidFill>
                  <a:schemeClr val="accent1"/>
                </a:solidFill>
              </a:rPr>
              <a:t> </a:t>
            </a:r>
            <a:r>
              <a:rPr lang="en-US" smtClean="0">
                <a:solidFill>
                  <a:schemeClr val="accent1"/>
                </a:solidFill>
              </a:rPr>
              <a:t>  }</a:t>
            </a:r>
            <a:r>
              <a:rPr lang="en-US"/>
              <a:t>	</a:t>
            </a:r>
          </a:p>
        </p:txBody>
      </p:sp>
      <p:sp>
        <p:nvSpPr>
          <p:cNvPr id="7" name="Прямоугольник 6"/>
          <p:cNvSpPr/>
          <p:nvPr/>
        </p:nvSpPr>
        <p:spPr>
          <a:xfrm>
            <a:off x="6676270" y="2594271"/>
            <a:ext cx="4829330" cy="30562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accent1"/>
                </a:solidFill>
              </a:rPr>
              <a:t>    class </a:t>
            </a:r>
            <a:r>
              <a:rPr lang="en-US">
                <a:solidFill>
                  <a:schemeClr val="accent6"/>
                </a:solidFill>
              </a:rPr>
              <a:t>Rabbit</a:t>
            </a:r>
            <a:r>
              <a:rPr lang="en-US">
                <a:solidFill>
                  <a:schemeClr val="accent1"/>
                </a:solidFill>
              </a:rPr>
              <a:t> </a:t>
            </a:r>
            <a:r>
              <a:rPr lang="en-US">
                <a:solidFill>
                  <a:srgbClr val="FFFF00"/>
                </a:solidFill>
              </a:rPr>
              <a:t>extends</a:t>
            </a:r>
            <a:r>
              <a:rPr lang="en-US">
                <a:solidFill>
                  <a:schemeClr val="accent1"/>
                </a:solidFill>
              </a:rPr>
              <a:t> </a:t>
            </a:r>
            <a:r>
              <a:rPr lang="en-US">
                <a:solidFill>
                  <a:schemeClr val="accent6"/>
                </a:solidFill>
              </a:rPr>
              <a:t>Animal</a:t>
            </a:r>
            <a:r>
              <a:rPr lang="en-US">
                <a:solidFill>
                  <a:schemeClr val="accent1"/>
                </a:solidFill>
              </a:rPr>
              <a:t> </a:t>
            </a:r>
            <a:r>
              <a:rPr lang="en-US" smtClean="0">
                <a:solidFill>
                  <a:schemeClr val="accent1"/>
                </a:solidFill>
              </a:rPr>
              <a:t>{ };</a:t>
            </a:r>
          </a:p>
          <a:p>
            <a:endParaRPr lang="en-US">
              <a:solidFill>
                <a:schemeClr val="accent1"/>
              </a:solidFill>
            </a:endParaRPr>
          </a:p>
          <a:p>
            <a:r>
              <a:rPr lang="en-US" smtClean="0">
                <a:solidFill>
                  <a:schemeClr val="accent1"/>
                </a:solidFill>
              </a:rPr>
              <a:t>     let </a:t>
            </a:r>
            <a:r>
              <a:rPr lang="en-US" smtClean="0">
                <a:solidFill>
                  <a:srgbClr val="92D050"/>
                </a:solidFill>
              </a:rPr>
              <a:t>rabbit</a:t>
            </a:r>
            <a:r>
              <a:rPr lang="en-US" smtClean="0">
                <a:solidFill>
                  <a:schemeClr val="accent1"/>
                </a:solidFill>
              </a:rPr>
              <a:t> = new </a:t>
            </a:r>
            <a:r>
              <a:rPr lang="en-US" smtClean="0">
                <a:solidFill>
                  <a:schemeClr val="accent6"/>
                </a:solidFill>
              </a:rPr>
              <a:t>Rabbit</a:t>
            </a:r>
            <a:r>
              <a:rPr lang="en-US" smtClean="0">
                <a:solidFill>
                  <a:schemeClr val="accent1"/>
                </a:solidFill>
              </a:rPr>
              <a:t>( ‘</a:t>
            </a:r>
            <a:r>
              <a:rPr lang="en-US" err="1" smtClean="0">
                <a:solidFill>
                  <a:schemeClr val="accent1"/>
                </a:solidFill>
              </a:rPr>
              <a:t>banny</a:t>
            </a:r>
            <a:r>
              <a:rPr lang="en-US" smtClean="0">
                <a:solidFill>
                  <a:schemeClr val="accent1"/>
                </a:solidFill>
              </a:rPr>
              <a:t>’, ’60’);</a:t>
            </a:r>
          </a:p>
          <a:p>
            <a:r>
              <a:rPr lang="en-US">
                <a:solidFill>
                  <a:schemeClr val="accent1"/>
                </a:solidFill>
              </a:rPr>
              <a:t> </a:t>
            </a:r>
            <a:r>
              <a:rPr lang="en-US" smtClean="0">
                <a:solidFill>
                  <a:schemeClr val="accent1"/>
                </a:solidFill>
              </a:rPr>
              <a:t>    </a:t>
            </a:r>
          </a:p>
          <a:p>
            <a:r>
              <a:rPr lang="en-US">
                <a:solidFill>
                  <a:schemeClr val="accent1"/>
                </a:solidFill>
              </a:rPr>
              <a:t> </a:t>
            </a:r>
            <a:r>
              <a:rPr lang="en-US" smtClean="0">
                <a:solidFill>
                  <a:schemeClr val="accent1"/>
                </a:solidFill>
              </a:rPr>
              <a:t>    </a:t>
            </a:r>
            <a:r>
              <a:rPr lang="en-US" err="1" smtClean="0">
                <a:solidFill>
                  <a:schemeClr val="accent1"/>
                </a:solidFill>
              </a:rPr>
              <a:t>rabbit.run</a:t>
            </a:r>
            <a:r>
              <a:rPr lang="en-US" smtClean="0">
                <a:solidFill>
                  <a:schemeClr val="accent1"/>
                </a:solidFill>
              </a:rPr>
              <a:t>( ); </a:t>
            </a:r>
          </a:p>
          <a:p>
            <a:endParaRPr lang="en-US">
              <a:solidFill>
                <a:schemeClr val="accent1"/>
              </a:solidFill>
            </a:endParaRPr>
          </a:p>
          <a:p>
            <a:r>
              <a:rPr lang="en-US" smtClean="0">
                <a:solidFill>
                  <a:schemeClr val="accent1"/>
                </a:solidFill>
              </a:rPr>
              <a:t>    	 </a:t>
            </a:r>
            <a:r>
              <a:rPr lang="en-US" smtClean="0">
                <a:solidFill>
                  <a:srgbClr val="00B050"/>
                </a:solidFill>
              </a:rPr>
              <a:t>// </a:t>
            </a:r>
            <a:r>
              <a:rPr lang="en-US" err="1" smtClean="0">
                <a:solidFill>
                  <a:srgbClr val="00B050"/>
                </a:solidFill>
              </a:rPr>
              <a:t>banny</a:t>
            </a:r>
            <a:r>
              <a:rPr lang="en-US" smtClean="0">
                <a:solidFill>
                  <a:srgbClr val="00B050"/>
                </a:solidFill>
              </a:rPr>
              <a:t> speed is 60 km/h</a:t>
            </a:r>
          </a:p>
        </p:txBody>
      </p:sp>
    </p:spTree>
    <p:extLst>
      <p:ext uri="{BB962C8B-B14F-4D97-AF65-F5344CB8AC3E}">
        <p14:creationId xmlns:p14="http://schemas.microsoft.com/office/powerpoint/2010/main" val="196465888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a:solidFill>
                  <a:srgbClr val="FFFFFF"/>
                </a:solidFill>
                <a:latin typeface="Arial" panose="020B0604020202020204" pitchFamily="34" charset="0"/>
                <a:cs typeface="Arial" panose="020B0604020202020204" pitchFamily="34" charset="0"/>
              </a:rPr>
              <a:t>Class body and method definitions</a:t>
            </a:r>
          </a:p>
          <a:p>
            <a:pPr>
              <a:lnSpc>
                <a:spcPct val="90000"/>
              </a:lnSpc>
            </a:pPr>
            <a:endParaRPr lang="en-US" sz="4400" b="0" strike="noStrike" spc="-1">
              <a:solidFill>
                <a:schemeClr val="bg1"/>
              </a:solidFill>
              <a:latin typeface="Arial"/>
            </a:endParaRPr>
          </a:p>
        </p:txBody>
      </p:sp>
      <p:sp>
        <p:nvSpPr>
          <p:cNvPr id="250" name="CustomShape 2"/>
          <p:cNvSpPr/>
          <p:nvPr/>
        </p:nvSpPr>
        <p:spPr>
          <a:xfrm>
            <a:off x="685800" y="1708879"/>
            <a:ext cx="10819800" cy="7875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b="1" spc="-1" smtClean="0">
                <a:solidFill>
                  <a:schemeClr val="tx2"/>
                </a:solidFill>
                <a:latin typeface="Arial"/>
              </a:rPr>
              <a:t>Static properties</a:t>
            </a:r>
            <a:r>
              <a:rPr lang="en-US" b="1" spc="-1" smtClean="0">
                <a:solidFill>
                  <a:schemeClr val="tx2"/>
                </a:solidFill>
                <a:latin typeface="Arial"/>
              </a:rPr>
              <a:t>  </a:t>
            </a:r>
            <a:r>
              <a:rPr lang="en-US" b="1" spc="-1">
                <a:solidFill>
                  <a:schemeClr val="bg1"/>
                </a:solidFill>
              </a:rPr>
              <a:t>-  when we want to save some data at the class level and it will not be available in the object inherited from </a:t>
            </a:r>
            <a:r>
              <a:rPr lang="en-US" b="1" spc="-1">
                <a:solidFill>
                  <a:schemeClr val="bg1"/>
                </a:solidFill>
              </a:rPr>
              <a:t>this </a:t>
            </a:r>
            <a:r>
              <a:rPr lang="en-US" b="1" spc="-1" smtClean="0">
                <a:solidFill>
                  <a:schemeClr val="bg1"/>
                </a:solidFill>
              </a:rPr>
              <a:t>class.</a:t>
            </a:r>
          </a:p>
          <a:p>
            <a:pPr algn="just">
              <a:lnSpc>
                <a:spcPct val="100000"/>
              </a:lnSpc>
            </a:pPr>
            <a:endParaRPr lang="en-US" b="1" spc="-1">
              <a:solidFill>
                <a:schemeClr val="bg1"/>
              </a:solidFill>
              <a:latin typeface="Arial"/>
            </a:endParaRPr>
          </a:p>
          <a:p>
            <a:pPr algn="just">
              <a:lnSpc>
                <a:spcPct val="100000"/>
              </a:lnSpc>
            </a:pPr>
            <a:r>
              <a:rPr lang="en-US" b="1" spc="-1" smtClean="0">
                <a:solidFill>
                  <a:schemeClr val="tx2"/>
                </a:solidFill>
                <a:latin typeface="Arial"/>
              </a:rPr>
              <a:t>  </a:t>
            </a:r>
            <a:endParaRPr lang="en-US" sz="1800" b="1" strike="noStrike" spc="-1">
              <a:solidFill>
                <a:schemeClr val="tx2"/>
              </a:solidFill>
              <a:latin typeface="Arial"/>
            </a:endParaRPr>
          </a:p>
        </p:txBody>
      </p:sp>
      <p:sp>
        <p:nvSpPr>
          <p:cNvPr id="2" name="Прямоугольник 1"/>
          <p:cNvSpPr/>
          <p:nvPr/>
        </p:nvSpPr>
        <p:spPr>
          <a:xfrm>
            <a:off x="2732316" y="2467428"/>
            <a:ext cx="5134428" cy="39769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accent1"/>
                </a:solidFill>
              </a:rPr>
              <a:t>    class </a:t>
            </a:r>
            <a:r>
              <a:rPr lang="en-US">
                <a:solidFill>
                  <a:schemeClr val="accent1"/>
                </a:solidFill>
              </a:rPr>
              <a:t>CoffeeMachine </a:t>
            </a:r>
            <a:r>
              <a:rPr lang="en-US">
                <a:solidFill>
                  <a:schemeClr val="accent1"/>
                </a:solidFill>
              </a:rPr>
              <a:t>{ </a:t>
            </a:r>
            <a:endParaRPr lang="en-US" smtClean="0">
              <a:solidFill>
                <a:schemeClr val="accent1"/>
              </a:solidFill>
            </a:endParaRPr>
          </a:p>
          <a:p>
            <a:r>
              <a:rPr lang="en-US" smtClean="0">
                <a:solidFill>
                  <a:schemeClr val="accent1"/>
                </a:solidFill>
              </a:rPr>
              <a:t>          </a:t>
            </a:r>
            <a:r>
              <a:rPr lang="en-US" smtClean="0">
                <a:solidFill>
                  <a:schemeClr val="accent6"/>
                </a:solidFill>
              </a:rPr>
              <a:t>static</a:t>
            </a:r>
            <a:r>
              <a:rPr lang="en-US" smtClean="0">
                <a:solidFill>
                  <a:schemeClr val="accent1"/>
                </a:solidFill>
              </a:rPr>
              <a:t> waterAmount </a:t>
            </a:r>
            <a:r>
              <a:rPr lang="en-US">
                <a:solidFill>
                  <a:schemeClr val="accent1"/>
                </a:solidFill>
              </a:rPr>
              <a:t>= </a:t>
            </a:r>
            <a:r>
              <a:rPr lang="en-US" smtClean="0">
                <a:solidFill>
                  <a:schemeClr val="accent1"/>
                </a:solidFill>
              </a:rPr>
              <a:t>100;</a:t>
            </a:r>
          </a:p>
          <a:p>
            <a:r>
              <a:rPr lang="en-US" smtClean="0">
                <a:solidFill>
                  <a:schemeClr val="accent1"/>
                </a:solidFill>
              </a:rPr>
              <a:t>          constructor ( power ) {</a:t>
            </a:r>
          </a:p>
          <a:p>
            <a:r>
              <a:rPr lang="en-US" smtClean="0">
                <a:solidFill>
                  <a:schemeClr val="accent1"/>
                </a:solidFill>
              </a:rPr>
              <a:t>              this.power = power;</a:t>
            </a:r>
          </a:p>
          <a:p>
            <a:r>
              <a:rPr lang="en-US" smtClean="0">
                <a:solidFill>
                  <a:schemeClr val="accent1"/>
                </a:solidFill>
              </a:rPr>
              <a:t>          }</a:t>
            </a:r>
          </a:p>
          <a:p>
            <a:r>
              <a:rPr lang="en-US" smtClean="0">
                <a:solidFill>
                  <a:schemeClr val="accent1"/>
                </a:solidFill>
              </a:rPr>
              <a:t>    } </a:t>
            </a:r>
          </a:p>
          <a:p>
            <a:endParaRPr lang="en-US" smtClean="0">
              <a:solidFill>
                <a:schemeClr val="accent1"/>
              </a:solidFill>
            </a:endParaRPr>
          </a:p>
          <a:p>
            <a:r>
              <a:rPr lang="en-US" smtClean="0">
                <a:solidFill>
                  <a:schemeClr val="accent1"/>
                </a:solidFill>
              </a:rPr>
              <a:t>    let machine1 = new CoffeeMachine ( 500 );</a:t>
            </a:r>
          </a:p>
          <a:p>
            <a:endParaRPr lang="en-US" smtClean="0">
              <a:solidFill>
                <a:schemeClr val="accent1"/>
              </a:solidFill>
            </a:endParaRPr>
          </a:p>
          <a:p>
            <a:r>
              <a:rPr lang="en-US" smtClean="0">
                <a:solidFill>
                  <a:schemeClr val="accent1"/>
                </a:solidFill>
              </a:rPr>
              <a:t>    alert(CoffeeMachine.waterAmount)  </a:t>
            </a:r>
            <a:r>
              <a:rPr lang="en-US" smtClean="0">
                <a:solidFill>
                  <a:srgbClr val="92D050"/>
                </a:solidFill>
              </a:rPr>
              <a:t>// 100</a:t>
            </a:r>
          </a:p>
          <a:p>
            <a:r>
              <a:rPr lang="en-US">
                <a:solidFill>
                  <a:schemeClr val="accent1"/>
                </a:solidFill>
              </a:rPr>
              <a:t> </a:t>
            </a:r>
            <a:r>
              <a:rPr lang="en-US" smtClean="0">
                <a:solidFill>
                  <a:schemeClr val="accent1"/>
                </a:solidFill>
              </a:rPr>
              <a:t>   alert(machine1.waterAmount) </a:t>
            </a:r>
            <a:r>
              <a:rPr lang="en-US" smtClean="0">
                <a:solidFill>
                  <a:srgbClr val="FF0000"/>
                </a:solidFill>
              </a:rPr>
              <a:t>// underfined</a:t>
            </a:r>
          </a:p>
          <a:p>
            <a:r>
              <a:rPr lang="en-US">
                <a:solidFill>
                  <a:schemeClr val="accent1"/>
                </a:solidFill>
              </a:rPr>
              <a:t>	</a:t>
            </a:r>
            <a:endParaRPr lang="en-US" smtClean="0">
              <a:solidFill>
                <a:schemeClr val="accent1"/>
              </a:solidFill>
            </a:endParaRPr>
          </a:p>
          <a:p>
            <a:endParaRPr lang="en-US"/>
          </a:p>
        </p:txBody>
      </p:sp>
    </p:spTree>
    <p:extLst>
      <p:ext uri="{BB962C8B-B14F-4D97-AF65-F5344CB8AC3E}">
        <p14:creationId xmlns:p14="http://schemas.microsoft.com/office/powerpoint/2010/main" val="263001871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4785</TotalTime>
  <Words>1067</Words>
  <Application>Microsoft Office PowerPoint</Application>
  <PresentationFormat>Широкоэкранный</PresentationFormat>
  <Paragraphs>193</Paragraphs>
  <Slides>13</Slides>
  <Notes>12</Notes>
  <HiddenSlides>0</HiddenSlides>
  <MMClips>0</MMClips>
  <ScaleCrop>false</ScaleCrop>
  <HeadingPairs>
    <vt:vector size="6" baseType="variant">
      <vt:variant>
        <vt:lpstr>Использованные шрифты</vt:lpstr>
      </vt:variant>
      <vt:variant>
        <vt:i4>9</vt:i4>
      </vt:variant>
      <vt:variant>
        <vt:lpstr>Тема</vt:lpstr>
      </vt:variant>
      <vt:variant>
        <vt:i4>4</vt:i4>
      </vt:variant>
      <vt:variant>
        <vt:lpstr>Заголовки слайдов</vt:lpstr>
      </vt:variant>
      <vt:variant>
        <vt:i4>13</vt:i4>
      </vt:variant>
    </vt:vector>
  </HeadingPairs>
  <TitlesOfParts>
    <vt:vector size="26" baseType="lpstr">
      <vt:lpstr>Arial</vt:lpstr>
      <vt:lpstr>Consolas</vt:lpstr>
      <vt:lpstr>DejaVu Sans</vt:lpstr>
      <vt:lpstr>Open Sans Regular</vt:lpstr>
      <vt:lpstr>Proxima Nova Black</vt:lpstr>
      <vt:lpstr>SFMono-Regular</vt:lpstr>
      <vt:lpstr>Symbol</vt:lpstr>
      <vt:lpstr>Times New Roman</vt:lpstr>
      <vt:lpstr>Wingdings</vt:lpstr>
      <vt:lpstr>Office Theme</vt: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subject/>
  <dc:creator>Strutynska, Viktoriya</dc:creator>
  <dc:description/>
  <cp:lastModifiedBy>Ihor D</cp:lastModifiedBy>
  <cp:revision>75</cp:revision>
  <dcterms:created xsi:type="dcterms:W3CDTF">2018-11-02T13:55:27Z</dcterms:created>
  <dcterms:modified xsi:type="dcterms:W3CDTF">2021-04-06T22:27:53Z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26</vt:i4>
  </property>
</Properties>
</file>