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 id="2147483713" r:id="rId4"/>
  </p:sldMasterIdLst>
  <p:notesMasterIdLst>
    <p:notesMasterId r:id="rId18"/>
  </p:notesMasterIdLst>
  <p:sldIdLst>
    <p:sldId id="256" r:id="rId5"/>
    <p:sldId id="257" r:id="rId6"/>
    <p:sldId id="275" r:id="rId7"/>
    <p:sldId id="276" r:id="rId8"/>
    <p:sldId id="277" r:id="rId9"/>
    <p:sldId id="278" r:id="rId10"/>
    <p:sldId id="281" r:id="rId11"/>
    <p:sldId id="279" r:id="rId12"/>
    <p:sldId id="280" r:id="rId13"/>
    <p:sldId id="282" r:id="rId14"/>
    <p:sldId id="283" r:id="rId15"/>
    <p:sldId id="284" r:id="rId16"/>
    <p:sldId id="273" r:id="rId1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59785" autoAdjust="0"/>
  </p:normalViewPr>
  <p:slideViewPr>
    <p:cSldViewPr snapToGrid="0">
      <p:cViewPr>
        <p:scale>
          <a:sx n="75" d="100"/>
          <a:sy n="75" d="100"/>
        </p:scale>
        <p:origin x="618" y="-3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9"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240"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241"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242"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243"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244"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2DC8DDF2-57EE-4EE0-853F-0EB8AC97E630}"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317569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Маршрутизація в Angular допомагає нам переходити з однієї</a:t>
            </a:r>
            <a:r>
              <a:rPr lang="uk-UA" baseline="0" smtClean="0"/>
              <a:t> сторінки </a:t>
            </a:r>
            <a:r>
              <a:rPr lang="uk-UA" smtClean="0"/>
              <a:t>на іншу</a:t>
            </a:r>
            <a:r>
              <a:rPr lang="uk-UA" baseline="0" smtClean="0"/>
              <a:t> при роботі з програмою</a:t>
            </a:r>
          </a:p>
          <a:p>
            <a:r>
              <a:rPr lang="uk-UA" smtClean="0"/>
              <a:t>За допомогою маршрутизації ви можете:</a:t>
            </a:r>
          </a:p>
          <a:p>
            <a:r>
              <a:rPr lang="uk-UA" smtClean="0"/>
              <a:t> Ввівши URL-адресу в адресному рядку і браузер переходити на відповідну сторінку </a:t>
            </a:r>
          </a:p>
          <a:p>
            <a:r>
              <a:rPr lang="uk-UA" smtClean="0"/>
              <a:t> Клацнувши посилання на цій сторінці, і браузер переходить на нову сторінку </a:t>
            </a:r>
          </a:p>
          <a:p>
            <a:r>
              <a:rPr lang="uk-UA" smtClean="0"/>
              <a:t> Натискаючи кнопки браузера вперед і назад, браузер переміщається вперед і назад по історії навігації</a:t>
            </a:r>
          </a:p>
          <a:p>
            <a:r>
              <a:rPr lang="en-US" smtClean="0"/>
              <a:t>Angular router </a:t>
            </a:r>
            <a:r>
              <a:rPr lang="uk-UA" smtClean="0"/>
              <a:t>може інтерпретувати URL-адресу браузера як інструкцію для переходу до генерованого клієнтом подання. Він може передавати необов’язкові параметри разом з допоміжним компонентом подання, що допомагає йому вирішити, який конкретний вміст представити. Ви можете прив’язати роутер до посилань на сторінці, і він перейде до відповідного подання програми, коли користувач клацне на</a:t>
            </a:r>
            <a:r>
              <a:rPr lang="uk-UA" baseline="0" smtClean="0"/>
              <a:t> це </a:t>
            </a:r>
            <a:r>
              <a:rPr lang="uk-UA" smtClean="0"/>
              <a:t>посилання.</a:t>
            </a:r>
            <a:endParaRPr lang="en-US"/>
          </a:p>
        </p:txBody>
      </p:sp>
      <p:sp>
        <p:nvSpPr>
          <p:cNvPr id="4" name="Номер слайда 3"/>
          <p:cNvSpPr>
            <a:spLocks noGrp="1"/>
          </p:cNvSpPr>
          <p:nvPr>
            <p:ph type="sldNum" idx="10"/>
          </p:nvPr>
        </p:nvSpPr>
        <p:spPr/>
        <p:txBody>
          <a:bodyPr/>
          <a:lstStyle/>
          <a:p>
            <a:pPr algn="r"/>
            <a:fld id="{2DC8DDF2-57EE-4EE0-853F-0EB8AC97E630}"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971176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Захист CanDeactivate має невелику різницю у його реалізації, оскільки нам потрібно забезпечити деактивуючий компонент. Це дозволяє нам перевірити відповідний компонент, щоб побачити, чи є щось на зразок незбережених змін:</a:t>
            </a:r>
          </a:p>
          <a:p>
            <a:endParaRPr lang="uk-UA" smtClean="0"/>
          </a:p>
          <a:p>
            <a:r>
              <a:rPr lang="uk-UA" sz="1200" b="0" i="0" kern="1200" smtClean="0">
                <a:solidFill>
                  <a:schemeClr val="tx1"/>
                </a:solidFill>
                <a:effectLst/>
                <a:latin typeface="+mn-lt"/>
                <a:ea typeface="+mn-ea"/>
                <a:cs typeface="+mn-cs"/>
              </a:rPr>
              <a:t>У наведеному вище прикладі ми припускаємо, що в класі компонента інформаційної панелі є член, який називається </a:t>
            </a:r>
            <a:r>
              <a:rPr lang="en-US" sz="1200" b="0" i="0" kern="1200" smtClean="0">
                <a:solidFill>
                  <a:schemeClr val="tx1"/>
                </a:solidFill>
                <a:effectLst/>
                <a:latin typeface="+mn-lt"/>
                <a:ea typeface="+mn-ea"/>
                <a:cs typeface="+mn-cs"/>
              </a:rPr>
              <a:t>unsavedChanges, </a:t>
            </a:r>
            <a:r>
              <a:rPr lang="uk-UA" sz="1200" b="0" i="0" kern="1200" smtClean="0">
                <a:solidFill>
                  <a:schemeClr val="tx1"/>
                </a:solidFill>
                <a:effectLst/>
                <a:latin typeface="+mn-lt"/>
                <a:ea typeface="+mn-ea"/>
                <a:cs typeface="+mn-cs"/>
              </a:rPr>
              <a:t>який стає істинним, коли є незбережені зміни. Маршрут не буде деактивовано, якщо не буде внесено незбережені зміни або користувач підтвердить.</a:t>
            </a:r>
          </a:p>
          <a:p>
            <a:r>
              <a:rPr lang="uk-UA" sz="1200" b="0" i="0" kern="1200" smtClean="0">
                <a:solidFill>
                  <a:schemeClr val="tx1"/>
                </a:solidFill>
                <a:effectLst/>
                <a:latin typeface="+mn-lt"/>
                <a:ea typeface="+mn-ea"/>
                <a:cs typeface="+mn-cs"/>
              </a:rPr>
              <a:t/>
            </a:r>
            <a:br>
              <a:rPr lang="uk-UA" sz="1200" b="0" i="0" kern="1200" smtClean="0">
                <a:solidFill>
                  <a:schemeClr val="tx1"/>
                </a:solidFill>
                <a:effectLst/>
                <a:latin typeface="+mn-lt"/>
                <a:ea typeface="+mn-ea"/>
                <a:cs typeface="+mn-cs"/>
              </a:rPr>
            </a:br>
            <a:endParaRPr lang="en-US"/>
          </a:p>
        </p:txBody>
      </p:sp>
      <p:sp>
        <p:nvSpPr>
          <p:cNvPr id="4" name="Номер слайда 3"/>
          <p:cNvSpPr>
            <a:spLocks noGrp="1"/>
          </p:cNvSpPr>
          <p:nvPr>
            <p:ph type="sldNum" idx="10"/>
          </p:nvPr>
        </p:nvSpPr>
        <p:spPr/>
        <p:txBody>
          <a:bodyPr/>
          <a:lstStyle/>
          <a:p>
            <a:pPr algn="r"/>
            <a:fld id="{2DC8DDF2-57EE-4EE0-853F-0EB8AC97E630}" type="slidenum">
              <a:rPr lang="en-US" sz="1400" b="0" strike="noStrike" spc="-1" smtClean="0">
                <a:latin typeface="Times New Roman"/>
              </a:rPr>
              <a:t>12</a:t>
            </a:fld>
            <a:endParaRPr lang="en-US" sz="1400" b="0" strike="noStrike" spc="-1">
              <a:latin typeface="Times New Roman"/>
            </a:endParaRPr>
          </a:p>
        </p:txBody>
      </p:sp>
    </p:spTree>
    <p:extLst>
      <p:ext uri="{BB962C8B-B14F-4D97-AF65-F5344CB8AC3E}">
        <p14:creationId xmlns:p14="http://schemas.microsoft.com/office/powerpoint/2010/main" val="24127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
            </a:r>
            <a:br>
              <a:rPr lang="uk-UA" smtClean="0"/>
            </a:br>
            <a:r>
              <a:rPr lang="uk-UA" sz="1200" b="0" i="0" kern="1200" smtClean="0">
                <a:solidFill>
                  <a:schemeClr val="tx1"/>
                </a:solidFill>
                <a:effectLst/>
                <a:latin typeface="+mn-lt"/>
                <a:ea typeface="+mn-ea"/>
                <a:cs typeface="+mn-cs"/>
              </a:rPr>
              <a:t>Роутер в Ангулярі знаходиться у власному пакеті бібліотек @ </a:t>
            </a:r>
            <a:r>
              <a:rPr lang="en-US" sz="1200" b="0" i="0" kern="1200" smtClean="0">
                <a:solidFill>
                  <a:schemeClr val="tx1"/>
                </a:solidFill>
                <a:effectLst/>
                <a:latin typeface="+mn-lt"/>
                <a:ea typeface="+mn-ea"/>
                <a:cs typeface="+mn-cs"/>
              </a:rPr>
              <a:t>angular / router. </a:t>
            </a:r>
            <a:r>
              <a:rPr lang="uk-UA" sz="1200" b="0" i="0" kern="1200" smtClean="0">
                <a:solidFill>
                  <a:schemeClr val="tx1"/>
                </a:solidFill>
                <a:effectLst/>
                <a:latin typeface="+mn-lt"/>
                <a:ea typeface="+mn-ea"/>
                <a:cs typeface="+mn-cs"/>
              </a:rPr>
              <a:t>Імпортуйте з нього те, що вам потрібно, як із будь-якого іншого пакета </a:t>
            </a:r>
            <a:r>
              <a:rPr lang="en-US" sz="1200" b="0" i="0" kern="1200" smtClean="0">
                <a:solidFill>
                  <a:schemeClr val="tx1"/>
                </a:solidFill>
                <a:effectLst/>
                <a:latin typeface="+mn-lt"/>
                <a:ea typeface="+mn-ea"/>
                <a:cs typeface="+mn-cs"/>
              </a:rPr>
              <a:t>Angular. </a:t>
            </a:r>
            <a:endParaRPr lang="uk-UA" sz="1200" b="0" i="0" kern="1200" smtClean="0">
              <a:solidFill>
                <a:schemeClr val="tx1"/>
              </a:solidFill>
              <a:effectLst/>
              <a:latin typeface="+mn-lt"/>
              <a:ea typeface="+mn-ea"/>
              <a:cs typeface="+mn-cs"/>
            </a:endParaRPr>
          </a:p>
          <a:p>
            <a:endParaRPr lang="uk-UA"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Route</a:t>
            </a:r>
            <a:r>
              <a:rPr lang="uk-UA" sz="1200" b="0" i="0" kern="1200" smtClean="0">
                <a:solidFill>
                  <a:schemeClr val="tx1"/>
                </a:solidFill>
                <a:effectLst/>
                <a:latin typeface="+mn-lt"/>
                <a:ea typeface="+mn-ea"/>
                <a:cs typeface="+mn-cs"/>
              </a:rPr>
              <a:t> - об'єкт конфігурації, що визначає єдиний маршрут. Набір маршрутів збирається в масиві </a:t>
            </a:r>
            <a:r>
              <a:rPr lang="en-US" sz="1200" b="0" i="0" kern="1200" smtClean="0">
                <a:solidFill>
                  <a:schemeClr val="tx1"/>
                </a:solidFill>
                <a:effectLst/>
                <a:latin typeface="+mn-lt"/>
                <a:ea typeface="+mn-ea"/>
                <a:cs typeface="+mn-cs"/>
              </a:rPr>
              <a:t>Routes </a:t>
            </a:r>
            <a:r>
              <a:rPr lang="uk-UA" sz="1200" b="0" i="0" kern="1200" smtClean="0">
                <a:solidFill>
                  <a:schemeClr val="tx1"/>
                </a:solidFill>
                <a:effectLst/>
                <a:latin typeface="+mn-lt"/>
                <a:ea typeface="+mn-ea"/>
                <a:cs typeface="+mn-cs"/>
              </a:rPr>
              <a:t>і визначає конфігурацію маршрутизатора. Маршрутизатор намагається зіставити сегменти даної </a:t>
            </a:r>
            <a:r>
              <a:rPr lang="en-US" sz="1200" b="0" i="0" kern="1200" smtClean="0">
                <a:solidFill>
                  <a:schemeClr val="tx1"/>
                </a:solidFill>
                <a:effectLst/>
                <a:latin typeface="+mn-lt"/>
                <a:ea typeface="+mn-ea"/>
                <a:cs typeface="+mn-cs"/>
              </a:rPr>
              <a:t>URL-</a:t>
            </a:r>
            <a:r>
              <a:rPr lang="uk-UA" sz="1200" b="0" i="0" kern="1200" smtClean="0">
                <a:solidFill>
                  <a:schemeClr val="tx1"/>
                </a:solidFill>
                <a:effectLst/>
                <a:latin typeface="+mn-lt"/>
                <a:ea typeface="+mn-ea"/>
                <a:cs typeface="+mn-cs"/>
              </a:rPr>
              <a:t>адреси з кожним маршрутом, використовуючи параметри конфігурації, визначені в об’єкті.</a:t>
            </a:r>
          </a:p>
          <a:p>
            <a:r>
              <a:rPr lang="uk-UA" sz="1200" b="0" i="0" kern="1200" smtClean="0">
                <a:solidFill>
                  <a:schemeClr val="tx1"/>
                </a:solidFill>
                <a:effectLst/>
                <a:latin typeface="+mn-lt"/>
                <a:ea typeface="+mn-ea"/>
                <a:cs typeface="+mn-cs"/>
              </a:rPr>
              <a:t/>
            </a:r>
            <a:br>
              <a:rPr lang="uk-UA" sz="1200" b="0" i="0" kern="1200" smtClean="0">
                <a:solidFill>
                  <a:schemeClr val="tx1"/>
                </a:solidFill>
                <a:effectLst/>
                <a:latin typeface="+mn-lt"/>
                <a:ea typeface="+mn-ea"/>
                <a:cs typeface="+mn-cs"/>
              </a:rPr>
            </a:br>
            <a:endParaRPr lang="en-US"/>
          </a:p>
        </p:txBody>
      </p:sp>
      <p:sp>
        <p:nvSpPr>
          <p:cNvPr id="4" name="Номер слайда 3"/>
          <p:cNvSpPr>
            <a:spLocks noGrp="1"/>
          </p:cNvSpPr>
          <p:nvPr>
            <p:ph type="sldNum" idx="10"/>
          </p:nvPr>
        </p:nvSpPr>
        <p:spPr/>
        <p:txBody>
          <a:bodyPr/>
          <a:lstStyle/>
          <a:p>
            <a:pPr algn="r"/>
            <a:fld id="{2DC8DDF2-57EE-4EE0-853F-0EB8AC97E630}"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2367228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Наступний приклад створює п'ять визначень маршрутів, налаштовує маршрутизатор за допомогою методу RouterModule.forRoot () і додає результат до масиву імпорту AppModule.</a:t>
            </a:r>
            <a:endParaRPr lang="en-US"/>
          </a:p>
        </p:txBody>
      </p:sp>
      <p:sp>
        <p:nvSpPr>
          <p:cNvPr id="4" name="Номер слайда 3"/>
          <p:cNvSpPr>
            <a:spLocks noGrp="1"/>
          </p:cNvSpPr>
          <p:nvPr>
            <p:ph type="sldNum" idx="10"/>
          </p:nvPr>
        </p:nvSpPr>
        <p:spPr/>
        <p:txBody>
          <a:bodyPr/>
          <a:lstStyle/>
          <a:p>
            <a:pPr algn="r"/>
            <a:fld id="{2DC8DDF2-57EE-4EE0-853F-0EB8AC97E630}"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301952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Після налаштування маршрутів наступним кроком є ​​вирішення способу навігації. Навігація відбуватиметься на основі дій користувача, таких як клацання гіперпосилання. Для цього ми можемо використовувати для навігації директиву routerLink до анкерного тегу.</a:t>
            </a:r>
            <a:endParaRPr lang="en-US" smtClean="0"/>
          </a:p>
          <a:p>
            <a:endParaRPr lang="en-US" smtClean="0"/>
          </a:p>
          <a:p>
            <a:r>
              <a:rPr lang="uk-UA" smtClean="0"/>
              <a:t>routerLinkActive - застосовує даний клас CSS до посилання при натисканні, щоб воно виглядало як активне посилання (активним є клас CSS, визначений у app.component.css, який змінює колір посилання). routerOutlet - це місце, де буде відображатись вивід компонента, пов'язаного з даним шляхом.</a:t>
            </a:r>
            <a:endParaRPr lang="en-US"/>
          </a:p>
        </p:txBody>
      </p:sp>
      <p:sp>
        <p:nvSpPr>
          <p:cNvPr id="4" name="Номер слайда 3"/>
          <p:cNvSpPr>
            <a:spLocks noGrp="1"/>
          </p:cNvSpPr>
          <p:nvPr>
            <p:ph type="sldNum" idx="10"/>
          </p:nvPr>
        </p:nvSpPr>
        <p:spPr/>
        <p:txBody>
          <a:bodyPr/>
          <a:lstStyle/>
          <a:p>
            <a:pPr algn="r"/>
            <a:fld id="{2DC8DDF2-57EE-4EE0-853F-0EB8AC97E630}"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442244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Для програмної навігації ми можемо використовувати метод navigate () класу маршрутизатора</a:t>
            </a:r>
            <a:r>
              <a:rPr lang="en-US" smtClean="0"/>
              <a:t>.</a:t>
            </a:r>
          </a:p>
          <a:p>
            <a:endParaRPr lang="en-US" smtClean="0"/>
          </a:p>
          <a:p>
            <a:r>
              <a:rPr lang="uk-UA" smtClean="0"/>
              <a:t>Ми можемо визначити параметризовані маршрути для компонента. Параметр маршруту визначається двокрапкою (:) символом та ім'ям заповнювача.</a:t>
            </a:r>
            <a:endParaRPr lang="en-US"/>
          </a:p>
        </p:txBody>
      </p:sp>
      <p:sp>
        <p:nvSpPr>
          <p:cNvPr id="4" name="Номер слайда 3"/>
          <p:cNvSpPr>
            <a:spLocks noGrp="1"/>
          </p:cNvSpPr>
          <p:nvPr>
            <p:ph type="sldNum" idx="10"/>
          </p:nvPr>
        </p:nvSpPr>
        <p:spPr/>
        <p:txBody>
          <a:bodyPr/>
          <a:lstStyle/>
          <a:p>
            <a:pPr algn="r"/>
            <a:fld id="{2DC8DDF2-57EE-4EE0-853F-0EB8AC97E630}" type="slidenum">
              <a:rPr lang="en-US" sz="1400" b="0" strike="noStrike" spc="-1" smtClean="0">
                <a:latin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339320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smtClean="0">
                <a:solidFill>
                  <a:srgbClr val="000000"/>
                </a:solidFill>
                <a:latin typeface="PS TT Commons Roman"/>
              </a:rPr>
              <a:t>Щоб</a:t>
            </a:r>
            <a:r>
              <a:rPr lang="uk-UA" sz="1200" baseline="0" smtClean="0">
                <a:solidFill>
                  <a:srgbClr val="000000"/>
                </a:solidFill>
                <a:latin typeface="PS TT Commons Roman"/>
              </a:rPr>
              <a:t> доступитись до параметрів роуту ми використовуємо </a:t>
            </a:r>
            <a:r>
              <a:rPr lang="en-US" sz="1200" smtClean="0">
                <a:solidFill>
                  <a:srgbClr val="000000"/>
                </a:solidFill>
                <a:latin typeface="PS TT Commons Roman"/>
              </a:rPr>
              <a:t>ActivateRoute</a:t>
            </a:r>
            <a:endParaRPr lang="en-US" smtClean="0"/>
          </a:p>
          <a:p>
            <a:r>
              <a:rPr lang="uk-UA" smtClean="0"/>
              <a:t>Введіть клас ActivatedRoute у клас компонента через конструктор. Клас ActivatedRoute має спостережуваний метод paramMap, який містить параметри маршруту. Він має метод switchMap () для обробки параметрів маршруту. ParamMap має метод get () для отримання певного значення параметра</a:t>
            </a:r>
            <a:endParaRPr lang="en-US"/>
          </a:p>
        </p:txBody>
      </p:sp>
      <p:sp>
        <p:nvSpPr>
          <p:cNvPr id="4" name="Номер слайда 3"/>
          <p:cNvSpPr>
            <a:spLocks noGrp="1"/>
          </p:cNvSpPr>
          <p:nvPr>
            <p:ph type="sldNum" idx="10"/>
          </p:nvPr>
        </p:nvSpPr>
        <p:spPr/>
        <p:txBody>
          <a:bodyPr/>
          <a:lstStyle/>
          <a:p>
            <a:pPr algn="r"/>
            <a:fld id="{2DC8DDF2-57EE-4EE0-853F-0EB8AC97E630}"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164191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Навігаційні захисн</a:t>
            </a:r>
            <a:r>
              <a:rPr lang="uk-UA" smtClean="0"/>
              <a:t> </a:t>
            </a:r>
            <a:r>
              <a:rPr lang="uk-UA" smtClean="0"/>
              <a:t>іпристрої (</a:t>
            </a:r>
            <a:r>
              <a:rPr lang="en-US" smtClean="0"/>
              <a:t>guards</a:t>
            </a:r>
            <a:r>
              <a:rPr lang="uk-UA" smtClean="0"/>
              <a:t>)</a:t>
            </a:r>
            <a:r>
              <a:rPr lang="en-US" smtClean="0"/>
              <a:t> </a:t>
            </a:r>
            <a:r>
              <a:rPr lang="uk-UA" smtClean="0"/>
              <a:t>в Ангулар маршрутизатора дозволяють надавати або скасовувати доступ до певних частин навігації. Інший </a:t>
            </a:r>
            <a:r>
              <a:rPr lang="en-US" smtClean="0"/>
              <a:t>guard</a:t>
            </a:r>
            <a:r>
              <a:rPr lang="uk-UA" smtClean="0"/>
              <a:t> маршруту,</a:t>
            </a:r>
            <a:r>
              <a:rPr lang="en-US" smtClean="0"/>
              <a:t> </a:t>
            </a:r>
            <a:r>
              <a:rPr lang="uk-UA" smtClean="0"/>
              <a:t>CanDeactivate</a:t>
            </a:r>
            <a:r>
              <a:rPr lang="en-US" smtClean="0"/>
              <a:t> guard</a:t>
            </a:r>
            <a:r>
              <a:rPr lang="uk-UA" smtClean="0"/>
              <a:t>,  дозволяє запобігти випадковому залишенню користувачем компонента з незбереженими змінами.</a:t>
            </a:r>
          </a:p>
          <a:p>
            <a:r>
              <a:rPr lang="uk-UA" smtClean="0"/>
              <a:t>Ось 4 типи доступних захисних колій: </a:t>
            </a:r>
            <a:endParaRPr lang="en-US" smtClean="0"/>
          </a:p>
          <a:p>
            <a:r>
              <a:rPr lang="uk-UA" smtClean="0"/>
              <a:t>CanActivate: визначає, чи можна активувати маршрут. </a:t>
            </a:r>
            <a:endParaRPr lang="en-US" smtClean="0"/>
          </a:p>
          <a:p>
            <a:r>
              <a:rPr lang="uk-UA" smtClean="0"/>
              <a:t>CanActivateChild: визначає, чи можна активувати дочірні маршрути.</a:t>
            </a:r>
            <a:endParaRPr lang="en-US" smtClean="0"/>
          </a:p>
          <a:p>
            <a:r>
              <a:rPr lang="uk-UA" smtClean="0"/>
              <a:t>CanLoad: контролює, чи можна маршрут навіть завантажити. Це стає корисним для функціональних модулів, які ледаче завантажуються. Вони навіть не завантажаться, якщо </a:t>
            </a:r>
            <a:r>
              <a:rPr lang="en-US" smtClean="0"/>
              <a:t>guard</a:t>
            </a:r>
            <a:r>
              <a:rPr lang="uk-UA" smtClean="0"/>
              <a:t> поверне помилку. </a:t>
            </a:r>
            <a:endParaRPr lang="en-US" smtClean="0"/>
          </a:p>
          <a:p>
            <a:r>
              <a:rPr lang="uk-UA" smtClean="0"/>
              <a:t>CanDeactivate: визначає, чи може користувач залишити маршрут. Зверніть увагу, що цей захист не заважає користувачеві закрити вкладку браузера або перейти на іншу адресу. Це лише запобігає дії всередині самої програми.</a:t>
            </a:r>
            <a:endParaRPr lang="en-US"/>
          </a:p>
        </p:txBody>
      </p:sp>
      <p:sp>
        <p:nvSpPr>
          <p:cNvPr id="4" name="Номер слайда 3"/>
          <p:cNvSpPr>
            <a:spLocks noGrp="1"/>
          </p:cNvSpPr>
          <p:nvPr>
            <p:ph type="sldNum" idx="10"/>
          </p:nvPr>
        </p:nvSpPr>
        <p:spPr/>
        <p:txBody>
          <a:bodyPr/>
          <a:lstStyle/>
          <a:p>
            <a:pPr algn="r"/>
            <a:fld id="{2DC8DDF2-57EE-4EE0-853F-0EB8AC97E630}" type="slidenum">
              <a:rPr lang="en-US" sz="1400" b="0" strike="noStrike" spc="-1" smtClean="0">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220917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Маршрутизатори найчастіше реалізуються як класи, що реалізують необхідний інтерфейс охорони маршрутів. Це приклад із захистом маршруту CanActivate, де ми запитуємо службу автентифікації, чи аутентифіковано користувача:</a:t>
            </a:r>
            <a:endParaRPr lang="en-US" smtClean="0"/>
          </a:p>
          <a:p>
            <a:endParaRPr lang="en-US" smtClean="0"/>
          </a:p>
          <a:p>
            <a:r>
              <a:rPr lang="uk-UA" smtClean="0"/>
              <a:t>У нашому прикладі canActivate повертає логічне значення залежно від того, аутентифікований користувач чи ні, але він міг також повернути </a:t>
            </a:r>
            <a:r>
              <a:rPr lang="en-US" sz="1000" kern="1200" smtClean="0">
                <a:solidFill>
                  <a:schemeClr val="tx1"/>
                </a:solidFill>
                <a:latin typeface="+mn-lt"/>
                <a:ea typeface="+mn-ea"/>
                <a:cs typeface="+mn-cs"/>
              </a:rPr>
              <a:t>observable or a promise </a:t>
            </a:r>
            <a:r>
              <a:rPr lang="uk-UA" smtClean="0"/>
              <a:t>, які</a:t>
            </a:r>
            <a:r>
              <a:rPr lang="en-US" baseline="0" smtClean="0"/>
              <a:t> </a:t>
            </a:r>
            <a:r>
              <a:rPr lang="uk-UA" baseline="0" smtClean="0"/>
              <a:t>видають булеве значення</a:t>
            </a:r>
            <a:r>
              <a:rPr lang="uk-UA" smtClean="0"/>
              <a:t>.</a:t>
            </a:r>
            <a:endParaRPr lang="en-US"/>
          </a:p>
        </p:txBody>
      </p:sp>
      <p:sp>
        <p:nvSpPr>
          <p:cNvPr id="4" name="Номер слайда 3"/>
          <p:cNvSpPr>
            <a:spLocks noGrp="1"/>
          </p:cNvSpPr>
          <p:nvPr>
            <p:ph type="sldNum" idx="10"/>
          </p:nvPr>
        </p:nvSpPr>
        <p:spPr/>
        <p:txBody>
          <a:bodyPr/>
          <a:lstStyle/>
          <a:p>
            <a:pPr algn="r"/>
            <a:fld id="{2DC8DDF2-57EE-4EE0-853F-0EB8AC97E630}" type="slidenum">
              <a:rPr lang="en-US" sz="1400" b="0" strike="noStrike" spc="-1" smtClean="0">
                <a:latin typeface="Times New Roman"/>
              </a:rPr>
              <a:t>10</a:t>
            </a:fld>
            <a:endParaRPr lang="en-US" sz="1400" b="0" strike="noStrike" spc="-1">
              <a:latin typeface="Times New Roman"/>
            </a:endParaRPr>
          </a:p>
        </p:txBody>
      </p:sp>
    </p:spTree>
    <p:extLst>
      <p:ext uri="{BB962C8B-B14F-4D97-AF65-F5344CB8AC3E}">
        <p14:creationId xmlns:p14="http://schemas.microsoft.com/office/powerpoint/2010/main" val="1444329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533400" y="763588"/>
            <a:ext cx="6704013" cy="3771900"/>
          </a:xfrm>
        </p:spPr>
      </p:sp>
      <p:sp>
        <p:nvSpPr>
          <p:cNvPr id="3" name="Заметки 2"/>
          <p:cNvSpPr>
            <a:spLocks noGrp="1"/>
          </p:cNvSpPr>
          <p:nvPr>
            <p:ph type="body" idx="1"/>
          </p:nvPr>
        </p:nvSpPr>
        <p:spPr/>
        <p:txBody>
          <a:bodyPr/>
          <a:lstStyle/>
          <a:p>
            <a:r>
              <a:rPr lang="uk-UA" smtClean="0"/>
              <a:t>Якщо</a:t>
            </a:r>
            <a:r>
              <a:rPr lang="uk-UA" baseline="0" smtClean="0"/>
              <a:t> </a:t>
            </a:r>
            <a:r>
              <a:rPr lang="uk-UA" smtClean="0"/>
              <a:t>ви захочете додати </a:t>
            </a:r>
            <a:r>
              <a:rPr lang="en-US" smtClean="0"/>
              <a:t>guard</a:t>
            </a:r>
            <a:r>
              <a:rPr lang="uk-UA" smtClean="0"/>
              <a:t> як частину вашої конфігурації маршрутизації. Ось приклад з простим модулем маршрутизації: Тепер лише користувачі, які пройшли аутентифікацію, можуть активувати маршрут або</a:t>
            </a:r>
            <a:r>
              <a:rPr lang="uk-UA" baseline="0" smtClean="0"/>
              <a:t> </a:t>
            </a:r>
            <a:r>
              <a:rPr lang="uk-UA" smtClean="0"/>
              <a:t>інформаційну панель. Зверніть увагу, як ми надаємо масив </a:t>
            </a:r>
            <a:r>
              <a:rPr lang="en-US" smtClean="0"/>
              <a:t>guard –</a:t>
            </a:r>
            <a:r>
              <a:rPr lang="uk-UA" smtClean="0"/>
              <a:t>ів  у визначенні маршруту. Це означає, що ми можемо вказати декілька </a:t>
            </a:r>
            <a:r>
              <a:rPr lang="en-US" smtClean="0"/>
              <a:t>guard</a:t>
            </a:r>
            <a:r>
              <a:rPr lang="uk-UA" smtClean="0"/>
              <a:t>-ів для одного маршруту, і вони будуть оцінюватися в тому порядку, в якому вони вказані. Реалізація CanLoad та CanActivateChild виконується майже однаково.</a:t>
            </a:r>
            <a:endParaRPr lang="en-US"/>
          </a:p>
        </p:txBody>
      </p:sp>
      <p:sp>
        <p:nvSpPr>
          <p:cNvPr id="4" name="Номер слайда 3"/>
          <p:cNvSpPr>
            <a:spLocks noGrp="1"/>
          </p:cNvSpPr>
          <p:nvPr>
            <p:ph type="sldNum" idx="10"/>
          </p:nvPr>
        </p:nvSpPr>
        <p:spPr/>
        <p:txBody>
          <a:bodyPr/>
          <a:lstStyle/>
          <a:p>
            <a:pPr algn="r"/>
            <a:fld id="{2DC8DDF2-57EE-4EE0-853F-0EB8AC97E630}" type="slidenum">
              <a:rPr lang="en-US" sz="1400" b="0" strike="noStrike" spc="-1" smtClean="0">
                <a:latin typeface="Times New Roman"/>
              </a:rPr>
              <a:t>11</a:t>
            </a:fld>
            <a:endParaRPr lang="en-US" sz="1400" b="0" strike="noStrike" spc="-1">
              <a:latin typeface="Times New Roman"/>
            </a:endParaRPr>
          </a:p>
        </p:txBody>
      </p:sp>
    </p:spTree>
    <p:extLst>
      <p:ext uri="{BB962C8B-B14F-4D97-AF65-F5344CB8AC3E}">
        <p14:creationId xmlns:p14="http://schemas.microsoft.com/office/powerpoint/2010/main" val="390322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5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5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3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3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3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62D7F"/>
            </a:gs>
            <a:gs pos="100000">
              <a:srgbClr val="00BCDE"/>
            </a:gs>
          </a:gsLst>
          <a:lin ang="10800000"/>
        </a:gradFill>
        <a:effectLst/>
      </p:bgPr>
    </p:bg>
    <p:spTree>
      <p:nvGrpSpPr>
        <p:cNvPr id="1" name=""/>
        <p:cNvGrpSpPr/>
        <p:nvPr/>
      </p:nvGrpSpPr>
      <p:grpSpPr>
        <a:xfrm>
          <a:off x="0" y="0"/>
          <a:ext cx="0" cy="0"/>
          <a:chOff x="0" y="0"/>
          <a:chExt cx="0" cy="0"/>
        </a:xfrm>
      </p:grpSpPr>
      <p:pic>
        <p:nvPicPr>
          <p:cNvPr id="4" name="Picture 8"/>
          <p:cNvPicPr/>
          <p:nvPr/>
        </p:nvPicPr>
        <p:blipFill>
          <a:blip r:embed="rId14"/>
          <a:stretch/>
        </p:blipFill>
        <p:spPr>
          <a:xfrm>
            <a:off x="9959040" y="5906880"/>
            <a:ext cx="1544400" cy="262800"/>
          </a:xfrm>
          <a:prstGeom prst="rect">
            <a:avLst/>
          </a:prstGeom>
          <a:ln>
            <a:noFill/>
          </a:ln>
        </p:spPr>
      </p:pic>
      <p:pic>
        <p:nvPicPr>
          <p:cNvPr id="5" name="Picture 6"/>
          <p:cNvPicPr/>
          <p:nvPr/>
        </p:nvPicPr>
        <p:blipFill>
          <a:blip r:embed="rId14"/>
          <a:stretch/>
        </p:blipFill>
        <p:spPr>
          <a:xfrm>
            <a:off x="9959040" y="5906880"/>
            <a:ext cx="1544400" cy="26280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30000">
              <a:srgbClr val="00A6CE"/>
            </a:gs>
            <a:gs pos="100000">
              <a:srgbClr val="7030A0"/>
            </a:gs>
          </a:gsLst>
          <a:lin ang="10800000"/>
        </a:gradFill>
        <a:effectLst/>
      </p:bgPr>
    </p:bg>
    <p:spTree>
      <p:nvGrpSpPr>
        <p:cNvPr id="1" name=""/>
        <p:cNvGrpSpPr/>
        <p:nvPr/>
      </p:nvGrpSpPr>
      <p:grpSpPr>
        <a:xfrm>
          <a:off x="0" y="0"/>
          <a:ext cx="0" cy="0"/>
          <a:chOff x="0" y="0"/>
          <a:chExt cx="0" cy="0"/>
        </a:xfrm>
      </p:grpSpPr>
      <p:pic>
        <p:nvPicPr>
          <p:cNvPr id="40" name="Picture 8"/>
          <p:cNvPicPr/>
          <p:nvPr/>
        </p:nvPicPr>
        <p:blipFill>
          <a:blip r:embed="rId14"/>
          <a:stretch/>
        </p:blipFill>
        <p:spPr>
          <a:xfrm>
            <a:off x="9959040" y="5906880"/>
            <a:ext cx="1544400" cy="262800"/>
          </a:xfrm>
          <a:prstGeom prst="rect">
            <a:avLst/>
          </a:prstGeom>
          <a:ln>
            <a:noFill/>
          </a:ln>
        </p:spPr>
      </p:pic>
      <p:sp>
        <p:nvSpPr>
          <p:cNvPr id="41" name="CustomShape 1"/>
          <p:cNvSpPr/>
          <p:nvPr/>
        </p:nvSpPr>
        <p:spPr>
          <a:xfrm>
            <a:off x="0" y="1744920"/>
            <a:ext cx="12189600" cy="5110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pic>
        <p:nvPicPr>
          <p:cNvPr id="42" name="Picture 7"/>
          <p:cNvPicPr/>
          <p:nvPr/>
        </p:nvPicPr>
        <p:blipFill>
          <a:blip r:embed="rId15"/>
          <a:stretch/>
        </p:blipFill>
        <p:spPr>
          <a:xfrm>
            <a:off x="9961920" y="5906880"/>
            <a:ext cx="1539360" cy="262800"/>
          </a:xfrm>
          <a:prstGeom prst="rect">
            <a:avLst/>
          </a:prstGeom>
          <a:ln>
            <a:noFill/>
          </a:ln>
        </p:spPr>
      </p:pic>
      <p:sp>
        <p:nvSpPr>
          <p:cNvPr id="43"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4"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62D7F"/>
            </a:gs>
            <a:gs pos="100000">
              <a:srgbClr val="00BCDE"/>
            </a:gs>
          </a:gsLst>
          <a:lin ang="10800000"/>
        </a:gradFill>
        <a:effectLst/>
      </p:bgPr>
    </p:bg>
    <p:spTree>
      <p:nvGrpSpPr>
        <p:cNvPr id="1" name=""/>
        <p:cNvGrpSpPr/>
        <p:nvPr/>
      </p:nvGrpSpPr>
      <p:grpSpPr>
        <a:xfrm>
          <a:off x="0" y="0"/>
          <a:ext cx="0" cy="0"/>
          <a:chOff x="0" y="0"/>
          <a:chExt cx="0" cy="0"/>
        </a:xfrm>
      </p:grpSpPr>
      <p:pic>
        <p:nvPicPr>
          <p:cNvPr id="121" name="Picture 8"/>
          <p:cNvPicPr/>
          <p:nvPr/>
        </p:nvPicPr>
        <p:blipFill>
          <a:blip r:embed="rId14"/>
          <a:stretch/>
        </p:blipFill>
        <p:spPr>
          <a:xfrm>
            <a:off x="9959040" y="5906880"/>
            <a:ext cx="1544400" cy="262800"/>
          </a:xfrm>
          <a:prstGeom prst="rect">
            <a:avLst/>
          </a:prstGeom>
          <a:ln>
            <a:noFill/>
          </a:ln>
        </p:spPr>
      </p:pic>
      <p:sp>
        <p:nvSpPr>
          <p:cNvPr id="1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2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99" name="Picture 8"/>
          <p:cNvPicPr/>
          <p:nvPr/>
        </p:nvPicPr>
        <p:blipFill>
          <a:blip r:embed="rId14"/>
          <a:stretch/>
        </p:blipFill>
        <p:spPr>
          <a:xfrm>
            <a:off x="9959040" y="5906880"/>
            <a:ext cx="1544400" cy="262800"/>
          </a:xfrm>
          <a:prstGeom prst="rect">
            <a:avLst/>
          </a:prstGeom>
          <a:ln>
            <a:noFill/>
          </a:ln>
        </p:spPr>
      </p:pic>
      <p:sp>
        <p:nvSpPr>
          <p:cNvPr id="200" name="CustomShape 1"/>
          <p:cNvSpPr/>
          <p:nvPr/>
        </p:nvSpPr>
        <p:spPr>
          <a:xfrm>
            <a:off x="9487080" y="236880"/>
            <a:ext cx="2118960" cy="25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100" b="0" strike="noStrike" spc="-1">
                <a:solidFill>
                  <a:srgbClr val="000000"/>
                </a:solidFill>
                <a:latin typeface="Open Sans Regular"/>
                <a:ea typeface="Open Sans Regular"/>
              </a:rPr>
              <a:t>SoftServe Confidential</a:t>
            </a:r>
            <a:endParaRPr lang="en-US" sz="1100" b="0" strike="noStrike" spc="-1">
              <a:latin typeface="Arial"/>
            </a:endParaRPr>
          </a:p>
        </p:txBody>
      </p:sp>
      <p:sp>
        <p:nvSpPr>
          <p:cNvPr id="201"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0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685800" y="685800"/>
            <a:ext cx="10818000" cy="4798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gn="ctr">
              <a:lnSpc>
                <a:spcPts val="11001"/>
              </a:lnSpc>
            </a:pPr>
            <a:r>
              <a:rPr lang="en-US" sz="12500" b="0" strike="noStrike" spc="-1">
                <a:solidFill>
                  <a:srgbClr val="FFFFFF"/>
                </a:solidFill>
                <a:latin typeface="Proxima Nova Black"/>
                <a:ea typeface="DejaVu Sans"/>
              </a:rPr>
              <a:t>	 </a:t>
            </a:r>
            <a:r>
              <a:rPr/>
              <a:t/>
            </a:r>
            <a:br>
              <a:rPr/>
            </a:br>
            <a:r>
              <a:rPr lang="en-US" sz="14000" b="0" strike="noStrike" spc="-1" smtClean="0">
                <a:solidFill>
                  <a:srgbClr val="000000"/>
                </a:solidFill>
                <a:latin typeface="Proxima Nova Black"/>
                <a:ea typeface="DejaVu Sans"/>
              </a:rPr>
              <a:t>Routing</a:t>
            </a:r>
            <a:endParaRPr lang="en-US" sz="1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38" y="345037"/>
            <a:ext cx="11153295" cy="712237"/>
          </a:xfrm>
        </p:spPr>
        <p:txBody>
          <a:bodyPr/>
          <a:lstStyle/>
          <a:p>
            <a:r>
              <a:rPr lang="en-US"/>
              <a:t>A Simple CanActivate Route Guard</a:t>
            </a:r>
          </a:p>
        </p:txBody>
      </p:sp>
      <p:sp>
        <p:nvSpPr>
          <p:cNvPr id="3" name="Прямоугольник 2"/>
          <p:cNvSpPr/>
          <p:nvPr/>
        </p:nvSpPr>
        <p:spPr>
          <a:xfrm>
            <a:off x="528637" y="1057274"/>
            <a:ext cx="11153295" cy="646331"/>
          </a:xfrm>
          <a:prstGeom prst="rect">
            <a:avLst/>
          </a:prstGeom>
        </p:spPr>
        <p:txBody>
          <a:bodyPr wrap="square">
            <a:spAutoFit/>
          </a:bodyPr>
          <a:lstStyle/>
          <a:p>
            <a:r>
              <a:rPr lang="en-US">
                <a:latin typeface="Inter-Regular"/>
              </a:rPr>
              <a:t>Route guards are most often implemented as classes that implement the needed route guard interface. </a:t>
            </a:r>
            <a:r>
              <a:rPr lang="en-US" smtClean="0">
                <a:latin typeface="Inter-Regular"/>
              </a:rPr>
              <a:t>This is an </a:t>
            </a:r>
            <a:r>
              <a:rPr lang="en-US">
                <a:latin typeface="Inter-Regular"/>
              </a:rPr>
              <a:t>example with a CanActivate route guard where we ask an </a:t>
            </a:r>
            <a:r>
              <a:rPr lang="en-US" b="1">
                <a:latin typeface="Inter-Bold"/>
              </a:rPr>
              <a:t>auth</a:t>
            </a:r>
            <a:r>
              <a:rPr lang="en-US">
                <a:latin typeface="Inter-Regular"/>
              </a:rPr>
              <a:t> service if the user is authenticated:</a:t>
            </a:r>
            <a:endParaRPr lang="en-US"/>
          </a:p>
        </p:txBody>
      </p:sp>
      <p:sp>
        <p:nvSpPr>
          <p:cNvPr id="4" name="Прямоугольник 3"/>
          <p:cNvSpPr/>
          <p:nvPr/>
        </p:nvSpPr>
        <p:spPr>
          <a:xfrm>
            <a:off x="990600" y="1769511"/>
            <a:ext cx="5910263" cy="2862322"/>
          </a:xfrm>
          <a:prstGeom prst="rect">
            <a:avLst/>
          </a:prstGeom>
          <a:solidFill>
            <a:schemeClr val="bg2"/>
          </a:solidFill>
          <a:ln>
            <a:solidFill>
              <a:schemeClr val="bg2"/>
            </a:solidFill>
          </a:ln>
        </p:spPr>
        <p:txBody>
          <a:bodyPr wrap="square">
            <a:spAutoFit/>
          </a:bodyPr>
          <a:lstStyle/>
          <a:p>
            <a:r>
              <a:rPr lang="en-US" b="1"/>
              <a:t>import { Injectable } from '@angular/core';</a:t>
            </a:r>
          </a:p>
          <a:p>
            <a:r>
              <a:rPr lang="en-US" b="1"/>
              <a:t>import { CanActivate,</a:t>
            </a:r>
          </a:p>
          <a:p>
            <a:r>
              <a:rPr lang="en-US" b="1"/>
              <a:t>         ActivatedRouteSnapshot,</a:t>
            </a:r>
          </a:p>
          <a:p>
            <a:r>
              <a:rPr lang="en-US" b="1"/>
              <a:t>         RouterStateSnapshot } from '@angular/router';</a:t>
            </a:r>
          </a:p>
          <a:p>
            <a:endParaRPr lang="en-US" b="1"/>
          </a:p>
          <a:p>
            <a:r>
              <a:rPr lang="en-US" b="1"/>
              <a:t>import { AuthService } from './auth.service';</a:t>
            </a:r>
          </a:p>
          <a:p>
            <a:r>
              <a:rPr lang="en-US" b="1"/>
              <a:t>@Injectable()</a:t>
            </a:r>
          </a:p>
          <a:p>
            <a:r>
              <a:rPr lang="en-US" b="1"/>
              <a:t>export class CanActivateRouteGuard implements CanActivate {</a:t>
            </a:r>
          </a:p>
          <a:p>
            <a:r>
              <a:rPr lang="en-US" b="1"/>
              <a:t>  constructor(private auth: AuthService) {}</a:t>
            </a:r>
          </a:p>
        </p:txBody>
      </p:sp>
      <p:sp>
        <p:nvSpPr>
          <p:cNvPr id="5" name="Прямоугольник 4"/>
          <p:cNvSpPr/>
          <p:nvPr/>
        </p:nvSpPr>
        <p:spPr>
          <a:xfrm>
            <a:off x="7091363" y="1703605"/>
            <a:ext cx="4590569" cy="1477328"/>
          </a:xfrm>
          <a:prstGeom prst="rect">
            <a:avLst/>
          </a:prstGeom>
        </p:spPr>
        <p:txBody>
          <a:bodyPr wrap="square">
            <a:spAutoFit/>
          </a:bodyPr>
          <a:lstStyle/>
          <a:p>
            <a:r>
              <a:rPr lang="en-US">
                <a:latin typeface="+mj-lt"/>
              </a:rPr>
              <a:t>In our example the canActivate returns a boolean depending on if the user is authenticated or not, but it could have also returned an observable or a promise that resolve to a boolean.</a:t>
            </a:r>
          </a:p>
        </p:txBody>
      </p:sp>
    </p:spTree>
    <p:extLst>
      <p:ext uri="{BB962C8B-B14F-4D97-AF65-F5344CB8AC3E}">
        <p14:creationId xmlns:p14="http://schemas.microsoft.com/office/powerpoint/2010/main" val="94620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38" y="345037"/>
            <a:ext cx="11153295" cy="712237"/>
          </a:xfrm>
        </p:spPr>
        <p:txBody>
          <a:bodyPr/>
          <a:lstStyle/>
          <a:p>
            <a:r>
              <a:rPr lang="en-US"/>
              <a:t>Using a route guard</a:t>
            </a:r>
          </a:p>
        </p:txBody>
      </p:sp>
      <p:sp>
        <p:nvSpPr>
          <p:cNvPr id="3" name="Прямоугольник 2"/>
          <p:cNvSpPr/>
          <p:nvPr/>
        </p:nvSpPr>
        <p:spPr>
          <a:xfrm>
            <a:off x="6433658" y="1285874"/>
            <a:ext cx="5248275" cy="830997"/>
          </a:xfrm>
          <a:prstGeom prst="rect">
            <a:avLst/>
          </a:prstGeom>
        </p:spPr>
        <p:txBody>
          <a:bodyPr wrap="square">
            <a:spAutoFit/>
          </a:bodyPr>
          <a:lstStyle/>
          <a:p>
            <a:r>
              <a:rPr lang="en-US" sz="1600">
                <a:latin typeface="Inter-Regular"/>
              </a:rPr>
              <a:t>In order to use them, route guards should be provided just like services, so in our case let’s add it to our app module’s providers</a:t>
            </a:r>
            <a:r>
              <a:rPr lang="en-US" sz="1600" smtClean="0">
                <a:latin typeface="Inter-Regular"/>
              </a:rPr>
              <a:t>:</a:t>
            </a:r>
          </a:p>
        </p:txBody>
      </p:sp>
      <p:sp>
        <p:nvSpPr>
          <p:cNvPr id="5" name="Прямоугольник 4"/>
          <p:cNvSpPr/>
          <p:nvPr/>
        </p:nvSpPr>
        <p:spPr>
          <a:xfrm>
            <a:off x="671511" y="1380470"/>
            <a:ext cx="5500689" cy="954107"/>
          </a:xfrm>
          <a:prstGeom prst="rect">
            <a:avLst/>
          </a:prstGeom>
          <a:solidFill>
            <a:schemeClr val="bg1"/>
          </a:solidFill>
          <a:ln>
            <a:solidFill>
              <a:schemeClr val="bg2"/>
            </a:solidFill>
          </a:ln>
        </p:spPr>
        <p:txBody>
          <a:bodyPr wrap="square">
            <a:spAutoFit/>
          </a:bodyPr>
          <a:lstStyle/>
          <a:p>
            <a:r>
              <a:rPr lang="en-US" sz="1400" smtClean="0"/>
              <a:t>import </a:t>
            </a:r>
            <a:r>
              <a:rPr lang="en-US" sz="1400"/>
              <a:t>{ AppRoutingModule } from './app-routing.module';</a:t>
            </a:r>
          </a:p>
          <a:p>
            <a:r>
              <a:rPr lang="en-US" sz="1400"/>
              <a:t>import { CanActivateRouteGuard } from './can-activate-route.guard';</a:t>
            </a:r>
          </a:p>
          <a:p>
            <a:endParaRPr lang="en-US" sz="1400"/>
          </a:p>
          <a:p>
            <a:r>
              <a:rPr lang="en-US" sz="1400"/>
              <a:t>import { AuthService } from './auth.service';</a:t>
            </a:r>
          </a:p>
        </p:txBody>
      </p:sp>
      <p:sp>
        <p:nvSpPr>
          <p:cNvPr id="6" name="Прямоугольник 5"/>
          <p:cNvSpPr/>
          <p:nvPr/>
        </p:nvSpPr>
        <p:spPr>
          <a:xfrm>
            <a:off x="6433658" y="2812855"/>
            <a:ext cx="5476874" cy="2831544"/>
          </a:xfrm>
          <a:prstGeom prst="rect">
            <a:avLst/>
          </a:prstGeom>
        </p:spPr>
        <p:txBody>
          <a:bodyPr wrap="square">
            <a:spAutoFit/>
          </a:bodyPr>
          <a:lstStyle/>
          <a:p>
            <a:r>
              <a:rPr lang="en-US" sz="1600">
                <a:latin typeface="Inter-Regular"/>
              </a:rPr>
              <a:t>And then lastly, you’ll want to add the guard as part of your routing configuration. Here an example with a simple routing </a:t>
            </a:r>
            <a:r>
              <a:rPr lang="en-US" sz="1600" smtClean="0">
                <a:latin typeface="Inter-Regular"/>
              </a:rPr>
              <a:t>module:</a:t>
            </a:r>
            <a:r>
              <a:rPr lang="en-US" sz="1600"/>
              <a:t>Now only users that are authenticated can activate the </a:t>
            </a:r>
            <a:r>
              <a:rPr lang="en-US" sz="1600" smtClean="0"/>
              <a:t>route or dashboard</a:t>
            </a:r>
            <a:r>
              <a:rPr lang="en-US" sz="1600"/>
              <a:t> route.</a:t>
            </a:r>
          </a:p>
          <a:p>
            <a:r>
              <a:rPr lang="en-US" sz="1600"/>
              <a:t>Notice how we provide an array of guards in the route definition. This means that we could specify multiple guards for a single route, and they’ll be evaluated in the order in which they are specified.</a:t>
            </a:r>
          </a:p>
          <a:p>
            <a:r>
              <a:rPr lang="en-US" sz="1600"/>
              <a:t>Implementing CanLoad and CanActivateChild is done in pretty much the same way.</a:t>
            </a:r>
          </a:p>
          <a:p>
            <a:endParaRPr lang="en-US"/>
          </a:p>
        </p:txBody>
      </p:sp>
      <p:sp>
        <p:nvSpPr>
          <p:cNvPr id="7" name="Прямоугольник 6"/>
          <p:cNvSpPr/>
          <p:nvPr/>
        </p:nvSpPr>
        <p:spPr>
          <a:xfrm>
            <a:off x="671511" y="2910363"/>
            <a:ext cx="5500689" cy="2893100"/>
          </a:xfrm>
          <a:prstGeom prst="rect">
            <a:avLst/>
          </a:prstGeom>
          <a:solidFill>
            <a:schemeClr val="bg1"/>
          </a:solidFill>
          <a:ln>
            <a:solidFill>
              <a:schemeClr val="bg1"/>
            </a:solidFill>
          </a:ln>
        </p:spPr>
        <p:txBody>
          <a:bodyPr wrap="square">
            <a:spAutoFit/>
          </a:bodyPr>
          <a:lstStyle/>
          <a:p>
            <a:r>
              <a:rPr lang="en-US" sz="1400"/>
              <a:t>import { NgModule } from '@angular/core';</a:t>
            </a:r>
          </a:p>
          <a:p>
            <a:r>
              <a:rPr lang="en-US" sz="1400"/>
              <a:t>import { Routes, RouterModule } from '@angular/router';</a:t>
            </a:r>
          </a:p>
          <a:p>
            <a:endParaRPr lang="en-US" sz="1400"/>
          </a:p>
          <a:p>
            <a:r>
              <a:rPr lang="en-US" sz="1400"/>
              <a:t>import { HomeComponent } from './home.component';</a:t>
            </a:r>
          </a:p>
          <a:p>
            <a:r>
              <a:rPr lang="en-US" sz="1400"/>
              <a:t>import { DashboardComponent } from './dashboard.component';</a:t>
            </a:r>
          </a:p>
          <a:p>
            <a:r>
              <a:rPr lang="en-US" sz="1400"/>
              <a:t>import { CanActivateRouteGuard } from './can-activate-route.guard';</a:t>
            </a:r>
          </a:p>
          <a:p>
            <a:r>
              <a:rPr lang="en-US" sz="1400"/>
              <a:t>const routes: Routes = [</a:t>
            </a:r>
          </a:p>
          <a:p>
            <a:r>
              <a:rPr lang="en-US" sz="1400"/>
              <a:t>  { path: '', component: HomeComponent },</a:t>
            </a:r>
          </a:p>
          <a:p>
            <a:r>
              <a:rPr lang="en-US" sz="1400"/>
              <a:t>  { path: 'dashboard',</a:t>
            </a:r>
          </a:p>
          <a:p>
            <a:r>
              <a:rPr lang="en-US" sz="1400"/>
              <a:t>    component: DashboardComponent,</a:t>
            </a:r>
          </a:p>
          <a:p>
            <a:r>
              <a:rPr lang="en-US" sz="1400"/>
              <a:t>    canActivate: [CanActivateRouteGuard]</a:t>
            </a:r>
          </a:p>
          <a:p>
            <a:r>
              <a:rPr lang="en-US" sz="1400"/>
              <a:t>  }</a:t>
            </a:r>
          </a:p>
          <a:p>
            <a:r>
              <a:rPr lang="en-US" sz="1400"/>
              <a:t>];</a:t>
            </a:r>
          </a:p>
        </p:txBody>
      </p:sp>
      <p:sp>
        <p:nvSpPr>
          <p:cNvPr id="8" name="Прямоугольник 7"/>
          <p:cNvSpPr/>
          <p:nvPr/>
        </p:nvSpPr>
        <p:spPr>
          <a:xfrm>
            <a:off x="671511" y="977383"/>
            <a:ext cx="1749197" cy="369332"/>
          </a:xfrm>
          <a:prstGeom prst="rect">
            <a:avLst/>
          </a:prstGeom>
        </p:spPr>
        <p:txBody>
          <a:bodyPr wrap="none">
            <a:spAutoFit/>
          </a:bodyPr>
          <a:lstStyle/>
          <a:p>
            <a:r>
              <a:rPr lang="en-US" b="1" smtClean="0">
                <a:solidFill>
                  <a:srgbClr val="333333"/>
                </a:solidFill>
                <a:latin typeface="Inter-Regular"/>
              </a:rPr>
              <a:t>app.module.ts</a:t>
            </a:r>
            <a:endParaRPr lang="en-US" b="1"/>
          </a:p>
        </p:txBody>
      </p:sp>
      <p:sp>
        <p:nvSpPr>
          <p:cNvPr id="9" name="Прямоугольник 8"/>
          <p:cNvSpPr/>
          <p:nvPr/>
        </p:nvSpPr>
        <p:spPr>
          <a:xfrm>
            <a:off x="671511" y="2437804"/>
            <a:ext cx="2621230" cy="369332"/>
          </a:xfrm>
          <a:prstGeom prst="rect">
            <a:avLst/>
          </a:prstGeom>
        </p:spPr>
        <p:txBody>
          <a:bodyPr wrap="none">
            <a:spAutoFit/>
          </a:bodyPr>
          <a:lstStyle/>
          <a:p>
            <a:r>
              <a:rPr lang="en-US" b="1" smtClean="0">
                <a:solidFill>
                  <a:srgbClr val="333333"/>
                </a:solidFill>
                <a:latin typeface="Inter-Regular"/>
              </a:rPr>
              <a:t>app-routing.module.ts</a:t>
            </a:r>
            <a:endParaRPr lang="en-US" b="1"/>
          </a:p>
        </p:txBody>
      </p:sp>
    </p:spTree>
    <p:extLst>
      <p:ext uri="{BB962C8B-B14F-4D97-AF65-F5344CB8AC3E}">
        <p14:creationId xmlns:p14="http://schemas.microsoft.com/office/powerpoint/2010/main" val="5788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38" y="345037"/>
            <a:ext cx="11153295" cy="712237"/>
          </a:xfrm>
        </p:spPr>
        <p:txBody>
          <a:bodyPr/>
          <a:lstStyle/>
          <a:p>
            <a:r>
              <a:rPr lang="en-US"/>
              <a:t>CanDeactivate</a:t>
            </a:r>
          </a:p>
        </p:txBody>
      </p:sp>
      <p:sp>
        <p:nvSpPr>
          <p:cNvPr id="3" name="Прямоугольник 2"/>
          <p:cNvSpPr/>
          <p:nvPr/>
        </p:nvSpPr>
        <p:spPr>
          <a:xfrm>
            <a:off x="528637" y="1057274"/>
            <a:ext cx="11329987" cy="923330"/>
          </a:xfrm>
          <a:prstGeom prst="rect">
            <a:avLst/>
          </a:prstGeom>
        </p:spPr>
        <p:txBody>
          <a:bodyPr wrap="square">
            <a:spAutoFit/>
          </a:bodyPr>
          <a:lstStyle/>
          <a:p>
            <a:r>
              <a:rPr lang="en-US">
                <a:latin typeface="Inter-Regular"/>
              </a:rPr>
              <a:t>The CanDeactivate guard has a slight difference in its implementation in that we need to provide the component to be deactivated. This allows us to probe the component in question to see if there’s something like unsaved changes:</a:t>
            </a:r>
            <a:endParaRPr lang="en-US"/>
          </a:p>
        </p:txBody>
      </p:sp>
      <p:sp>
        <p:nvSpPr>
          <p:cNvPr id="4" name="Прямоугольник 3"/>
          <p:cNvSpPr/>
          <p:nvPr/>
        </p:nvSpPr>
        <p:spPr>
          <a:xfrm>
            <a:off x="528637" y="2376238"/>
            <a:ext cx="5229226" cy="954107"/>
          </a:xfrm>
          <a:prstGeom prst="rect">
            <a:avLst/>
          </a:prstGeom>
          <a:solidFill>
            <a:schemeClr val="bg1"/>
          </a:solidFill>
          <a:ln>
            <a:solidFill>
              <a:schemeClr val="bg1"/>
            </a:solidFill>
          </a:ln>
        </p:spPr>
        <p:txBody>
          <a:bodyPr wrap="square">
            <a:spAutoFit/>
          </a:bodyPr>
          <a:lstStyle/>
          <a:p>
            <a:r>
              <a:rPr lang="en-US" sz="1400"/>
              <a:t>import { Injectable } from '@angular/core';</a:t>
            </a:r>
          </a:p>
          <a:p>
            <a:r>
              <a:rPr lang="en-US" sz="1400"/>
              <a:t>import { CanDeactivate } from '@angular/router';</a:t>
            </a:r>
          </a:p>
          <a:p>
            <a:endParaRPr lang="en-US" sz="1400"/>
          </a:p>
          <a:p>
            <a:r>
              <a:rPr lang="en-US" sz="1400"/>
              <a:t>import { DashboardComponent } from './dashboard.component';</a:t>
            </a:r>
          </a:p>
        </p:txBody>
      </p:sp>
      <p:sp>
        <p:nvSpPr>
          <p:cNvPr id="5" name="Прямоугольник 4"/>
          <p:cNvSpPr/>
          <p:nvPr/>
        </p:nvSpPr>
        <p:spPr>
          <a:xfrm>
            <a:off x="528636" y="1980604"/>
            <a:ext cx="3416320" cy="369332"/>
          </a:xfrm>
          <a:prstGeom prst="rect">
            <a:avLst/>
          </a:prstGeom>
        </p:spPr>
        <p:txBody>
          <a:bodyPr wrap="none">
            <a:spAutoFit/>
          </a:bodyPr>
          <a:lstStyle/>
          <a:p>
            <a:r>
              <a:rPr lang="en-US" b="1">
                <a:solidFill>
                  <a:srgbClr val="323232"/>
                </a:solidFill>
                <a:latin typeface="Inter-Regular"/>
              </a:rPr>
              <a:t>can-deactivate-route.guard.ts</a:t>
            </a:r>
            <a:endParaRPr lang="en-US" b="1"/>
          </a:p>
        </p:txBody>
      </p:sp>
      <p:sp>
        <p:nvSpPr>
          <p:cNvPr id="6" name="Прямоугольник 5"/>
          <p:cNvSpPr/>
          <p:nvPr/>
        </p:nvSpPr>
        <p:spPr>
          <a:xfrm>
            <a:off x="528636" y="3566250"/>
            <a:ext cx="11329988" cy="830997"/>
          </a:xfrm>
          <a:prstGeom prst="rect">
            <a:avLst/>
          </a:prstGeom>
        </p:spPr>
        <p:txBody>
          <a:bodyPr wrap="square">
            <a:spAutoFit/>
          </a:bodyPr>
          <a:lstStyle/>
          <a:p>
            <a:r>
              <a:rPr lang="en-US" sz="1600" smtClean="0">
                <a:latin typeface="Inter-Regular"/>
              </a:rPr>
              <a:t>In the above example, we assume that there’s a member on the dashboard component class called</a:t>
            </a:r>
            <a:r>
              <a:rPr lang="en-US" sz="1600" b="1" smtClean="0">
                <a:latin typeface="Inter-Regular"/>
              </a:rPr>
              <a:t> unsavedChanges</a:t>
            </a:r>
            <a:r>
              <a:rPr lang="en-US" sz="1600" smtClean="0">
                <a:latin typeface="Inter-Regular"/>
              </a:rPr>
              <a:t> that becomes true whenever there are unsaved changes. The route won’t be deactivated unless there are either no unsaved changes or the user confirms.</a:t>
            </a:r>
            <a:endParaRPr lang="en-US" sz="1600"/>
          </a:p>
        </p:txBody>
      </p:sp>
    </p:spTree>
    <p:extLst>
      <p:ext uri="{BB962C8B-B14F-4D97-AF65-F5344CB8AC3E}">
        <p14:creationId xmlns:p14="http://schemas.microsoft.com/office/powerpoint/2010/main" val="3807966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pasted-image.png"/>
          <p:cNvPicPr/>
          <p:nvPr/>
        </p:nvPicPr>
        <p:blipFill>
          <a:blip r:embed="rId2"/>
          <a:stretch/>
        </p:blipFill>
        <p:spPr>
          <a:xfrm>
            <a:off x="0" y="0"/>
            <a:ext cx="12189600" cy="6855480"/>
          </a:xfrm>
          <a:prstGeom prst="rect">
            <a:avLst/>
          </a:prstGeom>
          <a:ln w="1260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85800" y="685800"/>
            <a:ext cx="10818000" cy="6832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100000"/>
              </a:lnSpc>
            </a:pPr>
            <a:r>
              <a:rPr lang="en-US" sz="3000" b="1" strike="noStrike" spc="-1">
                <a:solidFill>
                  <a:srgbClr val="000000"/>
                </a:solidFill>
                <a:latin typeface="arial"/>
                <a:ea typeface="DejaVu Sans"/>
              </a:rPr>
              <a:t>AGENDA</a:t>
            </a:r>
            <a:endParaRPr lang="en-US" sz="3000" b="1" strike="noStrike" spc="-1">
              <a:solidFill>
                <a:srgbClr val="000000"/>
              </a:solidFill>
              <a:latin typeface="arial"/>
            </a:endParaRPr>
          </a:p>
        </p:txBody>
      </p:sp>
      <p:sp>
        <p:nvSpPr>
          <p:cNvPr id="247" name="CustomShape 2"/>
          <p:cNvSpPr/>
          <p:nvPr/>
        </p:nvSpPr>
        <p:spPr>
          <a:xfrm>
            <a:off x="0" y="1739160"/>
            <a:ext cx="12192000" cy="5118840"/>
          </a:xfrm>
          <a:prstGeom prst="rect">
            <a:avLst/>
          </a:prstGeom>
          <a:solidFill>
            <a:srgbClr val="FFFFF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200" b="0" strike="noStrike" spc="-1">
                <a:solidFill>
                  <a:srgbClr val="2A6099"/>
                </a:solidFill>
                <a:latin typeface="arial"/>
                <a:ea typeface="DejaVu Sans"/>
              </a:rPr>
              <a:t>				</a:t>
            </a:r>
            <a:endParaRPr lang="en-US" sz="2200" b="0" strike="noStrike" spc="-1" smtClean="0">
              <a:latin typeface="Arial"/>
            </a:endParaRPr>
          </a:p>
          <a:p>
            <a:pPr marL="342900" indent="342900">
              <a:lnSpc>
                <a:spcPct val="100000"/>
              </a:lnSpc>
              <a:buFont typeface="Arial" panose="020B0604020202020204" pitchFamily="34" charset="0"/>
              <a:buChar char="•"/>
            </a:pPr>
            <a:r>
              <a:rPr lang="en-US" sz="2200" b="1" spc="-1" smtClean="0">
                <a:solidFill>
                  <a:srgbClr val="2A6099"/>
                </a:solidFill>
                <a:latin typeface="arial"/>
                <a:ea typeface="DejaVu Sans"/>
              </a:rPr>
              <a:t>What is Routing</a:t>
            </a:r>
          </a:p>
          <a:p>
            <a:pPr marL="342900" indent="342900">
              <a:lnSpc>
                <a:spcPct val="100000"/>
              </a:lnSpc>
              <a:buFont typeface="Arial" panose="020B0604020202020204" pitchFamily="34" charset="0"/>
              <a:buChar char="•"/>
            </a:pPr>
            <a:r>
              <a:rPr lang="en-US" sz="2200" b="1" spc="-1" smtClean="0">
                <a:solidFill>
                  <a:srgbClr val="2A6099"/>
                </a:solidFill>
                <a:latin typeface="arial"/>
                <a:ea typeface="DejaVu Sans"/>
              </a:rPr>
              <a:t>Router concepts</a:t>
            </a:r>
          </a:p>
          <a:p>
            <a:pPr marL="342900" indent="342900">
              <a:lnSpc>
                <a:spcPct val="100000"/>
              </a:lnSpc>
              <a:buFont typeface="Arial" panose="020B0604020202020204" pitchFamily="34" charset="0"/>
              <a:buChar char="•"/>
            </a:pPr>
            <a:r>
              <a:rPr lang="en-US" sz="2200" b="1" spc="-1" smtClean="0">
                <a:solidFill>
                  <a:srgbClr val="2A6099"/>
                </a:solidFill>
                <a:latin typeface="arial"/>
                <a:ea typeface="DejaVu Sans"/>
              </a:rPr>
              <a:t>Configuring the Router</a:t>
            </a:r>
          </a:p>
          <a:p>
            <a:pPr marL="342900" indent="342900">
              <a:lnSpc>
                <a:spcPct val="100000"/>
              </a:lnSpc>
              <a:buFont typeface="Arial" panose="020B0604020202020204" pitchFamily="34" charset="0"/>
              <a:buChar char="•"/>
            </a:pPr>
            <a:r>
              <a:rPr lang="en-US" sz="2200" b="1" spc="-1" smtClean="0">
                <a:solidFill>
                  <a:srgbClr val="2A6099"/>
                </a:solidFill>
                <a:latin typeface="arial"/>
                <a:ea typeface="DejaVu Sans"/>
              </a:rPr>
              <a:t>Router links</a:t>
            </a:r>
          </a:p>
          <a:p>
            <a:pPr marL="342900" indent="342900">
              <a:lnSpc>
                <a:spcPct val="100000"/>
              </a:lnSpc>
              <a:buFont typeface="Arial" panose="020B0604020202020204" pitchFamily="34" charset="0"/>
              <a:buChar char="•"/>
            </a:pPr>
            <a:r>
              <a:rPr lang="en-US" sz="2200" b="1" spc="-1" smtClean="0">
                <a:solidFill>
                  <a:srgbClr val="2A6099"/>
                </a:solidFill>
                <a:latin typeface="arial"/>
                <a:ea typeface="DejaVu Sans"/>
              </a:rPr>
              <a:t>Router parametrs</a:t>
            </a:r>
          </a:p>
          <a:p>
            <a:pPr marL="342900" indent="342900">
              <a:lnSpc>
                <a:spcPct val="100000"/>
              </a:lnSpc>
              <a:buFont typeface="Arial" panose="020B0604020202020204" pitchFamily="34" charset="0"/>
              <a:buChar char="•"/>
            </a:pPr>
            <a:r>
              <a:rPr lang="en-US" sz="2200" b="1" spc="-1" smtClean="0">
                <a:solidFill>
                  <a:srgbClr val="2A6099"/>
                </a:solidFill>
                <a:latin typeface="arial"/>
                <a:ea typeface="DejaVu Sans"/>
              </a:rPr>
              <a:t>Accessing Router parametrs</a:t>
            </a:r>
          </a:p>
          <a:p>
            <a:pPr marL="342900" indent="342900">
              <a:lnSpc>
                <a:spcPct val="100000"/>
              </a:lnSpc>
              <a:buFont typeface="Arial" panose="020B0604020202020204" pitchFamily="34" charset="0"/>
              <a:buChar char="•"/>
            </a:pPr>
            <a:r>
              <a:rPr lang="en-US" sz="2200" b="1" spc="-1" smtClean="0">
                <a:solidFill>
                  <a:srgbClr val="2A6099"/>
                </a:solidFill>
                <a:latin typeface="arial"/>
                <a:ea typeface="DejaVu Sans"/>
              </a:rPr>
              <a:t>Guards</a:t>
            </a:r>
          </a:p>
          <a:p>
            <a:pPr marL="342900" indent="342900">
              <a:lnSpc>
                <a:spcPct val="100000"/>
              </a:lnSpc>
              <a:buFont typeface="Arial" panose="020B0604020202020204" pitchFamily="34" charset="0"/>
              <a:buChar char="•"/>
            </a:pPr>
            <a:r>
              <a:rPr lang="en-US" sz="2200" b="1" spc="-1" smtClean="0">
                <a:solidFill>
                  <a:srgbClr val="2A6099"/>
                </a:solidFill>
                <a:latin typeface="arial"/>
                <a:ea typeface="DejaVu Sans"/>
              </a:rPr>
              <a:t>CanActivate Router guard</a:t>
            </a:r>
          </a:p>
          <a:p>
            <a:pPr marL="342900" indent="342900">
              <a:lnSpc>
                <a:spcPct val="100000"/>
              </a:lnSpc>
              <a:buFont typeface="Arial" panose="020B0604020202020204" pitchFamily="34" charset="0"/>
              <a:buChar char="•"/>
            </a:pPr>
            <a:r>
              <a:rPr lang="en-US" sz="2200" b="1" spc="-1" smtClean="0">
                <a:solidFill>
                  <a:srgbClr val="2A6099"/>
                </a:solidFill>
                <a:latin typeface="arial"/>
                <a:ea typeface="DejaVu Sans"/>
              </a:rPr>
              <a:t>Using a route guard</a:t>
            </a:r>
          </a:p>
          <a:p>
            <a:pPr marL="342900" indent="342900">
              <a:buFont typeface="Arial" panose="020B0604020202020204" pitchFamily="34" charset="0"/>
              <a:buChar char="•"/>
            </a:pPr>
            <a:r>
              <a:rPr lang="en-US" sz="2200" b="1" spc="-1" smtClean="0">
                <a:solidFill>
                  <a:srgbClr val="2A6099"/>
                </a:solidFill>
                <a:latin typeface="arial"/>
              </a:rPr>
              <a:t>CanDeactivate </a:t>
            </a:r>
            <a:r>
              <a:rPr lang="en-US" sz="2200" b="1" spc="-1">
                <a:solidFill>
                  <a:srgbClr val="2A6099"/>
                </a:solidFill>
                <a:latin typeface="arial"/>
              </a:rPr>
              <a:t>Router guard</a:t>
            </a:r>
          </a:p>
          <a:p>
            <a:pPr marL="342900" indent="342900">
              <a:lnSpc>
                <a:spcPct val="100000"/>
              </a:lnSpc>
              <a:buFont typeface="Arial" panose="020B0604020202020204" pitchFamily="34" charset="0"/>
              <a:buChar char="•"/>
            </a:pPr>
            <a:endParaRPr lang="en-US" sz="2200" b="1" spc="-1" smtClean="0">
              <a:solidFill>
                <a:srgbClr val="2A6099"/>
              </a:solidFill>
              <a:latin typeface="arial"/>
              <a:ea typeface="DejaVu Sans"/>
            </a:endParaRPr>
          </a:p>
          <a:p>
            <a:pPr marL="342900" indent="342900">
              <a:lnSpc>
                <a:spcPct val="100000"/>
              </a:lnSpc>
              <a:buFont typeface="Arial" panose="020B0604020202020204" pitchFamily="34" charset="0"/>
              <a:buChar char="•"/>
            </a:pPr>
            <a:endParaRPr lang="en-US" sz="2200" b="1" spc="-1" smtClean="0">
              <a:solidFill>
                <a:srgbClr val="2A6099"/>
              </a:solidFill>
              <a:latin typeface="arial"/>
              <a:ea typeface="DejaVu Sans"/>
            </a:endParaRPr>
          </a:p>
          <a:p>
            <a:pPr marL="342900" indent="342900">
              <a:lnSpc>
                <a:spcPct val="100000"/>
              </a:lnSpc>
              <a:buFont typeface="Arial" panose="020B0604020202020204" pitchFamily="34" charset="0"/>
              <a:buChar char="•"/>
            </a:pPr>
            <a:endParaRPr lang="en-US" sz="2200" b="1" spc="-1" smtClean="0">
              <a:solidFill>
                <a:srgbClr val="2A6099"/>
              </a:solidFill>
              <a:latin typeface="arial"/>
              <a:ea typeface="DejaVu Sans"/>
            </a:endParaRPr>
          </a:p>
          <a:p>
            <a:pPr marL="342900" indent="342900">
              <a:lnSpc>
                <a:spcPct val="100000"/>
              </a:lnSpc>
              <a:buFont typeface="Arial" panose="020B0604020202020204" pitchFamily="34" charset="0"/>
              <a:buChar char="•"/>
            </a:pPr>
            <a:endParaRPr lang="en-US" sz="2200" b="1" spc="-1" smtClean="0">
              <a:solidFill>
                <a:srgbClr val="2A6099"/>
              </a:solidFill>
              <a:latin typeface="arial"/>
              <a:ea typeface="DejaVu Sans"/>
            </a:endParaRPr>
          </a:p>
          <a:p>
            <a:pPr marL="342900" indent="342900">
              <a:lnSpc>
                <a:spcPct val="100000"/>
              </a:lnSpc>
              <a:buFont typeface="Arial" panose="020B0604020202020204" pitchFamily="34" charset="0"/>
              <a:buChar char="•"/>
            </a:pPr>
            <a:endParaRPr lang="en-US" sz="2200" b="1" spc="-1" smtClean="0">
              <a:solidFill>
                <a:srgbClr val="2A6099"/>
              </a:solidFill>
              <a:latin typeface="arial"/>
              <a:ea typeface="DejaVu Sans"/>
            </a:endParaRPr>
          </a:p>
          <a:p>
            <a:pPr marL="342900" indent="342900">
              <a:lnSpc>
                <a:spcPct val="100000"/>
              </a:lnSpc>
              <a:buFont typeface="Arial" panose="020B0604020202020204" pitchFamily="34" charset="0"/>
              <a:buChar char="•"/>
            </a:pPr>
            <a:endParaRPr lang="en-US" sz="2200" b="1" spc="-1" smtClean="0">
              <a:solidFill>
                <a:srgbClr val="2A6099"/>
              </a:solidFill>
              <a:latin typeface="arial"/>
              <a:ea typeface="DejaVu Sans"/>
            </a:endParaRPr>
          </a:p>
          <a:p>
            <a:pPr marL="342900" indent="-342900">
              <a:lnSpc>
                <a:spcPct val="100000"/>
              </a:lnSpc>
              <a:buFont typeface="Arial" panose="020B0604020202020204" pitchFamily="34" charset="0"/>
              <a:buChar char="•"/>
            </a:pPr>
            <a:endParaRPr lang="en-US" sz="2200" b="1" spc="-1" smtClean="0">
              <a:solidFill>
                <a:srgbClr val="2A6099"/>
              </a:solidFill>
              <a:latin typeface="arial"/>
              <a:ea typeface="DejaVu Sans"/>
            </a:endParaRPr>
          </a:p>
          <a:p>
            <a:pPr marL="342900" indent="-342900">
              <a:lnSpc>
                <a:spcPct val="100000"/>
              </a:lnSpc>
              <a:buFont typeface="Arial" panose="020B0604020202020204" pitchFamily="34" charset="0"/>
              <a:buChar char="•"/>
            </a:pPr>
            <a:endParaRPr lang="en-US" sz="2200" b="1" spc="-1" smtClean="0">
              <a:solidFill>
                <a:srgbClr val="2A6099"/>
              </a:solidFill>
              <a:latin typeface="arial"/>
              <a:ea typeface="DejaVu Sans"/>
            </a:endParaRPr>
          </a:p>
          <a:p>
            <a:pPr>
              <a:lnSpc>
                <a:spcPct val="100000"/>
              </a:lnSpc>
            </a:pPr>
            <a:endParaRPr lang="en-US" sz="2200" b="1" spc="-1" smtClean="0">
              <a:solidFill>
                <a:srgbClr val="2A6099"/>
              </a:solidFill>
              <a:latin typeface="arial"/>
              <a:ea typeface="DejaVu Sans"/>
            </a:endParaRPr>
          </a:p>
          <a:p>
            <a:pPr>
              <a:lnSpc>
                <a:spcPct val="100000"/>
              </a:lnSpc>
            </a:pPr>
            <a:endParaRPr lang="en-US" sz="2200" b="1" spc="-1" smtClean="0">
              <a:solidFill>
                <a:srgbClr val="2A6099"/>
              </a:solidFill>
              <a:latin typeface="arial"/>
              <a:ea typeface="DejaVu Sans"/>
            </a:endParaRPr>
          </a:p>
          <a:p>
            <a:pPr>
              <a:lnSpc>
                <a:spcPct val="100000"/>
              </a:lnSpc>
            </a:pPr>
            <a:r>
              <a:rPr lang="en-US" sz="2200" b="1" strike="noStrike" spc="-1">
                <a:solidFill>
                  <a:srgbClr val="2A6099"/>
                </a:solidFill>
                <a:latin typeface="arial"/>
              </a:rPr>
              <a:t>	</a:t>
            </a:r>
            <a:r>
              <a:rPr lang="en-US" sz="2200" b="1" strike="noStrike" spc="-1" smtClean="0">
                <a:solidFill>
                  <a:srgbClr val="2A6099"/>
                </a:solidFill>
                <a:latin typeface="arial"/>
              </a:rPr>
              <a:t>				</a:t>
            </a:r>
            <a:r>
              <a:rPr lang="en-US" sz="2200" b="0" strike="noStrike" spc="-1">
                <a:solidFill>
                  <a:srgbClr val="2A6099"/>
                </a:solidFill>
                <a:latin typeface="Arial"/>
                <a:ea typeface="DejaVu Sans"/>
              </a:rPr>
              <a:t>		</a:t>
            </a:r>
            <a:endParaRPr lang="en-US" sz="2200" b="0" strike="noStrike" spc="-1">
              <a:latin typeface="Arial"/>
            </a:endParaRPr>
          </a:p>
          <a:p>
            <a:pPr algn="just">
              <a:lnSpc>
                <a:spcPct val="100000"/>
              </a:lnSpc>
            </a:pPr>
            <a:r>
              <a:rPr lang="en-US" sz="2200" b="0" strike="noStrike" spc="-1">
                <a:solidFill>
                  <a:srgbClr val="2A6099"/>
                </a:solidFill>
                <a:latin typeface="Arial"/>
                <a:ea typeface="DejaVu Sans"/>
              </a:rPr>
              <a:t>					</a:t>
            </a:r>
            <a:endParaRPr lang="en-US" sz="2200" b="0" strike="noStrike" spc="-1">
              <a:latin typeface="Arial"/>
            </a:endParaRPr>
          </a:p>
          <a:p>
            <a:pPr algn="just">
              <a:lnSpc>
                <a:spcPct val="100000"/>
              </a:lnSpc>
            </a:pPr>
            <a:r>
              <a:rPr lang="en-US" sz="2200" b="0" strike="noStrike" spc="-1">
                <a:solidFill>
                  <a:srgbClr val="2A6099"/>
                </a:solidFill>
                <a:latin typeface="Arial"/>
                <a:ea typeface="DejaVu Sans"/>
              </a:rPr>
              <a:t>					 </a:t>
            </a:r>
            <a:endParaRPr lang="en-US" sz="2200" b="0" strike="noStrike" spc="-1">
              <a:latin typeface="Arial"/>
            </a:endParaRPr>
          </a:p>
          <a:p>
            <a:pPr algn="just">
              <a:lnSpc>
                <a:spcPct val="100000"/>
              </a:lnSpc>
            </a:pPr>
            <a:r>
              <a:rPr lang="en-US" sz="2200" b="0" strike="noStrike" spc="-1">
                <a:solidFill>
                  <a:srgbClr val="2A6099"/>
                </a:solidFill>
                <a:latin typeface="Arial"/>
                <a:ea typeface="DejaVu Sans"/>
              </a:rPr>
              <a:t>					</a:t>
            </a:r>
            <a:endParaRPr lang="en-US"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38" y="345037"/>
            <a:ext cx="11153295" cy="712237"/>
          </a:xfrm>
        </p:spPr>
        <p:txBody>
          <a:bodyPr/>
          <a:lstStyle/>
          <a:p>
            <a:r>
              <a:rPr lang="en-US" smtClean="0"/>
              <a:t>What is routing</a:t>
            </a:r>
            <a:endParaRPr lang="en-US"/>
          </a:p>
        </p:txBody>
      </p:sp>
      <p:sp>
        <p:nvSpPr>
          <p:cNvPr id="3" name="Прямоугольник 2"/>
          <p:cNvSpPr/>
          <p:nvPr/>
        </p:nvSpPr>
        <p:spPr>
          <a:xfrm>
            <a:off x="528637" y="1285875"/>
            <a:ext cx="11153295" cy="3139321"/>
          </a:xfrm>
          <a:prstGeom prst="rect">
            <a:avLst/>
          </a:prstGeom>
        </p:spPr>
        <p:txBody>
          <a:bodyPr wrap="square">
            <a:spAutoFit/>
          </a:bodyPr>
          <a:lstStyle/>
          <a:p>
            <a:r>
              <a:rPr lang="en-US">
                <a:solidFill>
                  <a:srgbClr val="000000"/>
                </a:solidFill>
                <a:latin typeface="PS TT Commons Roman"/>
              </a:rPr>
              <a:t>Routing in Angular helps us navigate from one view to another as users perform tasks in web apps. </a:t>
            </a:r>
            <a:endParaRPr lang="uk-UA" smtClean="0">
              <a:solidFill>
                <a:srgbClr val="000000"/>
              </a:solidFill>
              <a:latin typeface="PS TT Commons Roman"/>
            </a:endParaRPr>
          </a:p>
          <a:p>
            <a:r>
              <a:rPr lang="en-US" smtClean="0">
                <a:solidFill>
                  <a:srgbClr val="000000"/>
                </a:solidFill>
                <a:latin typeface="PS TT Commons Roman"/>
              </a:rPr>
              <a:t>With </a:t>
            </a:r>
            <a:r>
              <a:rPr lang="en-US" smtClean="0">
                <a:solidFill>
                  <a:srgbClr val="000000"/>
                </a:solidFill>
                <a:latin typeface="PS TT Commons Roman"/>
              </a:rPr>
              <a:t>routing you can:</a:t>
            </a:r>
          </a:p>
          <a:p>
            <a:pPr marL="285750" indent="-285750">
              <a:buFont typeface="Arial" panose="020B0604020202020204" pitchFamily="34" charset="0"/>
              <a:buChar char="•"/>
            </a:pPr>
            <a:r>
              <a:rPr lang="en-US" smtClean="0">
                <a:solidFill>
                  <a:srgbClr val="000000"/>
                </a:solidFill>
                <a:latin typeface="PS TT Commons Roman"/>
              </a:rPr>
              <a:t>Entering a URL in the adress bar and the brouser navigates to corresponding page</a:t>
            </a:r>
          </a:p>
          <a:p>
            <a:pPr marL="285750" indent="-285750">
              <a:buFont typeface="Arial" panose="020B0604020202020204" pitchFamily="34" charset="0"/>
              <a:buChar char="•"/>
            </a:pPr>
            <a:r>
              <a:rPr lang="en-US" smtClean="0">
                <a:solidFill>
                  <a:srgbClr val="000000"/>
                </a:solidFill>
                <a:latin typeface="PS TT Commons Roman"/>
              </a:rPr>
              <a:t>Clicking links </a:t>
            </a:r>
            <a:r>
              <a:rPr lang="en-US" smtClean="0">
                <a:solidFill>
                  <a:srgbClr val="000000"/>
                </a:solidFill>
                <a:latin typeface="PS TT Commons Roman"/>
              </a:rPr>
              <a:t>on</a:t>
            </a:r>
            <a:r>
              <a:rPr lang="uk-UA" smtClean="0">
                <a:solidFill>
                  <a:srgbClr val="000000"/>
                </a:solidFill>
                <a:latin typeface="PS TT Commons Roman"/>
              </a:rPr>
              <a:t> </a:t>
            </a:r>
            <a:r>
              <a:rPr lang="en-US" smtClean="0">
                <a:solidFill>
                  <a:srgbClr val="000000"/>
                </a:solidFill>
                <a:latin typeface="PS TT Commons Roman"/>
              </a:rPr>
              <a:t>the </a:t>
            </a:r>
            <a:r>
              <a:rPr lang="en-US" smtClean="0">
                <a:solidFill>
                  <a:srgbClr val="000000"/>
                </a:solidFill>
                <a:latin typeface="PS TT Commons Roman"/>
              </a:rPr>
              <a:t>page and the brouser navigates to a new page</a:t>
            </a:r>
          </a:p>
          <a:p>
            <a:pPr marL="285750" indent="-285750">
              <a:buFont typeface="Arial" panose="020B0604020202020204" pitchFamily="34" charset="0"/>
              <a:buChar char="•"/>
            </a:pPr>
            <a:r>
              <a:rPr lang="en-US" smtClean="0">
                <a:solidFill>
                  <a:srgbClr val="000000"/>
                </a:solidFill>
                <a:latin typeface="PS TT Commons Roman"/>
              </a:rPr>
              <a:t>Clicking the brousers back and forward buttons </a:t>
            </a:r>
            <a:r>
              <a:rPr lang="en-US"/>
              <a:t>and the browser navigates backward and forward through the history of pages</a:t>
            </a:r>
            <a:endParaRPr lang="en-US" smtClean="0">
              <a:solidFill>
                <a:srgbClr val="000000"/>
              </a:solidFill>
              <a:latin typeface="PS TT Commons Roman"/>
            </a:endParaRPr>
          </a:p>
          <a:p>
            <a:pPr marL="285750" indent="-285750">
              <a:buFont typeface="Arial" panose="020B0604020202020204" pitchFamily="34" charset="0"/>
              <a:buChar char="•"/>
            </a:pPr>
            <a:endParaRPr lang="en-US" smtClean="0">
              <a:solidFill>
                <a:srgbClr val="000000"/>
              </a:solidFill>
              <a:latin typeface="PS TT Commons Roman"/>
            </a:endParaRPr>
          </a:p>
          <a:p>
            <a:r>
              <a:rPr lang="en-US"/>
              <a:t>Angular router can interpret a browser URL as an instruction to navigate to a client-generated view. It can pass optional parameters along to the supporting view component that help it decide what specific content to present. You can bind the router to links on a page, and it will navigate to the appropriate application view when the user clicks a link.</a:t>
            </a:r>
          </a:p>
        </p:txBody>
      </p:sp>
    </p:spTree>
    <p:extLst>
      <p:ext uri="{BB962C8B-B14F-4D97-AF65-F5344CB8AC3E}">
        <p14:creationId xmlns:p14="http://schemas.microsoft.com/office/powerpoint/2010/main" val="1466079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38" y="345037"/>
            <a:ext cx="11153295" cy="712237"/>
          </a:xfrm>
        </p:spPr>
        <p:txBody>
          <a:bodyPr/>
          <a:lstStyle/>
          <a:p>
            <a:r>
              <a:rPr lang="en-US"/>
              <a:t>Router Concepts</a:t>
            </a:r>
          </a:p>
        </p:txBody>
      </p:sp>
      <p:sp>
        <p:nvSpPr>
          <p:cNvPr id="3" name="Прямоугольник 2"/>
          <p:cNvSpPr/>
          <p:nvPr/>
        </p:nvSpPr>
        <p:spPr>
          <a:xfrm>
            <a:off x="528637" y="1204436"/>
            <a:ext cx="11153295" cy="1200329"/>
          </a:xfrm>
          <a:prstGeom prst="rect">
            <a:avLst/>
          </a:prstGeom>
        </p:spPr>
        <p:txBody>
          <a:bodyPr wrap="square">
            <a:spAutoFit/>
          </a:bodyPr>
          <a:lstStyle/>
          <a:p>
            <a:r>
              <a:rPr lang="en-US">
                <a:solidFill>
                  <a:srgbClr val="000000"/>
                </a:solidFill>
                <a:latin typeface="PS TT Commons Roman"/>
              </a:rPr>
              <a:t>The Angular router is in its own library package, @angular/router. Import what you need from it as you would from any other Angular package. </a:t>
            </a:r>
            <a:endParaRPr lang="uk-UA">
              <a:solidFill>
                <a:srgbClr val="000000"/>
              </a:solidFill>
              <a:latin typeface="PS TT Commons Roman"/>
            </a:endParaRPr>
          </a:p>
          <a:p>
            <a:endParaRPr lang="uk-UA" b="1" smtClean="0">
              <a:solidFill>
                <a:srgbClr val="000000"/>
              </a:solidFill>
              <a:latin typeface="PS TT Commons Roman"/>
            </a:endParaRPr>
          </a:p>
          <a:p>
            <a:r>
              <a:rPr lang="en-US" b="1" smtClean="0"/>
              <a:t>app.module.ts</a:t>
            </a:r>
            <a:endParaRPr lang="en-US" b="1"/>
          </a:p>
        </p:txBody>
      </p:sp>
      <p:sp>
        <p:nvSpPr>
          <p:cNvPr id="4" name="Прямоугольник 3"/>
          <p:cNvSpPr/>
          <p:nvPr/>
        </p:nvSpPr>
        <p:spPr>
          <a:xfrm>
            <a:off x="642937" y="2551927"/>
            <a:ext cx="6786562" cy="385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import </a:t>
            </a:r>
            <a:r>
              <a:rPr lang="en-US" smtClean="0"/>
              <a:t>{ </a:t>
            </a:r>
            <a:r>
              <a:rPr lang="en-US" smtClean="0">
                <a:solidFill>
                  <a:schemeClr val="accent1"/>
                </a:solidFill>
              </a:rPr>
              <a:t>RouterModule, Routes </a:t>
            </a:r>
            <a:r>
              <a:rPr lang="en-US" smtClean="0"/>
              <a:t>} </a:t>
            </a:r>
            <a:r>
              <a:rPr lang="en-US" smtClean="0">
                <a:solidFill>
                  <a:srgbClr val="FF0000"/>
                </a:solidFill>
              </a:rPr>
              <a:t>from</a:t>
            </a:r>
            <a:r>
              <a:rPr lang="en-US" smtClean="0"/>
              <a:t> </a:t>
            </a:r>
            <a:r>
              <a:rPr lang="en-US" smtClean="0">
                <a:solidFill>
                  <a:schemeClr val="accent6"/>
                </a:solidFill>
              </a:rPr>
              <a:t>‘@angular/router’;</a:t>
            </a:r>
            <a:endParaRPr lang="en-US">
              <a:solidFill>
                <a:schemeClr val="accent6"/>
              </a:solidFill>
            </a:endParaRPr>
          </a:p>
        </p:txBody>
      </p:sp>
      <p:sp>
        <p:nvSpPr>
          <p:cNvPr id="6" name="Прямоугольник 5"/>
          <p:cNvSpPr/>
          <p:nvPr/>
        </p:nvSpPr>
        <p:spPr>
          <a:xfrm>
            <a:off x="528637" y="3214171"/>
            <a:ext cx="11153295" cy="923330"/>
          </a:xfrm>
          <a:prstGeom prst="rect">
            <a:avLst/>
          </a:prstGeom>
        </p:spPr>
        <p:txBody>
          <a:bodyPr wrap="square">
            <a:spAutoFit/>
          </a:bodyPr>
          <a:lstStyle/>
          <a:p>
            <a:r>
              <a:rPr lang="en-US" smtClean="0"/>
              <a:t>Route - </a:t>
            </a:r>
            <a:r>
              <a:rPr lang="en-US"/>
              <a:t>a</a:t>
            </a:r>
            <a:r>
              <a:rPr lang="en-US" smtClean="0"/>
              <a:t> </a:t>
            </a:r>
            <a:r>
              <a:rPr lang="en-US"/>
              <a:t>configuration object that defines a single route</a:t>
            </a:r>
            <a:r>
              <a:rPr lang="en-US" smtClean="0"/>
              <a:t>. </a:t>
            </a:r>
            <a:r>
              <a:rPr lang="en-US"/>
              <a:t>A set of routes are collected in </a:t>
            </a:r>
            <a:r>
              <a:rPr lang="en-US" smtClean="0"/>
              <a:t>a Routes array an define a Router configuration. The router attempts to match segments of a given URL against each route, using the configuration options defined in the object.</a:t>
            </a:r>
            <a:endParaRPr lang="en-US"/>
          </a:p>
        </p:txBody>
      </p:sp>
    </p:spTree>
    <p:extLst>
      <p:ext uri="{BB962C8B-B14F-4D97-AF65-F5344CB8AC3E}">
        <p14:creationId xmlns:p14="http://schemas.microsoft.com/office/powerpoint/2010/main" val="1825890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38" y="345037"/>
            <a:ext cx="11153295" cy="712237"/>
          </a:xfrm>
        </p:spPr>
        <p:txBody>
          <a:bodyPr/>
          <a:lstStyle/>
          <a:p>
            <a:r>
              <a:rPr lang="en-US"/>
              <a:t>Configuring the Router</a:t>
            </a:r>
          </a:p>
        </p:txBody>
      </p:sp>
      <p:sp>
        <p:nvSpPr>
          <p:cNvPr id="4" name="Прямоугольник 3"/>
          <p:cNvSpPr/>
          <p:nvPr/>
        </p:nvSpPr>
        <p:spPr>
          <a:xfrm>
            <a:off x="7515225" y="1057274"/>
            <a:ext cx="4443413" cy="1477328"/>
          </a:xfrm>
          <a:prstGeom prst="rect">
            <a:avLst/>
          </a:prstGeom>
        </p:spPr>
        <p:txBody>
          <a:bodyPr wrap="square">
            <a:spAutoFit/>
          </a:bodyPr>
          <a:lstStyle/>
          <a:p>
            <a:pPr algn="just"/>
            <a:r>
              <a:rPr lang="en-US" altLang="en-US">
                <a:solidFill>
                  <a:srgbClr val="000000"/>
                </a:solidFill>
                <a:latin typeface="Arial" panose="020B0604020202020204" pitchFamily="34" charset="0"/>
                <a:cs typeface="Arial" panose="020B0604020202020204" pitchFamily="34" charset="0"/>
              </a:rPr>
              <a:t>The following example creates five route definitions, configures the router via the </a:t>
            </a:r>
            <a:r>
              <a:rPr lang="en-US" altLang="en-US">
                <a:latin typeface="Arial" panose="020B0604020202020204" pitchFamily="34" charset="0"/>
                <a:cs typeface="Arial" panose="020B0604020202020204" pitchFamily="34" charset="0"/>
              </a:rPr>
              <a:t>RouterModule.forRoot</a:t>
            </a:r>
            <a:r>
              <a:rPr lang="en-US" altLang="en-US" smtClean="0">
                <a:latin typeface="Arial" panose="020B0604020202020204" pitchFamily="34" charset="0"/>
                <a:cs typeface="Arial" panose="020B0604020202020204" pitchFamily="34" charset="0"/>
              </a:rPr>
              <a:t>( ) </a:t>
            </a:r>
            <a:r>
              <a:rPr lang="en-US" altLang="en-US">
                <a:latin typeface="Arial" panose="020B0604020202020204" pitchFamily="34" charset="0"/>
                <a:cs typeface="Arial" panose="020B0604020202020204" pitchFamily="34" charset="0"/>
              </a:rPr>
              <a:t>method, and adds the result to </a:t>
            </a:r>
            <a:r>
              <a:rPr lang="en-US" altLang="en-US" smtClean="0">
                <a:latin typeface="Arial" panose="020B0604020202020204" pitchFamily="34" charset="0"/>
                <a:cs typeface="Arial" panose="020B0604020202020204" pitchFamily="34" charset="0"/>
              </a:rPr>
              <a:t>the </a:t>
            </a:r>
            <a:r>
              <a:rPr lang="en-US" altLang="en-US" smtClean="0">
                <a:solidFill>
                  <a:srgbClr val="000000"/>
                </a:solidFill>
                <a:latin typeface="Arial" panose="020B0604020202020204" pitchFamily="34" charset="0"/>
                <a:cs typeface="Arial" panose="020B0604020202020204" pitchFamily="34" charset="0"/>
              </a:rPr>
              <a:t>AppModule</a:t>
            </a:r>
            <a:r>
              <a:rPr lang="en-US" altLang="en-US">
                <a:solidFill>
                  <a:srgbClr val="000000"/>
                </a:solidFill>
                <a:latin typeface="Arial" panose="020B0604020202020204" pitchFamily="34" charset="0"/>
                <a:cs typeface="Arial" panose="020B0604020202020204" pitchFamily="34" charset="0"/>
              </a:rPr>
              <a:t>`'s imports </a:t>
            </a:r>
            <a:r>
              <a:rPr lang="en-US" altLang="en-US" smtClean="0">
                <a:solidFill>
                  <a:srgbClr val="000000"/>
                </a:solidFill>
                <a:latin typeface="Arial" panose="020B0604020202020204" pitchFamily="34" charset="0"/>
                <a:cs typeface="Arial" panose="020B0604020202020204" pitchFamily="34" charset="0"/>
              </a:rPr>
              <a:t>array. </a:t>
            </a:r>
            <a:endParaRPr lang="en-US">
              <a:latin typeface="Arial" panose="020B0604020202020204" pitchFamily="34" charset="0"/>
              <a:cs typeface="Arial" panose="020B0604020202020204" pitchFamily="34" charset="0"/>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638" y="1057274"/>
            <a:ext cx="6858001" cy="5403300"/>
          </a:xfrm>
          <a:prstGeom prst="rect">
            <a:avLst/>
          </a:prstGeom>
        </p:spPr>
      </p:pic>
    </p:spTree>
    <p:extLst>
      <p:ext uri="{BB962C8B-B14F-4D97-AF65-F5344CB8AC3E}">
        <p14:creationId xmlns:p14="http://schemas.microsoft.com/office/powerpoint/2010/main" val="569106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38" y="345037"/>
            <a:ext cx="11153295" cy="712237"/>
          </a:xfrm>
        </p:spPr>
        <p:txBody>
          <a:bodyPr/>
          <a:lstStyle/>
          <a:p>
            <a:r>
              <a:rPr lang="en-US"/>
              <a:t>Router </a:t>
            </a:r>
            <a:r>
              <a:rPr lang="en-US" smtClean="0"/>
              <a:t>Links</a:t>
            </a:r>
            <a:endParaRPr lang="en-US"/>
          </a:p>
        </p:txBody>
      </p:sp>
      <p:sp>
        <p:nvSpPr>
          <p:cNvPr id="3" name="Прямоугольник 2"/>
          <p:cNvSpPr/>
          <p:nvPr/>
        </p:nvSpPr>
        <p:spPr>
          <a:xfrm>
            <a:off x="528637" y="1132678"/>
            <a:ext cx="11153296" cy="615553"/>
          </a:xfrm>
          <a:prstGeom prst="rect">
            <a:avLst/>
          </a:prstGeom>
        </p:spPr>
        <p:txBody>
          <a:bodyPr wrap="square">
            <a:spAutoFit/>
          </a:bodyPr>
          <a:lstStyle/>
          <a:p>
            <a:r>
              <a:rPr lang="en-US" sz="1600">
                <a:solidFill>
                  <a:srgbClr val="000000"/>
                </a:solidFill>
                <a:latin typeface="PS TT Commons Roman"/>
              </a:rPr>
              <a:t>After configuring the routes, the next step is to decide how to navigate. Navigation will happen based on user actions such as clicking a </a:t>
            </a:r>
            <a:r>
              <a:rPr lang="en-US" sz="1600" smtClean="0">
                <a:solidFill>
                  <a:srgbClr val="000000"/>
                </a:solidFill>
                <a:latin typeface="PS TT Commons Roman"/>
              </a:rPr>
              <a:t>hyperlink. For that we can use </a:t>
            </a:r>
            <a:r>
              <a:rPr lang="en-US" sz="1600" b="1">
                <a:solidFill>
                  <a:srgbClr val="000000"/>
                </a:solidFill>
                <a:latin typeface="PS TT Commons Roman"/>
              </a:rPr>
              <a:t>r</a:t>
            </a:r>
            <a:r>
              <a:rPr lang="en-US" sz="1600" b="1" smtClean="0">
                <a:solidFill>
                  <a:srgbClr val="000000"/>
                </a:solidFill>
                <a:latin typeface="PS TT Commons Roman"/>
              </a:rPr>
              <a:t>outerLink</a:t>
            </a:r>
            <a:r>
              <a:rPr lang="en-US" sz="1600" smtClean="0">
                <a:solidFill>
                  <a:srgbClr val="000000"/>
                </a:solidFill>
                <a:latin typeface="PS TT Commons Roman"/>
              </a:rPr>
              <a:t> </a:t>
            </a:r>
            <a:r>
              <a:rPr lang="en-US" sz="1600"/>
              <a:t>directive to the anchor tag for </a:t>
            </a:r>
            <a:r>
              <a:rPr lang="en-US" sz="1600" smtClean="0"/>
              <a:t>navigation</a:t>
            </a:r>
            <a:r>
              <a:rPr lang="en-US" smtClean="0"/>
              <a:t>.</a:t>
            </a:r>
            <a:endParaRPr lang="en-US"/>
          </a:p>
        </p:txBody>
      </p:sp>
      <p:sp>
        <p:nvSpPr>
          <p:cNvPr id="8" name="Прямоугольник 7"/>
          <p:cNvSpPr/>
          <p:nvPr/>
        </p:nvSpPr>
        <p:spPr>
          <a:xfrm>
            <a:off x="528637" y="2189785"/>
            <a:ext cx="7915276" cy="185719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200" b="1">
                <a:solidFill>
                  <a:schemeClr val="bg1"/>
                </a:solidFill>
                <a:latin typeface="Courier New" panose="02070309020205020404" pitchFamily="49" charset="0"/>
                <a:cs typeface="Courier New" panose="02070309020205020404" pitchFamily="49" charset="0"/>
              </a:rPr>
              <a:t>&lt;h1&gt;{{title}}&lt;/h1&gt; </a:t>
            </a:r>
            <a:endParaRPr lang="en-US" altLang="en-US" sz="1200" b="1" smtClean="0">
              <a:solidFill>
                <a:schemeClr val="bg1"/>
              </a:solidFill>
              <a:latin typeface="Courier New" panose="02070309020205020404" pitchFamily="49" charset="0"/>
              <a:cs typeface="Courier New" panose="02070309020205020404" pitchFamily="49" charset="0"/>
            </a:endParaRPr>
          </a:p>
          <a:p>
            <a:r>
              <a:rPr lang="en-US" altLang="en-US" sz="1200" b="1" smtClean="0">
                <a:solidFill>
                  <a:schemeClr val="bg1"/>
                </a:solidFill>
                <a:latin typeface="Courier New" panose="02070309020205020404" pitchFamily="49" charset="0"/>
                <a:cs typeface="Courier New" panose="02070309020205020404" pitchFamily="49" charset="0"/>
              </a:rPr>
              <a:t>    &lt;</a:t>
            </a:r>
            <a:r>
              <a:rPr lang="en-US" altLang="en-US" sz="1200" b="1">
                <a:solidFill>
                  <a:schemeClr val="bg1"/>
                </a:solidFill>
                <a:latin typeface="Courier New" panose="02070309020205020404" pitchFamily="49" charset="0"/>
                <a:cs typeface="Courier New" panose="02070309020205020404" pitchFamily="49" charset="0"/>
              </a:rPr>
              <a:t>nav&gt; </a:t>
            </a:r>
            <a:endParaRPr lang="en-US" altLang="en-US" sz="1200" b="1" smtClean="0">
              <a:solidFill>
                <a:schemeClr val="bg1"/>
              </a:solidFill>
              <a:latin typeface="Courier New" panose="02070309020205020404" pitchFamily="49" charset="0"/>
              <a:cs typeface="Courier New" panose="02070309020205020404" pitchFamily="49" charset="0"/>
            </a:endParaRPr>
          </a:p>
          <a:p>
            <a:r>
              <a:rPr lang="en-US" altLang="en-US" sz="1200" b="1" smtClean="0">
                <a:solidFill>
                  <a:schemeClr val="bg1"/>
                </a:solidFill>
                <a:latin typeface="Courier New" panose="02070309020205020404" pitchFamily="49" charset="0"/>
                <a:cs typeface="Courier New" panose="02070309020205020404" pitchFamily="49" charset="0"/>
              </a:rPr>
              <a:t>       &lt;</a:t>
            </a:r>
            <a:r>
              <a:rPr lang="en-US" altLang="en-US" sz="1200" b="1">
                <a:solidFill>
                  <a:schemeClr val="bg1"/>
                </a:solidFill>
                <a:latin typeface="Courier New" panose="02070309020205020404" pitchFamily="49" charset="0"/>
                <a:cs typeface="Courier New" panose="02070309020205020404" pitchFamily="49" charset="0"/>
              </a:rPr>
              <a:t>a </a:t>
            </a:r>
            <a:r>
              <a:rPr lang="en-US" altLang="en-US" sz="1200" b="1">
                <a:solidFill>
                  <a:schemeClr val="accent4">
                    <a:lumMod val="60000"/>
                    <a:lumOff val="40000"/>
                  </a:schemeClr>
                </a:solidFill>
                <a:latin typeface="Courier New" panose="02070309020205020404" pitchFamily="49" charset="0"/>
                <a:cs typeface="Courier New" panose="02070309020205020404" pitchFamily="49" charset="0"/>
              </a:rPr>
              <a:t>[routerLink]='["/employeedashboard"]' </a:t>
            </a:r>
            <a:r>
              <a:rPr lang="en-US" altLang="en-US" sz="1200" b="1">
                <a:solidFill>
                  <a:schemeClr val="accent1"/>
                </a:solidFill>
                <a:latin typeface="Courier New" panose="02070309020205020404" pitchFamily="49" charset="0"/>
                <a:cs typeface="Courier New" panose="02070309020205020404" pitchFamily="49" charset="0"/>
              </a:rPr>
              <a:t>routerLinkActive="active</a:t>
            </a:r>
            <a:r>
              <a:rPr lang="en-US" altLang="en-US" sz="1200" b="1" smtClean="0">
                <a:solidFill>
                  <a:schemeClr val="accent1"/>
                </a:solidFill>
                <a:latin typeface="Courier New" panose="02070309020205020404" pitchFamily="49" charset="0"/>
                <a:cs typeface="Courier New" panose="02070309020205020404" pitchFamily="49" charset="0"/>
              </a:rPr>
              <a:t>"</a:t>
            </a:r>
            <a:r>
              <a:rPr lang="en-US" altLang="en-US" sz="1200" b="1" smtClean="0">
                <a:solidFill>
                  <a:schemeClr val="bg1"/>
                </a:solidFill>
                <a:latin typeface="Courier New" panose="02070309020205020404" pitchFamily="49" charset="0"/>
                <a:cs typeface="Courier New" panose="02070309020205020404" pitchFamily="49" charset="0"/>
              </a:rPr>
              <a:t>&gt;</a:t>
            </a:r>
          </a:p>
          <a:p>
            <a:r>
              <a:rPr lang="en-US" altLang="en-US" sz="1200" b="1" smtClean="0">
                <a:solidFill>
                  <a:schemeClr val="bg1"/>
                </a:solidFill>
                <a:latin typeface="Courier New" panose="02070309020205020404" pitchFamily="49" charset="0"/>
                <a:cs typeface="Courier New" panose="02070309020205020404" pitchFamily="49" charset="0"/>
              </a:rPr>
              <a:t>	    Employee Dashboard</a:t>
            </a:r>
          </a:p>
          <a:p>
            <a:r>
              <a:rPr lang="en-US" altLang="en-US" sz="1200" b="1">
                <a:solidFill>
                  <a:schemeClr val="bg1"/>
                </a:solidFill>
                <a:latin typeface="Courier New" panose="02070309020205020404" pitchFamily="49" charset="0"/>
                <a:cs typeface="Courier New" panose="02070309020205020404" pitchFamily="49" charset="0"/>
              </a:rPr>
              <a:t> </a:t>
            </a:r>
            <a:r>
              <a:rPr lang="en-US" altLang="en-US" sz="1200" b="1" smtClean="0">
                <a:solidFill>
                  <a:schemeClr val="bg1"/>
                </a:solidFill>
                <a:latin typeface="Courier New" panose="02070309020205020404" pitchFamily="49" charset="0"/>
                <a:cs typeface="Courier New" panose="02070309020205020404" pitchFamily="49" charset="0"/>
              </a:rPr>
              <a:t>      &lt;/</a:t>
            </a:r>
            <a:r>
              <a:rPr lang="en-US" altLang="en-US" sz="1200" b="1">
                <a:solidFill>
                  <a:schemeClr val="bg1"/>
                </a:solidFill>
                <a:latin typeface="Courier New" panose="02070309020205020404" pitchFamily="49" charset="0"/>
                <a:cs typeface="Courier New" panose="02070309020205020404" pitchFamily="49" charset="0"/>
              </a:rPr>
              <a:t>a&gt; </a:t>
            </a:r>
            <a:endParaRPr lang="en-US" altLang="en-US" sz="1200" b="1" smtClean="0">
              <a:solidFill>
                <a:schemeClr val="bg1"/>
              </a:solidFill>
              <a:latin typeface="Courier New" panose="02070309020205020404" pitchFamily="49" charset="0"/>
              <a:cs typeface="Courier New" panose="02070309020205020404" pitchFamily="49" charset="0"/>
            </a:endParaRPr>
          </a:p>
          <a:p>
            <a:r>
              <a:rPr lang="en-US" altLang="en-US" sz="1200" b="1" smtClean="0">
                <a:solidFill>
                  <a:schemeClr val="bg1"/>
                </a:solidFill>
                <a:latin typeface="Courier New" panose="02070309020205020404" pitchFamily="49" charset="0"/>
                <a:cs typeface="Courier New" panose="02070309020205020404" pitchFamily="49" charset="0"/>
              </a:rPr>
              <a:t>	&lt;</a:t>
            </a:r>
            <a:r>
              <a:rPr lang="en-US" altLang="en-US" sz="1200" b="1">
                <a:solidFill>
                  <a:schemeClr val="bg1"/>
                </a:solidFill>
                <a:latin typeface="Courier New" panose="02070309020205020404" pitchFamily="49" charset="0"/>
                <a:cs typeface="Courier New" panose="02070309020205020404" pitchFamily="49" charset="0"/>
              </a:rPr>
              <a:t>a </a:t>
            </a:r>
            <a:r>
              <a:rPr lang="en-US" altLang="en-US" sz="1200" b="1">
                <a:solidFill>
                  <a:schemeClr val="accent4">
                    <a:lumMod val="60000"/>
                    <a:lumOff val="40000"/>
                  </a:schemeClr>
                </a:solidFill>
                <a:latin typeface="Courier New" panose="02070309020205020404" pitchFamily="49" charset="0"/>
                <a:cs typeface="Courier New" panose="02070309020205020404" pitchFamily="49" charset="0"/>
              </a:rPr>
              <a:t>[routerLink]='["/employees"]' </a:t>
            </a:r>
            <a:r>
              <a:rPr lang="en-US" altLang="en-US" sz="1200" b="1">
                <a:solidFill>
                  <a:schemeClr val="accent1"/>
                </a:solidFill>
                <a:latin typeface="Courier New" panose="02070309020205020404" pitchFamily="49" charset="0"/>
                <a:cs typeface="Courier New" panose="02070309020205020404" pitchFamily="49" charset="0"/>
              </a:rPr>
              <a:t>routerLinkActive="active"&gt;</a:t>
            </a:r>
            <a:r>
              <a:rPr lang="en-US" altLang="en-US" sz="1200" b="1">
                <a:solidFill>
                  <a:schemeClr val="bg1"/>
                </a:solidFill>
                <a:latin typeface="Courier New" panose="02070309020205020404" pitchFamily="49" charset="0"/>
                <a:cs typeface="Courier New" panose="02070309020205020404" pitchFamily="49" charset="0"/>
              </a:rPr>
              <a:t>Employees&lt;/a&gt; </a:t>
            </a:r>
            <a:endParaRPr lang="en-US" altLang="en-US" sz="1200" b="1" smtClean="0">
              <a:solidFill>
                <a:schemeClr val="bg1"/>
              </a:solidFill>
              <a:latin typeface="Courier New" panose="02070309020205020404" pitchFamily="49" charset="0"/>
              <a:cs typeface="Courier New" panose="02070309020205020404" pitchFamily="49" charset="0"/>
            </a:endParaRPr>
          </a:p>
          <a:p>
            <a:r>
              <a:rPr lang="en-US" altLang="en-US" sz="1200" b="1">
                <a:solidFill>
                  <a:schemeClr val="bg1"/>
                </a:solidFill>
                <a:latin typeface="Courier New" panose="02070309020205020404" pitchFamily="49" charset="0"/>
                <a:cs typeface="Courier New" panose="02070309020205020404" pitchFamily="49" charset="0"/>
              </a:rPr>
              <a:t> </a:t>
            </a:r>
            <a:r>
              <a:rPr lang="en-US" altLang="en-US" sz="1200" b="1" smtClean="0">
                <a:solidFill>
                  <a:schemeClr val="bg1"/>
                </a:solidFill>
                <a:latin typeface="Courier New" panose="02070309020205020404" pitchFamily="49" charset="0"/>
                <a:cs typeface="Courier New" panose="02070309020205020404" pitchFamily="49" charset="0"/>
              </a:rPr>
              <a:t>   &lt;/</a:t>
            </a:r>
            <a:r>
              <a:rPr lang="en-US" altLang="en-US" sz="1200" b="1">
                <a:solidFill>
                  <a:schemeClr val="bg1"/>
                </a:solidFill>
                <a:latin typeface="Courier New" panose="02070309020205020404" pitchFamily="49" charset="0"/>
                <a:cs typeface="Courier New" panose="02070309020205020404" pitchFamily="49" charset="0"/>
              </a:rPr>
              <a:t>nav&gt; </a:t>
            </a:r>
            <a:endParaRPr lang="en-US" altLang="en-US" sz="1200" b="1" smtClean="0">
              <a:solidFill>
                <a:schemeClr val="bg1"/>
              </a:solidFill>
              <a:latin typeface="Courier New" panose="02070309020205020404" pitchFamily="49" charset="0"/>
              <a:cs typeface="Courier New" panose="02070309020205020404" pitchFamily="49" charset="0"/>
            </a:endParaRPr>
          </a:p>
          <a:p>
            <a:r>
              <a:rPr lang="en-US" altLang="en-US" sz="1200" b="1" smtClean="0">
                <a:solidFill>
                  <a:srgbClr val="FF6600"/>
                </a:solidFill>
                <a:latin typeface="Courier New" panose="02070309020205020404" pitchFamily="49" charset="0"/>
                <a:cs typeface="Courier New" panose="02070309020205020404" pitchFamily="49" charset="0"/>
              </a:rPr>
              <a:t>&lt;</a:t>
            </a:r>
            <a:r>
              <a:rPr lang="en-US" altLang="en-US" sz="1200" b="1">
                <a:solidFill>
                  <a:srgbClr val="FF6600"/>
                </a:solidFill>
                <a:latin typeface="Courier New" panose="02070309020205020404" pitchFamily="49" charset="0"/>
                <a:cs typeface="Courier New" panose="02070309020205020404" pitchFamily="49" charset="0"/>
              </a:rPr>
              <a:t>router-outlet&gt;&lt;/router-outlet&gt;</a:t>
            </a:r>
            <a:r>
              <a:rPr lang="en-US" altLang="en-US" sz="1200" b="1">
                <a:solidFill>
                  <a:srgbClr val="FF6600"/>
                </a:solidFill>
              </a:rPr>
              <a:t> </a:t>
            </a:r>
            <a:endParaRPr lang="en-US" altLang="en-US" sz="1200" b="1">
              <a:solidFill>
                <a:srgbClr val="FF6600"/>
              </a:solidFill>
              <a:latin typeface="Arial" panose="020B0604020202020204" pitchFamily="34" charset="0"/>
            </a:endParaRPr>
          </a:p>
        </p:txBody>
      </p:sp>
      <p:sp>
        <p:nvSpPr>
          <p:cNvPr id="11" name="Прямоугольник 10"/>
          <p:cNvSpPr/>
          <p:nvPr/>
        </p:nvSpPr>
        <p:spPr>
          <a:xfrm>
            <a:off x="528637" y="1749848"/>
            <a:ext cx="2454518" cy="369332"/>
          </a:xfrm>
          <a:prstGeom prst="rect">
            <a:avLst/>
          </a:prstGeom>
        </p:spPr>
        <p:txBody>
          <a:bodyPr wrap="none">
            <a:spAutoFit/>
          </a:bodyPr>
          <a:lstStyle/>
          <a:p>
            <a:r>
              <a:rPr lang="en-US" b="1">
                <a:solidFill>
                  <a:srgbClr val="000000"/>
                </a:solidFill>
                <a:latin typeface="PS TT Commons Roman"/>
              </a:rPr>
              <a:t>app.component.html</a:t>
            </a:r>
            <a:endParaRPr lang="en-US" b="1"/>
          </a:p>
        </p:txBody>
      </p:sp>
      <p:sp>
        <p:nvSpPr>
          <p:cNvPr id="12" name="Прямоугольник 11"/>
          <p:cNvSpPr/>
          <p:nvPr/>
        </p:nvSpPr>
        <p:spPr>
          <a:xfrm>
            <a:off x="457199" y="4046982"/>
            <a:ext cx="11477626" cy="830997"/>
          </a:xfrm>
          <a:prstGeom prst="rect">
            <a:avLst/>
          </a:prstGeom>
        </p:spPr>
        <p:txBody>
          <a:bodyPr wrap="square">
            <a:spAutoFit/>
          </a:bodyPr>
          <a:lstStyle/>
          <a:p>
            <a:r>
              <a:rPr lang="en-US" sz="1600" b="1" smtClean="0"/>
              <a:t>routerLinkActive </a:t>
            </a:r>
            <a:r>
              <a:rPr lang="en-US" sz="1600" smtClean="0"/>
              <a:t>- </a:t>
            </a:r>
            <a:r>
              <a:rPr lang="en-US" sz="1600"/>
              <a:t> applies the given CSS class to the link when it is clicked to make it look like an active link </a:t>
            </a:r>
            <a:r>
              <a:rPr lang="en-US" sz="1600" smtClean="0"/>
              <a:t>(active </a:t>
            </a:r>
            <a:r>
              <a:rPr lang="en-US" sz="1600"/>
              <a:t> is a CSS class defined </a:t>
            </a:r>
            <a:r>
              <a:rPr lang="en-US" sz="1600" smtClean="0"/>
              <a:t>in app.component.css </a:t>
            </a:r>
            <a:r>
              <a:rPr lang="en-US" sz="1600"/>
              <a:t> that changes the link </a:t>
            </a:r>
            <a:r>
              <a:rPr lang="en-US" sz="1600" smtClean="0"/>
              <a:t>color).</a:t>
            </a:r>
          </a:p>
          <a:p>
            <a:r>
              <a:rPr lang="en-US" sz="1600" b="1" smtClean="0"/>
              <a:t>routerOutlet - </a:t>
            </a:r>
            <a:r>
              <a:rPr lang="en-US" sz="1600"/>
              <a:t>is the place where the output of the component associated with the given path will be displayed</a:t>
            </a:r>
            <a:r>
              <a:rPr lang="en-US" sz="1600" smtClean="0"/>
              <a:t>.</a:t>
            </a:r>
          </a:p>
        </p:txBody>
      </p:sp>
    </p:spTree>
    <p:extLst>
      <p:ext uri="{BB962C8B-B14F-4D97-AF65-F5344CB8AC3E}">
        <p14:creationId xmlns:p14="http://schemas.microsoft.com/office/powerpoint/2010/main" val="362758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38" y="345037"/>
            <a:ext cx="11153295" cy="712237"/>
          </a:xfrm>
        </p:spPr>
        <p:txBody>
          <a:bodyPr/>
          <a:lstStyle/>
          <a:p>
            <a:r>
              <a:rPr lang="en-US" smtClean="0"/>
              <a:t>Router parametrs</a:t>
            </a:r>
            <a:endParaRPr lang="en-US"/>
          </a:p>
        </p:txBody>
      </p:sp>
      <p:sp>
        <p:nvSpPr>
          <p:cNvPr id="3" name="Прямоугольник 2"/>
          <p:cNvSpPr/>
          <p:nvPr/>
        </p:nvSpPr>
        <p:spPr>
          <a:xfrm>
            <a:off x="528637" y="909935"/>
            <a:ext cx="11153295" cy="646331"/>
          </a:xfrm>
          <a:prstGeom prst="rect">
            <a:avLst/>
          </a:prstGeom>
        </p:spPr>
        <p:txBody>
          <a:bodyPr wrap="square">
            <a:spAutoFit/>
          </a:bodyPr>
          <a:lstStyle/>
          <a:p>
            <a:endParaRPr lang="en-US"/>
          </a:p>
          <a:p>
            <a:r>
              <a:rPr lang="en-US"/>
              <a:t>To navigate programmatically, we can use the navigate() method of the router class.</a:t>
            </a:r>
            <a:endParaRPr lang="en-US" b="1"/>
          </a:p>
        </p:txBody>
      </p:sp>
      <p:sp>
        <p:nvSpPr>
          <p:cNvPr id="4" name="Прямоугольник 3"/>
          <p:cNvSpPr/>
          <p:nvPr/>
        </p:nvSpPr>
        <p:spPr>
          <a:xfrm>
            <a:off x="528637" y="1697265"/>
            <a:ext cx="7143751" cy="84779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400">
                <a:solidFill>
                  <a:srgbClr val="8AC7E6"/>
                </a:solidFill>
                <a:latin typeface="Courier New" panose="02070309020205020404" pitchFamily="49" charset="0"/>
                <a:cs typeface="Courier New" panose="02070309020205020404" pitchFamily="49" charset="0"/>
              </a:rPr>
              <a:t>gotoDetail</a:t>
            </a:r>
            <a:r>
              <a:rPr lang="en-US" altLang="en-US" sz="1400">
                <a:solidFill>
                  <a:srgbClr val="F2F2F2"/>
                </a:solidFill>
                <a:latin typeface="Courier New" panose="02070309020205020404" pitchFamily="49" charset="0"/>
                <a:cs typeface="Courier New" panose="02070309020205020404" pitchFamily="49" charset="0"/>
              </a:rPr>
              <a:t>(employee: Employee) { </a:t>
            </a:r>
            <a:endParaRPr lang="en-US" altLang="en-US" sz="1400" smtClean="0">
              <a:solidFill>
                <a:srgbClr val="F2F2F2"/>
              </a:solidFill>
              <a:latin typeface="Courier New" panose="02070309020205020404" pitchFamily="49" charset="0"/>
              <a:cs typeface="Courier New" panose="02070309020205020404" pitchFamily="49" charset="0"/>
            </a:endParaRPr>
          </a:p>
          <a:p>
            <a:r>
              <a:rPr lang="en-US" altLang="en-US" sz="1400" smtClean="0">
                <a:solidFill>
                  <a:srgbClr val="F26D6D"/>
                </a:solidFill>
                <a:latin typeface="Courier New" panose="02070309020205020404" pitchFamily="49" charset="0"/>
                <a:cs typeface="Courier New" panose="02070309020205020404" pitchFamily="49" charset="0"/>
              </a:rPr>
              <a:t>	this</a:t>
            </a:r>
            <a:r>
              <a:rPr lang="en-US" altLang="en-US" sz="1400" smtClean="0">
                <a:solidFill>
                  <a:srgbClr val="F2F2F2"/>
                </a:solidFill>
                <a:latin typeface="Courier New" panose="02070309020205020404" pitchFamily="49" charset="0"/>
                <a:cs typeface="Courier New" panose="02070309020205020404" pitchFamily="49" charset="0"/>
              </a:rPr>
              <a:t>.router.</a:t>
            </a:r>
            <a:r>
              <a:rPr lang="en-US" altLang="en-US" sz="1400" smtClean="0">
                <a:solidFill>
                  <a:srgbClr val="8AC7E6"/>
                </a:solidFill>
                <a:latin typeface="Courier New" panose="02070309020205020404" pitchFamily="49" charset="0"/>
                <a:cs typeface="Courier New" panose="02070309020205020404" pitchFamily="49" charset="0"/>
              </a:rPr>
              <a:t>navigate</a:t>
            </a:r>
            <a:r>
              <a:rPr lang="en-US" altLang="en-US" sz="1400">
                <a:solidFill>
                  <a:srgbClr val="F2F2F2"/>
                </a:solidFill>
                <a:latin typeface="Courier New" panose="02070309020205020404" pitchFamily="49" charset="0"/>
                <a:cs typeface="Courier New" panose="02070309020205020404" pitchFamily="49" charset="0"/>
              </a:rPr>
              <a:t>([</a:t>
            </a:r>
            <a:r>
              <a:rPr lang="en-US" altLang="en-US" sz="1400">
                <a:solidFill>
                  <a:srgbClr val="B8CC7A"/>
                </a:solidFill>
                <a:latin typeface="Courier New" panose="02070309020205020404" pitchFamily="49" charset="0"/>
                <a:cs typeface="Courier New" panose="02070309020205020404" pitchFamily="49" charset="0"/>
              </a:rPr>
              <a:t>'/employeedetail'</a:t>
            </a:r>
            <a:r>
              <a:rPr lang="en-US" altLang="en-US" sz="1400">
                <a:solidFill>
                  <a:srgbClr val="F2F2F2"/>
                </a:solidFill>
                <a:latin typeface="Courier New" panose="02070309020205020404" pitchFamily="49" charset="0"/>
                <a:cs typeface="Courier New" panose="02070309020205020404" pitchFamily="49" charset="0"/>
              </a:rPr>
              <a:t>, employee.id]); </a:t>
            </a:r>
            <a:endParaRPr lang="en-US" altLang="en-US" sz="1400" smtClean="0">
              <a:solidFill>
                <a:srgbClr val="F2F2F2"/>
              </a:solidFill>
              <a:latin typeface="Courier New" panose="02070309020205020404" pitchFamily="49" charset="0"/>
              <a:cs typeface="Courier New" panose="02070309020205020404" pitchFamily="49" charset="0"/>
            </a:endParaRPr>
          </a:p>
          <a:p>
            <a:r>
              <a:rPr lang="en-US" altLang="en-US" sz="1400" smtClean="0">
                <a:solidFill>
                  <a:srgbClr val="F2F2F2"/>
                </a:solidFill>
                <a:latin typeface="Courier New" panose="02070309020205020404" pitchFamily="49" charset="0"/>
                <a:cs typeface="Courier New" panose="02070309020205020404" pitchFamily="49" charset="0"/>
              </a:rPr>
              <a:t>}</a:t>
            </a:r>
            <a:r>
              <a:rPr lang="en-US" altLang="en-US" sz="1400" smtClean="0">
                <a:solidFill>
                  <a:schemeClr val="tx1"/>
                </a:solidFill>
              </a:rPr>
              <a:t> </a:t>
            </a:r>
            <a:endParaRPr lang="en-US" altLang="en-US" sz="1400">
              <a:solidFill>
                <a:schemeClr val="tx1"/>
              </a:solidFill>
              <a:latin typeface="Arial" panose="020B0604020202020204" pitchFamily="34" charset="0"/>
            </a:endParaRPr>
          </a:p>
        </p:txBody>
      </p:sp>
      <p:sp>
        <p:nvSpPr>
          <p:cNvPr id="5" name="Прямоугольник 4"/>
          <p:cNvSpPr/>
          <p:nvPr/>
        </p:nvSpPr>
        <p:spPr>
          <a:xfrm>
            <a:off x="528636" y="2697401"/>
            <a:ext cx="11153295" cy="646331"/>
          </a:xfrm>
          <a:prstGeom prst="rect">
            <a:avLst/>
          </a:prstGeom>
        </p:spPr>
        <p:txBody>
          <a:bodyPr wrap="square">
            <a:spAutoFit/>
          </a:bodyPr>
          <a:lstStyle/>
          <a:p>
            <a:r>
              <a:rPr lang="en-US" smtClean="0"/>
              <a:t>We can define parametrized routes for a component. Route parametr is define by colon (:) character and placeholder name.</a:t>
            </a:r>
            <a:endParaRPr lang="en-US" b="1"/>
          </a:p>
        </p:txBody>
      </p:sp>
      <p:sp>
        <p:nvSpPr>
          <p:cNvPr id="7" name="Прямоугольник 6"/>
          <p:cNvSpPr/>
          <p:nvPr/>
        </p:nvSpPr>
        <p:spPr>
          <a:xfrm>
            <a:off x="528637" y="3496071"/>
            <a:ext cx="7143751" cy="84779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400" smtClean="0">
                <a:solidFill>
                  <a:schemeClr val="bg1"/>
                </a:solidFill>
                <a:latin typeface="Courier New" panose="02070309020205020404" pitchFamily="49" charset="0"/>
                <a:cs typeface="Courier New" panose="02070309020205020404" pitchFamily="49" charset="0"/>
              </a:rPr>
              <a:t>{</a:t>
            </a:r>
          </a:p>
          <a:p>
            <a:r>
              <a:rPr lang="en-US" altLang="en-US" sz="1400" smtClean="0">
                <a:solidFill>
                  <a:schemeClr val="bg1"/>
                </a:solidFill>
                <a:latin typeface="Courier New" panose="02070309020205020404" pitchFamily="49" charset="0"/>
                <a:cs typeface="Courier New" panose="02070309020205020404" pitchFamily="49" charset="0"/>
              </a:rPr>
              <a:t>    path: ‘employee/:id’,</a:t>
            </a:r>
          </a:p>
          <a:p>
            <a:r>
              <a:rPr lang="en-US" altLang="en-US" sz="1400" smtClean="0">
                <a:solidFill>
                  <a:schemeClr val="bg1"/>
                </a:solidFill>
                <a:latin typeface="Courier New" panose="02070309020205020404" pitchFamily="49" charset="0"/>
                <a:cs typeface="Courier New" panose="02070309020205020404" pitchFamily="49" charset="0"/>
              </a:rPr>
              <a:t>    component: EmployeeComponent</a:t>
            </a:r>
            <a:endParaRPr lang="en-US" altLang="en-US" sz="1400">
              <a:solidFill>
                <a:schemeClr val="bg1"/>
              </a:solidFill>
              <a:latin typeface="Courier New" panose="02070309020205020404" pitchFamily="49" charset="0"/>
              <a:cs typeface="Courier New" panose="02070309020205020404" pitchFamily="49" charset="0"/>
            </a:endParaRPr>
          </a:p>
          <a:p>
            <a:r>
              <a:rPr lang="en-US" altLang="en-US" sz="1400" smtClean="0">
                <a:solidFill>
                  <a:schemeClr val="bg1"/>
                </a:solidFill>
                <a:latin typeface="Courier New" panose="02070309020205020404" pitchFamily="49" charset="0"/>
                <a:cs typeface="Courier New" panose="02070309020205020404" pitchFamily="49" charset="0"/>
              </a:rPr>
              <a:t>}</a:t>
            </a:r>
            <a:endParaRPr lang="en-US" altLang="en-US" sz="140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281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38" y="345037"/>
            <a:ext cx="11153295" cy="712237"/>
          </a:xfrm>
        </p:spPr>
        <p:txBody>
          <a:bodyPr/>
          <a:lstStyle/>
          <a:p>
            <a:r>
              <a:rPr lang="en-US"/>
              <a:t>Accessing Route Parameters</a:t>
            </a:r>
          </a:p>
        </p:txBody>
      </p:sp>
      <p:sp>
        <p:nvSpPr>
          <p:cNvPr id="3" name="Прямоугольник 2"/>
          <p:cNvSpPr/>
          <p:nvPr/>
        </p:nvSpPr>
        <p:spPr>
          <a:xfrm>
            <a:off x="528638" y="1057274"/>
            <a:ext cx="11153295" cy="338554"/>
          </a:xfrm>
          <a:prstGeom prst="rect">
            <a:avLst/>
          </a:prstGeom>
        </p:spPr>
        <p:txBody>
          <a:bodyPr wrap="square">
            <a:spAutoFit/>
          </a:bodyPr>
          <a:lstStyle/>
          <a:p>
            <a:r>
              <a:rPr lang="en-US" sz="1600">
                <a:solidFill>
                  <a:srgbClr val="000000"/>
                </a:solidFill>
                <a:latin typeface="PS TT Commons Roman"/>
              </a:rPr>
              <a:t>To access route parameters, use </a:t>
            </a:r>
            <a:r>
              <a:rPr lang="en-US" sz="1600" smtClean="0">
                <a:solidFill>
                  <a:srgbClr val="000000"/>
                </a:solidFill>
                <a:latin typeface="PS TT Commons Roman"/>
              </a:rPr>
              <a:t>the ActivateRoute class. </a:t>
            </a:r>
            <a:endParaRPr lang="en-US" sz="1600"/>
          </a:p>
        </p:txBody>
      </p:sp>
      <p:sp>
        <p:nvSpPr>
          <p:cNvPr id="4" name="Прямоугольник 3"/>
          <p:cNvSpPr/>
          <p:nvPr/>
        </p:nvSpPr>
        <p:spPr>
          <a:xfrm>
            <a:off x="628651" y="1510192"/>
            <a:ext cx="6472237" cy="6572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1400">
                <a:solidFill>
                  <a:srgbClr val="F26D6D"/>
                </a:solidFill>
                <a:latin typeface="Courier New" panose="02070309020205020404" pitchFamily="49" charset="0"/>
                <a:cs typeface="Courier New" panose="02070309020205020404" pitchFamily="49" charset="0"/>
              </a:rPr>
              <a:t>import</a:t>
            </a:r>
            <a:r>
              <a:rPr lang="en-US" altLang="en-US" sz="1400">
                <a:solidFill>
                  <a:srgbClr val="F2F2F2"/>
                </a:solidFill>
                <a:latin typeface="Courier New" panose="02070309020205020404" pitchFamily="49" charset="0"/>
                <a:cs typeface="Courier New" panose="02070309020205020404" pitchFamily="49" charset="0"/>
              </a:rPr>
              <a:t> { ActivatedRoute, ParamMap } </a:t>
            </a:r>
            <a:r>
              <a:rPr lang="en-US" altLang="en-US" sz="1400">
                <a:solidFill>
                  <a:srgbClr val="F26D6D"/>
                </a:solidFill>
                <a:latin typeface="Courier New" panose="02070309020205020404" pitchFamily="49" charset="0"/>
                <a:cs typeface="Courier New" panose="02070309020205020404" pitchFamily="49" charset="0"/>
              </a:rPr>
              <a:t>from</a:t>
            </a:r>
            <a:r>
              <a:rPr lang="en-US" altLang="en-US" sz="1400">
                <a:solidFill>
                  <a:srgbClr val="F2F2F2"/>
                </a:solidFill>
                <a:latin typeface="Courier New" panose="02070309020205020404" pitchFamily="49" charset="0"/>
                <a:cs typeface="Courier New" panose="02070309020205020404" pitchFamily="49" charset="0"/>
              </a:rPr>
              <a:t> </a:t>
            </a:r>
            <a:r>
              <a:rPr lang="en-US" altLang="en-US" sz="1400">
                <a:solidFill>
                  <a:srgbClr val="B8CC7A"/>
                </a:solidFill>
                <a:latin typeface="Courier New" panose="02070309020205020404" pitchFamily="49" charset="0"/>
                <a:cs typeface="Courier New" panose="02070309020205020404" pitchFamily="49" charset="0"/>
              </a:rPr>
              <a:t>'@angular/router'</a:t>
            </a:r>
            <a:r>
              <a:rPr lang="en-US" altLang="en-US" sz="1400">
                <a:solidFill>
                  <a:srgbClr val="F2F2F2"/>
                </a:solidFill>
                <a:latin typeface="Courier New" panose="02070309020205020404" pitchFamily="49" charset="0"/>
                <a:cs typeface="Courier New" panose="02070309020205020404" pitchFamily="49" charset="0"/>
              </a:rPr>
              <a:t>;</a:t>
            </a:r>
            <a:r>
              <a:rPr lang="en-US" altLang="en-US" sz="1400">
                <a:solidFill>
                  <a:schemeClr val="tx1"/>
                </a:solidFill>
              </a:rPr>
              <a:t> </a:t>
            </a:r>
            <a:endParaRPr lang="en-US" altLang="en-US" sz="1400">
              <a:solidFill>
                <a:schemeClr val="tx1"/>
              </a:solidFill>
              <a:latin typeface="Arial" panose="020B0604020202020204" pitchFamily="34" charset="0"/>
            </a:endParaRPr>
          </a:p>
        </p:txBody>
      </p:sp>
      <p:sp>
        <p:nvSpPr>
          <p:cNvPr id="7" name="Прямоугольник 6"/>
          <p:cNvSpPr/>
          <p:nvPr/>
        </p:nvSpPr>
        <p:spPr>
          <a:xfrm>
            <a:off x="528638" y="2251003"/>
            <a:ext cx="11153295" cy="1077218"/>
          </a:xfrm>
          <a:prstGeom prst="rect">
            <a:avLst/>
          </a:prstGeom>
        </p:spPr>
        <p:txBody>
          <a:bodyPr wrap="square">
            <a:spAutoFit/>
          </a:bodyPr>
          <a:lstStyle/>
          <a:p>
            <a:pPr eaLnBrk="0" fontAlgn="base" hangingPunct="0">
              <a:spcBef>
                <a:spcPct val="0"/>
              </a:spcBef>
              <a:spcAft>
                <a:spcPct val="0"/>
              </a:spcAft>
            </a:pPr>
            <a:r>
              <a:rPr lang="en-US" altLang="en-US" sz="1600">
                <a:latin typeface="PS TT Commons Roman"/>
              </a:rPr>
              <a:t>Inject the </a:t>
            </a:r>
            <a:r>
              <a:rPr lang="en-US" altLang="en-US" sz="1600">
                <a:latin typeface="Source Code Pro"/>
              </a:rPr>
              <a:t>ActivatedRoute</a:t>
            </a:r>
            <a:r>
              <a:rPr lang="en-US" altLang="en-US" sz="1600">
                <a:latin typeface="PS TT Commons Roman"/>
              </a:rPr>
              <a:t> class into the component class through a </a:t>
            </a:r>
            <a:r>
              <a:rPr lang="en-US" altLang="en-US" sz="1600" smtClean="0">
                <a:latin typeface="PS TT Commons Roman"/>
              </a:rPr>
              <a:t>constructor. </a:t>
            </a:r>
            <a:r>
              <a:rPr lang="en-US" altLang="en-US" sz="1600">
                <a:latin typeface="PS TT Commons Roman"/>
              </a:rPr>
              <a:t>The </a:t>
            </a:r>
            <a:r>
              <a:rPr lang="en-US" altLang="en-US" sz="1600" b="1">
                <a:latin typeface="Source Code Pro"/>
              </a:rPr>
              <a:t>ActivatedRoute</a:t>
            </a:r>
            <a:r>
              <a:rPr lang="en-US" altLang="en-US" sz="1600">
                <a:latin typeface="PS TT Commons Roman"/>
              </a:rPr>
              <a:t> class has a </a:t>
            </a:r>
            <a:r>
              <a:rPr lang="en-US" altLang="en-US" sz="1600" b="1">
                <a:latin typeface="Source Code Pro"/>
              </a:rPr>
              <a:t>paramMap</a:t>
            </a:r>
            <a:r>
              <a:rPr lang="en-US" altLang="en-US" sz="1600">
                <a:latin typeface="PS TT Commons Roman"/>
              </a:rPr>
              <a:t> observable method that holds the route parameters. It has the </a:t>
            </a:r>
            <a:r>
              <a:rPr lang="en-US" altLang="en-US" sz="1600" b="1">
                <a:latin typeface="Source Code Pro"/>
              </a:rPr>
              <a:t>switchMap()</a:t>
            </a:r>
            <a:r>
              <a:rPr lang="en-US" altLang="en-US" sz="1600">
                <a:latin typeface="PS TT Commons Roman"/>
              </a:rPr>
              <a:t> method to process the route parameters. </a:t>
            </a:r>
            <a:r>
              <a:rPr lang="en-US" altLang="en-US" sz="1600" b="1">
                <a:latin typeface="Source Code Pro"/>
              </a:rPr>
              <a:t>ParamMap</a:t>
            </a:r>
            <a:r>
              <a:rPr lang="en-US" altLang="en-US" sz="1600">
                <a:latin typeface="PS TT Commons Roman"/>
              </a:rPr>
              <a:t> has a </a:t>
            </a:r>
            <a:r>
              <a:rPr lang="en-US" altLang="en-US" sz="1600">
                <a:latin typeface="Source Code Pro"/>
              </a:rPr>
              <a:t>get()</a:t>
            </a:r>
            <a:r>
              <a:rPr lang="en-US" altLang="en-US" sz="1600">
                <a:latin typeface="PS TT Commons Roman"/>
              </a:rPr>
              <a:t> method to fetch a specific parameter value</a:t>
            </a:r>
            <a:r>
              <a:rPr lang="en-US" altLang="en-US" sz="1600"/>
              <a:t> </a:t>
            </a:r>
            <a:endParaRPr lang="en-US" altLang="en-US" sz="1600">
              <a:latin typeface="Arial" panose="020B0604020202020204" pitchFamily="34" charset="0"/>
            </a:endParaRPr>
          </a:p>
          <a:p>
            <a:pPr lvl="0" eaLnBrk="0" fontAlgn="base" hangingPunct="0">
              <a:spcBef>
                <a:spcPct val="0"/>
              </a:spcBef>
              <a:spcAft>
                <a:spcPct val="0"/>
              </a:spcAft>
            </a:pPr>
            <a:r>
              <a:rPr lang="en-US" altLang="en-US" sz="1600" smtClean="0">
                <a:latin typeface="PS TT Commons Roman"/>
              </a:rPr>
              <a:t> </a:t>
            </a:r>
            <a:r>
              <a:rPr lang="en-US" altLang="en-US" sz="1600" smtClean="0"/>
              <a:t> </a:t>
            </a:r>
            <a:endParaRPr lang="en-US" altLang="en-US" sz="1600">
              <a:latin typeface="Arial" panose="020B0604020202020204" pitchFamily="34" charset="0"/>
            </a:endParaRPr>
          </a:p>
        </p:txBody>
      </p:sp>
      <p:sp>
        <p:nvSpPr>
          <p:cNvPr id="10" name="Прямоугольник 9"/>
          <p:cNvSpPr/>
          <p:nvPr/>
        </p:nvSpPr>
        <p:spPr>
          <a:xfrm>
            <a:off x="628651" y="3162925"/>
            <a:ext cx="11168608" cy="11542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300" smtClean="0">
                <a:solidFill>
                  <a:srgbClr val="8AC7E6"/>
                </a:solidFill>
                <a:latin typeface="Courier New" panose="02070309020205020404" pitchFamily="49" charset="0"/>
                <a:cs typeface="Courier New" panose="02070309020205020404" pitchFamily="49" charset="0"/>
              </a:rPr>
              <a:t>ngOnInit</a:t>
            </a:r>
            <a:r>
              <a:rPr lang="en-US" altLang="en-US" sz="1300">
                <a:solidFill>
                  <a:srgbClr val="F2F2F2"/>
                </a:solidFill>
                <a:latin typeface="Courier New" panose="02070309020205020404" pitchFamily="49" charset="0"/>
                <a:cs typeface="Courier New" panose="02070309020205020404" pitchFamily="49" charset="0"/>
              </a:rPr>
              <a:t>() { </a:t>
            </a:r>
            <a:endParaRPr lang="en-US" altLang="en-US" sz="1300" smtClean="0">
              <a:solidFill>
                <a:srgbClr val="F2F2F2"/>
              </a:solidFill>
              <a:latin typeface="Courier New" panose="02070309020205020404" pitchFamily="49" charset="0"/>
              <a:cs typeface="Courier New" panose="02070309020205020404" pitchFamily="49" charset="0"/>
            </a:endParaRPr>
          </a:p>
          <a:p>
            <a:r>
              <a:rPr lang="en-US" altLang="en-US" sz="1300" smtClean="0">
                <a:solidFill>
                  <a:srgbClr val="F26D6D"/>
                </a:solidFill>
                <a:latin typeface="Courier New" panose="02070309020205020404" pitchFamily="49" charset="0"/>
                <a:cs typeface="Courier New" panose="02070309020205020404" pitchFamily="49" charset="0"/>
              </a:rPr>
              <a:t>this</a:t>
            </a:r>
            <a:r>
              <a:rPr lang="en-US" altLang="en-US" sz="1300" smtClean="0">
                <a:solidFill>
                  <a:srgbClr val="F2F2F2"/>
                </a:solidFill>
                <a:latin typeface="Courier New" panose="02070309020205020404" pitchFamily="49" charset="0"/>
                <a:cs typeface="Courier New" panose="02070309020205020404" pitchFamily="49" charset="0"/>
              </a:rPr>
              <a:t>.sub </a:t>
            </a:r>
            <a:r>
              <a:rPr lang="en-US" altLang="en-US" sz="1300">
                <a:solidFill>
                  <a:srgbClr val="F2F2F2"/>
                </a:solidFill>
                <a:latin typeface="Courier New" panose="02070309020205020404" pitchFamily="49" charset="0"/>
                <a:cs typeface="Courier New" panose="02070309020205020404" pitchFamily="49" charset="0"/>
              </a:rPr>
              <a:t>= </a:t>
            </a:r>
            <a:r>
              <a:rPr lang="en-US" altLang="en-US" sz="1300">
                <a:solidFill>
                  <a:srgbClr val="F26D6D"/>
                </a:solidFill>
                <a:latin typeface="Courier New" panose="02070309020205020404" pitchFamily="49" charset="0"/>
                <a:cs typeface="Courier New" panose="02070309020205020404" pitchFamily="49" charset="0"/>
              </a:rPr>
              <a:t>this</a:t>
            </a:r>
            <a:r>
              <a:rPr lang="en-US" altLang="en-US" sz="1300">
                <a:solidFill>
                  <a:srgbClr val="F2F2F2"/>
                </a:solidFill>
                <a:latin typeface="Courier New" panose="02070309020205020404" pitchFamily="49" charset="0"/>
                <a:cs typeface="Courier New" panose="02070309020205020404" pitchFamily="49" charset="0"/>
              </a:rPr>
              <a:t>.route.paramMap.</a:t>
            </a:r>
            <a:r>
              <a:rPr lang="en-US" altLang="en-US" sz="1300">
                <a:solidFill>
                  <a:srgbClr val="8AC7E6"/>
                </a:solidFill>
                <a:latin typeface="Courier New" panose="02070309020205020404" pitchFamily="49" charset="0"/>
                <a:cs typeface="Courier New" panose="02070309020205020404" pitchFamily="49" charset="0"/>
              </a:rPr>
              <a:t>pipe</a:t>
            </a:r>
            <a:r>
              <a:rPr lang="en-US" altLang="en-US" sz="1300">
                <a:solidFill>
                  <a:srgbClr val="F2F2F2"/>
                </a:solidFill>
                <a:latin typeface="Courier New" panose="02070309020205020404" pitchFamily="49" charset="0"/>
                <a:cs typeface="Courier New" panose="02070309020205020404" pitchFamily="49" charset="0"/>
              </a:rPr>
              <a:t>(</a:t>
            </a:r>
            <a:r>
              <a:rPr lang="en-US" altLang="en-US" sz="1300">
                <a:solidFill>
                  <a:srgbClr val="8AC7E6"/>
                </a:solidFill>
                <a:latin typeface="Courier New" panose="02070309020205020404" pitchFamily="49" charset="0"/>
                <a:cs typeface="Courier New" panose="02070309020205020404" pitchFamily="49" charset="0"/>
              </a:rPr>
              <a:t>switchMap</a:t>
            </a:r>
            <a:r>
              <a:rPr lang="en-US" altLang="en-US" sz="1300">
                <a:solidFill>
                  <a:srgbClr val="F2F2F2"/>
                </a:solidFill>
                <a:latin typeface="Courier New" panose="02070309020205020404" pitchFamily="49" charset="0"/>
                <a:cs typeface="Courier New" panose="02070309020205020404" pitchFamily="49" charset="0"/>
              </a:rPr>
              <a:t>((params: ParamMap) =&gt; </a:t>
            </a:r>
            <a:r>
              <a:rPr lang="en-US" altLang="en-US" sz="1300" smtClean="0">
                <a:solidFill>
                  <a:srgbClr val="F2F2F2"/>
                </a:solidFill>
                <a:latin typeface="Courier New" panose="02070309020205020404" pitchFamily="49" charset="0"/>
                <a:cs typeface="Courier New" panose="02070309020205020404" pitchFamily="49" charset="0"/>
              </a:rPr>
              <a:t>                         </a:t>
            </a:r>
            <a:r>
              <a:rPr lang="en-US" altLang="en-US" sz="1300" smtClean="0">
                <a:solidFill>
                  <a:srgbClr val="F26D6D"/>
                </a:solidFill>
                <a:latin typeface="Courier New" panose="02070309020205020404" pitchFamily="49" charset="0"/>
                <a:cs typeface="Courier New" panose="02070309020205020404" pitchFamily="49" charset="0"/>
              </a:rPr>
              <a:t>this</a:t>
            </a:r>
            <a:r>
              <a:rPr lang="en-US" altLang="en-US" sz="1300" smtClean="0">
                <a:solidFill>
                  <a:srgbClr val="F2F2F2"/>
                </a:solidFill>
                <a:latin typeface="Courier New" panose="02070309020205020404" pitchFamily="49" charset="0"/>
                <a:cs typeface="Courier New" panose="02070309020205020404" pitchFamily="49" charset="0"/>
              </a:rPr>
              <a:t>.employeeService.</a:t>
            </a:r>
            <a:r>
              <a:rPr lang="en-US" altLang="en-US" sz="1300" smtClean="0">
                <a:solidFill>
                  <a:srgbClr val="8AC7E6"/>
                </a:solidFill>
                <a:latin typeface="Courier New" panose="02070309020205020404" pitchFamily="49" charset="0"/>
                <a:cs typeface="Courier New" panose="02070309020205020404" pitchFamily="49" charset="0"/>
              </a:rPr>
              <a:t>getEmployee</a:t>
            </a:r>
            <a:r>
              <a:rPr lang="en-US" altLang="en-US" sz="1300">
                <a:solidFill>
                  <a:srgbClr val="F2F2F2"/>
                </a:solidFill>
                <a:latin typeface="Courier New" panose="02070309020205020404" pitchFamily="49" charset="0"/>
                <a:cs typeface="Courier New" panose="02070309020205020404" pitchFamily="49" charset="0"/>
              </a:rPr>
              <a:t>(+params.</a:t>
            </a:r>
            <a:r>
              <a:rPr lang="en-US" altLang="en-US" sz="1300">
                <a:solidFill>
                  <a:srgbClr val="F26D6D"/>
                </a:solidFill>
                <a:latin typeface="Courier New" panose="02070309020205020404" pitchFamily="49" charset="0"/>
                <a:cs typeface="Courier New" panose="02070309020205020404" pitchFamily="49" charset="0"/>
              </a:rPr>
              <a:t>get</a:t>
            </a:r>
            <a:r>
              <a:rPr lang="en-US" altLang="en-US" sz="1300">
                <a:solidFill>
                  <a:srgbClr val="F2F2F2"/>
                </a:solidFill>
                <a:latin typeface="Courier New" panose="02070309020205020404" pitchFamily="49" charset="0"/>
                <a:cs typeface="Courier New" panose="02070309020205020404" pitchFamily="49" charset="0"/>
              </a:rPr>
              <a:t>(</a:t>
            </a:r>
            <a:r>
              <a:rPr lang="en-US" altLang="en-US" sz="1300">
                <a:solidFill>
                  <a:srgbClr val="B8CC7A"/>
                </a:solidFill>
                <a:latin typeface="Courier New" panose="02070309020205020404" pitchFamily="49" charset="0"/>
                <a:cs typeface="Courier New" panose="02070309020205020404" pitchFamily="49" charset="0"/>
              </a:rPr>
              <a:t>'id'</a:t>
            </a:r>
            <a:r>
              <a:rPr lang="en-US" altLang="en-US" sz="1300">
                <a:solidFill>
                  <a:srgbClr val="F2F2F2"/>
                </a:solidFill>
                <a:latin typeface="Courier New" panose="02070309020205020404" pitchFamily="49" charset="0"/>
                <a:cs typeface="Courier New" panose="02070309020205020404" pitchFamily="49" charset="0"/>
              </a:rPr>
              <a:t>)))).</a:t>
            </a:r>
            <a:r>
              <a:rPr lang="en-US" altLang="en-US" sz="1300">
                <a:solidFill>
                  <a:srgbClr val="8AC7E6"/>
                </a:solidFill>
                <a:latin typeface="Courier New" panose="02070309020205020404" pitchFamily="49" charset="0"/>
                <a:cs typeface="Courier New" panose="02070309020205020404" pitchFamily="49" charset="0"/>
              </a:rPr>
              <a:t>subscribe</a:t>
            </a:r>
            <a:r>
              <a:rPr lang="en-US" altLang="en-US" sz="1300">
                <a:solidFill>
                  <a:srgbClr val="F2F2F2"/>
                </a:solidFill>
                <a:latin typeface="Courier New" panose="02070309020205020404" pitchFamily="49" charset="0"/>
                <a:cs typeface="Courier New" panose="02070309020205020404" pitchFamily="49" charset="0"/>
              </a:rPr>
              <a:t>(employee =&gt; </a:t>
            </a:r>
            <a:r>
              <a:rPr lang="en-US" altLang="en-US" sz="1300">
                <a:solidFill>
                  <a:srgbClr val="F26D6D"/>
                </a:solidFill>
                <a:latin typeface="Courier New" panose="02070309020205020404" pitchFamily="49" charset="0"/>
                <a:cs typeface="Courier New" panose="02070309020205020404" pitchFamily="49" charset="0"/>
              </a:rPr>
              <a:t>this</a:t>
            </a:r>
            <a:r>
              <a:rPr lang="en-US" altLang="en-US" sz="1300">
                <a:solidFill>
                  <a:srgbClr val="F2F2F2"/>
                </a:solidFill>
                <a:latin typeface="Courier New" panose="02070309020205020404" pitchFamily="49" charset="0"/>
                <a:cs typeface="Courier New" panose="02070309020205020404" pitchFamily="49" charset="0"/>
              </a:rPr>
              <a:t>.employee = employee); </a:t>
            </a:r>
            <a:endParaRPr lang="en-US" altLang="en-US" sz="1300" smtClean="0">
              <a:solidFill>
                <a:srgbClr val="F2F2F2"/>
              </a:solidFill>
              <a:latin typeface="Courier New" panose="02070309020205020404" pitchFamily="49" charset="0"/>
              <a:cs typeface="Courier New" panose="02070309020205020404" pitchFamily="49" charset="0"/>
            </a:endParaRPr>
          </a:p>
          <a:p>
            <a:r>
              <a:rPr lang="en-US" altLang="en-US" sz="1300" smtClean="0">
                <a:solidFill>
                  <a:srgbClr val="F2F2F2"/>
                </a:solidFill>
                <a:latin typeface="Courier New" panose="02070309020205020404" pitchFamily="49" charset="0"/>
                <a:cs typeface="Courier New" panose="02070309020205020404" pitchFamily="49" charset="0"/>
              </a:rPr>
              <a:t>}</a:t>
            </a:r>
            <a:r>
              <a:rPr lang="en-US" altLang="en-US" sz="1300" smtClean="0">
                <a:solidFill>
                  <a:schemeClr val="tx1"/>
                </a:solidFill>
              </a:rPr>
              <a:t> </a:t>
            </a:r>
            <a:endParaRPr lang="en-US" altLang="en-US" sz="1300">
              <a:solidFill>
                <a:schemeClr val="tx1"/>
              </a:solidFill>
              <a:latin typeface="Arial" panose="020B0604020202020204" pitchFamily="34" charset="0"/>
            </a:endParaRPr>
          </a:p>
        </p:txBody>
      </p:sp>
      <p:sp>
        <p:nvSpPr>
          <p:cNvPr id="11" name="Rectangle 4"/>
          <p:cNvSpPr>
            <a:spLocks noChangeArrowheads="1"/>
          </p:cNvSpPr>
          <p:nvPr/>
        </p:nvSpPr>
        <p:spPr bwMode="auto">
          <a:xfrm>
            <a:off x="0" y="9975"/>
            <a:ext cx="65" cy="437249"/>
          </a:xfrm>
          <a:prstGeom prst="rect">
            <a:avLst/>
          </a:prstGeom>
          <a:solidFill>
            <a:srgbClr val="1E24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011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38" y="345037"/>
            <a:ext cx="11153295" cy="712237"/>
          </a:xfrm>
        </p:spPr>
        <p:txBody>
          <a:bodyPr/>
          <a:lstStyle/>
          <a:p>
            <a:r>
              <a:rPr lang="en-US" smtClean="0"/>
              <a:t>Guards</a:t>
            </a:r>
            <a:endParaRPr lang="en-US"/>
          </a:p>
        </p:txBody>
      </p:sp>
      <p:sp>
        <p:nvSpPr>
          <p:cNvPr id="3" name="Прямоугольник 2"/>
          <p:cNvSpPr/>
          <p:nvPr/>
        </p:nvSpPr>
        <p:spPr>
          <a:xfrm>
            <a:off x="528637" y="1057273"/>
            <a:ext cx="11153296" cy="3693319"/>
          </a:xfrm>
          <a:prstGeom prst="rect">
            <a:avLst/>
          </a:prstGeom>
        </p:spPr>
        <p:txBody>
          <a:bodyPr wrap="square">
            <a:spAutoFit/>
          </a:bodyPr>
          <a:lstStyle/>
          <a:p>
            <a:r>
              <a:rPr lang="en-US"/>
              <a:t>The Angular router’s navigation guards allow to grant or remove access to certain parts of the navigation. Another route guard, the CanDeactivate guard, even allows you to prevent a user from accidentally leaving a component with unsaved changes</a:t>
            </a:r>
            <a:r>
              <a:rPr lang="en-US" smtClean="0"/>
              <a:t>.</a:t>
            </a:r>
          </a:p>
          <a:p>
            <a:endParaRPr lang="en-US" smtClean="0"/>
          </a:p>
          <a:p>
            <a:r>
              <a:rPr lang="en-US"/>
              <a:t>Here are the 4 types of routing guards available</a:t>
            </a:r>
            <a:r>
              <a:rPr lang="en-US" smtClean="0"/>
              <a:t>:</a:t>
            </a:r>
          </a:p>
          <a:p>
            <a:pPr marL="285750" indent="-285750">
              <a:buFont typeface="Arial" panose="020B0604020202020204" pitchFamily="34" charset="0"/>
              <a:buChar char="•"/>
            </a:pPr>
            <a:r>
              <a:rPr lang="en-US" b="1"/>
              <a:t>CanActivate: </a:t>
            </a:r>
            <a:r>
              <a:rPr lang="en-US"/>
              <a:t>Controls if a route can be activated.</a:t>
            </a:r>
          </a:p>
          <a:p>
            <a:pPr marL="285750" indent="-285750">
              <a:buFont typeface="Arial" panose="020B0604020202020204" pitchFamily="34" charset="0"/>
              <a:buChar char="•"/>
            </a:pPr>
            <a:r>
              <a:rPr lang="en-US" b="1"/>
              <a:t>CanActivateChild: </a:t>
            </a:r>
            <a:r>
              <a:rPr lang="en-US"/>
              <a:t>Controls if children of a route can be activated.</a:t>
            </a:r>
          </a:p>
          <a:p>
            <a:pPr marL="285750" indent="-285750">
              <a:buFont typeface="Arial" panose="020B0604020202020204" pitchFamily="34" charset="0"/>
              <a:buChar char="•"/>
            </a:pPr>
            <a:r>
              <a:rPr lang="en-US" b="1"/>
              <a:t>CanLoad: </a:t>
            </a:r>
            <a:r>
              <a:rPr lang="en-US"/>
              <a:t>Controls if a route can even be loaded. This becomes useful for feature modules that are lazy loaded. They won’t even load if the guard returns false.</a:t>
            </a:r>
          </a:p>
          <a:p>
            <a:pPr marL="285750" indent="-285750">
              <a:buFont typeface="Arial" panose="020B0604020202020204" pitchFamily="34" charset="0"/>
              <a:buChar char="•"/>
            </a:pPr>
            <a:r>
              <a:rPr lang="en-US" b="1"/>
              <a:t>CanDeactivate: </a:t>
            </a:r>
            <a:r>
              <a:rPr lang="en-US"/>
              <a:t>Controls if the user can leave a route. Note that this guard doesn’t prevent the user from closing the browser tab or navigating to a different address. It only prevents actions from within the application itself.</a:t>
            </a:r>
          </a:p>
          <a:p>
            <a:endParaRPr lang="en-US"/>
          </a:p>
        </p:txBody>
      </p:sp>
    </p:spTree>
    <p:extLst>
      <p:ext uri="{BB962C8B-B14F-4D97-AF65-F5344CB8AC3E}">
        <p14:creationId xmlns:p14="http://schemas.microsoft.com/office/powerpoint/2010/main" val="141807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1300</TotalTime>
  <Words>1436</Words>
  <Application>Microsoft Office PowerPoint</Application>
  <PresentationFormat>Широкоэкранный</PresentationFormat>
  <Paragraphs>170</Paragraphs>
  <Slides>13</Slides>
  <Notes>10</Notes>
  <HiddenSlides>0</HiddenSlides>
  <MMClips>0</MMClips>
  <ScaleCrop>false</ScaleCrop>
  <HeadingPairs>
    <vt:vector size="6" baseType="variant">
      <vt:variant>
        <vt:lpstr>Использованные шрифты</vt:lpstr>
      </vt:variant>
      <vt:variant>
        <vt:i4>13</vt:i4>
      </vt:variant>
      <vt:variant>
        <vt:lpstr>Тема</vt:lpstr>
      </vt:variant>
      <vt:variant>
        <vt:i4>4</vt:i4>
      </vt:variant>
      <vt:variant>
        <vt:lpstr>Заголовки слайдов</vt:lpstr>
      </vt:variant>
      <vt:variant>
        <vt:i4>13</vt:i4>
      </vt:variant>
    </vt:vector>
  </HeadingPairs>
  <TitlesOfParts>
    <vt:vector size="30" baseType="lpstr">
      <vt:lpstr>Arial</vt:lpstr>
      <vt:lpstr>Arial</vt:lpstr>
      <vt:lpstr>Courier New</vt:lpstr>
      <vt:lpstr>DejaVu Sans</vt:lpstr>
      <vt:lpstr>Inter-Bold</vt:lpstr>
      <vt:lpstr>Inter-Regular</vt:lpstr>
      <vt:lpstr>Open Sans Regular</vt:lpstr>
      <vt:lpstr>Proxima Nova Black</vt:lpstr>
      <vt:lpstr>PS TT Commons Roman</vt:lpstr>
      <vt:lpstr>Source Code Pro</vt:lpstr>
      <vt:lpstr>Symbol</vt:lpstr>
      <vt:lpstr>Times New Roman</vt:lpstr>
      <vt:lpstr>Wingdings</vt:lpstr>
      <vt:lpstr>Office Theme</vt:lpstr>
      <vt:lpstr>Office Theme</vt:lpstr>
      <vt:lpstr>Office Theme</vt:lpstr>
      <vt:lpstr>Office Theme</vt:lpstr>
      <vt:lpstr>Презентация PowerPoint</vt:lpstr>
      <vt:lpstr>Презентация PowerPoint</vt:lpstr>
      <vt:lpstr>What is routing</vt:lpstr>
      <vt:lpstr>Router Concepts</vt:lpstr>
      <vt:lpstr>Configuring the Router</vt:lpstr>
      <vt:lpstr>Router Links</vt:lpstr>
      <vt:lpstr>Router parametrs</vt:lpstr>
      <vt:lpstr>Accessing Route Parameters</vt:lpstr>
      <vt:lpstr>Guards</vt:lpstr>
      <vt:lpstr>A Simple CanActivate Route Guard</vt:lpstr>
      <vt:lpstr>Using a route guard</vt:lpstr>
      <vt:lpstr>CanDeactivate</vt:lpstr>
      <vt:lpstr>Презентация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subject/>
  <dc:creator>Strutynska, Viktoriya</dc:creator>
  <dc:description/>
  <cp:lastModifiedBy>Ihor D</cp:lastModifiedBy>
  <cp:revision>27</cp:revision>
  <dcterms:created xsi:type="dcterms:W3CDTF">2018-11-02T13:55:27Z</dcterms:created>
  <dcterms:modified xsi:type="dcterms:W3CDTF">2021-05-07T09:32:30Z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Verint Systems</vt:lpwstr>
  </property>
  <property fmtid="{D5CDD505-2E9C-101B-9397-08002B2CF9AE}" pid="4" name="ContentTypeId">
    <vt:lpwstr>0x0101004195FC54A15F344D83577B1CDDD67A5D</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17</vt:i4>
  </property>
</Properties>
</file>