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32"/>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6176" autoAdjust="0"/>
  </p:normalViewPr>
  <p:slideViewPr>
    <p:cSldViewPr snapToGrid="0">
      <p:cViewPr>
        <p:scale>
          <a:sx n="75" d="100"/>
          <a:sy n="75" d="100"/>
        </p:scale>
        <p:origin x="516" y="-4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0"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pPr algn="ctr"/>
            <a:r>
              <a:rPr lang="en-US" sz="4400" b="0" strike="noStrike" spc="-1">
                <a:latin typeface="Arial"/>
              </a:rPr>
              <a:t>Click to move the slide</a:t>
            </a:r>
          </a:p>
        </p:txBody>
      </p:sp>
      <p:sp>
        <p:nvSpPr>
          <p:cNvPr id="161"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162"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163"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164"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165"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CC157E09-AABE-41E5-841F-E2950B83D5C7}"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1072529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PlaceHolder 1"/>
          <p:cNvSpPr>
            <a:spLocks noGrp="1" noRot="1" noChangeAspect="1"/>
          </p:cNvSpPr>
          <p:nvPr>
            <p:ph type="sldImg"/>
          </p:nvPr>
        </p:nvSpPr>
        <p:spPr>
          <a:xfrm>
            <a:off x="685800" y="1143000"/>
            <a:ext cx="5485680" cy="3085560"/>
          </a:xfrm>
          <a:prstGeom prst="rect">
            <a:avLst/>
          </a:prstGeom>
        </p:spPr>
      </p:sp>
      <p:sp>
        <p:nvSpPr>
          <p:cNvPr id="256"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2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7EF163E-5FD3-4A71-9C70-A53ED03846C1}" type="slidenum">
              <a:rPr lang="en-GB" sz="1200" b="0" strike="noStrike" spc="-1">
                <a:latin typeface="+mn-lt"/>
              </a:rPr>
              <a:t>1</a:t>
            </a:fld>
            <a:endParaRPr lang="en-US" sz="1200" b="0" strike="noStrike" spc="-1">
              <a:latin typeface="Arial"/>
            </a:endParaRPr>
          </a:p>
        </p:txBody>
      </p:sp>
    </p:spTree>
    <p:extLst>
      <p:ext uri="{BB962C8B-B14F-4D97-AF65-F5344CB8AC3E}">
        <p14:creationId xmlns:p14="http://schemas.microsoft.com/office/powerpoint/2010/main" val="3185837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Існує важлива різниця між звичайними функціями та стрілочними</a:t>
            </a:r>
            <a:r>
              <a:rPr lang="uk-UA" dirty="0" smtClean="0"/>
              <a:t> функціями</a:t>
            </a:r>
            <a:r>
              <a:rPr lang="uk-UA" dirty="0" smtClean="0"/>
              <a:t>. На відміну від звичайної функції, </a:t>
            </a:r>
            <a:r>
              <a:rPr lang="uk-UA" dirty="0" smtClean="0"/>
              <a:t>стрілочна функція не</a:t>
            </a:r>
            <a:r>
              <a:rPr lang="uk-UA" dirty="0" smtClean="0"/>
              <a:t> має власного </a:t>
            </a:r>
            <a:r>
              <a:rPr lang="en-US" dirty="0" smtClean="0"/>
              <a:t>this, </a:t>
            </a:r>
            <a:r>
              <a:rPr lang="uk-UA" dirty="0" smtClean="0"/>
              <a:t>вона бере це із зовнішньої функції, де вона визначена. У </a:t>
            </a:r>
            <a:r>
              <a:rPr lang="en-US" dirty="0" smtClean="0"/>
              <a:t>JavaScript </a:t>
            </a:r>
            <a:r>
              <a:rPr lang="uk-UA" dirty="0" smtClean="0"/>
              <a:t>це поточний контекст виконання функції</a:t>
            </a:r>
            <a:endParaRPr lang="en-US" dirty="0"/>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10</a:t>
            </a:fld>
            <a:endParaRPr lang="en-US" sz="1400" b="0" strike="noStrike" spc="-1">
              <a:latin typeface="Times New Roman"/>
            </a:endParaRPr>
          </a:p>
        </p:txBody>
      </p:sp>
    </p:spTree>
    <p:extLst>
      <p:ext uri="{BB962C8B-B14F-4D97-AF65-F5344CB8AC3E}">
        <p14:creationId xmlns:p14="http://schemas.microsoft.com/office/powerpoint/2010/main" val="2021993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
            </a:r>
            <a:br>
              <a:rPr lang="uk-UA" dirty="0" smtClean="0"/>
            </a:br>
            <a:r>
              <a:rPr lang="uk-UA" sz="1200" b="0" i="0" kern="1200" dirty="0" smtClean="0">
                <a:solidFill>
                  <a:schemeClr val="tx1"/>
                </a:solidFill>
                <a:effectLst/>
                <a:latin typeface="+mn-lt"/>
                <a:ea typeface="+mn-ea"/>
                <a:cs typeface="+mn-cs"/>
              </a:rPr>
              <a:t>У </a:t>
            </a:r>
            <a:r>
              <a:rPr lang="en-US" sz="1200" b="0" i="0" kern="1200" dirty="0" err="1" smtClean="0">
                <a:solidFill>
                  <a:schemeClr val="tx1"/>
                </a:solidFill>
                <a:effectLst/>
                <a:latin typeface="+mn-lt"/>
                <a:ea typeface="+mn-ea"/>
                <a:cs typeface="+mn-cs"/>
              </a:rPr>
              <a:t>ECMAScript</a:t>
            </a:r>
            <a:r>
              <a:rPr lang="en-US" sz="1200" b="0" i="0" kern="1200" dirty="0" smtClean="0">
                <a:solidFill>
                  <a:schemeClr val="tx1"/>
                </a:solidFill>
                <a:effectLst/>
                <a:latin typeface="+mn-lt"/>
                <a:ea typeface="+mn-ea"/>
                <a:cs typeface="+mn-cs"/>
              </a:rPr>
              <a:t> 5 </a:t>
            </a:r>
            <a:r>
              <a:rPr lang="uk-UA" sz="1200" b="0" i="0" kern="1200" dirty="0" smtClean="0">
                <a:solidFill>
                  <a:schemeClr val="tx1"/>
                </a:solidFill>
                <a:effectLst/>
                <a:latin typeface="+mn-lt"/>
                <a:ea typeface="+mn-ea"/>
                <a:cs typeface="+mn-cs"/>
              </a:rPr>
              <a:t>і раніше класи ніколи не існували в </a:t>
            </a:r>
            <a:r>
              <a:rPr lang="en-US" sz="1200" b="0" i="0" kern="1200" dirty="0" smtClean="0">
                <a:solidFill>
                  <a:schemeClr val="tx1"/>
                </a:solidFill>
                <a:effectLst/>
                <a:latin typeface="+mn-lt"/>
                <a:ea typeface="+mn-ea"/>
                <a:cs typeface="+mn-cs"/>
              </a:rPr>
              <a:t>JavaScript. </a:t>
            </a:r>
            <a:r>
              <a:rPr lang="uk-UA" sz="1200" b="0" i="0" kern="1200" dirty="0" smtClean="0">
                <a:solidFill>
                  <a:schemeClr val="tx1"/>
                </a:solidFill>
                <a:effectLst/>
                <a:latin typeface="+mn-lt"/>
                <a:ea typeface="+mn-ea"/>
                <a:cs typeface="+mn-cs"/>
              </a:rPr>
              <a:t>Класи представлені в </a:t>
            </a:r>
            <a:r>
              <a:rPr lang="en-US" sz="1200" b="0" i="0" kern="1200" dirty="0" smtClean="0">
                <a:solidFill>
                  <a:schemeClr val="tx1"/>
                </a:solidFill>
                <a:effectLst/>
                <a:latin typeface="+mn-lt"/>
                <a:ea typeface="+mn-ea"/>
                <a:cs typeface="+mn-cs"/>
              </a:rPr>
              <a:t>ES6, </a:t>
            </a:r>
            <a:r>
              <a:rPr lang="uk-UA" sz="1200" b="0" i="0" kern="1200" dirty="0" smtClean="0">
                <a:solidFill>
                  <a:schemeClr val="tx1"/>
                </a:solidFill>
                <a:effectLst/>
                <a:latin typeface="+mn-lt"/>
                <a:ea typeface="+mn-ea"/>
                <a:cs typeface="+mn-cs"/>
              </a:rPr>
              <a:t>який схожий на класи в інших об'єктно-орієнтованих мовах, таких як </a:t>
            </a:r>
            <a:r>
              <a:rPr lang="en-US" sz="1200" b="0" i="0" kern="1200" dirty="0" smtClean="0">
                <a:solidFill>
                  <a:schemeClr val="tx1"/>
                </a:solidFill>
                <a:effectLst/>
                <a:latin typeface="+mn-lt"/>
                <a:ea typeface="+mn-ea"/>
                <a:cs typeface="+mn-cs"/>
              </a:rPr>
              <a:t>Java, PHP </a:t>
            </a:r>
            <a:r>
              <a:rPr lang="uk-UA" sz="1200" b="0" i="0" kern="1200" dirty="0" smtClean="0">
                <a:solidFill>
                  <a:schemeClr val="tx1"/>
                </a:solidFill>
                <a:effectLst/>
                <a:latin typeface="+mn-lt"/>
                <a:ea typeface="+mn-ea"/>
                <a:cs typeface="+mn-cs"/>
              </a:rPr>
              <a:t>тощо, однак вони працюють не однаково. Класи </a:t>
            </a:r>
            <a:r>
              <a:rPr lang="en-US" sz="1200" b="0" i="0" kern="1200" dirty="0" smtClean="0">
                <a:solidFill>
                  <a:schemeClr val="tx1"/>
                </a:solidFill>
                <a:effectLst/>
                <a:latin typeface="+mn-lt"/>
                <a:ea typeface="+mn-ea"/>
                <a:cs typeface="+mn-cs"/>
              </a:rPr>
              <a:t>ES6 </a:t>
            </a:r>
            <a:r>
              <a:rPr lang="uk-UA" sz="1200" b="0" i="0" kern="1200" dirty="0" smtClean="0">
                <a:solidFill>
                  <a:schemeClr val="tx1"/>
                </a:solidFill>
                <a:effectLst/>
                <a:latin typeface="+mn-lt"/>
                <a:ea typeface="+mn-ea"/>
                <a:cs typeface="+mn-cs"/>
              </a:rPr>
              <a:t>полегшують створення об’єктів, реалізацію успадкування за допомогою ключового слова </a:t>
            </a:r>
            <a:r>
              <a:rPr lang="en-US" sz="1200" b="0" i="0" kern="1200" dirty="0" smtClean="0">
                <a:solidFill>
                  <a:schemeClr val="tx1"/>
                </a:solidFill>
                <a:effectLst/>
                <a:latin typeface="+mn-lt"/>
                <a:ea typeface="+mn-ea"/>
                <a:cs typeface="+mn-cs"/>
              </a:rPr>
              <a:t>extends </a:t>
            </a:r>
            <a:r>
              <a:rPr lang="uk-UA" sz="1200" b="0" i="0" kern="1200" dirty="0" smtClean="0">
                <a:solidFill>
                  <a:schemeClr val="tx1"/>
                </a:solidFill>
                <a:effectLst/>
                <a:latin typeface="+mn-lt"/>
                <a:ea typeface="+mn-ea"/>
                <a:cs typeface="+mn-cs"/>
              </a:rPr>
              <a:t>і повторного використання коду. У </a:t>
            </a:r>
            <a:r>
              <a:rPr lang="en-US" sz="1200" b="0" i="0" kern="1200" dirty="0" smtClean="0">
                <a:solidFill>
                  <a:schemeClr val="tx1"/>
                </a:solidFill>
                <a:effectLst/>
                <a:latin typeface="+mn-lt"/>
                <a:ea typeface="+mn-ea"/>
                <a:cs typeface="+mn-cs"/>
              </a:rPr>
              <a:t>ES6 </a:t>
            </a:r>
            <a:r>
              <a:rPr lang="uk-UA" sz="1200" b="0" i="0" kern="1200" dirty="0" smtClean="0">
                <a:solidFill>
                  <a:schemeClr val="tx1"/>
                </a:solidFill>
                <a:effectLst/>
                <a:latin typeface="+mn-lt"/>
                <a:ea typeface="+mn-ea"/>
                <a:cs typeface="+mn-cs"/>
              </a:rPr>
              <a:t>ви можете оголосити клас, використовуючи ключове слово </a:t>
            </a:r>
            <a:r>
              <a:rPr lang="en-US" sz="1200" b="0" i="0" kern="1200" dirty="0" smtClean="0">
                <a:solidFill>
                  <a:schemeClr val="tx1"/>
                </a:solidFill>
                <a:effectLst/>
                <a:latin typeface="+mn-lt"/>
                <a:ea typeface="+mn-ea"/>
                <a:cs typeface="+mn-cs"/>
              </a:rPr>
              <a:t>class</a:t>
            </a:r>
            <a:r>
              <a:rPr lang="uk-UA" sz="1200" b="0" i="0" kern="1200" dirty="0" smtClean="0">
                <a:solidFill>
                  <a:schemeClr val="tx1"/>
                </a:solidFill>
                <a:effectLst/>
                <a:latin typeface="+mn-lt"/>
                <a:ea typeface="+mn-ea"/>
                <a:cs typeface="+mn-cs"/>
              </a:rPr>
              <a:t>, за яким вказують ім'я класу. За домовленістю назви класів записуються в </a:t>
            </a:r>
            <a:r>
              <a:rPr lang="en-US" sz="1200" b="0" i="0" kern="1200" dirty="0" err="1" smtClean="0">
                <a:solidFill>
                  <a:schemeClr val="tx1"/>
                </a:solidFill>
                <a:effectLst/>
                <a:latin typeface="+mn-lt"/>
                <a:ea typeface="+mn-ea"/>
                <a:cs typeface="+mn-cs"/>
              </a:rPr>
              <a:t>TitleCase</a:t>
            </a:r>
            <a:r>
              <a:rPr lang="en-US" sz="1200" b="0" i="0" kern="1200" dirty="0" smtClean="0">
                <a:solidFill>
                  <a:schemeClr val="tx1"/>
                </a:solidFill>
                <a:effectLst/>
                <a:latin typeface="+mn-lt"/>
                <a:ea typeface="+mn-ea"/>
                <a:cs typeface="+mn-cs"/>
              </a:rPr>
              <a:t> (</a:t>
            </a:r>
            <a:r>
              <a:rPr lang="uk-UA" sz="1200" b="0" i="0" kern="1200" dirty="0" smtClean="0">
                <a:solidFill>
                  <a:schemeClr val="tx1"/>
                </a:solidFill>
                <a:effectLst/>
                <a:latin typeface="+mn-lt"/>
                <a:ea typeface="+mn-ea"/>
                <a:cs typeface="+mn-cs"/>
              </a:rPr>
              <a:t>тобто написання великої літери першою літерою кожного слова).</a:t>
            </a:r>
            <a:endParaRPr lang="en-US" dirty="0"/>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11</a:t>
            </a:fld>
            <a:endParaRPr lang="en-US" sz="1400" b="0" strike="noStrike" spc="-1">
              <a:latin typeface="Times New Roman"/>
            </a:endParaRPr>
          </a:p>
        </p:txBody>
      </p:sp>
    </p:spTree>
    <p:extLst>
      <p:ext uri="{BB962C8B-B14F-4D97-AF65-F5344CB8AC3E}">
        <p14:creationId xmlns:p14="http://schemas.microsoft.com/office/powerpoint/2010/main" val="3324428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До ES6 в </a:t>
            </a:r>
            <a:r>
              <a:rPr lang="uk-UA" dirty="0" err="1" smtClean="0"/>
              <a:t>JavaScript</a:t>
            </a:r>
            <a:r>
              <a:rPr lang="uk-UA" dirty="0" smtClean="0"/>
              <a:t> не було власної підтримки модулів. Все, що знаходиться в програмі</a:t>
            </a:r>
            <a:r>
              <a:rPr lang="uk-UA" baseline="0" dirty="0" smtClean="0"/>
              <a:t> на</a:t>
            </a:r>
            <a:r>
              <a:rPr lang="uk-UA" dirty="0" smtClean="0"/>
              <a:t> </a:t>
            </a:r>
            <a:r>
              <a:rPr lang="uk-UA" dirty="0" err="1" smtClean="0"/>
              <a:t>JavaScript</a:t>
            </a:r>
            <a:r>
              <a:rPr lang="uk-UA" dirty="0" smtClean="0"/>
              <a:t>, наприклад, змінні між різними файлами </a:t>
            </a:r>
            <a:r>
              <a:rPr lang="uk-UA" dirty="0" err="1" smtClean="0"/>
              <a:t>JavaScript</a:t>
            </a:r>
            <a:r>
              <a:rPr lang="uk-UA" dirty="0" smtClean="0"/>
              <a:t>, мають однакову область видимості. ES6 представляє модуль на основі файлів, в якому кожен модуль представлений окремим файлом .</a:t>
            </a:r>
            <a:r>
              <a:rPr lang="uk-UA" dirty="0" err="1" smtClean="0"/>
              <a:t>js</a:t>
            </a:r>
            <a:r>
              <a:rPr lang="uk-UA" dirty="0" smtClean="0"/>
              <a:t>. Тепер ви можете використовувати оператор </a:t>
            </a:r>
            <a:r>
              <a:rPr lang="en-US" dirty="0" smtClean="0"/>
              <a:t>export</a:t>
            </a:r>
            <a:r>
              <a:rPr lang="uk-UA" dirty="0" smtClean="0"/>
              <a:t> чи </a:t>
            </a:r>
            <a:r>
              <a:rPr lang="en-US" dirty="0" smtClean="0"/>
              <a:t>import</a:t>
            </a:r>
            <a:r>
              <a:rPr lang="uk-UA" dirty="0" smtClean="0"/>
              <a:t> в модулі для експорту або імпорту змінних, функцій, класів або будь-якої іншої сутності в / з інших модулів або файлів.</a:t>
            </a:r>
            <a:endParaRPr lang="en-US" dirty="0"/>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12</a:t>
            </a:fld>
            <a:endParaRPr lang="en-US" sz="1400" b="0" strike="noStrike" spc="-1">
              <a:latin typeface="Times New Roman"/>
            </a:endParaRPr>
          </a:p>
        </p:txBody>
      </p:sp>
    </p:spTree>
    <p:extLst>
      <p:ext uri="{BB962C8B-B14F-4D97-AF65-F5344CB8AC3E}">
        <p14:creationId xmlns:p14="http://schemas.microsoft.com/office/powerpoint/2010/main" val="431058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ES6 вводить </a:t>
            </a:r>
            <a:r>
              <a:rPr lang="ru-RU" sz="1200" b="0" i="0" kern="1200" dirty="0" err="1" smtClean="0">
                <a:solidFill>
                  <a:schemeClr val="tx1"/>
                </a:solidFill>
                <a:effectLst/>
                <a:latin typeface="+mn-lt"/>
                <a:ea typeface="+mn-ea"/>
                <a:cs typeface="+mn-cs"/>
              </a:rPr>
              <a:t>параметри</a:t>
            </a:r>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rest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які</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дозволяють</a:t>
            </a:r>
            <a:r>
              <a:rPr lang="ru-RU" sz="1200" b="0" i="0" kern="1200" dirty="0" smtClean="0">
                <a:solidFill>
                  <a:schemeClr val="tx1"/>
                </a:solidFill>
                <a:effectLst/>
                <a:latin typeface="+mn-lt"/>
                <a:ea typeface="+mn-ea"/>
                <a:cs typeface="+mn-cs"/>
              </a:rPr>
              <a:t> нам </a:t>
            </a:r>
            <a:r>
              <a:rPr lang="ru-RU" sz="1200" b="0" i="0" kern="1200" dirty="0" err="1" smtClean="0">
                <a:solidFill>
                  <a:schemeClr val="tx1"/>
                </a:solidFill>
                <a:effectLst/>
                <a:latin typeface="+mn-lt"/>
                <a:ea typeface="+mn-ea"/>
                <a:cs typeface="+mn-cs"/>
              </a:rPr>
              <a:t>передавати</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довільну</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кількість</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параметрів</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функції</a:t>
            </a:r>
            <a:r>
              <a:rPr lang="ru-RU" sz="1200" b="0" i="0" kern="1200" dirty="0" smtClean="0">
                <a:solidFill>
                  <a:schemeClr val="tx1"/>
                </a:solidFill>
                <a:effectLst/>
                <a:latin typeface="+mn-lt"/>
                <a:ea typeface="+mn-ea"/>
                <a:cs typeface="+mn-cs"/>
              </a:rPr>
              <a:t> у </a:t>
            </a:r>
            <a:r>
              <a:rPr lang="ru-RU" sz="1200" b="0" i="0" kern="1200" dirty="0" err="1" smtClean="0">
                <a:solidFill>
                  <a:schemeClr val="tx1"/>
                </a:solidFill>
                <a:effectLst/>
                <a:latin typeface="+mn-lt"/>
                <a:ea typeface="+mn-ea"/>
                <a:cs typeface="+mn-cs"/>
              </a:rPr>
              <a:t>вигляді</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масиву</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Це</a:t>
            </a:r>
            <a:r>
              <a:rPr lang="ru-RU" sz="1200" b="0" i="0" kern="1200" dirty="0" smtClean="0">
                <a:solidFill>
                  <a:schemeClr val="tx1"/>
                </a:solidFill>
                <a:effectLst/>
                <a:latin typeface="+mn-lt"/>
                <a:ea typeface="+mn-ea"/>
                <a:cs typeface="+mn-cs"/>
              </a:rPr>
              <a:t> особливо </a:t>
            </a:r>
            <a:r>
              <a:rPr lang="ru-RU" sz="1200" b="0" i="0" kern="1200" dirty="0" err="1" smtClean="0">
                <a:solidFill>
                  <a:schemeClr val="tx1"/>
                </a:solidFill>
                <a:effectLst/>
                <a:latin typeface="+mn-lt"/>
                <a:ea typeface="+mn-ea"/>
                <a:cs typeface="+mn-cs"/>
              </a:rPr>
              <a:t>корисно</a:t>
            </a:r>
            <a:r>
              <a:rPr lang="ru-RU" sz="1200" b="0" i="0" kern="1200" dirty="0" smtClean="0">
                <a:solidFill>
                  <a:schemeClr val="tx1"/>
                </a:solidFill>
                <a:effectLst/>
                <a:latin typeface="+mn-lt"/>
                <a:ea typeface="+mn-ea"/>
                <a:cs typeface="+mn-cs"/>
              </a:rPr>
              <a:t> в </a:t>
            </a:r>
            <a:r>
              <a:rPr lang="ru-RU" sz="1200" b="0" i="0" kern="1200" dirty="0" err="1" smtClean="0">
                <a:solidFill>
                  <a:schemeClr val="tx1"/>
                </a:solidFill>
                <a:effectLst/>
                <a:latin typeface="+mn-lt"/>
                <a:ea typeface="+mn-ea"/>
                <a:cs typeface="+mn-cs"/>
              </a:rPr>
              <a:t>ситуаціях</a:t>
            </a:r>
            <a:r>
              <a:rPr lang="ru-RU" sz="1200" b="0" i="0" kern="1200" dirty="0" smtClean="0">
                <a:solidFill>
                  <a:schemeClr val="tx1"/>
                </a:solidFill>
                <a:effectLst/>
                <a:latin typeface="+mn-lt"/>
                <a:ea typeface="+mn-ea"/>
                <a:cs typeface="+mn-cs"/>
              </a:rPr>
              <a:t>, коли </a:t>
            </a:r>
            <a:r>
              <a:rPr lang="ru-RU" sz="1200" b="0" i="0" kern="1200" dirty="0" err="1" smtClean="0">
                <a:solidFill>
                  <a:schemeClr val="tx1"/>
                </a:solidFill>
                <a:effectLst/>
                <a:latin typeface="+mn-lt"/>
                <a:ea typeface="+mn-ea"/>
                <a:cs typeface="+mn-cs"/>
              </a:rPr>
              <a:t>ви</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хочете</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передати</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параметри</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функції</a:t>
            </a:r>
            <a:r>
              <a:rPr lang="ru-RU" sz="1200" b="0" i="0" kern="1200" dirty="0" smtClean="0">
                <a:solidFill>
                  <a:schemeClr val="tx1"/>
                </a:solidFill>
                <a:effectLst/>
                <a:latin typeface="+mn-lt"/>
                <a:ea typeface="+mn-ea"/>
                <a:cs typeface="+mn-cs"/>
              </a:rPr>
              <a:t>, але </a:t>
            </a:r>
            <a:r>
              <a:rPr lang="ru-RU" sz="1200" b="0" i="0" kern="1200" dirty="0" err="1" smtClean="0">
                <a:solidFill>
                  <a:schemeClr val="tx1"/>
                </a:solidFill>
                <a:effectLst/>
                <a:latin typeface="+mn-lt"/>
                <a:ea typeface="+mn-ea"/>
                <a:cs typeface="+mn-cs"/>
              </a:rPr>
              <a:t>ви</a:t>
            </a:r>
            <a:r>
              <a:rPr lang="ru-RU" sz="1200" b="0" i="0" kern="1200" dirty="0" smtClean="0">
                <a:solidFill>
                  <a:schemeClr val="tx1"/>
                </a:solidFill>
                <a:effectLst/>
                <a:latin typeface="+mn-lt"/>
                <a:ea typeface="+mn-ea"/>
                <a:cs typeface="+mn-cs"/>
              </a:rPr>
              <a:t> не </a:t>
            </a:r>
            <a:r>
              <a:rPr lang="ru-RU" sz="1200" b="0" i="0" kern="1200" dirty="0" err="1" smtClean="0">
                <a:solidFill>
                  <a:schemeClr val="tx1"/>
                </a:solidFill>
                <a:effectLst/>
                <a:latin typeface="+mn-lt"/>
                <a:ea typeface="+mn-ea"/>
                <a:cs typeface="+mn-cs"/>
              </a:rPr>
              <a:t>уявляєте</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скільки</a:t>
            </a:r>
            <a:r>
              <a:rPr lang="ru-RU" sz="1200" b="0" i="0" kern="1200" dirty="0" smtClean="0">
                <a:solidFill>
                  <a:schemeClr val="tx1"/>
                </a:solidFill>
                <a:effectLst/>
                <a:latin typeface="+mn-lt"/>
                <a:ea typeface="+mn-ea"/>
                <a:cs typeface="+mn-cs"/>
              </a:rPr>
              <a:t> вам </a:t>
            </a:r>
            <a:r>
              <a:rPr lang="ru-RU" sz="1200" b="0" i="0" kern="1200" dirty="0" err="1" smtClean="0">
                <a:solidFill>
                  <a:schemeClr val="tx1"/>
                </a:solidFill>
                <a:effectLst/>
                <a:latin typeface="+mn-lt"/>
                <a:ea typeface="+mn-ea"/>
                <a:cs typeface="+mn-cs"/>
              </a:rPr>
              <a:t>потрібно</a:t>
            </a:r>
            <a:r>
              <a:rPr lang="ru-RU" sz="1200" b="0" i="0" kern="1200" dirty="0" smtClean="0">
                <a:solidFill>
                  <a:schemeClr val="tx1"/>
                </a:solidFill>
                <a:effectLst/>
                <a:latin typeface="+mn-lt"/>
                <a:ea typeface="+mn-ea"/>
                <a:cs typeface="+mn-cs"/>
              </a:rPr>
              <a:t>. Параметр </a:t>
            </a:r>
            <a:r>
              <a:rPr lang="en-US" sz="1200" b="0" i="0" kern="1200" dirty="0" smtClean="0">
                <a:solidFill>
                  <a:schemeClr val="tx1"/>
                </a:solidFill>
                <a:effectLst/>
                <a:latin typeface="+mn-lt"/>
                <a:ea typeface="+mn-ea"/>
                <a:cs typeface="+mn-cs"/>
              </a:rPr>
              <a:t>rest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визначається</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префіксом</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іменованого</a:t>
            </a:r>
            <a:r>
              <a:rPr lang="ru-RU" sz="1200" b="0" i="0" kern="1200" dirty="0" smtClean="0">
                <a:solidFill>
                  <a:schemeClr val="tx1"/>
                </a:solidFill>
                <a:effectLst/>
                <a:latin typeface="+mn-lt"/>
                <a:ea typeface="+mn-ea"/>
                <a:cs typeface="+mn-cs"/>
              </a:rPr>
              <a:t> параметра оператором </a:t>
            </a:r>
            <a:r>
              <a:rPr lang="en-US" sz="1200" b="0" i="0" kern="1200" dirty="0" smtClean="0">
                <a:solidFill>
                  <a:schemeClr val="tx1"/>
                </a:solidFill>
                <a:effectLst/>
                <a:latin typeface="+mn-lt"/>
                <a:ea typeface="+mn-ea"/>
                <a:cs typeface="+mn-cs"/>
              </a:rPr>
              <a:t>rest</a:t>
            </a:r>
            <a:r>
              <a:rPr lang="en-US" sz="1200" b="0" i="0" kern="1200" baseline="0" dirty="0" smtClean="0">
                <a:solidFill>
                  <a:schemeClr val="tx1"/>
                </a:solidFill>
                <a:effectLst/>
                <a:latin typeface="+mn-lt"/>
                <a:ea typeface="+mn-ea"/>
                <a:cs typeface="+mn-cs"/>
              </a:rPr>
              <a:t> – </a:t>
            </a:r>
            <a:r>
              <a:rPr lang="uk-UA" sz="1200" b="0" i="0" kern="1200" baseline="0" dirty="0" smtClean="0">
                <a:solidFill>
                  <a:schemeClr val="tx1"/>
                </a:solidFill>
                <a:effectLst/>
                <a:latin typeface="+mn-lt"/>
                <a:ea typeface="+mn-ea"/>
                <a:cs typeface="+mn-cs"/>
              </a:rPr>
              <a:t>це три крапки</a:t>
            </a:r>
            <a:r>
              <a:rPr lang="ru-RU" sz="1200" b="0" i="0" kern="1200" dirty="0" smtClean="0">
                <a:solidFill>
                  <a:schemeClr val="tx1"/>
                </a:solidFill>
                <a:effectLst/>
                <a:latin typeface="+mn-lt"/>
                <a:ea typeface="+mn-ea"/>
                <a:cs typeface="+mn-cs"/>
              </a:rPr>
              <a:t> (...). Параметр </a:t>
            </a:r>
            <a:r>
              <a:rPr lang="en-US" sz="1200" b="0" i="0" kern="1200" dirty="0" smtClean="0">
                <a:solidFill>
                  <a:schemeClr val="tx1"/>
                </a:solidFill>
                <a:effectLst/>
                <a:latin typeface="+mn-lt"/>
                <a:ea typeface="+mn-ea"/>
                <a:cs typeface="+mn-cs"/>
              </a:rPr>
              <a:t>rest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може</a:t>
            </a:r>
            <a:r>
              <a:rPr lang="ru-RU" sz="1200" b="0" i="0" kern="1200" dirty="0" smtClean="0">
                <a:solidFill>
                  <a:schemeClr val="tx1"/>
                </a:solidFill>
                <a:effectLst/>
                <a:latin typeface="+mn-lt"/>
                <a:ea typeface="+mn-ea"/>
                <a:cs typeface="+mn-cs"/>
              </a:rPr>
              <a:t> бути </a:t>
            </a:r>
            <a:r>
              <a:rPr lang="ru-RU" sz="1200" b="0" i="0" kern="1200" dirty="0" err="1" smtClean="0">
                <a:solidFill>
                  <a:schemeClr val="tx1"/>
                </a:solidFill>
                <a:effectLst/>
                <a:latin typeface="+mn-lt"/>
                <a:ea typeface="+mn-ea"/>
                <a:cs typeface="+mn-cs"/>
              </a:rPr>
              <a:t>лише</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останнім</a:t>
            </a:r>
            <a:r>
              <a:rPr lang="ru-RU" sz="1200" b="0" i="0" kern="1200" dirty="0" smtClean="0">
                <a:solidFill>
                  <a:schemeClr val="tx1"/>
                </a:solidFill>
                <a:effectLst/>
                <a:latin typeface="+mn-lt"/>
                <a:ea typeface="+mn-ea"/>
                <a:cs typeface="+mn-cs"/>
              </a:rPr>
              <a:t> у списку </a:t>
            </a:r>
            <a:r>
              <a:rPr lang="ru-RU" sz="1200" b="0" i="0" kern="1200" dirty="0" err="1" smtClean="0">
                <a:solidFill>
                  <a:schemeClr val="tx1"/>
                </a:solidFill>
                <a:effectLst/>
                <a:latin typeface="+mn-lt"/>
                <a:ea typeface="+mn-ea"/>
                <a:cs typeface="+mn-cs"/>
              </a:rPr>
              <a:t>параметрів</a:t>
            </a:r>
            <a:r>
              <a:rPr lang="ru-RU" sz="1200" b="0" i="0" kern="1200" dirty="0" smtClean="0">
                <a:solidFill>
                  <a:schemeClr val="tx1"/>
                </a:solidFill>
                <a:effectLst/>
                <a:latin typeface="+mn-lt"/>
                <a:ea typeface="+mn-ea"/>
                <a:cs typeface="+mn-cs"/>
              </a:rPr>
              <a:t> </a:t>
            </a:r>
            <a:r>
              <a:rPr lang="uk-UA" sz="1200" b="0" i="0" kern="1200" dirty="0" smtClean="0">
                <a:solidFill>
                  <a:schemeClr val="tx1"/>
                </a:solidFill>
                <a:effectLst/>
                <a:latin typeface="+mn-lt"/>
                <a:ea typeface="+mn-ea"/>
                <a:cs typeface="+mn-cs"/>
              </a:rPr>
              <a:t>т</a:t>
            </a:r>
            <a:r>
              <a:rPr lang="ru-RU" sz="1200" b="0" i="0" kern="1200" dirty="0" smtClean="0">
                <a:solidFill>
                  <a:schemeClr val="tx1"/>
                </a:solidFill>
                <a:effectLst/>
                <a:latin typeface="+mn-lt"/>
                <a:ea typeface="+mn-ea"/>
                <a:cs typeface="+mn-cs"/>
              </a:rPr>
              <a:t>а одним </a:t>
            </a:r>
            <a:r>
              <a:rPr lang="ru-RU" sz="1200" b="0" i="0" kern="1200" dirty="0" err="1" smtClean="0">
                <a:solidFill>
                  <a:schemeClr val="tx1"/>
                </a:solidFill>
                <a:effectLst/>
                <a:latin typeface="+mn-lt"/>
                <a:ea typeface="+mn-ea"/>
                <a:cs typeface="+mn-cs"/>
              </a:rPr>
              <a:t>серед</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параметрів</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
            </a:r>
            <a:br>
              <a:rPr lang="ru-RU" sz="1200" b="0" i="0" kern="1200" dirty="0" smtClean="0">
                <a:solidFill>
                  <a:schemeClr val="tx1"/>
                </a:solidFill>
                <a:effectLst/>
                <a:latin typeface="+mn-lt"/>
                <a:ea typeface="+mn-ea"/>
                <a:cs typeface="+mn-cs"/>
              </a:rPr>
            </a:br>
            <a:endParaRPr lang="en-US" dirty="0"/>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13</a:t>
            </a:fld>
            <a:endParaRPr lang="en-US" sz="1400" b="0" strike="noStrike" spc="-1">
              <a:latin typeface="Times New Roman"/>
            </a:endParaRPr>
          </a:p>
        </p:txBody>
      </p:sp>
    </p:spTree>
    <p:extLst>
      <p:ext uri="{BB962C8B-B14F-4D97-AF65-F5344CB8AC3E}">
        <p14:creationId xmlns:p14="http://schemas.microsoft.com/office/powerpoint/2010/main" val="1350443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
            </a:r>
            <a:br>
              <a:rPr lang="uk-UA" dirty="0" smtClean="0"/>
            </a:br>
            <a:r>
              <a:rPr lang="uk-UA" sz="1200" b="0" i="0" kern="1200" dirty="0" smtClean="0">
                <a:solidFill>
                  <a:schemeClr val="tx1"/>
                </a:solidFill>
                <a:effectLst/>
                <a:latin typeface="+mn-lt"/>
                <a:ea typeface="+mn-ea"/>
                <a:cs typeface="+mn-cs"/>
              </a:rPr>
              <a:t>Оператор </a:t>
            </a:r>
            <a:r>
              <a:rPr lang="en-US" sz="1200" b="0" i="0" kern="1200" dirty="0" smtClean="0">
                <a:solidFill>
                  <a:schemeClr val="tx1"/>
                </a:solidFill>
                <a:effectLst/>
                <a:latin typeface="+mn-lt"/>
                <a:ea typeface="+mn-ea"/>
                <a:cs typeface="+mn-cs"/>
              </a:rPr>
              <a:t>spread</a:t>
            </a:r>
            <a:r>
              <a:rPr lang="en-US" sz="1200" b="0" i="0" kern="1200" baseline="0" dirty="0" smtClean="0">
                <a:solidFill>
                  <a:schemeClr val="tx1"/>
                </a:solidFill>
                <a:effectLst/>
                <a:latin typeface="+mn-lt"/>
                <a:ea typeface="+mn-ea"/>
                <a:cs typeface="+mn-cs"/>
              </a:rPr>
              <a:t> (</a:t>
            </a:r>
            <a:r>
              <a:rPr lang="uk-UA" sz="1200" b="0" i="0" kern="1200" baseline="0" dirty="0" smtClean="0">
                <a:solidFill>
                  <a:schemeClr val="tx1"/>
                </a:solidFill>
                <a:effectLst/>
                <a:latin typeface="+mn-lt"/>
                <a:ea typeface="+mn-ea"/>
                <a:cs typeface="+mn-cs"/>
              </a:rPr>
              <a:t>розкидання)</a:t>
            </a:r>
            <a:r>
              <a:rPr lang="uk-UA" sz="1200" b="0" i="0" kern="1200" dirty="0" smtClean="0">
                <a:solidFill>
                  <a:schemeClr val="tx1"/>
                </a:solidFill>
                <a:effectLst/>
                <a:latin typeface="+mn-lt"/>
                <a:ea typeface="+mn-ea"/>
                <a:cs typeface="+mn-cs"/>
              </a:rPr>
              <a:t>, який також позначається ((</a:t>
            </a:r>
            <a:r>
              <a:rPr lang="en-US" sz="1200" b="0" i="0" kern="1200" dirty="0" smtClean="0">
                <a:solidFill>
                  <a:schemeClr val="tx1"/>
                </a:solidFill>
                <a:effectLst/>
                <a:latin typeface="+mn-lt"/>
                <a:ea typeface="+mn-ea"/>
                <a:cs typeface="+mn-cs"/>
              </a:rPr>
              <a:t>…</a:t>
            </a:r>
            <a:r>
              <a:rPr lang="uk-UA" sz="1200" b="0" i="0" kern="1200" dirty="0" smtClean="0">
                <a:solidFill>
                  <a:schemeClr val="tx1"/>
                </a:solidFill>
                <a:effectLst/>
                <a:latin typeface="+mn-lt"/>
                <a:ea typeface="+mn-ea"/>
                <a:cs typeface="+mn-cs"/>
              </a:rPr>
              <a:t>)), виконує абсолютно протилежну функцію оператора </a:t>
            </a:r>
            <a:r>
              <a:rPr lang="en-US" sz="1200" b="0" i="0" kern="1200" dirty="0" smtClean="0">
                <a:solidFill>
                  <a:schemeClr val="tx1"/>
                </a:solidFill>
                <a:effectLst/>
                <a:latin typeface="+mn-lt"/>
                <a:ea typeface="+mn-ea"/>
                <a:cs typeface="+mn-cs"/>
              </a:rPr>
              <a:t>rest</a:t>
            </a:r>
            <a:r>
              <a:rPr lang="uk-UA" sz="1200" b="0" i="0" kern="1200" dirty="0" smtClean="0">
                <a:solidFill>
                  <a:schemeClr val="tx1"/>
                </a:solidFill>
                <a:effectLst/>
                <a:latin typeface="+mn-lt"/>
                <a:ea typeface="+mn-ea"/>
                <a:cs typeface="+mn-cs"/>
              </a:rPr>
              <a:t>. Оператор</a:t>
            </a:r>
            <a:r>
              <a:rPr lang="en-US" sz="1200" b="0" i="0" kern="1200" baseline="0" dirty="0" smtClean="0">
                <a:solidFill>
                  <a:schemeClr val="tx1"/>
                </a:solidFill>
                <a:effectLst/>
                <a:latin typeface="+mn-lt"/>
                <a:ea typeface="+mn-ea"/>
                <a:cs typeface="+mn-cs"/>
              </a:rPr>
              <a:t> spread</a:t>
            </a:r>
            <a:r>
              <a:rPr lang="uk-UA" sz="1200" b="0" i="0" kern="1200" dirty="0" smtClean="0">
                <a:solidFill>
                  <a:schemeClr val="tx1"/>
                </a:solidFill>
                <a:effectLst/>
                <a:latin typeface="+mn-lt"/>
                <a:ea typeface="+mn-ea"/>
                <a:cs typeface="+mn-cs"/>
              </a:rPr>
              <a:t> розповсюджує (тобто розбиває) масив і передає значення у зазначену функцію.</a:t>
            </a:r>
            <a:endParaRPr lang="en-US" dirty="0"/>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14</a:t>
            </a:fld>
            <a:endParaRPr lang="en-US" sz="1400" b="0" strike="noStrike" spc="-1">
              <a:latin typeface="Times New Roman"/>
            </a:endParaRPr>
          </a:p>
        </p:txBody>
      </p:sp>
    </p:spTree>
    <p:extLst>
      <p:ext uri="{BB962C8B-B14F-4D97-AF65-F5344CB8AC3E}">
        <p14:creationId xmlns:p14="http://schemas.microsoft.com/office/powerpoint/2010/main" val="3882896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
            </a:r>
            <a:br>
              <a:rPr lang="uk-UA" dirty="0" smtClean="0"/>
            </a:br>
            <a:r>
              <a:rPr lang="uk-UA" sz="1200" b="0" i="0" kern="1200" dirty="0" smtClean="0">
                <a:solidFill>
                  <a:schemeClr val="tx1"/>
                </a:solidFill>
                <a:effectLst/>
                <a:latin typeface="+mn-lt"/>
                <a:ea typeface="+mn-ea"/>
                <a:cs typeface="+mn-cs"/>
              </a:rPr>
              <a:t>Призначення </a:t>
            </a:r>
            <a:r>
              <a:rPr lang="uk-UA" sz="1200" b="0" i="0" kern="1200" dirty="0" err="1" smtClean="0">
                <a:solidFill>
                  <a:schemeClr val="tx1"/>
                </a:solidFill>
                <a:effectLst/>
                <a:latin typeface="+mn-lt"/>
                <a:ea typeface="+mn-ea"/>
                <a:cs typeface="+mn-cs"/>
              </a:rPr>
              <a:t>деструктуризації</a:t>
            </a:r>
            <a:r>
              <a:rPr lang="uk-UA" sz="1200" b="0" i="0" kern="1200" dirty="0" smtClean="0">
                <a:solidFill>
                  <a:schemeClr val="tx1"/>
                </a:solidFill>
                <a:effectLst/>
                <a:latin typeface="+mn-lt"/>
                <a:ea typeface="+mn-ea"/>
                <a:cs typeface="+mn-cs"/>
              </a:rPr>
              <a:t> - це вираз, що полегшує вилучення значень з масивів або властивостей об’єктів у різні змінні, забезпечуючи коротший синтаксис. Існує два типи виразів присвоєння </a:t>
            </a:r>
            <a:r>
              <a:rPr lang="uk-UA" sz="1200" b="0" i="0" kern="1200" dirty="0" err="1" smtClean="0">
                <a:solidFill>
                  <a:schemeClr val="tx1"/>
                </a:solidFill>
                <a:effectLst/>
                <a:latin typeface="+mn-lt"/>
                <a:ea typeface="+mn-ea"/>
                <a:cs typeface="+mn-cs"/>
              </a:rPr>
              <a:t>деструктуризації</a:t>
            </a:r>
            <a:r>
              <a:rPr lang="uk-UA" sz="1200" b="0" i="0" kern="1200" dirty="0" smtClean="0">
                <a:solidFill>
                  <a:schemeClr val="tx1"/>
                </a:solidFill>
                <a:effectLst/>
                <a:latin typeface="+mn-lt"/>
                <a:ea typeface="+mn-ea"/>
                <a:cs typeface="+mn-cs"/>
              </a:rPr>
              <a:t> - призначення </a:t>
            </a:r>
            <a:r>
              <a:rPr lang="uk-UA" sz="1200" b="0" i="0" kern="1200" dirty="0" err="1" smtClean="0">
                <a:solidFill>
                  <a:schemeClr val="tx1"/>
                </a:solidFill>
                <a:effectLst/>
                <a:latin typeface="+mn-lt"/>
                <a:ea typeface="+mn-ea"/>
                <a:cs typeface="+mn-cs"/>
              </a:rPr>
              <a:t>деструктуризації</a:t>
            </a:r>
            <a:r>
              <a:rPr lang="uk-UA" sz="1200" b="0" i="0" kern="1200" dirty="0" smtClean="0">
                <a:solidFill>
                  <a:schemeClr val="tx1"/>
                </a:solidFill>
                <a:effectLst/>
                <a:latin typeface="+mn-lt"/>
                <a:ea typeface="+mn-ea"/>
                <a:cs typeface="+mn-cs"/>
              </a:rPr>
              <a:t> масиву та об’єкта.</a:t>
            </a:r>
            <a:endParaRPr lang="en-US" dirty="0"/>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15</a:t>
            </a:fld>
            <a:endParaRPr lang="en-US" sz="1400" b="0" strike="noStrike" spc="-1">
              <a:latin typeface="Times New Roman"/>
            </a:endParaRPr>
          </a:p>
        </p:txBody>
      </p:sp>
    </p:spTree>
    <p:extLst>
      <p:ext uri="{BB962C8B-B14F-4D97-AF65-F5344CB8AC3E}">
        <p14:creationId xmlns:p14="http://schemas.microsoft.com/office/powerpoint/2010/main" val="3680060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
            </a:r>
            <a:br>
              <a:rPr lang="uk-UA" dirty="0" smtClean="0"/>
            </a:br>
            <a:r>
              <a:rPr lang="uk-UA" sz="1200" b="0" i="0" kern="1200" dirty="0" smtClean="0">
                <a:solidFill>
                  <a:schemeClr val="tx1"/>
                </a:solidFill>
                <a:effectLst/>
                <a:latin typeface="+mn-lt"/>
                <a:ea typeface="+mn-ea"/>
                <a:cs typeface="+mn-cs"/>
              </a:rPr>
              <a:t>Проміси забезпечують зручний спосіб організації асинхронного коду. </a:t>
            </a:r>
            <a:r>
              <a:rPr lang="uk-UA" sz="1200" b="0" i="0" kern="1200" dirty="0" err="1" smtClean="0">
                <a:solidFill>
                  <a:schemeClr val="tx1"/>
                </a:solidFill>
                <a:effectLst/>
                <a:latin typeface="+mn-lt"/>
                <a:ea typeface="+mn-ea"/>
                <a:cs typeface="+mn-cs"/>
              </a:rPr>
              <a:t>Проміс</a:t>
            </a:r>
            <a:r>
              <a:rPr lang="uk-UA" sz="1200" b="0" i="0" kern="1200" dirty="0" smtClean="0">
                <a:solidFill>
                  <a:schemeClr val="tx1"/>
                </a:solidFill>
                <a:effectLst/>
                <a:latin typeface="+mn-lt"/>
                <a:ea typeface="+mn-ea"/>
                <a:cs typeface="+mn-cs"/>
              </a:rPr>
              <a:t> - це спеціальний об’єкт, що містить власний стан. Спочатку очікує на розгляд </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uk-UA" sz="1200" b="0" i="0" kern="1200" baseline="0" dirty="0" smtClean="0">
                <a:solidFill>
                  <a:schemeClr val="tx1"/>
                </a:solidFill>
                <a:effectLst/>
                <a:latin typeface="+mn-lt"/>
                <a:ea typeface="+mn-ea"/>
                <a:cs typeface="+mn-cs"/>
              </a:rPr>
              <a:t>це </a:t>
            </a:r>
            <a:r>
              <a:rPr lang="en-US" sz="1200" b="0" i="0" kern="1200" baseline="0" dirty="0" smtClean="0">
                <a:solidFill>
                  <a:schemeClr val="tx1"/>
                </a:solidFill>
                <a:effectLst/>
                <a:latin typeface="+mn-lt"/>
                <a:ea typeface="+mn-ea"/>
                <a:cs typeface="+mn-cs"/>
              </a:rPr>
              <a:t>pending </a:t>
            </a:r>
            <a:r>
              <a:rPr lang="uk-UA" sz="1200" b="0" i="0" kern="1200" dirty="0" smtClean="0">
                <a:solidFill>
                  <a:schemeClr val="tx1"/>
                </a:solidFill>
                <a:effectLst/>
                <a:latin typeface="+mn-lt"/>
                <a:ea typeface="+mn-ea"/>
                <a:cs typeface="+mn-cs"/>
              </a:rPr>
              <a:t>потім </a:t>
            </a:r>
            <a:r>
              <a:rPr lang="en-US" sz="1200" b="0" i="0" kern="1200" dirty="0" smtClean="0">
                <a:solidFill>
                  <a:schemeClr val="tx1"/>
                </a:solidFill>
                <a:effectLst/>
                <a:latin typeface="+mn-lt"/>
                <a:ea typeface="+mn-ea"/>
                <a:cs typeface="+mn-cs"/>
              </a:rPr>
              <a:t>resolve</a:t>
            </a:r>
            <a:r>
              <a:rPr lang="en-US" sz="1200" b="0" i="0" kern="1200" baseline="0" dirty="0" smtClean="0">
                <a:solidFill>
                  <a:schemeClr val="tx1"/>
                </a:solidFill>
                <a:effectLst/>
                <a:latin typeface="+mn-lt"/>
                <a:ea typeface="+mn-ea"/>
                <a:cs typeface="+mn-cs"/>
              </a:rPr>
              <a:t>,</a:t>
            </a:r>
            <a:r>
              <a:rPr lang="uk-UA" sz="1200" b="0" i="0" kern="1200" baseline="0" dirty="0" smtClean="0">
                <a:solidFill>
                  <a:schemeClr val="tx1"/>
                </a:solidFill>
                <a:effectLst/>
                <a:latin typeface="+mn-lt"/>
                <a:ea typeface="+mn-ea"/>
                <a:cs typeface="+mn-cs"/>
              </a:rPr>
              <a:t> </a:t>
            </a:r>
            <a:r>
              <a:rPr lang="uk-UA" sz="1200" b="0" i="0" kern="1200" baseline="0" dirty="0" err="1" smtClean="0">
                <a:solidFill>
                  <a:schemeClr val="tx1"/>
                </a:solidFill>
                <a:effectLst/>
                <a:latin typeface="+mn-lt"/>
                <a:ea typeface="+mn-ea"/>
                <a:cs typeface="+mn-cs"/>
              </a:rPr>
              <a:t>якшо</a:t>
            </a:r>
            <a:r>
              <a:rPr lang="uk-UA" sz="1200" b="0" i="0" kern="1200" baseline="0" dirty="0" smtClean="0">
                <a:solidFill>
                  <a:schemeClr val="tx1"/>
                </a:solidFill>
                <a:effectLst/>
                <a:latin typeface="+mn-lt"/>
                <a:ea typeface="+mn-ea"/>
                <a:cs typeface="+mn-cs"/>
              </a:rPr>
              <a:t> успішно і </a:t>
            </a:r>
            <a:r>
              <a:rPr lang="en-US" sz="1200" b="0" i="0" kern="1200" baseline="0" dirty="0" smtClean="0">
                <a:solidFill>
                  <a:schemeClr val="tx1"/>
                </a:solidFill>
                <a:effectLst/>
                <a:latin typeface="+mn-lt"/>
                <a:ea typeface="+mn-ea"/>
                <a:cs typeface="+mn-cs"/>
              </a:rPr>
              <a:t>reject – </a:t>
            </a:r>
            <a:r>
              <a:rPr lang="uk-UA" sz="1200" b="0" i="0" kern="1200" baseline="0" dirty="0" smtClean="0">
                <a:solidFill>
                  <a:schemeClr val="tx1"/>
                </a:solidFill>
                <a:effectLst/>
                <a:latin typeface="+mn-lt"/>
                <a:ea typeface="+mn-ea"/>
                <a:cs typeface="+mn-cs"/>
              </a:rPr>
              <a:t>якщо навпаки не успішно. </a:t>
            </a:r>
            <a:r>
              <a:rPr lang="uk-UA" sz="1200" b="0" i="0" kern="1200" dirty="0" smtClean="0">
                <a:solidFill>
                  <a:schemeClr val="tx1"/>
                </a:solidFill>
                <a:effectLst/>
                <a:latin typeface="+mn-lt"/>
                <a:ea typeface="+mn-ea"/>
                <a:cs typeface="+mn-cs"/>
              </a:rPr>
              <a:t>Простіше </a:t>
            </a:r>
            <a:r>
              <a:rPr lang="en-US" sz="1200" b="0" i="0" kern="1200" dirty="0" smtClean="0">
                <a:solidFill>
                  <a:schemeClr val="tx1"/>
                </a:solidFill>
                <a:effectLst/>
                <a:latin typeface="+mn-lt"/>
                <a:ea typeface="+mn-ea"/>
                <a:cs typeface="+mn-cs"/>
              </a:rPr>
              <a:t>Promise</a:t>
            </a:r>
            <a:r>
              <a:rPr lang="uk-UA" sz="1200" b="0" i="0" kern="1200" dirty="0" smtClean="0">
                <a:solidFill>
                  <a:schemeClr val="tx1"/>
                </a:solidFill>
                <a:effectLst/>
                <a:latin typeface="+mn-lt"/>
                <a:ea typeface="+mn-ea"/>
                <a:cs typeface="+mn-cs"/>
              </a:rPr>
              <a:t>- це контейнер для майбутнього</a:t>
            </a:r>
            <a:r>
              <a:rPr lang="uk-UA" sz="1200" b="0" i="0" kern="1200" baseline="0" dirty="0" smtClean="0">
                <a:solidFill>
                  <a:schemeClr val="tx1"/>
                </a:solidFill>
                <a:effectLst/>
                <a:latin typeface="+mn-lt"/>
                <a:ea typeface="+mn-ea"/>
                <a:cs typeface="+mn-cs"/>
              </a:rPr>
              <a:t> значення</a:t>
            </a:r>
            <a:r>
              <a:rPr lang="uk-UA" sz="1200" b="0" i="0" kern="1200" dirty="0" smtClean="0">
                <a:solidFill>
                  <a:schemeClr val="tx1"/>
                </a:solidFill>
                <a:effectLst/>
                <a:latin typeface="+mn-lt"/>
                <a:ea typeface="+mn-ea"/>
                <a:cs typeface="+mn-cs"/>
              </a:rPr>
              <a:t>.</a:t>
            </a:r>
            <a:endParaRPr lang="en-US" dirty="0"/>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17</a:t>
            </a:fld>
            <a:endParaRPr lang="en-US" sz="1400" b="0" strike="noStrike" spc="-1">
              <a:latin typeface="Times New Roman"/>
            </a:endParaRPr>
          </a:p>
        </p:txBody>
      </p:sp>
    </p:spTree>
    <p:extLst>
      <p:ext uri="{BB962C8B-B14F-4D97-AF65-F5344CB8AC3E}">
        <p14:creationId xmlns:p14="http://schemas.microsoft.com/office/powerpoint/2010/main" val="3247383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Метод </a:t>
            </a:r>
            <a:r>
              <a:rPr lang="uk-UA" dirty="0" err="1" smtClean="0"/>
              <a:t>then</a:t>
            </a:r>
            <a:r>
              <a:rPr lang="uk-UA" dirty="0" smtClean="0"/>
              <a:t> () викликається після </a:t>
            </a:r>
            <a:r>
              <a:rPr lang="en-US" dirty="0" smtClean="0"/>
              <a:t>resolve</a:t>
            </a:r>
            <a:r>
              <a:rPr lang="uk-UA" dirty="0" smtClean="0"/>
              <a:t> </a:t>
            </a:r>
            <a:r>
              <a:rPr lang="uk-UA" dirty="0" err="1" smtClean="0"/>
              <a:t>Promise</a:t>
            </a:r>
            <a:r>
              <a:rPr lang="uk-UA" dirty="0" smtClean="0"/>
              <a:t>. Тоді ми можемо вирішити, що робити з </a:t>
            </a:r>
            <a:r>
              <a:rPr lang="en-US" dirty="0" smtClean="0"/>
              <a:t>resolved Promise</a:t>
            </a:r>
            <a:r>
              <a:rPr lang="uk-UA" dirty="0" smtClean="0"/>
              <a:t>. Крім того, тоді ми можемо створити ланцюжок з функціями. Як ми прикріплюємо метод </a:t>
            </a:r>
            <a:r>
              <a:rPr lang="uk-UA" dirty="0" err="1" smtClean="0"/>
              <a:t>then</a:t>
            </a:r>
            <a:r>
              <a:rPr lang="uk-UA" dirty="0" smtClean="0"/>
              <a:t> (), ми можемо також безпосередньо прикріпити метод </a:t>
            </a:r>
            <a:r>
              <a:rPr lang="uk-UA" dirty="0" err="1" smtClean="0"/>
              <a:t>catch</a:t>
            </a:r>
            <a:r>
              <a:rPr lang="uk-UA" dirty="0" smtClean="0"/>
              <a:t> () відразу після </a:t>
            </a:r>
            <a:r>
              <a:rPr lang="uk-UA" dirty="0" err="1" smtClean="0"/>
              <a:t>then</a:t>
            </a:r>
            <a:r>
              <a:rPr lang="uk-UA" dirty="0" smtClean="0"/>
              <a:t> (). Отже, якщо </a:t>
            </a:r>
            <a:r>
              <a:rPr lang="en-US" dirty="0" smtClean="0"/>
              <a:t>Promise</a:t>
            </a:r>
            <a:r>
              <a:rPr lang="uk-UA" dirty="0" smtClean="0"/>
              <a:t> відхиляють, вона переходить до методу </a:t>
            </a:r>
            <a:r>
              <a:rPr lang="uk-UA" dirty="0" err="1" smtClean="0"/>
              <a:t>catch</a:t>
            </a:r>
            <a:r>
              <a:rPr lang="uk-UA" dirty="0" smtClean="0"/>
              <a:t> (), і цього разу ми побачимо інше повідомлення на консолі.</a:t>
            </a:r>
            <a:endParaRPr lang="en-US" dirty="0"/>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18</a:t>
            </a:fld>
            <a:endParaRPr lang="en-US" sz="1400" b="0" strike="noStrike" spc="-1">
              <a:latin typeface="Times New Roman"/>
            </a:endParaRPr>
          </a:p>
        </p:txBody>
      </p:sp>
    </p:spTree>
    <p:extLst>
      <p:ext uri="{BB962C8B-B14F-4D97-AF65-F5344CB8AC3E}">
        <p14:creationId xmlns:p14="http://schemas.microsoft.com/office/powerpoint/2010/main" val="946094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Існує спеціальний синтаксис для зручнішої роботи з </a:t>
            </a:r>
            <a:r>
              <a:rPr lang="uk-UA" dirty="0" err="1" smtClean="0"/>
              <a:t>промісами</a:t>
            </a:r>
            <a:r>
              <a:rPr lang="uk-UA" dirty="0" smtClean="0"/>
              <a:t>, який називається "</a:t>
            </a:r>
            <a:r>
              <a:rPr lang="uk-UA" dirty="0" err="1" smtClean="0"/>
              <a:t>async</a:t>
            </a:r>
            <a:r>
              <a:rPr lang="uk-UA" dirty="0" smtClean="0"/>
              <a:t> / </a:t>
            </a:r>
            <a:r>
              <a:rPr lang="uk-UA" dirty="0" err="1" smtClean="0"/>
              <a:t>await</a:t>
            </a:r>
            <a:r>
              <a:rPr lang="uk-UA" dirty="0" smtClean="0"/>
              <a:t>". Слово </a:t>
            </a:r>
            <a:r>
              <a:rPr lang="uk-UA" dirty="0" err="1" smtClean="0"/>
              <a:t>асинхронізація</a:t>
            </a:r>
            <a:r>
              <a:rPr lang="uk-UA" dirty="0" smtClean="0"/>
              <a:t> перед функцією означає одну просту річ: функція завжди повертає </a:t>
            </a:r>
            <a:r>
              <a:rPr lang="uk-UA" dirty="0" err="1" smtClean="0"/>
              <a:t>проміс</a:t>
            </a:r>
            <a:r>
              <a:rPr lang="uk-UA" dirty="0" smtClean="0"/>
              <a:t>. Інші значення автоматично обертаються </a:t>
            </a:r>
            <a:r>
              <a:rPr lang="en-US" dirty="0" smtClean="0"/>
              <a:t>resolve</a:t>
            </a:r>
            <a:r>
              <a:rPr lang="en-US" baseline="0" dirty="0" smtClean="0"/>
              <a:t> promise</a:t>
            </a:r>
            <a:r>
              <a:rPr lang="uk-UA" dirty="0" smtClean="0"/>
              <a:t>. Ключове слово </a:t>
            </a:r>
            <a:r>
              <a:rPr lang="uk-UA" dirty="0" err="1" smtClean="0"/>
              <a:t>await</a:t>
            </a:r>
            <a:r>
              <a:rPr lang="uk-UA" dirty="0" smtClean="0"/>
              <a:t> змушує </a:t>
            </a:r>
            <a:r>
              <a:rPr lang="uk-UA" dirty="0" err="1" smtClean="0"/>
              <a:t>JavaScript</a:t>
            </a:r>
            <a:r>
              <a:rPr lang="uk-UA" dirty="0" smtClean="0"/>
              <a:t> чекати, поки </a:t>
            </a:r>
            <a:r>
              <a:rPr lang="en-US" dirty="0" smtClean="0"/>
              <a:t>Promise </a:t>
            </a:r>
            <a:r>
              <a:rPr lang="uk-UA" dirty="0" smtClean="0"/>
              <a:t>не врегулює і не поверне результат.</a:t>
            </a:r>
            <a:endParaRPr lang="en-US" dirty="0"/>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19</a:t>
            </a:fld>
            <a:endParaRPr lang="en-US" sz="1400" b="0" strike="noStrike" spc="-1">
              <a:latin typeface="Times New Roman"/>
            </a:endParaRPr>
          </a:p>
        </p:txBody>
      </p:sp>
    </p:spTree>
    <p:extLst>
      <p:ext uri="{BB962C8B-B14F-4D97-AF65-F5344CB8AC3E}">
        <p14:creationId xmlns:p14="http://schemas.microsoft.com/office/powerpoint/2010/main" val="1453141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Тип даних </a:t>
            </a:r>
            <a:r>
              <a:rPr lang="uk-UA" dirty="0" err="1" smtClean="0"/>
              <a:t>Symbol</a:t>
            </a:r>
            <a:r>
              <a:rPr lang="uk-UA" dirty="0" smtClean="0"/>
              <a:t> - це насамперед унікальне значення. Його значення - унікальний ідентифікатор. Ви можете просто викликати </a:t>
            </a:r>
            <a:r>
              <a:rPr lang="uk-UA" dirty="0" err="1" smtClean="0"/>
              <a:t>Symbol</a:t>
            </a:r>
            <a:r>
              <a:rPr lang="uk-UA" dirty="0" smtClean="0"/>
              <a:t> () і отримати унікальний ідентифікатор. Ви також можете передати опис всередину, якщо хочете. Одне з ключових речей, про яке слід пам’ятати, це те, що символи завжди унікальні. Навіть якщо ви </a:t>
            </a:r>
            <a:r>
              <a:rPr lang="uk-UA" dirty="0" err="1" smtClean="0"/>
              <a:t>передасте</a:t>
            </a:r>
            <a:r>
              <a:rPr lang="uk-UA" dirty="0" smtClean="0"/>
              <a:t> один і той же опис двом Символам, вони все одно будуть різними.</a:t>
            </a:r>
          </a:p>
          <a:p>
            <a:endParaRPr lang="uk-UA" dirty="0" smtClean="0"/>
          </a:p>
          <a:p>
            <a:r>
              <a:rPr lang="ru-RU" dirty="0" smtClean="0"/>
              <a:t/>
            </a:r>
            <a:br>
              <a:rPr lang="ru-RU" dirty="0" smtClean="0"/>
            </a:br>
            <a:r>
              <a:rPr lang="ru-RU" sz="1200" b="0" i="0" kern="1200" dirty="0" err="1" smtClean="0">
                <a:solidFill>
                  <a:schemeClr val="tx1"/>
                </a:solidFill>
                <a:effectLst/>
                <a:latin typeface="+mn-lt"/>
                <a:ea typeface="+mn-ea"/>
                <a:cs typeface="+mn-cs"/>
              </a:rPr>
              <a:t>Symbol.for</a:t>
            </a:r>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key</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повертає</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або</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створює</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глобальний</a:t>
            </a:r>
            <a:r>
              <a:rPr lang="ru-RU" sz="1200" b="0" i="0" kern="1200" dirty="0" smtClean="0">
                <a:solidFill>
                  <a:schemeClr val="tx1"/>
                </a:solidFill>
                <a:effectLst/>
                <a:latin typeface="+mn-lt"/>
                <a:ea typeface="+mn-ea"/>
                <a:cs typeface="+mn-cs"/>
              </a:rPr>
              <a:t> символ </a:t>
            </a:r>
            <a:r>
              <a:rPr lang="ru-RU" sz="1200" b="0" i="0" kern="1200" dirty="0" err="1" smtClean="0">
                <a:solidFill>
                  <a:schemeClr val="tx1"/>
                </a:solidFill>
                <a:effectLst/>
                <a:latin typeface="+mn-lt"/>
                <a:ea typeface="+mn-ea"/>
                <a:cs typeface="+mn-cs"/>
              </a:rPr>
              <a:t>із</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ключем</a:t>
            </a:r>
            <a:r>
              <a:rPr lang="ru-RU" sz="1200" b="0" i="0" kern="1200" dirty="0" smtClean="0">
                <a:solidFill>
                  <a:schemeClr val="tx1"/>
                </a:solidFill>
                <a:effectLst/>
                <a:latin typeface="+mn-lt"/>
                <a:ea typeface="+mn-ea"/>
                <a:cs typeface="+mn-cs"/>
              </a:rPr>
              <a:t> як </a:t>
            </a:r>
            <a:r>
              <a:rPr lang="ru-RU" sz="1200" b="0" i="0" kern="1200" dirty="0" err="1" smtClean="0">
                <a:solidFill>
                  <a:schemeClr val="tx1"/>
                </a:solidFill>
                <a:effectLst/>
                <a:latin typeface="+mn-lt"/>
                <a:ea typeface="+mn-ea"/>
                <a:cs typeface="+mn-cs"/>
              </a:rPr>
              <a:t>іменем</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Кілька</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викликів</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команди</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Symbol</a:t>
            </a:r>
            <a:r>
              <a:rPr lang="en-US" sz="1200" b="0" i="0" kern="1200" baseline="0" dirty="0" smtClean="0">
                <a:solidFill>
                  <a:schemeClr val="tx1"/>
                </a:solidFill>
                <a:effectLst/>
                <a:latin typeface="+mn-lt"/>
                <a:ea typeface="+mn-ea"/>
                <a:cs typeface="+mn-cs"/>
              </a:rPr>
              <a:t> </a:t>
            </a:r>
            <a:r>
              <a:rPr lang="uk-UA" sz="1200" b="0" i="0" kern="1200" baseline="0" dirty="0" smtClean="0">
                <a:solidFill>
                  <a:schemeClr val="tx1"/>
                </a:solidFill>
                <a:effectLst/>
                <a:latin typeface="+mn-lt"/>
                <a:ea typeface="+mn-ea"/>
                <a:cs typeface="+mn-cs"/>
              </a:rPr>
              <a:t>д</a:t>
            </a:r>
            <a:r>
              <a:rPr lang="ru-RU" sz="1200" b="0" i="0" kern="1200" dirty="0" smtClean="0">
                <a:solidFill>
                  <a:schemeClr val="tx1"/>
                </a:solidFill>
                <a:effectLst/>
                <a:latin typeface="+mn-lt"/>
                <a:ea typeface="+mn-ea"/>
                <a:cs typeface="+mn-cs"/>
              </a:rPr>
              <a:t>ля одного і того ж аргументу </a:t>
            </a:r>
            <a:r>
              <a:rPr lang="ru-RU" sz="1200" b="0" i="0" kern="1200" dirty="0" err="1" smtClean="0">
                <a:solidFill>
                  <a:schemeClr val="tx1"/>
                </a:solidFill>
                <a:effectLst/>
                <a:latin typeface="+mn-lt"/>
                <a:ea typeface="+mn-ea"/>
                <a:cs typeface="+mn-cs"/>
              </a:rPr>
              <a:t>повертають</a:t>
            </a:r>
            <a:r>
              <a:rPr lang="ru-RU" sz="1200" b="0" i="0" kern="1200" dirty="0" smtClean="0">
                <a:solidFill>
                  <a:schemeClr val="tx1"/>
                </a:solidFill>
                <a:effectLst/>
                <a:latin typeface="+mn-lt"/>
                <a:ea typeface="+mn-ea"/>
                <a:cs typeface="+mn-cs"/>
              </a:rPr>
              <a:t> один і той же символ.</a:t>
            </a:r>
            <a:endParaRPr lang="en-US" dirty="0"/>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20</a:t>
            </a:fld>
            <a:endParaRPr lang="en-US" sz="1400" b="0" strike="noStrike" spc="-1">
              <a:latin typeface="Times New Roman"/>
            </a:endParaRPr>
          </a:p>
        </p:txBody>
      </p:sp>
    </p:spTree>
    <p:extLst>
      <p:ext uri="{BB962C8B-B14F-4D97-AF65-F5344CB8AC3E}">
        <p14:creationId xmlns:p14="http://schemas.microsoft.com/office/powerpoint/2010/main" val="1598279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3441097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Коли використовуються </a:t>
            </a:r>
          </a:p>
          <a:p>
            <a:r>
              <a:rPr lang="ru-RU" dirty="0" smtClean="0"/>
              <a:t/>
            </a:r>
            <a:br>
              <a:rPr lang="ru-RU" dirty="0" smtClean="0"/>
            </a:b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Приховані</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властивості</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об'єктів</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Якщо</a:t>
            </a:r>
            <a:r>
              <a:rPr lang="ru-RU" sz="1200" b="0" i="0" kern="1200" dirty="0" smtClean="0">
                <a:solidFill>
                  <a:schemeClr val="tx1"/>
                </a:solidFill>
                <a:effectLst/>
                <a:latin typeface="+mn-lt"/>
                <a:ea typeface="+mn-ea"/>
                <a:cs typeface="+mn-cs"/>
              </a:rPr>
              <a:t> ми </a:t>
            </a:r>
            <a:r>
              <a:rPr lang="ru-RU" sz="1200" b="0" i="0" kern="1200" dirty="0" err="1" smtClean="0">
                <a:solidFill>
                  <a:schemeClr val="tx1"/>
                </a:solidFill>
                <a:effectLst/>
                <a:latin typeface="+mn-lt"/>
                <a:ea typeface="+mn-ea"/>
                <a:cs typeface="+mn-cs"/>
              </a:rPr>
              <a:t>хочемо</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додати</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властивість</a:t>
            </a:r>
            <a:r>
              <a:rPr lang="ru-RU" sz="1200" b="0" i="0" kern="1200" dirty="0" smtClean="0">
                <a:solidFill>
                  <a:schemeClr val="tx1"/>
                </a:solidFill>
                <a:effectLst/>
                <a:latin typeface="+mn-lt"/>
                <a:ea typeface="+mn-ea"/>
                <a:cs typeface="+mn-cs"/>
              </a:rPr>
              <a:t> до </a:t>
            </a:r>
            <a:r>
              <a:rPr lang="ru-RU" sz="1200" b="0" i="0" kern="1200" dirty="0" err="1" smtClean="0">
                <a:solidFill>
                  <a:schemeClr val="tx1"/>
                </a:solidFill>
                <a:effectLst/>
                <a:latin typeface="+mn-lt"/>
                <a:ea typeface="+mn-ea"/>
                <a:cs typeface="+mn-cs"/>
              </a:rPr>
              <a:t>об’єкта</a:t>
            </a:r>
            <a:r>
              <a:rPr lang="ru-RU" sz="1200" b="0" i="0" kern="1200" dirty="0" smtClean="0">
                <a:solidFill>
                  <a:schemeClr val="tx1"/>
                </a:solidFill>
                <a:effectLst/>
                <a:latin typeface="+mn-lt"/>
                <a:ea typeface="+mn-ea"/>
                <a:cs typeface="+mn-cs"/>
              </a:rPr>
              <a:t>, яка «</a:t>
            </a:r>
            <a:r>
              <a:rPr lang="ru-RU" sz="1200" b="0" i="0" kern="1200" dirty="0" err="1" smtClean="0">
                <a:solidFill>
                  <a:schemeClr val="tx1"/>
                </a:solidFill>
                <a:effectLst/>
                <a:latin typeface="+mn-lt"/>
                <a:ea typeface="+mn-ea"/>
                <a:cs typeface="+mn-cs"/>
              </a:rPr>
              <a:t>належить</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іншому</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сценарію</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чи</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бібліотеці</a:t>
            </a:r>
            <a:r>
              <a:rPr lang="ru-RU" sz="1200" b="0" i="0" kern="1200" dirty="0" smtClean="0">
                <a:solidFill>
                  <a:schemeClr val="tx1"/>
                </a:solidFill>
                <a:effectLst/>
                <a:latin typeface="+mn-lt"/>
                <a:ea typeface="+mn-ea"/>
                <a:cs typeface="+mn-cs"/>
              </a:rPr>
              <a:t>, ми </a:t>
            </a:r>
            <a:r>
              <a:rPr lang="ru-RU" sz="1200" b="0" i="0" kern="1200" dirty="0" err="1" smtClean="0">
                <a:solidFill>
                  <a:schemeClr val="tx1"/>
                </a:solidFill>
                <a:effectLst/>
                <a:latin typeface="+mn-lt"/>
                <a:ea typeface="+mn-ea"/>
                <a:cs typeface="+mn-cs"/>
              </a:rPr>
              <a:t>можемо</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створити</a:t>
            </a:r>
            <a:r>
              <a:rPr lang="ru-RU" sz="1200" b="0" i="0" kern="1200" dirty="0" smtClean="0">
                <a:solidFill>
                  <a:schemeClr val="tx1"/>
                </a:solidFill>
                <a:effectLst/>
                <a:latin typeface="+mn-lt"/>
                <a:ea typeface="+mn-ea"/>
                <a:cs typeface="+mn-cs"/>
              </a:rPr>
              <a:t> символ і </a:t>
            </a:r>
            <a:r>
              <a:rPr lang="ru-RU" sz="1200" b="0" i="0" kern="1200" dirty="0" err="1" smtClean="0">
                <a:solidFill>
                  <a:schemeClr val="tx1"/>
                </a:solidFill>
                <a:effectLst/>
                <a:latin typeface="+mn-lt"/>
                <a:ea typeface="+mn-ea"/>
                <a:cs typeface="+mn-cs"/>
              </a:rPr>
              <a:t>використовувати</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його</a:t>
            </a:r>
            <a:r>
              <a:rPr lang="ru-RU" sz="1200" b="0" i="0" kern="1200" dirty="0" smtClean="0">
                <a:solidFill>
                  <a:schemeClr val="tx1"/>
                </a:solidFill>
                <a:effectLst/>
                <a:latin typeface="+mn-lt"/>
                <a:ea typeface="+mn-ea"/>
                <a:cs typeface="+mn-cs"/>
              </a:rPr>
              <a:t> як ключ. </a:t>
            </a:r>
            <a:r>
              <a:rPr lang="ru-RU" sz="1200" b="0" i="0" kern="1200" dirty="0" err="1" smtClean="0">
                <a:solidFill>
                  <a:schemeClr val="tx1"/>
                </a:solidFill>
                <a:effectLst/>
                <a:latin typeface="+mn-lt"/>
                <a:ea typeface="+mn-ea"/>
                <a:cs typeface="+mn-cs"/>
              </a:rPr>
              <a:t>Властивість</a:t>
            </a:r>
            <a:r>
              <a:rPr lang="ru-RU" sz="1200" b="0" i="0" kern="1200" dirty="0" smtClean="0">
                <a:solidFill>
                  <a:schemeClr val="tx1"/>
                </a:solidFill>
                <a:effectLst/>
                <a:latin typeface="+mn-lt"/>
                <a:ea typeface="+mn-ea"/>
                <a:cs typeface="+mn-cs"/>
              </a:rPr>
              <a:t> символу не </a:t>
            </a:r>
            <a:r>
              <a:rPr lang="ru-RU" sz="1200" b="0" i="0" kern="1200" dirty="0" err="1" smtClean="0">
                <a:solidFill>
                  <a:schemeClr val="tx1"/>
                </a:solidFill>
                <a:effectLst/>
                <a:latin typeface="+mn-lt"/>
                <a:ea typeface="+mn-ea"/>
                <a:cs typeface="+mn-cs"/>
              </a:rPr>
              <a:t>відображатиметься</a:t>
            </a:r>
            <a:r>
              <a:rPr lang="ru-RU" sz="1200" b="0" i="0" kern="1200" dirty="0" smtClean="0">
                <a:solidFill>
                  <a:schemeClr val="tx1"/>
                </a:solidFill>
                <a:effectLst/>
                <a:latin typeface="+mn-lt"/>
                <a:ea typeface="+mn-ea"/>
                <a:cs typeface="+mn-cs"/>
              </a:rPr>
              <a:t> в </a:t>
            </a:r>
            <a:r>
              <a:rPr lang="ru-RU" sz="1200" b="0" i="0" kern="1200" dirty="0" err="1" smtClean="0">
                <a:solidFill>
                  <a:schemeClr val="tx1"/>
                </a:solidFill>
                <a:effectLst/>
                <a:latin typeface="+mn-lt"/>
                <a:ea typeface="+mn-ea"/>
                <a:cs typeface="+mn-cs"/>
              </a:rPr>
              <a:t>for</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in</a:t>
            </a:r>
            <a:r>
              <a:rPr lang="ru-RU" sz="1200" b="0" i="0" kern="1200" dirty="0" smtClean="0">
                <a:solidFill>
                  <a:schemeClr val="tx1"/>
                </a:solidFill>
                <a:effectLst/>
                <a:latin typeface="+mn-lt"/>
                <a:ea typeface="+mn-ea"/>
                <a:cs typeface="+mn-cs"/>
              </a:rPr>
              <a:t>, тому </a:t>
            </a:r>
            <a:r>
              <a:rPr lang="ru-RU" sz="1200" b="0" i="0" kern="1200" dirty="0" err="1" smtClean="0">
                <a:solidFill>
                  <a:schemeClr val="tx1"/>
                </a:solidFill>
                <a:effectLst/>
                <a:latin typeface="+mn-lt"/>
                <a:ea typeface="+mn-ea"/>
                <a:cs typeface="+mn-cs"/>
              </a:rPr>
              <a:t>воно</a:t>
            </a:r>
            <a:r>
              <a:rPr lang="ru-RU" sz="1200" b="0" i="0" kern="1200" dirty="0" smtClean="0">
                <a:solidFill>
                  <a:schemeClr val="tx1"/>
                </a:solidFill>
                <a:effectLst/>
                <a:latin typeface="+mn-lt"/>
                <a:ea typeface="+mn-ea"/>
                <a:cs typeface="+mn-cs"/>
              </a:rPr>
              <a:t> не буде </a:t>
            </a:r>
            <a:r>
              <a:rPr lang="ru-RU" sz="1200" b="0" i="0" kern="1200" dirty="0" err="1" smtClean="0">
                <a:solidFill>
                  <a:schemeClr val="tx1"/>
                </a:solidFill>
                <a:effectLst/>
                <a:latin typeface="+mn-lt"/>
                <a:ea typeface="+mn-ea"/>
                <a:cs typeface="+mn-cs"/>
              </a:rPr>
              <a:t>випадково</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оброблено</a:t>
            </a:r>
            <a:r>
              <a:rPr lang="ru-RU" sz="1200" b="0" i="0" kern="1200" dirty="0" smtClean="0">
                <a:solidFill>
                  <a:schemeClr val="tx1"/>
                </a:solidFill>
                <a:effectLst/>
                <a:latin typeface="+mn-lt"/>
                <a:ea typeface="+mn-ea"/>
                <a:cs typeface="+mn-cs"/>
              </a:rPr>
              <a:t> разом з </a:t>
            </a:r>
            <a:r>
              <a:rPr lang="ru-RU" sz="1200" b="0" i="0" kern="1200" dirty="0" err="1" smtClean="0">
                <a:solidFill>
                  <a:schemeClr val="tx1"/>
                </a:solidFill>
                <a:effectLst/>
                <a:latin typeface="+mn-lt"/>
                <a:ea typeface="+mn-ea"/>
                <a:cs typeface="+mn-cs"/>
              </a:rPr>
              <a:t>іншими</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Крім</a:t>
            </a:r>
            <a:r>
              <a:rPr lang="ru-RU" sz="1200" b="0" i="0" kern="1200" dirty="0" smtClean="0">
                <a:solidFill>
                  <a:schemeClr val="tx1"/>
                </a:solidFill>
                <a:effectLst/>
                <a:latin typeface="+mn-lt"/>
                <a:ea typeface="+mn-ea"/>
                <a:cs typeface="+mn-cs"/>
              </a:rPr>
              <a:t> того, </a:t>
            </a:r>
            <a:r>
              <a:rPr lang="ru-RU" sz="1200" b="0" i="0" kern="1200" dirty="0" err="1" smtClean="0">
                <a:solidFill>
                  <a:schemeClr val="tx1"/>
                </a:solidFill>
                <a:effectLst/>
                <a:latin typeface="+mn-lt"/>
                <a:ea typeface="+mn-ea"/>
                <a:cs typeface="+mn-cs"/>
              </a:rPr>
              <a:t>він</a:t>
            </a:r>
            <a:r>
              <a:rPr lang="ru-RU" sz="1200" b="0" i="0" kern="1200" dirty="0" smtClean="0">
                <a:solidFill>
                  <a:schemeClr val="tx1"/>
                </a:solidFill>
                <a:effectLst/>
                <a:latin typeface="+mn-lt"/>
                <a:ea typeface="+mn-ea"/>
                <a:cs typeface="+mn-cs"/>
              </a:rPr>
              <a:t> не буде </a:t>
            </a:r>
            <a:r>
              <a:rPr lang="ru-RU" sz="1200" b="0" i="0" kern="1200" dirty="0" err="1" smtClean="0">
                <a:solidFill>
                  <a:schemeClr val="tx1"/>
                </a:solidFill>
                <a:effectLst/>
                <a:latin typeface="+mn-lt"/>
                <a:ea typeface="+mn-ea"/>
                <a:cs typeface="+mn-cs"/>
              </a:rPr>
              <a:t>змінений</a:t>
            </a:r>
            <a:r>
              <a:rPr lang="ru-RU" sz="1200" b="0" i="0" kern="1200" dirty="0" smtClean="0">
                <a:solidFill>
                  <a:schemeClr val="tx1"/>
                </a:solidFill>
                <a:effectLst/>
                <a:latin typeface="+mn-lt"/>
                <a:ea typeface="+mn-ea"/>
                <a:cs typeface="+mn-cs"/>
              </a:rPr>
              <a:t> прямим </a:t>
            </a:r>
            <a:r>
              <a:rPr lang="ru-RU" sz="1200" b="0" i="0" kern="1200" dirty="0" err="1" smtClean="0">
                <a:solidFill>
                  <a:schemeClr val="tx1"/>
                </a:solidFill>
                <a:effectLst/>
                <a:latin typeface="+mn-lt"/>
                <a:ea typeface="+mn-ea"/>
                <a:cs typeface="+mn-cs"/>
              </a:rPr>
              <a:t>викликом</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оскільки</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інший</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сценарій</a:t>
            </a:r>
            <a:r>
              <a:rPr lang="ru-RU" sz="1200" b="0" i="0" kern="1200" dirty="0" smtClean="0">
                <a:solidFill>
                  <a:schemeClr val="tx1"/>
                </a:solidFill>
                <a:effectLst/>
                <a:latin typeface="+mn-lt"/>
                <a:ea typeface="+mn-ea"/>
                <a:cs typeface="+mn-cs"/>
              </a:rPr>
              <a:t> не </a:t>
            </a:r>
            <a:r>
              <a:rPr lang="ru-RU" sz="1200" b="0" i="0" kern="1200" dirty="0" err="1" smtClean="0">
                <a:solidFill>
                  <a:schemeClr val="tx1"/>
                </a:solidFill>
                <a:effectLst/>
                <a:latin typeface="+mn-lt"/>
                <a:ea typeface="+mn-ea"/>
                <a:cs typeface="+mn-cs"/>
              </a:rPr>
              <a:t>знає</a:t>
            </a:r>
            <a:r>
              <a:rPr lang="ru-RU" sz="1200" b="0" i="0" kern="1200" dirty="0" smtClean="0">
                <a:solidFill>
                  <a:schemeClr val="tx1"/>
                </a:solidFill>
                <a:effectLst/>
                <a:latin typeface="+mn-lt"/>
                <a:ea typeface="+mn-ea"/>
                <a:cs typeface="+mn-cs"/>
              </a:rPr>
              <a:t> про наш символ. Таким чином, </a:t>
            </a:r>
            <a:r>
              <a:rPr lang="ru-RU" sz="1200" b="0" i="0" kern="1200" dirty="0" err="1" smtClean="0">
                <a:solidFill>
                  <a:schemeClr val="tx1"/>
                </a:solidFill>
                <a:effectLst/>
                <a:latin typeface="+mn-lt"/>
                <a:ea typeface="+mn-ea"/>
                <a:cs typeface="+mn-cs"/>
              </a:rPr>
              <a:t>власність</a:t>
            </a:r>
            <a:r>
              <a:rPr lang="ru-RU" sz="1200" b="0" i="0" kern="1200" dirty="0" smtClean="0">
                <a:solidFill>
                  <a:schemeClr val="tx1"/>
                </a:solidFill>
                <a:effectLst/>
                <a:latin typeface="+mn-lt"/>
                <a:ea typeface="+mn-ea"/>
                <a:cs typeface="+mn-cs"/>
              </a:rPr>
              <a:t> буде </a:t>
            </a:r>
            <a:r>
              <a:rPr lang="ru-RU" sz="1200" b="0" i="0" kern="1200" dirty="0" err="1" smtClean="0">
                <a:solidFill>
                  <a:schemeClr val="tx1"/>
                </a:solidFill>
                <a:effectLst/>
                <a:latin typeface="+mn-lt"/>
                <a:ea typeface="+mn-ea"/>
                <a:cs typeface="+mn-cs"/>
              </a:rPr>
              <a:t>захищена</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від</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випадкового</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перезапису</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або</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використання</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Отже</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використовуючи</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символічні</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властивості</a:t>
            </a:r>
            <a:r>
              <a:rPr lang="ru-RU" sz="1200" b="0" i="0" kern="1200" dirty="0" smtClean="0">
                <a:solidFill>
                  <a:schemeClr val="tx1"/>
                </a:solidFill>
                <a:effectLst/>
                <a:latin typeface="+mn-lt"/>
                <a:ea typeface="+mn-ea"/>
                <a:cs typeface="+mn-cs"/>
              </a:rPr>
              <a:t>, ми </a:t>
            </a:r>
            <a:r>
              <a:rPr lang="ru-RU" sz="1200" b="0" i="0" kern="1200" dirty="0" err="1" smtClean="0">
                <a:solidFill>
                  <a:schemeClr val="tx1"/>
                </a:solidFill>
                <a:effectLst/>
                <a:latin typeface="+mn-lt"/>
                <a:ea typeface="+mn-ea"/>
                <a:cs typeface="+mn-cs"/>
              </a:rPr>
              <a:t>можемо</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приховати</a:t>
            </a:r>
            <a:r>
              <a:rPr lang="ru-RU" sz="1200" b="0" i="0" kern="1200" dirty="0" smtClean="0">
                <a:solidFill>
                  <a:schemeClr val="tx1"/>
                </a:solidFill>
                <a:effectLst/>
                <a:latin typeface="+mn-lt"/>
                <a:ea typeface="+mn-ea"/>
                <a:cs typeface="+mn-cs"/>
              </a:rPr>
              <a:t> те, </a:t>
            </a:r>
            <a:r>
              <a:rPr lang="ru-RU" sz="1200" b="0" i="0" kern="1200" dirty="0" err="1" smtClean="0">
                <a:solidFill>
                  <a:schemeClr val="tx1"/>
                </a:solidFill>
                <a:effectLst/>
                <a:latin typeface="+mn-lt"/>
                <a:ea typeface="+mn-ea"/>
                <a:cs typeface="+mn-cs"/>
              </a:rPr>
              <a:t>що</a:t>
            </a:r>
            <a:r>
              <a:rPr lang="ru-RU" sz="1200" b="0" i="0" kern="1200" dirty="0" smtClean="0">
                <a:solidFill>
                  <a:schemeClr val="tx1"/>
                </a:solidFill>
                <a:effectLst/>
                <a:latin typeface="+mn-lt"/>
                <a:ea typeface="+mn-ea"/>
                <a:cs typeface="+mn-cs"/>
              </a:rPr>
              <a:t> нам </a:t>
            </a:r>
            <a:r>
              <a:rPr lang="ru-RU" sz="1200" b="0" i="0" kern="1200" dirty="0" err="1" smtClean="0">
                <a:solidFill>
                  <a:schemeClr val="tx1"/>
                </a:solidFill>
                <a:effectLst/>
                <a:latin typeface="+mn-lt"/>
                <a:ea typeface="+mn-ea"/>
                <a:cs typeface="+mn-cs"/>
              </a:rPr>
              <a:t>потрібно</a:t>
            </a:r>
            <a:r>
              <a:rPr lang="ru-RU" sz="1200" b="0" i="0" kern="1200" dirty="0" smtClean="0">
                <a:solidFill>
                  <a:schemeClr val="tx1"/>
                </a:solidFill>
                <a:effectLst/>
                <a:latin typeface="+mn-lt"/>
                <a:ea typeface="+mn-ea"/>
                <a:cs typeface="+mn-cs"/>
              </a:rPr>
              <a:t>,</a:t>
            </a:r>
            <a:r>
              <a:rPr lang="ru-RU" sz="1200" b="0" i="0" kern="1200" baseline="0" dirty="0" smtClean="0">
                <a:solidFill>
                  <a:schemeClr val="tx1"/>
                </a:solidFill>
                <a:effectLst/>
                <a:latin typeface="+mn-lt"/>
                <a:ea typeface="+mn-ea"/>
                <a:cs typeface="+mn-cs"/>
              </a:rPr>
              <a:t> і </a:t>
            </a:r>
            <a:r>
              <a:rPr lang="ru-RU" sz="1200" b="0" i="0" kern="1200" baseline="0" dirty="0" err="1" smtClean="0">
                <a:solidFill>
                  <a:schemeClr val="tx1"/>
                </a:solidFill>
                <a:effectLst/>
                <a:latin typeface="+mn-lt"/>
                <a:ea typeface="+mn-ea"/>
                <a:cs typeface="+mn-cs"/>
              </a:rPr>
              <a:t>також</a:t>
            </a:r>
            <a:r>
              <a:rPr lang="ru-RU" sz="1200" b="0" i="0" kern="1200" baseline="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 те, </a:t>
            </a:r>
            <a:r>
              <a:rPr lang="ru-RU" sz="1200" b="0" i="0" kern="1200" dirty="0" err="1" smtClean="0">
                <a:solidFill>
                  <a:schemeClr val="tx1"/>
                </a:solidFill>
                <a:effectLst/>
                <a:latin typeface="+mn-lt"/>
                <a:ea typeface="+mn-ea"/>
                <a:cs typeface="+mn-cs"/>
              </a:rPr>
              <a:t>що</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інші</a:t>
            </a:r>
            <a:r>
              <a:rPr lang="ru-RU" sz="1200" b="0" i="0" kern="1200" dirty="0" smtClean="0">
                <a:solidFill>
                  <a:schemeClr val="tx1"/>
                </a:solidFill>
                <a:effectLst/>
                <a:latin typeface="+mn-lt"/>
                <a:ea typeface="+mn-ea"/>
                <a:cs typeface="+mn-cs"/>
              </a:rPr>
              <a:t> не </a:t>
            </a:r>
            <a:r>
              <a:rPr lang="ru-RU" sz="1200" b="0" i="0" kern="1200" dirty="0" err="1" smtClean="0">
                <a:solidFill>
                  <a:schemeClr val="tx1"/>
                </a:solidFill>
                <a:effectLst/>
                <a:latin typeface="+mn-lt"/>
                <a:ea typeface="+mn-ea"/>
                <a:cs typeface="+mn-cs"/>
              </a:rPr>
              <a:t>повинні</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бачити</a:t>
            </a:r>
            <a:r>
              <a:rPr lang="ru-RU" sz="1200" b="0" i="0" kern="1200" dirty="0" smtClean="0">
                <a:solidFill>
                  <a:schemeClr val="tx1"/>
                </a:solidFill>
                <a:effectLst/>
                <a:latin typeface="+mn-lt"/>
                <a:ea typeface="+mn-ea"/>
                <a:cs typeface="+mn-cs"/>
              </a:rPr>
              <a:t>.</a:t>
            </a:r>
          </a:p>
          <a:p>
            <a:r>
              <a:rPr lang="uk-UA" dirty="0" smtClean="0"/>
              <a:t/>
            </a:r>
            <a:br>
              <a:rPr lang="uk-UA" dirty="0" smtClean="0"/>
            </a:br>
            <a:r>
              <a:rPr lang="uk-UA" sz="1200" b="0" i="0" kern="1200" dirty="0" smtClean="0">
                <a:solidFill>
                  <a:schemeClr val="tx1"/>
                </a:solidFill>
                <a:effectLst/>
                <a:latin typeface="+mn-lt"/>
                <a:ea typeface="+mn-ea"/>
                <a:cs typeface="+mn-cs"/>
              </a:rPr>
              <a:t>Існує багато системних символів, що використовуються внутрішньо </a:t>
            </a:r>
            <a:r>
              <a:rPr lang="en-US" sz="1200" b="0" i="0" kern="1200" dirty="0" smtClean="0">
                <a:solidFill>
                  <a:schemeClr val="tx1"/>
                </a:solidFill>
                <a:effectLst/>
                <a:latin typeface="+mn-lt"/>
                <a:ea typeface="+mn-ea"/>
                <a:cs typeface="+mn-cs"/>
              </a:rPr>
              <a:t>JavaScript, </a:t>
            </a:r>
            <a:r>
              <a:rPr lang="uk-UA" sz="1200" b="0" i="0" kern="1200" dirty="0" smtClean="0">
                <a:solidFill>
                  <a:schemeClr val="tx1"/>
                </a:solidFill>
                <a:effectLst/>
                <a:latin typeface="+mn-lt"/>
                <a:ea typeface="+mn-ea"/>
                <a:cs typeface="+mn-cs"/>
              </a:rPr>
              <a:t>доступні як </a:t>
            </a:r>
            <a:r>
              <a:rPr lang="en-US" sz="1200" b="0" i="0" kern="1200" dirty="0" smtClean="0">
                <a:solidFill>
                  <a:schemeClr val="tx1"/>
                </a:solidFill>
                <a:effectLst/>
                <a:latin typeface="+mn-lt"/>
                <a:ea typeface="+mn-ea"/>
                <a:cs typeface="+mn-cs"/>
              </a:rPr>
              <a:t>Symbol. *. </a:t>
            </a:r>
            <a:r>
              <a:rPr lang="uk-UA" sz="1200" b="0" i="0" kern="1200" dirty="0" smtClean="0">
                <a:solidFill>
                  <a:schemeClr val="tx1"/>
                </a:solidFill>
                <a:effectLst/>
                <a:latin typeface="+mn-lt"/>
                <a:ea typeface="+mn-ea"/>
                <a:cs typeface="+mn-cs"/>
              </a:rPr>
              <a:t>Ми можемо використовувати їх для зміни вбудованої поведінки ряду об’єктів. Наприклад, </a:t>
            </a:r>
            <a:r>
              <a:rPr lang="en-US" sz="1200" b="0" i="0" kern="1200" dirty="0" err="1" smtClean="0">
                <a:solidFill>
                  <a:schemeClr val="tx1"/>
                </a:solidFill>
                <a:effectLst/>
                <a:latin typeface="+mn-lt"/>
                <a:ea typeface="+mn-ea"/>
                <a:cs typeface="+mn-cs"/>
              </a:rPr>
              <a:t>Symbol.iterator</a:t>
            </a:r>
            <a:r>
              <a:rPr lang="uk-UA" sz="1200" b="0" i="0" kern="1200" dirty="0" smtClean="0">
                <a:solidFill>
                  <a:schemeClr val="tx1"/>
                </a:solidFill>
                <a:effectLst/>
                <a:latin typeface="+mn-lt"/>
                <a:ea typeface="+mn-ea"/>
                <a:cs typeface="+mn-cs"/>
              </a:rPr>
              <a:t>для </a:t>
            </a:r>
            <a:r>
              <a:rPr lang="uk-UA" sz="1200" b="0" i="0" kern="1200" dirty="0" err="1" smtClean="0">
                <a:solidFill>
                  <a:schemeClr val="tx1"/>
                </a:solidFill>
                <a:effectLst/>
                <a:latin typeface="+mn-lt"/>
                <a:ea typeface="+mn-ea"/>
                <a:cs typeface="+mn-cs"/>
              </a:rPr>
              <a:t>ітераторів</a:t>
            </a:r>
            <a:r>
              <a:rPr lang="uk-UA"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Symbol.toPrimitive</a:t>
            </a:r>
            <a:r>
              <a:rPr lang="en-US" sz="1200" b="0" i="0" kern="1200" dirty="0" smtClean="0">
                <a:solidFill>
                  <a:schemeClr val="tx1"/>
                </a:solidFill>
                <a:effectLst/>
                <a:latin typeface="+mn-lt"/>
                <a:ea typeface="+mn-ea"/>
                <a:cs typeface="+mn-cs"/>
              </a:rPr>
              <a:t>, </a:t>
            </a:r>
            <a:r>
              <a:rPr lang="uk-UA" sz="1200" b="0" i="0" kern="1200" dirty="0" smtClean="0">
                <a:solidFill>
                  <a:schemeClr val="tx1"/>
                </a:solidFill>
                <a:effectLst/>
                <a:latin typeface="+mn-lt"/>
                <a:ea typeface="+mn-ea"/>
                <a:cs typeface="+mn-cs"/>
              </a:rPr>
              <a:t>щоб налаштувати перетворення об'єктів у примітиви тощо.</a:t>
            </a:r>
            <a:endParaRPr lang="en-US" dirty="0"/>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21</a:t>
            </a:fld>
            <a:endParaRPr lang="en-US" sz="1400" b="0" strike="noStrike" spc="-1">
              <a:latin typeface="Times New Roman"/>
            </a:endParaRPr>
          </a:p>
        </p:txBody>
      </p:sp>
    </p:spTree>
    <p:extLst>
      <p:ext uri="{BB962C8B-B14F-4D97-AF65-F5344CB8AC3E}">
        <p14:creationId xmlns:p14="http://schemas.microsoft.com/office/powerpoint/2010/main" val="4135821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
            </a:r>
            <a:br>
              <a:rPr lang="en-US" dirty="0" smtClean="0"/>
            </a:br>
            <a:r>
              <a:rPr lang="en-US" sz="1200" b="0" i="0" kern="1200" dirty="0" smtClean="0">
                <a:solidFill>
                  <a:schemeClr val="tx1"/>
                </a:solidFill>
                <a:effectLst/>
                <a:latin typeface="+mn-lt"/>
                <a:ea typeface="+mn-ea"/>
                <a:cs typeface="+mn-cs"/>
              </a:rPr>
              <a:t>Map - </a:t>
            </a:r>
            <a:r>
              <a:rPr lang="uk-UA" sz="1200" b="0" i="0" kern="1200" dirty="0" smtClean="0">
                <a:solidFill>
                  <a:schemeClr val="tx1"/>
                </a:solidFill>
                <a:effectLst/>
                <a:latin typeface="+mn-lt"/>
                <a:ea typeface="+mn-ea"/>
                <a:cs typeface="+mn-cs"/>
              </a:rPr>
              <a:t>це колекція ключ / значення, як і </a:t>
            </a:r>
            <a:r>
              <a:rPr lang="en-US" sz="1200" b="0" i="0" kern="1200" dirty="0" smtClean="0">
                <a:solidFill>
                  <a:schemeClr val="tx1"/>
                </a:solidFill>
                <a:effectLst/>
                <a:latin typeface="+mn-lt"/>
                <a:ea typeface="+mn-ea"/>
                <a:cs typeface="+mn-cs"/>
              </a:rPr>
              <a:t>Object. </a:t>
            </a:r>
            <a:r>
              <a:rPr lang="uk-UA" sz="1200" b="0" i="0" kern="1200" dirty="0" smtClean="0">
                <a:solidFill>
                  <a:schemeClr val="tx1"/>
                </a:solidFill>
                <a:effectLst/>
                <a:latin typeface="+mn-lt"/>
                <a:ea typeface="+mn-ea"/>
                <a:cs typeface="+mn-cs"/>
              </a:rPr>
              <a:t>Але головна відмінність полягає в тому, що </a:t>
            </a:r>
            <a:r>
              <a:rPr lang="en-US" sz="1200" b="0" i="0" kern="1200" dirty="0" smtClean="0">
                <a:solidFill>
                  <a:schemeClr val="tx1"/>
                </a:solidFill>
                <a:effectLst/>
                <a:latin typeface="+mn-lt"/>
                <a:ea typeface="+mn-ea"/>
                <a:cs typeface="+mn-cs"/>
              </a:rPr>
              <a:t>Map </a:t>
            </a:r>
            <a:r>
              <a:rPr lang="uk-UA" sz="1200" b="0" i="0" kern="1200" dirty="0" smtClean="0">
                <a:solidFill>
                  <a:schemeClr val="tx1"/>
                </a:solidFill>
                <a:effectLst/>
                <a:latin typeface="+mn-lt"/>
                <a:ea typeface="+mn-ea"/>
                <a:cs typeface="+mn-cs"/>
              </a:rPr>
              <a:t>дозволяє використовувати ключі будь-якого типу.</a:t>
            </a:r>
          </a:p>
          <a:p>
            <a:endParaRPr lang="uk-UA" sz="1200" b="0" i="0" kern="1200" dirty="0" smtClean="0">
              <a:solidFill>
                <a:schemeClr val="tx1"/>
              </a:solidFill>
              <a:effectLst/>
              <a:latin typeface="+mn-lt"/>
              <a:ea typeface="+mn-ea"/>
              <a:cs typeface="+mn-cs"/>
            </a:endParaRPr>
          </a:p>
          <a:p>
            <a:r>
              <a:rPr lang="uk-UA" dirty="0" smtClean="0"/>
              <a:t>Методи та властивості: </a:t>
            </a:r>
          </a:p>
          <a:p>
            <a:r>
              <a:rPr lang="uk-UA" dirty="0" err="1" smtClean="0"/>
              <a:t>new</a:t>
            </a:r>
            <a:r>
              <a:rPr lang="uk-UA" dirty="0" smtClean="0"/>
              <a:t> </a:t>
            </a:r>
            <a:r>
              <a:rPr lang="uk-UA" dirty="0" err="1" smtClean="0"/>
              <a:t>Map</a:t>
            </a:r>
            <a:r>
              <a:rPr lang="uk-UA" dirty="0" smtClean="0"/>
              <a:t> () - створює колекцію.</a:t>
            </a:r>
          </a:p>
          <a:p>
            <a:r>
              <a:rPr lang="uk-UA" dirty="0" smtClean="0"/>
              <a:t> </a:t>
            </a:r>
            <a:r>
              <a:rPr lang="uk-UA" dirty="0" err="1" smtClean="0"/>
              <a:t>map.set</a:t>
            </a:r>
            <a:r>
              <a:rPr lang="uk-UA" dirty="0" smtClean="0"/>
              <a:t> (ключ, значення) - записує значення ключа за значенням ключа.</a:t>
            </a:r>
          </a:p>
          <a:p>
            <a:r>
              <a:rPr lang="uk-UA" dirty="0" smtClean="0"/>
              <a:t> </a:t>
            </a:r>
            <a:r>
              <a:rPr lang="uk-UA" dirty="0" err="1" smtClean="0"/>
              <a:t>map.get</a:t>
            </a:r>
            <a:r>
              <a:rPr lang="uk-UA" dirty="0" smtClean="0"/>
              <a:t> (ключ) - повертає значення за ключем або за невизначеним, якщо ключ відсутній.</a:t>
            </a:r>
          </a:p>
          <a:p>
            <a:r>
              <a:rPr lang="uk-UA" dirty="0" smtClean="0"/>
              <a:t> </a:t>
            </a:r>
            <a:r>
              <a:rPr lang="uk-UA" dirty="0" err="1" smtClean="0"/>
              <a:t>map.has</a:t>
            </a:r>
            <a:r>
              <a:rPr lang="uk-UA" dirty="0" smtClean="0"/>
              <a:t> (ключ) - повертає </a:t>
            </a:r>
            <a:r>
              <a:rPr lang="uk-UA" dirty="0" err="1" smtClean="0"/>
              <a:t>true</a:t>
            </a:r>
            <a:r>
              <a:rPr lang="uk-UA" dirty="0" smtClean="0"/>
              <a:t>, якщо ключ присутній у колекції, інакше </a:t>
            </a:r>
            <a:r>
              <a:rPr lang="uk-UA" dirty="0" err="1" smtClean="0"/>
              <a:t>false</a:t>
            </a:r>
            <a:r>
              <a:rPr lang="uk-UA" dirty="0" smtClean="0"/>
              <a:t>.</a:t>
            </a:r>
          </a:p>
          <a:p>
            <a:r>
              <a:rPr lang="uk-UA" dirty="0" smtClean="0"/>
              <a:t> </a:t>
            </a:r>
            <a:r>
              <a:rPr lang="uk-UA" dirty="0" err="1" smtClean="0"/>
              <a:t>map.delete</a:t>
            </a:r>
            <a:r>
              <a:rPr lang="uk-UA" dirty="0" smtClean="0"/>
              <a:t> (ключ) - видаляє елемент ключем ключа.</a:t>
            </a:r>
          </a:p>
          <a:p>
            <a:r>
              <a:rPr lang="uk-UA" dirty="0" smtClean="0"/>
              <a:t> </a:t>
            </a:r>
            <a:r>
              <a:rPr lang="uk-UA" dirty="0" err="1" smtClean="0"/>
              <a:t>map.clear</a:t>
            </a:r>
            <a:r>
              <a:rPr lang="uk-UA" dirty="0" smtClean="0"/>
              <a:t> () - очищає набір усіх елементів. </a:t>
            </a:r>
          </a:p>
          <a:p>
            <a:r>
              <a:rPr lang="uk-UA" dirty="0" err="1" smtClean="0"/>
              <a:t>map.size</a:t>
            </a:r>
            <a:r>
              <a:rPr lang="uk-UA" dirty="0" smtClean="0"/>
              <a:t> - повертає поточну кількість елементів.</a:t>
            </a:r>
          </a:p>
          <a:p>
            <a:r>
              <a:rPr lang="uk-UA" dirty="0" smtClean="0"/>
              <a:t> Існує 3 методи </a:t>
            </a:r>
            <a:r>
              <a:rPr lang="uk-UA" dirty="0" err="1" smtClean="0"/>
              <a:t>Mapare</a:t>
            </a:r>
            <a:r>
              <a:rPr lang="uk-UA" dirty="0" smtClean="0"/>
              <a:t> для ітерації колекції:</a:t>
            </a:r>
          </a:p>
          <a:p>
            <a:r>
              <a:rPr lang="uk-UA" dirty="0" smtClean="0"/>
              <a:t> </a:t>
            </a:r>
            <a:r>
              <a:rPr lang="uk-UA" dirty="0" err="1" smtClean="0"/>
              <a:t>map.keys</a:t>
            </a:r>
            <a:r>
              <a:rPr lang="uk-UA" dirty="0" smtClean="0"/>
              <a:t> () - повертає </a:t>
            </a:r>
            <a:r>
              <a:rPr lang="uk-UA" dirty="0" err="1" smtClean="0"/>
              <a:t>ітерабельність</a:t>
            </a:r>
            <a:r>
              <a:rPr lang="uk-UA" dirty="0" smtClean="0"/>
              <a:t> за ключами,</a:t>
            </a:r>
          </a:p>
          <a:p>
            <a:r>
              <a:rPr lang="uk-UA" dirty="0" smtClean="0"/>
              <a:t> </a:t>
            </a:r>
            <a:r>
              <a:rPr lang="uk-UA" dirty="0" err="1" smtClean="0"/>
              <a:t>map.values</a:t>
            </a:r>
            <a:r>
              <a:rPr lang="uk-UA" dirty="0" smtClean="0"/>
              <a:t> ​​() - повертає </a:t>
            </a:r>
            <a:r>
              <a:rPr lang="uk-UA" dirty="0" err="1" smtClean="0"/>
              <a:t>ітерабельний</a:t>
            </a:r>
            <a:r>
              <a:rPr lang="uk-UA" dirty="0" smtClean="0"/>
              <a:t> за значеннями</a:t>
            </a:r>
          </a:p>
          <a:p>
            <a:r>
              <a:rPr lang="uk-UA" dirty="0" smtClean="0"/>
              <a:t>, </a:t>
            </a:r>
            <a:r>
              <a:rPr lang="uk-UA" dirty="0" err="1" smtClean="0"/>
              <a:t>map.entries</a:t>
            </a:r>
            <a:r>
              <a:rPr lang="uk-UA" dirty="0" smtClean="0"/>
              <a:t> () - повертає </a:t>
            </a:r>
            <a:r>
              <a:rPr lang="uk-UA" dirty="0" err="1" smtClean="0"/>
              <a:t>ітерабельний</a:t>
            </a:r>
            <a:r>
              <a:rPr lang="uk-UA" dirty="0" smtClean="0"/>
              <a:t> об'єкт у парах форми [ключ, значення], ця опція використовується за замовчуванням для </a:t>
            </a:r>
            <a:r>
              <a:rPr lang="uk-UA" dirty="0" err="1" smtClean="0"/>
              <a:t>for</a:t>
            </a:r>
            <a:r>
              <a:rPr lang="uk-UA" dirty="0" smtClean="0"/>
              <a:t>..</a:t>
            </a:r>
            <a:r>
              <a:rPr lang="uk-UA" dirty="0" err="1" smtClean="0"/>
              <a:t>of</a:t>
            </a:r>
            <a:r>
              <a:rPr lang="uk-UA" dirty="0" smtClean="0"/>
              <a:t>.</a:t>
            </a:r>
            <a:endParaRPr lang="en-US" dirty="0"/>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22</a:t>
            </a:fld>
            <a:endParaRPr lang="en-US" sz="1400" b="0" strike="noStrike" spc="-1">
              <a:latin typeface="Times New Roman"/>
            </a:endParaRPr>
          </a:p>
        </p:txBody>
      </p:sp>
    </p:spTree>
    <p:extLst>
      <p:ext uri="{BB962C8B-B14F-4D97-AF65-F5344CB8AC3E}">
        <p14:creationId xmlns:p14="http://schemas.microsoft.com/office/powerpoint/2010/main" val="36168483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r>
              <a:rPr lang="ru-RU" dirty="0" smtClean="0"/>
              <a:t/>
            </a:r>
            <a:br>
              <a:rPr lang="ru-RU" dirty="0" smtClean="0"/>
            </a:br>
            <a:r>
              <a:rPr lang="ru-RU" sz="1200" b="0" i="0" kern="1200" dirty="0" err="1" smtClean="0">
                <a:solidFill>
                  <a:schemeClr val="tx1"/>
                </a:solidFill>
                <a:effectLst/>
                <a:latin typeface="+mn-lt"/>
                <a:ea typeface="+mn-ea"/>
                <a:cs typeface="+mn-cs"/>
              </a:rPr>
              <a:t>Набір</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об'єктів</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це</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особливий</a:t>
            </a:r>
            <a:r>
              <a:rPr lang="ru-RU" sz="1200" b="0" i="0" kern="1200" dirty="0" smtClean="0">
                <a:solidFill>
                  <a:schemeClr val="tx1"/>
                </a:solidFill>
                <a:effectLst/>
                <a:latin typeface="+mn-lt"/>
                <a:ea typeface="+mn-ea"/>
                <a:cs typeface="+mn-cs"/>
              </a:rPr>
              <a:t> вид </a:t>
            </a:r>
            <a:r>
              <a:rPr lang="ru-RU" sz="1200" b="0" i="0" kern="1200" dirty="0" err="1" smtClean="0">
                <a:solidFill>
                  <a:schemeClr val="tx1"/>
                </a:solidFill>
                <a:effectLst/>
                <a:latin typeface="+mn-lt"/>
                <a:ea typeface="+mn-ea"/>
                <a:cs typeface="+mn-cs"/>
              </a:rPr>
              <a:t>колекції</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набір</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значень</a:t>
            </a:r>
            <a:r>
              <a:rPr lang="ru-RU" sz="1200" b="0" i="0" kern="1200" dirty="0" smtClean="0">
                <a:solidFill>
                  <a:schemeClr val="tx1"/>
                </a:solidFill>
                <a:effectLst/>
                <a:latin typeface="+mn-lt"/>
                <a:ea typeface="+mn-ea"/>
                <a:cs typeface="+mn-cs"/>
              </a:rPr>
              <a:t> (без </a:t>
            </a:r>
            <a:r>
              <a:rPr lang="ru-RU" sz="1200" b="0" i="0" kern="1200" dirty="0" err="1" smtClean="0">
                <a:solidFill>
                  <a:schemeClr val="tx1"/>
                </a:solidFill>
                <a:effectLst/>
                <a:latin typeface="+mn-lt"/>
                <a:ea typeface="+mn-ea"/>
                <a:cs typeface="+mn-cs"/>
              </a:rPr>
              <a:t>ключів</a:t>
            </a:r>
            <a:r>
              <a:rPr lang="ru-RU" sz="1200" b="0" i="0" kern="1200" dirty="0" smtClean="0">
                <a:solidFill>
                  <a:schemeClr val="tx1"/>
                </a:solidFill>
                <a:effectLst/>
                <a:latin typeface="+mn-lt"/>
                <a:ea typeface="+mn-ea"/>
                <a:cs typeface="+mn-cs"/>
              </a:rPr>
              <a:t>), де </a:t>
            </a:r>
            <a:r>
              <a:rPr lang="ru-RU" sz="1200" b="0" i="0" kern="1200" dirty="0" err="1" smtClean="0">
                <a:solidFill>
                  <a:schemeClr val="tx1"/>
                </a:solidFill>
                <a:effectLst/>
                <a:latin typeface="+mn-lt"/>
                <a:ea typeface="+mn-ea"/>
                <a:cs typeface="+mn-cs"/>
              </a:rPr>
              <a:t>кожне</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значення</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може</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з'являтися</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лише</a:t>
            </a:r>
            <a:r>
              <a:rPr lang="ru-RU" sz="1200" b="0" i="0" kern="1200" dirty="0" smtClean="0">
                <a:solidFill>
                  <a:schemeClr val="tx1"/>
                </a:solidFill>
                <a:effectLst/>
                <a:latin typeface="+mn-lt"/>
                <a:ea typeface="+mn-ea"/>
                <a:cs typeface="+mn-cs"/>
              </a:rPr>
              <a:t> один раз.</a:t>
            </a:r>
          </a:p>
          <a:p>
            <a:endParaRPr lang="ru-RU" sz="1200" b="0" i="0" kern="1200" dirty="0" smtClean="0">
              <a:solidFill>
                <a:schemeClr val="tx1"/>
              </a:solidFill>
              <a:effectLst/>
              <a:latin typeface="+mn-lt"/>
              <a:ea typeface="+mn-ea"/>
              <a:cs typeface="+mn-cs"/>
            </a:endParaRPr>
          </a:p>
          <a:p>
            <a:r>
              <a:rPr lang="uk-UA" dirty="0" smtClean="0"/>
              <a:t/>
            </a:r>
            <a:br>
              <a:rPr lang="uk-UA" dirty="0" smtClean="0"/>
            </a:br>
            <a:r>
              <a:rPr lang="uk-UA" sz="1200" b="0" i="0" kern="1200" dirty="0" smtClean="0">
                <a:solidFill>
                  <a:schemeClr val="tx1"/>
                </a:solidFill>
                <a:effectLst/>
                <a:latin typeface="+mn-lt"/>
                <a:ea typeface="+mn-ea"/>
                <a:cs typeface="+mn-cs"/>
              </a:rPr>
              <a:t>Основними методами є:</a:t>
            </a:r>
          </a:p>
          <a:p>
            <a:r>
              <a:rPr lang="uk-UA"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new Set (</a:t>
            </a:r>
            <a:r>
              <a:rPr lang="en-US" sz="1200" b="0" i="0" kern="1200" dirty="0" err="1" smtClean="0">
                <a:solidFill>
                  <a:schemeClr val="tx1"/>
                </a:solidFill>
                <a:effectLst/>
                <a:latin typeface="+mn-lt"/>
                <a:ea typeface="+mn-ea"/>
                <a:cs typeface="+mn-cs"/>
              </a:rPr>
              <a:t>iterable</a:t>
            </a:r>
            <a:r>
              <a:rPr lang="en-US" sz="1200" b="0" i="0" kern="1200" dirty="0" smtClean="0">
                <a:solidFill>
                  <a:schemeClr val="tx1"/>
                </a:solidFill>
                <a:effectLst/>
                <a:latin typeface="+mn-lt"/>
                <a:ea typeface="+mn-ea"/>
                <a:cs typeface="+mn-cs"/>
              </a:rPr>
              <a:t>) - </a:t>
            </a:r>
            <a:r>
              <a:rPr lang="uk-UA" sz="1200" b="0" i="0" kern="1200" dirty="0" smtClean="0">
                <a:solidFill>
                  <a:schemeClr val="tx1"/>
                </a:solidFill>
                <a:effectLst/>
                <a:latin typeface="+mn-lt"/>
                <a:ea typeface="+mn-ea"/>
                <a:cs typeface="+mn-cs"/>
              </a:rPr>
              <a:t>створює </a:t>
            </a:r>
            <a:r>
              <a:rPr lang="en-US" sz="1200" b="0" i="0" kern="1200" dirty="0" smtClean="0">
                <a:solidFill>
                  <a:schemeClr val="tx1"/>
                </a:solidFill>
                <a:effectLst/>
                <a:latin typeface="+mn-lt"/>
                <a:ea typeface="+mn-ea"/>
                <a:cs typeface="+mn-cs"/>
              </a:rPr>
              <a:t>Set, </a:t>
            </a:r>
            <a:r>
              <a:rPr lang="uk-UA" sz="1200" b="0" i="0" kern="1200" dirty="0" smtClean="0">
                <a:solidFill>
                  <a:schemeClr val="tx1"/>
                </a:solidFill>
                <a:effectLst/>
                <a:latin typeface="+mn-lt"/>
                <a:ea typeface="+mn-ea"/>
                <a:cs typeface="+mn-cs"/>
              </a:rPr>
              <a:t>і якщо </a:t>
            </a:r>
            <a:r>
              <a:rPr lang="uk-UA" sz="1200" b="0" i="0" kern="1200" dirty="0" err="1" smtClean="0">
                <a:solidFill>
                  <a:schemeClr val="tx1"/>
                </a:solidFill>
                <a:effectLst/>
                <a:latin typeface="+mn-lt"/>
                <a:ea typeface="+mn-ea"/>
                <a:cs typeface="+mn-cs"/>
              </a:rPr>
              <a:t>ітерабельний</a:t>
            </a:r>
            <a:r>
              <a:rPr lang="uk-UA" sz="1200" b="0" i="0" kern="1200" dirty="0" smtClean="0">
                <a:solidFill>
                  <a:schemeClr val="tx1"/>
                </a:solidFill>
                <a:effectLst/>
                <a:latin typeface="+mn-lt"/>
                <a:ea typeface="+mn-ea"/>
                <a:cs typeface="+mn-cs"/>
              </a:rPr>
              <a:t> об'єкт (зазвичай масив) був наданий як аргумент, тоді його значення копіюються в новий </a:t>
            </a:r>
            <a:r>
              <a:rPr lang="en-US" sz="1200" b="0" i="0" kern="1200" dirty="0" smtClean="0">
                <a:solidFill>
                  <a:schemeClr val="tx1"/>
                </a:solidFill>
                <a:effectLst/>
                <a:latin typeface="+mn-lt"/>
                <a:ea typeface="+mn-ea"/>
                <a:cs typeface="+mn-cs"/>
              </a:rPr>
              <a:t>Set.</a:t>
            </a:r>
            <a:endParaRPr lang="uk-UA"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set.add</a:t>
            </a:r>
            <a:r>
              <a:rPr lang="en-US" sz="1200" b="0" i="0" kern="1200" dirty="0" smtClean="0">
                <a:solidFill>
                  <a:schemeClr val="tx1"/>
                </a:solidFill>
                <a:effectLst/>
                <a:latin typeface="+mn-lt"/>
                <a:ea typeface="+mn-ea"/>
                <a:cs typeface="+mn-cs"/>
              </a:rPr>
              <a:t> (value) - </a:t>
            </a:r>
            <a:r>
              <a:rPr lang="uk-UA" sz="1200" b="0" i="0" kern="1200" dirty="0" smtClean="0">
                <a:solidFill>
                  <a:schemeClr val="tx1"/>
                </a:solidFill>
                <a:effectLst/>
                <a:latin typeface="+mn-lt"/>
                <a:ea typeface="+mn-ea"/>
                <a:cs typeface="+mn-cs"/>
              </a:rPr>
              <a:t>додає значення (якщо воно вже існує, воно нічого не робить), повертає той самий набір об'єктів.</a:t>
            </a:r>
          </a:p>
          <a:p>
            <a:r>
              <a:rPr lang="uk-UA"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set.delete</a:t>
            </a:r>
            <a:r>
              <a:rPr lang="en-US" sz="1200" b="0" i="0" kern="1200" dirty="0" smtClean="0">
                <a:solidFill>
                  <a:schemeClr val="tx1"/>
                </a:solidFill>
                <a:effectLst/>
                <a:latin typeface="+mn-lt"/>
                <a:ea typeface="+mn-ea"/>
                <a:cs typeface="+mn-cs"/>
              </a:rPr>
              <a:t> (value) - </a:t>
            </a:r>
            <a:r>
              <a:rPr lang="uk-UA" sz="1200" b="0" i="0" kern="1200" dirty="0" smtClean="0">
                <a:solidFill>
                  <a:schemeClr val="tx1"/>
                </a:solidFill>
                <a:effectLst/>
                <a:latin typeface="+mn-lt"/>
                <a:ea typeface="+mn-ea"/>
                <a:cs typeface="+mn-cs"/>
              </a:rPr>
              <a:t>видаляє значення, повертає </a:t>
            </a:r>
            <a:r>
              <a:rPr lang="en-US" sz="1200" b="0" i="0" kern="1200" dirty="0" smtClean="0">
                <a:solidFill>
                  <a:schemeClr val="tx1"/>
                </a:solidFill>
                <a:effectLst/>
                <a:latin typeface="+mn-lt"/>
                <a:ea typeface="+mn-ea"/>
                <a:cs typeface="+mn-cs"/>
              </a:rPr>
              <a:t>true, </a:t>
            </a:r>
            <a:r>
              <a:rPr lang="uk-UA" sz="1200" b="0" i="0" kern="1200" dirty="0" smtClean="0">
                <a:solidFill>
                  <a:schemeClr val="tx1"/>
                </a:solidFill>
                <a:effectLst/>
                <a:latin typeface="+mn-lt"/>
                <a:ea typeface="+mn-ea"/>
                <a:cs typeface="+mn-cs"/>
              </a:rPr>
              <a:t>якщо значення було в наборі під час дзвінка, інакше </a:t>
            </a:r>
            <a:r>
              <a:rPr lang="en-US" sz="1200" b="0" i="0" kern="1200" dirty="0" smtClean="0">
                <a:solidFill>
                  <a:schemeClr val="tx1"/>
                </a:solidFill>
                <a:effectLst/>
                <a:latin typeface="+mn-lt"/>
                <a:ea typeface="+mn-ea"/>
                <a:cs typeface="+mn-cs"/>
              </a:rPr>
              <a:t>false.</a:t>
            </a:r>
            <a:endParaRPr lang="uk-UA"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set.has</a:t>
            </a:r>
            <a:r>
              <a:rPr lang="en-US" sz="1200" b="0" i="0" kern="1200" dirty="0" smtClean="0">
                <a:solidFill>
                  <a:schemeClr val="tx1"/>
                </a:solidFill>
                <a:effectLst/>
                <a:latin typeface="+mn-lt"/>
                <a:ea typeface="+mn-ea"/>
                <a:cs typeface="+mn-cs"/>
              </a:rPr>
              <a:t> (value) - </a:t>
            </a:r>
            <a:r>
              <a:rPr lang="uk-UA" sz="1200" b="0" i="0" kern="1200" dirty="0" smtClean="0">
                <a:solidFill>
                  <a:schemeClr val="tx1"/>
                </a:solidFill>
                <a:effectLst/>
                <a:latin typeface="+mn-lt"/>
                <a:ea typeface="+mn-ea"/>
                <a:cs typeface="+mn-cs"/>
              </a:rPr>
              <a:t>повертає </a:t>
            </a:r>
            <a:r>
              <a:rPr lang="en-US" sz="1200" b="0" i="0" kern="1200" dirty="0" smtClean="0">
                <a:solidFill>
                  <a:schemeClr val="tx1"/>
                </a:solidFill>
                <a:effectLst/>
                <a:latin typeface="+mn-lt"/>
                <a:ea typeface="+mn-ea"/>
                <a:cs typeface="+mn-cs"/>
              </a:rPr>
              <a:t>true, </a:t>
            </a:r>
            <a:r>
              <a:rPr lang="uk-UA" sz="1200" b="0" i="0" kern="1200" dirty="0" smtClean="0">
                <a:solidFill>
                  <a:schemeClr val="tx1"/>
                </a:solidFill>
                <a:effectLst/>
                <a:latin typeface="+mn-lt"/>
                <a:ea typeface="+mn-ea"/>
                <a:cs typeface="+mn-cs"/>
              </a:rPr>
              <a:t>якщо значення присутнє в наборі, інакше </a:t>
            </a:r>
            <a:r>
              <a:rPr lang="en-US" sz="1200" b="0" i="0" kern="1200" dirty="0" smtClean="0">
                <a:solidFill>
                  <a:schemeClr val="tx1"/>
                </a:solidFill>
                <a:effectLst/>
                <a:latin typeface="+mn-lt"/>
                <a:ea typeface="+mn-ea"/>
                <a:cs typeface="+mn-cs"/>
              </a:rPr>
              <a:t>false. </a:t>
            </a:r>
            <a:endParaRPr lang="uk-UA"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set.clear</a:t>
            </a:r>
            <a:r>
              <a:rPr lang="en-US" sz="1200" b="0" i="0" kern="1200" dirty="0" smtClean="0">
                <a:solidFill>
                  <a:schemeClr val="tx1"/>
                </a:solidFill>
                <a:effectLst/>
                <a:latin typeface="+mn-lt"/>
                <a:ea typeface="+mn-ea"/>
                <a:cs typeface="+mn-cs"/>
              </a:rPr>
              <a:t> () - </a:t>
            </a:r>
            <a:r>
              <a:rPr lang="uk-UA" sz="1200" b="0" i="0" kern="1200" dirty="0" smtClean="0">
                <a:solidFill>
                  <a:schemeClr val="tx1"/>
                </a:solidFill>
                <a:effectLst/>
                <a:latin typeface="+mn-lt"/>
                <a:ea typeface="+mn-ea"/>
                <a:cs typeface="+mn-cs"/>
              </a:rPr>
              <a:t>видаляє всі існуючі значення. </a:t>
            </a:r>
          </a:p>
          <a:p>
            <a:r>
              <a:rPr lang="en-US" sz="1200" b="0" i="0" kern="1200" dirty="0" err="1" smtClean="0">
                <a:solidFill>
                  <a:schemeClr val="tx1"/>
                </a:solidFill>
                <a:effectLst/>
                <a:latin typeface="+mn-lt"/>
                <a:ea typeface="+mn-ea"/>
                <a:cs typeface="+mn-cs"/>
              </a:rPr>
              <a:t>set.size</a:t>
            </a:r>
            <a:r>
              <a:rPr lang="en-US" sz="1200" b="0" i="0" kern="1200" dirty="0" smtClean="0">
                <a:solidFill>
                  <a:schemeClr val="tx1"/>
                </a:solidFill>
                <a:effectLst/>
                <a:latin typeface="+mn-lt"/>
                <a:ea typeface="+mn-ea"/>
                <a:cs typeface="+mn-cs"/>
              </a:rPr>
              <a:t> - </a:t>
            </a:r>
            <a:r>
              <a:rPr lang="uk-UA" sz="1200" b="0" i="0" kern="1200" dirty="0" smtClean="0">
                <a:solidFill>
                  <a:schemeClr val="tx1"/>
                </a:solidFill>
                <a:effectLst/>
                <a:latin typeface="+mn-lt"/>
                <a:ea typeface="+mn-ea"/>
                <a:cs typeface="+mn-cs"/>
              </a:rPr>
              <a:t>повертає кількість елементів у наборі.</a:t>
            </a:r>
          </a:p>
          <a:p>
            <a:endParaRPr lang="uk-UA"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Set</a:t>
            </a:r>
            <a:r>
              <a:rPr lang="uk-UA" sz="1200" b="0" i="0" kern="1200" dirty="0" smtClean="0">
                <a:solidFill>
                  <a:schemeClr val="tx1"/>
                </a:solidFill>
                <a:effectLst/>
                <a:latin typeface="+mn-lt"/>
                <a:ea typeface="+mn-ea"/>
                <a:cs typeface="+mn-cs"/>
              </a:rPr>
              <a:t> має ті самі вбудовані методи, що і </a:t>
            </a:r>
            <a:r>
              <a:rPr lang="en-US" sz="1200" b="0" i="0" kern="1200" dirty="0" smtClean="0">
                <a:solidFill>
                  <a:schemeClr val="tx1"/>
                </a:solidFill>
                <a:effectLst/>
                <a:latin typeface="+mn-lt"/>
                <a:ea typeface="+mn-ea"/>
                <a:cs typeface="+mn-cs"/>
              </a:rPr>
              <a:t>Map: </a:t>
            </a:r>
          </a:p>
          <a:p>
            <a:r>
              <a:rPr lang="en-US" sz="1200" b="0" i="0" kern="1200" dirty="0" err="1" smtClean="0">
                <a:solidFill>
                  <a:schemeClr val="tx1"/>
                </a:solidFill>
                <a:effectLst/>
                <a:latin typeface="+mn-lt"/>
                <a:ea typeface="+mn-ea"/>
                <a:cs typeface="+mn-cs"/>
              </a:rPr>
              <a:t>set.values</a:t>
            </a:r>
            <a:r>
              <a:rPr lang="en-US" sz="1200" b="0" i="0" kern="1200" dirty="0" smtClean="0">
                <a:solidFill>
                  <a:schemeClr val="tx1"/>
                </a:solidFill>
                <a:effectLst/>
                <a:latin typeface="+mn-lt"/>
                <a:ea typeface="+mn-ea"/>
                <a:cs typeface="+mn-cs"/>
              </a:rPr>
              <a:t> ​​() - </a:t>
            </a:r>
            <a:r>
              <a:rPr lang="uk-UA" sz="1200" b="0" i="0" kern="1200" dirty="0" smtClean="0">
                <a:solidFill>
                  <a:schemeClr val="tx1"/>
                </a:solidFill>
                <a:effectLst/>
                <a:latin typeface="+mn-lt"/>
                <a:ea typeface="+mn-ea"/>
                <a:cs typeface="+mn-cs"/>
              </a:rPr>
              <a:t>повертає </a:t>
            </a:r>
            <a:r>
              <a:rPr lang="uk-UA" sz="1200" b="0" i="0" kern="1200" dirty="0" err="1" smtClean="0">
                <a:solidFill>
                  <a:schemeClr val="tx1"/>
                </a:solidFill>
                <a:effectLst/>
                <a:latin typeface="+mn-lt"/>
                <a:ea typeface="+mn-ea"/>
                <a:cs typeface="+mn-cs"/>
              </a:rPr>
              <a:t>ітерабельний</a:t>
            </a:r>
            <a:r>
              <a:rPr lang="uk-UA" sz="1200" b="0" i="0" kern="1200" dirty="0" smtClean="0">
                <a:solidFill>
                  <a:schemeClr val="tx1"/>
                </a:solidFill>
                <a:effectLst/>
                <a:latin typeface="+mn-lt"/>
                <a:ea typeface="+mn-ea"/>
                <a:cs typeface="+mn-cs"/>
              </a:rPr>
              <a:t> об'єкт для значень</a:t>
            </a:r>
            <a:endParaRPr lang="en-US" sz="1200" b="0" i="0" kern="1200" dirty="0" smtClean="0">
              <a:solidFill>
                <a:schemeClr val="tx1"/>
              </a:solidFill>
              <a:effectLst/>
              <a:latin typeface="+mn-lt"/>
              <a:ea typeface="+mn-ea"/>
              <a:cs typeface="+mn-cs"/>
            </a:endParaRPr>
          </a:p>
          <a:p>
            <a:r>
              <a:rPr lang="uk-UA"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set.keys</a:t>
            </a:r>
            <a:r>
              <a:rPr lang="en-US" sz="1200" b="0" i="0" kern="1200" dirty="0" smtClean="0">
                <a:solidFill>
                  <a:schemeClr val="tx1"/>
                </a:solidFill>
                <a:effectLst/>
                <a:latin typeface="+mn-lt"/>
                <a:ea typeface="+mn-ea"/>
                <a:cs typeface="+mn-cs"/>
              </a:rPr>
              <a:t> () - </a:t>
            </a:r>
            <a:r>
              <a:rPr lang="uk-UA" sz="1200" b="0" i="0" kern="1200" dirty="0" smtClean="0">
                <a:solidFill>
                  <a:schemeClr val="tx1"/>
                </a:solidFill>
                <a:effectLst/>
                <a:latin typeface="+mn-lt"/>
                <a:ea typeface="+mn-ea"/>
                <a:cs typeface="+mn-cs"/>
              </a:rPr>
              <a:t>те саме, що і </a:t>
            </a:r>
            <a:r>
              <a:rPr lang="en-US" sz="1200" b="0" i="0" kern="1200" dirty="0" err="1" smtClean="0">
                <a:solidFill>
                  <a:schemeClr val="tx1"/>
                </a:solidFill>
                <a:effectLst/>
                <a:latin typeface="+mn-lt"/>
                <a:ea typeface="+mn-ea"/>
                <a:cs typeface="+mn-cs"/>
              </a:rPr>
              <a:t>set.values</a:t>
            </a:r>
            <a:r>
              <a:rPr lang="en-US" sz="1200" b="0" i="0" kern="1200" dirty="0" smtClean="0">
                <a:solidFill>
                  <a:schemeClr val="tx1"/>
                </a:solidFill>
                <a:effectLst/>
                <a:latin typeface="+mn-lt"/>
                <a:ea typeface="+mn-ea"/>
                <a:cs typeface="+mn-cs"/>
              </a:rPr>
              <a:t> ​​() </a:t>
            </a:r>
            <a:r>
              <a:rPr lang="uk-UA" sz="1200" b="0" i="0" kern="1200" dirty="0" smtClean="0">
                <a:solidFill>
                  <a:schemeClr val="tx1"/>
                </a:solidFill>
                <a:effectLst/>
                <a:latin typeface="+mn-lt"/>
                <a:ea typeface="+mn-ea"/>
                <a:cs typeface="+mn-cs"/>
              </a:rPr>
              <a:t>для зворотної сумісності з </a:t>
            </a:r>
            <a:r>
              <a:rPr lang="en-US" sz="1200" b="0" i="0" kern="1200" dirty="0" smtClean="0">
                <a:solidFill>
                  <a:schemeClr val="tx1"/>
                </a:solidFill>
                <a:effectLst/>
                <a:latin typeface="+mn-lt"/>
                <a:ea typeface="+mn-ea"/>
                <a:cs typeface="+mn-cs"/>
              </a:rPr>
              <a:t>Map</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set.entries</a:t>
            </a:r>
            <a:r>
              <a:rPr lang="en-US" sz="1200" b="0" i="0" kern="1200" dirty="0" smtClean="0">
                <a:solidFill>
                  <a:schemeClr val="tx1"/>
                </a:solidFill>
                <a:effectLst/>
                <a:latin typeface="+mn-lt"/>
                <a:ea typeface="+mn-ea"/>
                <a:cs typeface="+mn-cs"/>
              </a:rPr>
              <a:t> () - </a:t>
            </a:r>
            <a:r>
              <a:rPr lang="uk-UA" sz="1200" b="0" i="0" kern="1200" dirty="0" smtClean="0">
                <a:solidFill>
                  <a:schemeClr val="tx1"/>
                </a:solidFill>
                <a:effectLst/>
                <a:latin typeface="+mn-lt"/>
                <a:ea typeface="+mn-ea"/>
                <a:cs typeface="+mn-cs"/>
              </a:rPr>
              <a:t>повертає </a:t>
            </a:r>
            <a:r>
              <a:rPr lang="uk-UA" sz="1200" b="0" i="0" kern="1200" dirty="0" err="1" smtClean="0">
                <a:solidFill>
                  <a:schemeClr val="tx1"/>
                </a:solidFill>
                <a:effectLst/>
                <a:latin typeface="+mn-lt"/>
                <a:ea typeface="+mn-ea"/>
                <a:cs typeface="+mn-cs"/>
              </a:rPr>
              <a:t>іте</a:t>
            </a:r>
            <a:r>
              <a:rPr lang="uk-UA" sz="1200" b="0" i="0" kern="1200" dirty="0" smtClean="0">
                <a:solidFill>
                  <a:schemeClr val="tx1"/>
                </a:solidFill>
                <a:effectLst/>
                <a:latin typeface="+mn-lt"/>
                <a:ea typeface="+mn-ea"/>
                <a:cs typeface="+mn-cs"/>
              </a:rPr>
              <a:t> для пар форми [значення, значення], представленої для зворотної сумісності з </a:t>
            </a:r>
            <a:r>
              <a:rPr lang="en-US" sz="1200" b="0" i="0" kern="1200" dirty="0" smtClean="0">
                <a:solidFill>
                  <a:schemeClr val="tx1"/>
                </a:solidFill>
                <a:effectLst/>
                <a:latin typeface="+mn-lt"/>
                <a:ea typeface="+mn-ea"/>
                <a:cs typeface="+mn-cs"/>
              </a:rPr>
              <a:t>Map.</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endParaRPr lang="en-US" dirty="0"/>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23</a:t>
            </a:fld>
            <a:endParaRPr lang="en-US" sz="1400" b="0" strike="noStrike" spc="-1">
              <a:latin typeface="Times New Roman"/>
            </a:endParaRPr>
          </a:p>
        </p:txBody>
      </p:sp>
    </p:spTree>
    <p:extLst>
      <p:ext uri="{BB962C8B-B14F-4D97-AF65-F5344CB8AC3E}">
        <p14:creationId xmlns:p14="http://schemas.microsoft.com/office/powerpoint/2010/main" val="12650515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err="1" smtClean="0"/>
              <a:t>Ітератор</a:t>
            </a:r>
            <a:r>
              <a:rPr lang="uk-UA" dirty="0" smtClean="0"/>
              <a:t> отримує доступ до елементів колекції по одному, зберігаючи пам'ять про своє поточне положення в цій колекції. </a:t>
            </a:r>
            <a:r>
              <a:rPr lang="uk-UA" dirty="0" err="1" smtClean="0"/>
              <a:t>Ітератор</a:t>
            </a:r>
            <a:r>
              <a:rPr lang="uk-UA" dirty="0" smtClean="0"/>
              <a:t> має метод </a:t>
            </a:r>
            <a:r>
              <a:rPr lang="uk-UA" dirty="0" err="1" smtClean="0"/>
              <a:t>next</a:t>
            </a:r>
            <a:r>
              <a:rPr lang="uk-UA" dirty="0" smtClean="0"/>
              <a:t> (), який повертає наступний елемент у послідовності. Цей метод повертає об’єкт із двома властивостями: </a:t>
            </a:r>
            <a:r>
              <a:rPr lang="uk-UA" dirty="0" err="1" smtClean="0"/>
              <a:t>done</a:t>
            </a:r>
            <a:r>
              <a:rPr lang="uk-UA" dirty="0" smtClean="0"/>
              <a:t> (чи закінчена ітерація) та </a:t>
            </a:r>
            <a:r>
              <a:rPr lang="uk-UA" dirty="0" err="1" smtClean="0"/>
              <a:t>value</a:t>
            </a:r>
            <a:r>
              <a:rPr lang="uk-UA" dirty="0" smtClean="0"/>
              <a:t> (значення). ES6 має метод </a:t>
            </a:r>
            <a:r>
              <a:rPr lang="uk-UA" dirty="0" err="1" smtClean="0"/>
              <a:t>Symbol.iteratort</a:t>
            </a:r>
            <a:r>
              <a:rPr lang="uk-UA" dirty="0" smtClean="0"/>
              <a:t>, який визначає </a:t>
            </a:r>
            <a:r>
              <a:rPr lang="uk-UA" dirty="0" err="1" smtClean="0"/>
              <a:t>ітератор</a:t>
            </a:r>
            <a:r>
              <a:rPr lang="uk-UA" dirty="0" smtClean="0"/>
              <a:t> за замовчуванням для об'єкта. Кожного раз, коли об'єкту потрібно виконати ітерацію над об'єктом (наприклад, на початку циклу </a:t>
            </a:r>
            <a:r>
              <a:rPr lang="uk-UA" dirty="0" err="1" smtClean="0"/>
              <a:t>for</a:t>
            </a:r>
            <a:r>
              <a:rPr lang="uk-UA" dirty="0" smtClean="0"/>
              <a:t>..</a:t>
            </a:r>
            <a:r>
              <a:rPr lang="uk-UA" dirty="0" err="1" smtClean="0"/>
              <a:t>of</a:t>
            </a:r>
            <a:r>
              <a:rPr lang="uk-UA" dirty="0" smtClean="0"/>
              <a:t>), його метод </a:t>
            </a:r>
            <a:r>
              <a:rPr lang="uk-UA" dirty="0" err="1" smtClean="0"/>
              <a:t>ітератора</a:t>
            </a:r>
            <a:r>
              <a:rPr lang="uk-UA" dirty="0" smtClean="0"/>
              <a:t> викликається без аргументів, а повернутий </a:t>
            </a:r>
            <a:r>
              <a:rPr lang="uk-UA" dirty="0" err="1" smtClean="0"/>
              <a:t>ітератор</a:t>
            </a:r>
            <a:r>
              <a:rPr lang="uk-UA" dirty="0" smtClean="0"/>
              <a:t> використовується для отримання значень, які потрібно перебирати.</a:t>
            </a:r>
            <a:endParaRPr lang="en-US" dirty="0"/>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24</a:t>
            </a:fld>
            <a:endParaRPr lang="en-US" sz="1400" b="0" strike="noStrike" spc="-1">
              <a:latin typeface="Times New Roman"/>
            </a:endParaRPr>
          </a:p>
        </p:txBody>
      </p:sp>
    </p:spTree>
    <p:extLst>
      <p:ext uri="{BB962C8B-B14F-4D97-AF65-F5344CB8AC3E}">
        <p14:creationId xmlns:p14="http://schemas.microsoft.com/office/powerpoint/2010/main" val="13536708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
            </a:r>
            <a:br>
              <a:rPr lang="ru-RU" dirty="0" smtClean="0"/>
            </a:br>
            <a:r>
              <a:rPr lang="ru-RU" sz="1200" b="0" i="0" kern="1200" dirty="0" smtClean="0">
                <a:solidFill>
                  <a:schemeClr val="tx1"/>
                </a:solidFill>
                <a:effectLst/>
                <a:latin typeface="+mn-lt"/>
                <a:ea typeface="+mn-ea"/>
                <a:cs typeface="+mn-cs"/>
              </a:rPr>
              <a:t>Генератор</a:t>
            </a:r>
            <a:r>
              <a:rPr lang="ru-RU" sz="1200" b="0" i="0" kern="1200" baseline="0" dirty="0" smtClean="0">
                <a:solidFill>
                  <a:schemeClr val="tx1"/>
                </a:solidFill>
                <a:effectLst/>
                <a:latin typeface="+mn-lt"/>
                <a:ea typeface="+mn-ea"/>
                <a:cs typeface="+mn-cs"/>
              </a:rPr>
              <a:t> </a:t>
            </a:r>
            <a:r>
              <a:rPr lang="ru-RU" sz="1200" b="0" i="0" kern="1200" baseline="0" dirty="0" err="1" smtClean="0">
                <a:solidFill>
                  <a:schemeClr val="tx1"/>
                </a:solidFill>
                <a:effectLst/>
                <a:latin typeface="+mn-lt"/>
                <a:ea typeface="+mn-ea"/>
                <a:cs typeface="+mn-cs"/>
              </a:rPr>
              <a:t>функція</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це</a:t>
            </a:r>
            <a:r>
              <a:rPr lang="ru-RU" sz="1200" b="0" i="0" kern="1200" dirty="0" smtClean="0">
                <a:solidFill>
                  <a:schemeClr val="tx1"/>
                </a:solidFill>
                <a:effectLst/>
                <a:latin typeface="+mn-lt"/>
                <a:ea typeface="+mn-ea"/>
                <a:cs typeface="+mn-cs"/>
              </a:rPr>
              <a:t> нова </a:t>
            </a:r>
            <a:r>
              <a:rPr lang="ru-RU" sz="1200" b="0" i="0" kern="1200" dirty="0" err="1" smtClean="0">
                <a:solidFill>
                  <a:schemeClr val="tx1"/>
                </a:solidFill>
                <a:effectLst/>
                <a:latin typeface="+mn-lt"/>
                <a:ea typeface="+mn-ea"/>
                <a:cs typeface="+mn-cs"/>
              </a:rPr>
              <a:t>функція</a:t>
            </a:r>
            <a:r>
              <a:rPr lang="ru-RU" sz="1200" b="0" i="0" kern="1200" dirty="0" smtClean="0">
                <a:solidFill>
                  <a:schemeClr val="tx1"/>
                </a:solidFill>
                <a:effectLst/>
                <a:latin typeface="+mn-lt"/>
                <a:ea typeface="+mn-ea"/>
                <a:cs typeface="+mn-cs"/>
              </a:rPr>
              <a:t> в ES6, яка </a:t>
            </a:r>
            <a:r>
              <a:rPr lang="ru-RU" sz="1200" b="0" i="0" kern="1200" dirty="0" err="1" smtClean="0">
                <a:solidFill>
                  <a:schemeClr val="tx1"/>
                </a:solidFill>
                <a:effectLst/>
                <a:latin typeface="+mn-lt"/>
                <a:ea typeface="+mn-ea"/>
                <a:cs typeface="+mn-cs"/>
              </a:rPr>
              <a:t>дозволяє</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функції</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створювати</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безліч</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значень</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протягом</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певного</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періоду</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повертаючи</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об'єкт</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який</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називається</a:t>
            </a:r>
            <a:r>
              <a:rPr lang="ru-RU" sz="1200" b="0" i="0" kern="1200" dirty="0" smtClean="0">
                <a:solidFill>
                  <a:schemeClr val="tx1"/>
                </a:solidFill>
                <a:effectLst/>
                <a:latin typeface="+mn-lt"/>
                <a:ea typeface="+mn-ea"/>
                <a:cs typeface="+mn-cs"/>
              </a:rPr>
              <a:t> генератором), </a:t>
            </a:r>
            <a:r>
              <a:rPr lang="ru-RU" sz="1200" b="0" i="0" kern="1200" dirty="0" err="1" smtClean="0">
                <a:solidFill>
                  <a:schemeClr val="tx1"/>
                </a:solidFill>
                <a:effectLst/>
                <a:latin typeface="+mn-lt"/>
                <a:ea typeface="+mn-ea"/>
                <a:cs typeface="+mn-cs"/>
              </a:rPr>
              <a:t>який</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можна</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повторити</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щоб</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витягнути</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значення</a:t>
            </a:r>
            <a:r>
              <a:rPr lang="ru-RU" sz="1200" b="0" i="0" kern="1200" dirty="0" smtClean="0">
                <a:solidFill>
                  <a:schemeClr val="tx1"/>
                </a:solidFill>
                <a:effectLst/>
                <a:latin typeface="+mn-lt"/>
                <a:ea typeface="+mn-ea"/>
                <a:cs typeface="+mn-cs"/>
              </a:rPr>
              <a:t> з </a:t>
            </a:r>
            <a:r>
              <a:rPr lang="ru-RU" sz="1200" b="0" i="0" kern="1200" dirty="0" err="1" smtClean="0">
                <a:solidFill>
                  <a:schemeClr val="tx1"/>
                </a:solidFill>
                <a:effectLst/>
                <a:latin typeface="+mn-lt"/>
                <a:ea typeface="+mn-ea"/>
                <a:cs typeface="+mn-cs"/>
              </a:rPr>
              <a:t>функції</a:t>
            </a:r>
            <a:r>
              <a:rPr lang="ru-RU" sz="1200" b="0" i="0" kern="1200" dirty="0" smtClean="0">
                <a:solidFill>
                  <a:schemeClr val="tx1"/>
                </a:solidFill>
                <a:effectLst/>
                <a:latin typeface="+mn-lt"/>
                <a:ea typeface="+mn-ea"/>
                <a:cs typeface="+mn-cs"/>
              </a:rPr>
              <a:t> по одному . </a:t>
            </a:r>
            <a:r>
              <a:rPr lang="ru-RU" sz="1200" b="0" i="0" kern="1200" dirty="0" err="1" smtClean="0">
                <a:solidFill>
                  <a:schemeClr val="tx1"/>
                </a:solidFill>
                <a:effectLst/>
                <a:latin typeface="+mn-lt"/>
                <a:ea typeface="+mn-ea"/>
                <a:cs typeface="+mn-cs"/>
              </a:rPr>
              <a:t>Функція</a:t>
            </a:r>
            <a:r>
              <a:rPr lang="ru-RU" sz="1200" b="0" i="0" kern="1200" dirty="0" smtClean="0">
                <a:solidFill>
                  <a:schemeClr val="tx1"/>
                </a:solidFill>
                <a:effectLst/>
                <a:latin typeface="+mn-lt"/>
                <a:ea typeface="+mn-ea"/>
                <a:cs typeface="+mn-cs"/>
              </a:rPr>
              <a:t> генератора </a:t>
            </a:r>
            <a:r>
              <a:rPr lang="ru-RU" sz="1200" b="0" i="0" kern="1200" dirty="0" err="1" smtClean="0">
                <a:solidFill>
                  <a:schemeClr val="tx1"/>
                </a:solidFill>
                <a:effectLst/>
                <a:latin typeface="+mn-lt"/>
                <a:ea typeface="+mn-ea"/>
                <a:cs typeface="+mn-cs"/>
              </a:rPr>
              <a:t>повертає</a:t>
            </a:r>
            <a:r>
              <a:rPr lang="ru-RU" sz="1200" b="0" i="0" kern="1200" baseline="0" dirty="0" smtClean="0">
                <a:solidFill>
                  <a:schemeClr val="tx1"/>
                </a:solidFill>
                <a:effectLst/>
                <a:latin typeface="+mn-lt"/>
                <a:ea typeface="+mn-ea"/>
                <a:cs typeface="+mn-cs"/>
              </a:rPr>
              <a:t> </a:t>
            </a:r>
            <a:r>
              <a:rPr lang="ru-RU" sz="1200" b="0" i="0" kern="1200" baseline="0" dirty="0" err="1" smtClean="0">
                <a:solidFill>
                  <a:schemeClr val="tx1"/>
                </a:solidFill>
                <a:effectLst/>
                <a:latin typeface="+mn-lt"/>
                <a:ea typeface="+mn-ea"/>
                <a:cs typeface="+mn-cs"/>
              </a:rPr>
              <a:t>ітерацію</a:t>
            </a:r>
            <a:r>
              <a:rPr lang="ru-RU" sz="1200" b="0" i="0" kern="1200" dirty="0" smtClean="0">
                <a:solidFill>
                  <a:schemeClr val="tx1"/>
                </a:solidFill>
                <a:effectLst/>
                <a:latin typeface="+mn-lt"/>
                <a:ea typeface="+mn-ea"/>
                <a:cs typeface="+mn-cs"/>
              </a:rPr>
              <a:t>, коли </a:t>
            </a:r>
            <a:r>
              <a:rPr lang="ru-RU" sz="1200" b="0" i="0" kern="1200" dirty="0" err="1" smtClean="0">
                <a:solidFill>
                  <a:schemeClr val="tx1"/>
                </a:solidFill>
                <a:effectLst/>
                <a:latin typeface="+mn-lt"/>
                <a:ea typeface="+mn-ea"/>
                <a:cs typeface="+mn-cs"/>
              </a:rPr>
              <a:t>її</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викликають</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Функція</a:t>
            </a:r>
            <a:r>
              <a:rPr lang="ru-RU" sz="1200" b="0" i="0" kern="1200" dirty="0" smtClean="0">
                <a:solidFill>
                  <a:schemeClr val="tx1"/>
                </a:solidFill>
                <a:effectLst/>
                <a:latin typeface="+mn-lt"/>
                <a:ea typeface="+mn-ea"/>
                <a:cs typeface="+mn-cs"/>
              </a:rPr>
              <a:t> генератора </a:t>
            </a:r>
            <a:r>
              <a:rPr lang="ru-RU" sz="1200" b="0" i="0" kern="1200" dirty="0" err="1" smtClean="0">
                <a:solidFill>
                  <a:schemeClr val="tx1"/>
                </a:solidFill>
                <a:effectLst/>
                <a:latin typeface="+mn-lt"/>
                <a:ea typeface="+mn-ea"/>
                <a:cs typeface="+mn-cs"/>
              </a:rPr>
              <a:t>записується</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зі</a:t>
            </a:r>
            <a:r>
              <a:rPr lang="ru-RU" sz="1200" b="0" i="0" kern="1200" dirty="0" smtClean="0">
                <a:solidFill>
                  <a:schemeClr val="tx1"/>
                </a:solidFill>
                <a:effectLst/>
                <a:latin typeface="+mn-lt"/>
                <a:ea typeface="+mn-ea"/>
                <a:cs typeface="+mn-cs"/>
              </a:rPr>
              <a:t> знаком * </a:t>
            </a:r>
            <a:r>
              <a:rPr lang="ru-RU" sz="1200" b="0" i="0" kern="1200" dirty="0" err="1" smtClean="0">
                <a:solidFill>
                  <a:schemeClr val="tx1"/>
                </a:solidFill>
                <a:effectLst/>
                <a:latin typeface="+mn-lt"/>
                <a:ea typeface="+mn-ea"/>
                <a:cs typeface="+mn-cs"/>
              </a:rPr>
              <a:t>після</a:t>
            </a:r>
            <a:r>
              <a:rPr lang="ru-RU" sz="1200" b="0" i="0" kern="1200" dirty="0" smtClean="0">
                <a:solidFill>
                  <a:schemeClr val="tx1"/>
                </a:solidFill>
                <a:effectLst/>
                <a:latin typeface="+mn-lt"/>
                <a:ea typeface="+mn-ea"/>
                <a:cs typeface="+mn-cs"/>
              </a:rPr>
              <a:t> слова </a:t>
            </a:r>
            <a:r>
              <a:rPr lang="en-US" sz="1200" b="0" i="0" kern="1200" dirty="0" smtClean="0">
                <a:solidFill>
                  <a:schemeClr val="tx1"/>
                </a:solidFill>
                <a:effectLst/>
                <a:latin typeface="+mn-lt"/>
                <a:ea typeface="+mn-ea"/>
                <a:cs typeface="+mn-cs"/>
              </a:rPr>
              <a:t>function</a:t>
            </a:r>
            <a:r>
              <a:rPr lang="ru-RU" sz="1200" b="0" i="0" kern="1200" dirty="0" smtClean="0">
                <a:solidFill>
                  <a:schemeClr val="tx1"/>
                </a:solidFill>
                <a:effectLst/>
                <a:latin typeface="+mn-lt"/>
                <a:ea typeface="+mn-ea"/>
                <a:cs typeface="+mn-cs"/>
              </a:rPr>
              <a:t>, і </a:t>
            </a:r>
            <a:r>
              <a:rPr lang="ru-RU" sz="1200" b="0" i="0" kern="1200" dirty="0" err="1" smtClean="0">
                <a:solidFill>
                  <a:schemeClr val="tx1"/>
                </a:solidFill>
                <a:effectLst/>
                <a:latin typeface="+mn-lt"/>
                <a:ea typeface="+mn-ea"/>
                <a:cs typeface="+mn-cs"/>
              </a:rPr>
              <a:t>ключове</a:t>
            </a:r>
            <a:r>
              <a:rPr lang="ru-RU" sz="1200" b="0" i="0" kern="1200" dirty="0" smtClean="0">
                <a:solidFill>
                  <a:schemeClr val="tx1"/>
                </a:solidFill>
                <a:effectLst/>
                <a:latin typeface="+mn-lt"/>
                <a:ea typeface="+mn-ea"/>
                <a:cs typeface="+mn-cs"/>
              </a:rPr>
              <a:t> слово повинно бути </a:t>
            </a:r>
            <a:r>
              <a:rPr lang="ru-RU" sz="1200" b="0" i="0" kern="1200" dirty="0" err="1" smtClean="0">
                <a:solidFill>
                  <a:schemeClr val="tx1"/>
                </a:solidFill>
                <a:effectLst/>
                <a:latin typeface="+mn-lt"/>
                <a:ea typeface="+mn-ea"/>
                <a:cs typeface="+mn-cs"/>
              </a:rPr>
              <a:t>присутнім</a:t>
            </a:r>
            <a:r>
              <a:rPr lang="ru-RU" sz="1200" b="0" i="0" kern="1200" dirty="0" smtClean="0">
                <a:solidFill>
                  <a:schemeClr val="tx1"/>
                </a:solidFill>
                <a:effectLst/>
                <a:latin typeface="+mn-lt"/>
                <a:ea typeface="+mn-ea"/>
                <a:cs typeface="+mn-cs"/>
              </a:rPr>
              <a:t> у </a:t>
            </a:r>
            <a:r>
              <a:rPr lang="ru-RU" sz="1200" b="0" i="0" kern="1200" dirty="0" err="1" smtClean="0">
                <a:solidFill>
                  <a:schemeClr val="tx1"/>
                </a:solidFill>
                <a:effectLst/>
                <a:latin typeface="+mn-lt"/>
                <a:ea typeface="+mn-ea"/>
                <a:cs typeface="+mn-cs"/>
              </a:rPr>
              <a:t>тілі</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функції</a:t>
            </a:r>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 </a:t>
            </a:r>
            <a:r>
              <a:rPr lang="uk-UA" sz="1200" b="0" i="0" kern="1200" dirty="0" smtClean="0">
                <a:solidFill>
                  <a:schemeClr val="tx1"/>
                </a:solidFill>
                <a:effectLst/>
                <a:latin typeface="+mn-lt"/>
                <a:ea typeface="+mn-ea"/>
                <a:cs typeface="+mn-cs"/>
              </a:rPr>
              <a:t>це</a:t>
            </a:r>
            <a:r>
              <a:rPr lang="uk-UA" sz="1200" b="0" i="0" kern="1200" baseline="0" dirty="0" smtClean="0">
                <a:solidFill>
                  <a:schemeClr val="tx1"/>
                </a:solidFill>
                <a:effectLst/>
                <a:latin typeface="+mn-lt"/>
                <a:ea typeface="+mn-ea"/>
                <a:cs typeface="+mn-cs"/>
              </a:rPr>
              <a:t> слово </a:t>
            </a:r>
            <a:r>
              <a:rPr lang="ru-RU" sz="1200" b="0" i="0" kern="1200" dirty="0" err="1" smtClean="0">
                <a:solidFill>
                  <a:schemeClr val="tx1"/>
                </a:solidFill>
                <a:effectLst/>
                <a:latin typeface="+mn-lt"/>
                <a:ea typeface="+mn-ea"/>
                <a:cs typeface="+mn-cs"/>
              </a:rPr>
              <a:t>yield</a:t>
            </a:r>
            <a:r>
              <a:rPr lang="ru-RU" sz="1200" b="0" i="0" kern="1200" dirty="0" smtClean="0">
                <a:solidFill>
                  <a:schemeClr val="tx1"/>
                </a:solidFill>
                <a:effectLst/>
                <a:latin typeface="+mn-lt"/>
                <a:ea typeface="+mn-ea"/>
                <a:cs typeface="+mn-cs"/>
              </a:rPr>
              <a:t>. Кожного разу, коли </a:t>
            </a:r>
            <a:r>
              <a:rPr lang="ru-RU" sz="1200" b="0" i="0" kern="1200" dirty="0" err="1" smtClean="0">
                <a:solidFill>
                  <a:schemeClr val="tx1"/>
                </a:solidFill>
                <a:effectLst/>
                <a:latin typeface="+mn-lt"/>
                <a:ea typeface="+mn-ea"/>
                <a:cs typeface="+mn-cs"/>
              </a:rPr>
              <a:t>воно</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викликається</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повернене</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значення</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yield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стає</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наступним</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значенням</a:t>
            </a:r>
            <a:r>
              <a:rPr lang="ru-RU" sz="1200" b="0" i="0" kern="1200" dirty="0" smtClean="0">
                <a:solidFill>
                  <a:schemeClr val="tx1"/>
                </a:solidFill>
                <a:effectLst/>
                <a:latin typeface="+mn-lt"/>
                <a:ea typeface="+mn-ea"/>
                <a:cs typeface="+mn-cs"/>
              </a:rPr>
              <a:t> у </a:t>
            </a:r>
            <a:r>
              <a:rPr lang="ru-RU" sz="1200" b="0" i="0" kern="1200" dirty="0" err="1" smtClean="0">
                <a:solidFill>
                  <a:schemeClr val="tx1"/>
                </a:solidFill>
                <a:effectLst/>
                <a:latin typeface="+mn-lt"/>
                <a:ea typeface="+mn-ea"/>
                <a:cs typeface="+mn-cs"/>
              </a:rPr>
              <a:t>послідовності</a:t>
            </a:r>
            <a:r>
              <a:rPr lang="ru-RU" sz="1200" b="0" i="0" kern="1200" dirty="0" smtClean="0">
                <a:solidFill>
                  <a:schemeClr val="tx1"/>
                </a:solidFill>
                <a:effectLst/>
                <a:latin typeface="+mn-lt"/>
                <a:ea typeface="+mn-ea"/>
                <a:cs typeface="+mn-cs"/>
              </a:rPr>
              <a:t>.</a:t>
            </a:r>
            <a:endParaRPr lang="en-US" dirty="0"/>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25</a:t>
            </a:fld>
            <a:endParaRPr lang="en-US" sz="1400" b="0" strike="noStrike" spc="-1">
              <a:latin typeface="Times New Roman"/>
            </a:endParaRPr>
          </a:p>
        </p:txBody>
      </p:sp>
    </p:spTree>
    <p:extLst>
      <p:ext uri="{BB962C8B-B14F-4D97-AF65-F5344CB8AC3E}">
        <p14:creationId xmlns:p14="http://schemas.microsoft.com/office/powerpoint/2010/main" val="3933342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r>
              <a:rPr lang="uk-UA" dirty="0" smtClean="0"/>
              <a:t/>
            </a:r>
            <a:br>
              <a:rPr lang="uk-UA" dirty="0" smtClean="0"/>
            </a:br>
            <a:r>
              <a:rPr lang="uk-UA" sz="1200" b="0" i="0" kern="1200" dirty="0" smtClean="0">
                <a:solidFill>
                  <a:schemeClr val="tx1"/>
                </a:solidFill>
                <a:effectLst/>
                <a:latin typeface="+mn-lt"/>
                <a:ea typeface="+mn-ea"/>
                <a:cs typeface="+mn-cs"/>
              </a:rPr>
              <a:t>Між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uk-UA" sz="1200" b="0" i="0" kern="1200" dirty="0" smtClean="0">
                <a:solidFill>
                  <a:schemeClr val="tx1"/>
                </a:solidFill>
                <a:effectLst/>
                <a:latin typeface="+mn-lt"/>
                <a:ea typeface="+mn-ea"/>
                <a:cs typeface="+mn-cs"/>
              </a:rPr>
              <a:t>і </a:t>
            </a:r>
            <a:r>
              <a:rPr lang="en-US" sz="1200" b="0" i="0" kern="1200" dirty="0" smtClean="0">
                <a:solidFill>
                  <a:schemeClr val="tx1"/>
                </a:solidFill>
                <a:effectLst/>
                <a:latin typeface="+mn-lt"/>
                <a:ea typeface="+mn-ea"/>
                <a:cs typeface="+mn-cs"/>
              </a:rPr>
              <a:t>let </a:t>
            </a:r>
            <a:r>
              <a:rPr lang="uk-UA" sz="1200" b="0" i="0" kern="1200" dirty="0" smtClean="0">
                <a:solidFill>
                  <a:schemeClr val="tx1"/>
                </a:solidFill>
                <a:effectLst/>
                <a:latin typeface="+mn-lt"/>
                <a:ea typeface="+mn-ea"/>
                <a:cs typeface="+mn-cs"/>
              </a:rPr>
              <a:t>є дві критичні відмінності.  Змінні, оголошені за допомогою ключового слова </a:t>
            </a:r>
            <a:r>
              <a:rPr lang="en-US" sz="1200" b="0" i="0" kern="1200" dirty="0" err="1" smtClean="0">
                <a:solidFill>
                  <a:schemeClr val="tx1"/>
                </a:solidFill>
                <a:effectLst/>
                <a:latin typeface="+mn-lt"/>
                <a:ea typeface="+mn-ea"/>
                <a:cs typeface="+mn-cs"/>
              </a:rPr>
              <a:t>var</a:t>
            </a:r>
            <a:r>
              <a:rPr lang="uk-UA" sz="1200" b="0" i="0" kern="1200" dirty="0" smtClean="0">
                <a:solidFill>
                  <a:schemeClr val="tx1"/>
                </a:solidFill>
                <a:effectLst/>
                <a:latin typeface="+mn-lt"/>
                <a:ea typeface="+mn-ea"/>
                <a:cs typeface="+mn-cs"/>
              </a:rPr>
              <a:t> видимі поза блоком де вони оголошені а також  їх можна викликати вище місця їх оголошення, з </a:t>
            </a:r>
            <a:r>
              <a:rPr lang="en-US" sz="1200" b="0" i="0" kern="1200" dirty="0" smtClean="0">
                <a:solidFill>
                  <a:schemeClr val="tx1"/>
                </a:solidFill>
                <a:effectLst/>
                <a:latin typeface="+mn-lt"/>
                <a:ea typeface="+mn-ea"/>
                <a:cs typeface="+mn-cs"/>
              </a:rPr>
              <a:t>let </a:t>
            </a:r>
            <a:r>
              <a:rPr lang="uk-UA" sz="1200" b="0" i="0" kern="1200" dirty="0" smtClean="0">
                <a:solidFill>
                  <a:schemeClr val="tx1"/>
                </a:solidFill>
                <a:effectLst/>
                <a:latin typeface="+mn-lt"/>
                <a:ea typeface="+mn-ea"/>
                <a:cs typeface="+mn-cs"/>
              </a:rPr>
              <a:t>навпаки –  видимі тільки в межах блоку.  Блочна</a:t>
            </a:r>
            <a:r>
              <a:rPr lang="uk-UA" sz="1200" b="0" i="0" kern="1200" baseline="0" dirty="0" smtClean="0">
                <a:solidFill>
                  <a:schemeClr val="tx1"/>
                </a:solidFill>
                <a:effectLst/>
                <a:latin typeface="+mn-lt"/>
                <a:ea typeface="+mn-ea"/>
                <a:cs typeface="+mn-cs"/>
              </a:rPr>
              <a:t> видимість </a:t>
            </a:r>
            <a:r>
              <a:rPr lang="uk-UA" sz="1200" b="0" i="0" kern="1200" dirty="0" smtClean="0">
                <a:solidFill>
                  <a:schemeClr val="tx1"/>
                </a:solidFill>
                <a:effectLst/>
                <a:latin typeface="+mn-lt"/>
                <a:ea typeface="+mn-ea"/>
                <a:cs typeface="+mn-cs"/>
              </a:rPr>
              <a:t>просто означає, що між парою фігурних дужок створюється нову</a:t>
            </a:r>
            <a:r>
              <a:rPr lang="uk-UA" sz="1200" b="0" i="0" kern="1200" baseline="0" dirty="0" smtClean="0">
                <a:solidFill>
                  <a:schemeClr val="tx1"/>
                </a:solidFill>
                <a:effectLst/>
                <a:latin typeface="+mn-lt"/>
                <a:ea typeface="+mn-ea"/>
                <a:cs typeface="+mn-cs"/>
              </a:rPr>
              <a:t> область видимості</a:t>
            </a:r>
            <a:r>
              <a:rPr lang="uk-UA" sz="1200" b="0" i="0" kern="1200" dirty="0" smtClean="0">
                <a:solidFill>
                  <a:schemeClr val="tx1"/>
                </a:solidFill>
                <a:effectLst/>
                <a:latin typeface="+mn-lt"/>
                <a:ea typeface="+mn-ea"/>
                <a:cs typeface="+mn-cs"/>
              </a:rPr>
              <a:t>, тобто в межах {}. Отже, якщо ви оголосите змінну з ключовим словом </a:t>
            </a:r>
            <a:r>
              <a:rPr lang="en-US" sz="1200" b="0" i="0" kern="1200" dirty="0" smtClean="0">
                <a:solidFill>
                  <a:schemeClr val="tx1"/>
                </a:solidFill>
                <a:effectLst/>
                <a:latin typeface="+mn-lt"/>
                <a:ea typeface="+mn-ea"/>
                <a:cs typeface="+mn-cs"/>
              </a:rPr>
              <a:t>let </a:t>
            </a:r>
            <a:r>
              <a:rPr lang="uk-UA" sz="1200" b="0" i="0" kern="1200" dirty="0" smtClean="0">
                <a:solidFill>
                  <a:schemeClr val="tx1"/>
                </a:solidFill>
                <a:effectLst/>
                <a:latin typeface="+mn-lt"/>
                <a:ea typeface="+mn-ea"/>
                <a:cs typeface="+mn-cs"/>
              </a:rPr>
              <a:t>всередині циклу, вона не існує за межами циклу, як показано в наступному прикладі:</a:t>
            </a:r>
            <a:endParaRPr lang="en-US" dirty="0"/>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4001720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
            </a:r>
            <a:br>
              <a:rPr lang="ru-RU" sz="1200" b="0" i="0" kern="1200" dirty="0" smtClean="0">
                <a:solidFill>
                  <a:schemeClr val="tx1"/>
                </a:solidFill>
                <a:effectLst/>
                <a:latin typeface="+mn-lt"/>
                <a:ea typeface="+mn-ea"/>
                <a:cs typeface="+mn-cs"/>
              </a:rPr>
            </a:br>
            <a:endParaRPr lang="ru-RU" sz="1200" b="0" i="0" kern="1200" dirty="0" smtClean="0">
              <a:solidFill>
                <a:schemeClr val="tx1"/>
              </a:solidFill>
              <a:effectLst/>
              <a:latin typeface="+mn-lt"/>
              <a:ea typeface="+mn-ea"/>
              <a:cs typeface="+mn-cs"/>
            </a:endParaRPr>
          </a:p>
          <a:p>
            <a:r>
              <a:rPr lang="ru-RU" sz="1200" b="0" i="0" kern="1200" dirty="0" err="1" smtClean="0">
                <a:solidFill>
                  <a:schemeClr val="tx1"/>
                </a:solidFill>
                <a:effectLst/>
                <a:latin typeface="+mn-lt"/>
                <a:ea typeface="+mn-ea"/>
                <a:cs typeface="+mn-cs"/>
              </a:rPr>
              <a:t>Нове</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ключове</a:t>
            </a:r>
            <a:r>
              <a:rPr lang="ru-RU" sz="1200" b="0" i="0" kern="1200" dirty="0" smtClean="0">
                <a:solidFill>
                  <a:schemeClr val="tx1"/>
                </a:solidFill>
                <a:effectLst/>
                <a:latin typeface="+mn-lt"/>
                <a:ea typeface="+mn-ea"/>
                <a:cs typeface="+mn-cs"/>
              </a:rPr>
              <a:t> слово </a:t>
            </a:r>
            <a:r>
              <a:rPr lang="ru-RU" sz="1200" b="0" i="0" kern="1200" dirty="0" err="1" smtClean="0">
                <a:solidFill>
                  <a:schemeClr val="tx1"/>
                </a:solidFill>
                <a:effectLst/>
                <a:latin typeface="+mn-lt"/>
                <a:ea typeface="+mn-ea"/>
                <a:cs typeface="+mn-cs"/>
              </a:rPr>
              <a:t>const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дає</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змогу</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визначати</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константи</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Константи</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доступні</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лише</a:t>
            </a:r>
            <a:r>
              <a:rPr lang="ru-RU" sz="1200" b="0" i="0" kern="1200" dirty="0" smtClean="0">
                <a:solidFill>
                  <a:schemeClr val="tx1"/>
                </a:solidFill>
                <a:effectLst/>
                <a:latin typeface="+mn-lt"/>
                <a:ea typeface="+mn-ea"/>
                <a:cs typeface="+mn-cs"/>
              </a:rPr>
              <a:t> для </a:t>
            </a:r>
            <a:r>
              <a:rPr lang="ru-RU" sz="1200" b="0" i="0" kern="1200" dirty="0" err="1" smtClean="0">
                <a:solidFill>
                  <a:schemeClr val="tx1"/>
                </a:solidFill>
                <a:effectLst/>
                <a:latin typeface="+mn-lt"/>
                <a:ea typeface="+mn-ea"/>
                <a:cs typeface="+mn-cs"/>
              </a:rPr>
              <a:t>читання</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ви</a:t>
            </a:r>
            <a:r>
              <a:rPr lang="ru-RU" sz="1200" b="0" i="0" kern="1200" dirty="0" smtClean="0">
                <a:solidFill>
                  <a:schemeClr val="tx1"/>
                </a:solidFill>
                <a:effectLst/>
                <a:latin typeface="+mn-lt"/>
                <a:ea typeface="+mn-ea"/>
                <a:cs typeface="+mn-cs"/>
              </a:rPr>
              <a:t> не можете </a:t>
            </a:r>
            <a:r>
              <a:rPr lang="ru-RU" sz="1200" b="0" i="0" kern="1200" dirty="0" err="1" smtClean="0">
                <a:solidFill>
                  <a:schemeClr val="tx1"/>
                </a:solidFill>
                <a:effectLst/>
                <a:latin typeface="+mn-lt"/>
                <a:ea typeface="+mn-ea"/>
                <a:cs typeface="+mn-cs"/>
              </a:rPr>
              <a:t>перепризначати</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їм</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нові</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значення</a:t>
            </a:r>
            <a:r>
              <a:rPr lang="ru-RU" sz="1200" b="0" i="0" kern="1200" dirty="0" smtClean="0">
                <a:solidFill>
                  <a:schemeClr val="tx1"/>
                </a:solidFill>
                <a:effectLst/>
                <a:latin typeface="+mn-lt"/>
                <a:ea typeface="+mn-ea"/>
                <a:cs typeface="+mn-cs"/>
              </a:rPr>
              <a:t>. Вони </a:t>
            </a:r>
            <a:r>
              <a:rPr lang="ru-RU" sz="1200" b="0" i="0" kern="1200" dirty="0" err="1" smtClean="0">
                <a:solidFill>
                  <a:schemeClr val="tx1"/>
                </a:solidFill>
                <a:effectLst/>
                <a:latin typeface="+mn-lt"/>
                <a:ea typeface="+mn-ea"/>
                <a:cs typeface="+mn-cs"/>
              </a:rPr>
              <a:t>також</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мають</a:t>
            </a:r>
            <a:r>
              <a:rPr lang="ru-RU" sz="1200" b="0" i="0" kern="1200" baseline="0" dirty="0" smtClean="0">
                <a:solidFill>
                  <a:schemeClr val="tx1"/>
                </a:solidFill>
                <a:effectLst/>
                <a:latin typeface="+mn-lt"/>
                <a:ea typeface="+mn-ea"/>
                <a:cs typeface="+mn-cs"/>
              </a:rPr>
              <a:t> </a:t>
            </a:r>
            <a:r>
              <a:rPr lang="ru-RU" sz="1200" b="0" i="0" kern="1200" baseline="0" dirty="0" err="1" smtClean="0">
                <a:solidFill>
                  <a:schemeClr val="tx1"/>
                </a:solidFill>
                <a:effectLst/>
                <a:latin typeface="+mn-lt"/>
                <a:ea typeface="+mn-ea"/>
                <a:cs typeface="+mn-cs"/>
              </a:rPr>
              <a:t>видимість</a:t>
            </a:r>
            <a:r>
              <a:rPr lang="ru-RU" sz="1200" b="0" i="0" kern="1200" baseline="0" dirty="0" smtClean="0">
                <a:solidFill>
                  <a:schemeClr val="tx1"/>
                </a:solidFill>
                <a:effectLst/>
                <a:latin typeface="+mn-lt"/>
                <a:ea typeface="+mn-ea"/>
                <a:cs typeface="+mn-cs"/>
              </a:rPr>
              <a:t> в межах блоку</a:t>
            </a:r>
            <a:r>
              <a:rPr lang="ru-RU" sz="1200" b="0" i="0" kern="1200" dirty="0" smtClean="0">
                <a:solidFill>
                  <a:schemeClr val="tx1"/>
                </a:solidFill>
                <a:effectLst/>
                <a:latin typeface="+mn-lt"/>
                <a:ea typeface="+mn-ea"/>
                <a:cs typeface="+mn-cs"/>
              </a:rPr>
              <a:t>.</a:t>
            </a:r>
          </a:p>
          <a:p>
            <a:endParaRPr lang="en-US" dirty="0"/>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4</a:t>
            </a:fld>
            <a:endParaRPr lang="en-US" sz="1400" b="0" strike="noStrike" spc="-1">
              <a:latin typeface="Times New Roman"/>
            </a:endParaRPr>
          </a:p>
        </p:txBody>
      </p:sp>
    </p:spTree>
    <p:extLst>
      <p:ext uri="{BB962C8B-B14F-4D97-AF65-F5344CB8AC3E}">
        <p14:creationId xmlns:p14="http://schemas.microsoft.com/office/powerpoint/2010/main" val="2197912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dirty="0" smtClean="0">
                <a:solidFill>
                  <a:schemeClr val="tx1"/>
                </a:solidFill>
                <a:effectLst/>
                <a:latin typeface="+mn-lt"/>
                <a:ea typeface="+mn-ea"/>
                <a:cs typeface="+mn-cs"/>
              </a:rPr>
              <a:t>Новий цикл </a:t>
            </a:r>
            <a:r>
              <a:rPr lang="en-US" sz="1200" b="0" i="0" kern="1200" dirty="0" smtClean="0">
                <a:solidFill>
                  <a:schemeClr val="tx1"/>
                </a:solidFill>
                <a:effectLst/>
                <a:latin typeface="+mn-lt"/>
                <a:ea typeface="+mn-ea"/>
                <a:cs typeface="+mn-cs"/>
              </a:rPr>
              <a:t>for ... of </a:t>
            </a:r>
            <a:r>
              <a:rPr lang="uk-UA" sz="1200" b="0" i="0" kern="1200" dirty="0" smtClean="0">
                <a:solidFill>
                  <a:schemeClr val="tx1"/>
                </a:solidFill>
                <a:effectLst/>
                <a:latin typeface="+mn-lt"/>
                <a:ea typeface="+mn-ea"/>
                <a:cs typeface="+mn-cs"/>
              </a:rPr>
              <a:t>дозволяє нам дуже легко перебирати масиви чи інші </a:t>
            </a:r>
            <a:r>
              <a:rPr lang="uk-UA" sz="1200" b="0" i="0" kern="1200" dirty="0" err="1" smtClean="0">
                <a:solidFill>
                  <a:schemeClr val="tx1"/>
                </a:solidFill>
                <a:effectLst/>
                <a:latin typeface="+mn-lt"/>
                <a:ea typeface="+mn-ea"/>
                <a:cs typeface="+mn-cs"/>
              </a:rPr>
              <a:t>ітерабельні</a:t>
            </a:r>
            <a:r>
              <a:rPr lang="uk-UA" sz="1200" b="0" i="0" kern="1200" dirty="0" smtClean="0">
                <a:solidFill>
                  <a:schemeClr val="tx1"/>
                </a:solidFill>
                <a:effectLst/>
                <a:latin typeface="+mn-lt"/>
                <a:ea typeface="+mn-ea"/>
                <a:cs typeface="+mn-cs"/>
              </a:rPr>
              <a:t> об'єкти. Крім того, код всередині циклу виконується для кожного елемента ітеративного об'єкта. Цикл </a:t>
            </a:r>
            <a:r>
              <a:rPr lang="en-US" sz="1200" b="0" i="0" kern="1200" dirty="0" smtClean="0">
                <a:solidFill>
                  <a:schemeClr val="tx1"/>
                </a:solidFill>
                <a:effectLst/>
                <a:latin typeface="+mn-lt"/>
                <a:ea typeface="+mn-ea"/>
                <a:cs typeface="+mn-cs"/>
              </a:rPr>
              <a:t>for ... of </a:t>
            </a:r>
            <a:r>
              <a:rPr lang="uk-UA" sz="1200" b="0" i="0" kern="1200" dirty="0" smtClean="0">
                <a:solidFill>
                  <a:schemeClr val="tx1"/>
                </a:solidFill>
                <a:effectLst/>
                <a:latin typeface="+mn-lt"/>
                <a:ea typeface="+mn-ea"/>
                <a:cs typeface="+mn-cs"/>
              </a:rPr>
              <a:t>не працює з об’єктами, оскільки вони не піддаються ітерації. Якщо ви хочете переглядати властивості об’єкта, ви можете використовувати цикл </a:t>
            </a:r>
            <a:r>
              <a:rPr lang="en-US" sz="1200" b="0" i="0" kern="1200" dirty="0" smtClean="0">
                <a:solidFill>
                  <a:schemeClr val="tx1"/>
                </a:solidFill>
                <a:effectLst/>
                <a:latin typeface="+mn-lt"/>
                <a:ea typeface="+mn-ea"/>
                <a:cs typeface="+mn-cs"/>
              </a:rPr>
              <a:t>for-in.</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5</a:t>
            </a:fld>
            <a:endParaRPr lang="en-US" sz="1400" b="0" strike="noStrike" spc="-1">
              <a:latin typeface="Times New Roman"/>
            </a:endParaRPr>
          </a:p>
        </p:txBody>
      </p:sp>
    </p:spTree>
    <p:extLst>
      <p:ext uri="{BB962C8B-B14F-4D97-AF65-F5344CB8AC3E}">
        <p14:creationId xmlns:p14="http://schemas.microsoft.com/office/powerpoint/2010/main" val="523871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r>
              <a:rPr lang="uk-UA" dirty="0" smtClean="0"/>
              <a:t/>
            </a:r>
            <a:br>
              <a:rPr lang="uk-UA" dirty="0" smtClean="0"/>
            </a:br>
            <a:r>
              <a:rPr lang="uk-UA" sz="1200" b="0" i="0" kern="1200" dirty="0" smtClean="0">
                <a:solidFill>
                  <a:schemeClr val="tx1"/>
                </a:solidFill>
                <a:effectLst/>
                <a:latin typeface="+mn-lt"/>
                <a:ea typeface="+mn-ea"/>
                <a:cs typeface="+mn-cs"/>
              </a:rPr>
              <a:t>Шаблонні літерали забезпечують простий і чистий спосіб створення багаторядкових</a:t>
            </a:r>
            <a:r>
              <a:rPr lang="uk-UA" sz="1200" b="0" i="0" kern="1200" baseline="0" dirty="0" smtClean="0">
                <a:solidFill>
                  <a:schemeClr val="tx1"/>
                </a:solidFill>
                <a:effectLst/>
                <a:latin typeface="+mn-lt"/>
                <a:ea typeface="+mn-ea"/>
                <a:cs typeface="+mn-cs"/>
              </a:rPr>
              <a:t> стрічок</a:t>
            </a:r>
            <a:r>
              <a:rPr lang="uk-UA" sz="1200" b="0" i="0" kern="1200" dirty="0" smtClean="0">
                <a:solidFill>
                  <a:schemeClr val="tx1"/>
                </a:solidFill>
                <a:effectLst/>
                <a:latin typeface="+mn-lt"/>
                <a:ea typeface="+mn-ea"/>
                <a:cs typeface="+mn-cs"/>
              </a:rPr>
              <a:t>. Тепер ми можемо вставляти змінні або вирази в рядок у будь-якому місці без будь-яких клопотів. Шаблонні літерали створюються із використанням символу зворотного позначення (``) (серйозний акцент) замість звичайних подвійних або одинарних лапок. Змінні або вирази можуть бути розміщені всередині рядка за допомогою синтаксису $ {...}.</a:t>
            </a:r>
            <a:endParaRPr lang="en-US" dirty="0"/>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6</a:t>
            </a:fld>
            <a:endParaRPr lang="en-US" sz="1400" b="0" strike="noStrike" spc="-1">
              <a:latin typeface="Times New Roman"/>
            </a:endParaRPr>
          </a:p>
        </p:txBody>
      </p:sp>
    </p:spTree>
    <p:extLst>
      <p:ext uri="{BB962C8B-B14F-4D97-AF65-F5344CB8AC3E}">
        <p14:creationId xmlns:p14="http://schemas.microsoft.com/office/powerpoint/2010/main" val="1850705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r>
              <a:rPr lang="uk-UA" dirty="0" smtClean="0"/>
              <a:t/>
            </a:r>
            <a:br>
              <a:rPr lang="uk-UA" dirty="0" smtClean="0"/>
            </a:br>
            <a:r>
              <a:rPr lang="uk-UA" sz="1200" b="0" i="0" kern="1200" dirty="0" smtClean="0">
                <a:solidFill>
                  <a:schemeClr val="tx1"/>
                </a:solidFill>
                <a:effectLst/>
                <a:latin typeface="+mn-lt"/>
                <a:ea typeface="+mn-ea"/>
                <a:cs typeface="+mn-cs"/>
              </a:rPr>
              <a:t>У </a:t>
            </a:r>
            <a:r>
              <a:rPr lang="en-US" sz="1200" b="0" i="0" kern="1200" dirty="0" smtClean="0">
                <a:solidFill>
                  <a:schemeClr val="tx1"/>
                </a:solidFill>
                <a:effectLst/>
                <a:latin typeface="+mn-lt"/>
                <a:ea typeface="+mn-ea"/>
                <a:cs typeface="+mn-cs"/>
              </a:rPr>
              <a:t>ES6 </a:t>
            </a:r>
            <a:r>
              <a:rPr lang="uk-UA" sz="1200" b="0" i="0" kern="1200" dirty="0" smtClean="0">
                <a:solidFill>
                  <a:schemeClr val="tx1"/>
                </a:solidFill>
                <a:effectLst/>
                <a:latin typeface="+mn-lt"/>
                <a:ea typeface="+mn-ea"/>
                <a:cs typeface="+mn-cs"/>
              </a:rPr>
              <a:t>ви можете вказати значення за замовчуванням для параметрів функції. Це означає, що якщо не надано жодних аргументів для функціонування, коли його викликають, будуть використовуватися ці значення параметрів за замовчуванням. </a:t>
            </a:r>
            <a:endParaRPr lang="en-US" dirty="0"/>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7</a:t>
            </a:fld>
            <a:endParaRPr lang="en-US" sz="1400" b="0" strike="noStrike" spc="-1">
              <a:latin typeface="Times New Roman"/>
            </a:endParaRPr>
          </a:p>
        </p:txBody>
      </p:sp>
    </p:spTree>
    <p:extLst>
      <p:ext uri="{BB962C8B-B14F-4D97-AF65-F5344CB8AC3E}">
        <p14:creationId xmlns:p14="http://schemas.microsoft.com/office/powerpoint/2010/main" val="2770448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Стрілочні функції - ще одна цікава функція в ES6. Вони забезпечують більш стислий синтаксис для написання виразів функцій, відмовляючись від ключових слів </a:t>
            </a:r>
            <a:r>
              <a:rPr lang="en-US" dirty="0" smtClean="0"/>
              <a:t>function</a:t>
            </a:r>
            <a:r>
              <a:rPr lang="uk-UA" dirty="0" smtClean="0"/>
              <a:t> і </a:t>
            </a:r>
            <a:r>
              <a:rPr lang="en-US" dirty="0" smtClean="0"/>
              <a:t>return</a:t>
            </a:r>
            <a:r>
              <a:rPr lang="uk-UA" dirty="0" smtClean="0"/>
              <a:t>. </a:t>
            </a:r>
            <a:r>
              <a:rPr lang="uk-UA" dirty="0" smtClean="0"/>
              <a:t>Стрілочні функції- </a:t>
            </a:r>
            <a:r>
              <a:rPr lang="uk-UA" dirty="0" smtClean="0"/>
              <a:t>записуються за допомогою жирної стрілки (=&gt;). Ви також можете пропустити дужки, тобто (), якщо є рівно один параметр. Дужки</a:t>
            </a:r>
            <a:r>
              <a:rPr lang="uk-UA" baseline="0" dirty="0" smtClean="0"/>
              <a:t> ставляться</a:t>
            </a:r>
            <a:r>
              <a:rPr lang="uk-UA" dirty="0" smtClean="0"/>
              <a:t>, коли у вас є нуль або більше одного параметра. Крім того, якщо у тілі функції є більше одного виразу, вам потрібно обернути його фігурними дужками ({}). У цьому випадку вам також потрібно використовувати оператор </a:t>
            </a:r>
            <a:r>
              <a:rPr lang="uk-UA" dirty="0" err="1" smtClean="0"/>
              <a:t>return</a:t>
            </a:r>
            <a:r>
              <a:rPr lang="uk-UA" dirty="0" smtClean="0"/>
              <a:t>, щоб повернути значення.</a:t>
            </a:r>
            <a:endParaRPr lang="en-US" dirty="0"/>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8</a:t>
            </a:fld>
            <a:endParaRPr lang="en-US" sz="1400" b="0" strike="noStrike" spc="-1">
              <a:latin typeface="Times New Roman"/>
            </a:endParaRPr>
          </a:p>
        </p:txBody>
      </p:sp>
    </p:spTree>
    <p:extLst>
      <p:ext uri="{BB962C8B-B14F-4D97-AF65-F5344CB8AC3E}">
        <p14:creationId xmlns:p14="http://schemas.microsoft.com/office/powerpoint/2010/main" val="2016344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9</a:t>
            </a:fld>
            <a:endParaRPr lang="en-US" sz="1400" b="0" strike="noStrike" spc="-1">
              <a:latin typeface="Times New Roman"/>
            </a:endParaRPr>
          </a:p>
        </p:txBody>
      </p:sp>
    </p:spTree>
    <p:extLst>
      <p:ext uri="{BB962C8B-B14F-4D97-AF65-F5344CB8AC3E}">
        <p14:creationId xmlns:p14="http://schemas.microsoft.com/office/powerpoint/2010/main" val="1828471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6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7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7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7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8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8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8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9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9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9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9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0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0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0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1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1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1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1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3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4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4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4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5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5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w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w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8F2585"/>
            </a:gs>
            <a:gs pos="100000">
              <a:srgbClr val="F26D26"/>
            </a:gs>
          </a:gsLst>
          <a:lin ang="10800000"/>
        </a:gradFill>
        <a:effectLst/>
      </p:bgPr>
    </p:bg>
    <p:spTree>
      <p:nvGrpSpPr>
        <p:cNvPr id="1" name=""/>
        <p:cNvGrpSpPr/>
        <p:nvPr/>
      </p:nvGrpSpPr>
      <p:grpSpPr>
        <a:xfrm>
          <a:off x="0" y="0"/>
          <a:ext cx="0" cy="0"/>
          <a:chOff x="0" y="0"/>
          <a:chExt cx="0" cy="0"/>
        </a:xfrm>
      </p:grpSpPr>
      <p:pic>
        <p:nvPicPr>
          <p:cNvPr id="4" name="Picture 8"/>
          <p:cNvPicPr/>
          <p:nvPr/>
        </p:nvPicPr>
        <p:blipFill>
          <a:blip r:embed="rId14"/>
          <a:stretch/>
        </p:blipFill>
        <p:spPr>
          <a:xfrm>
            <a:off x="9959040" y="5906880"/>
            <a:ext cx="1546200" cy="264600"/>
          </a:xfrm>
          <a:prstGeom prst="rect">
            <a:avLst/>
          </a:prstGeom>
          <a:ln>
            <a:noFill/>
          </a:ln>
        </p:spPr>
      </p:pic>
      <p:pic>
        <p:nvPicPr>
          <p:cNvPr id="5" name="Picture 7"/>
          <p:cNvPicPr/>
          <p:nvPr/>
        </p:nvPicPr>
        <p:blipFill>
          <a:blip r:embed="rId14"/>
          <a:stretch/>
        </p:blipFill>
        <p:spPr>
          <a:xfrm>
            <a:off x="9959040" y="5906880"/>
            <a:ext cx="1546200" cy="264600"/>
          </a:xfrm>
          <a:prstGeom prst="rect">
            <a:avLst/>
          </a:prstGeom>
          <a:ln>
            <a:noFill/>
          </a:ln>
        </p:spPr>
      </p:pic>
      <p:sp>
        <p:nvSpPr>
          <p:cNvPr id="2" name="PlaceHolder 1"/>
          <p:cNvSpPr>
            <a:spLocks noGrp="1"/>
          </p:cNvSpPr>
          <p:nvPr>
            <p:ph type="title"/>
          </p:nvPr>
        </p:nvSpPr>
        <p:spPr>
          <a:xfrm>
            <a:off x="685800" y="685800"/>
            <a:ext cx="10819800" cy="685080"/>
          </a:xfrm>
          <a:prstGeom prst="rect">
            <a:avLst/>
          </a:prstGeom>
        </p:spPr>
        <p:txBody>
          <a:bodyPr lIns="0" tIns="0" rIns="0" bIns="0" anchor="ctr">
            <a:noAutofit/>
          </a:bodyPr>
          <a:lstStyle/>
          <a:p>
            <a:pPr algn="ctr"/>
            <a:r>
              <a:rPr lang="en-US" sz="18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8F2585"/>
            </a:gs>
            <a:gs pos="100000">
              <a:srgbClr val="F26D26"/>
            </a:gs>
          </a:gsLst>
          <a:lin ang="10800000"/>
        </a:gradFill>
        <a:effectLst/>
      </p:bgPr>
    </p:bg>
    <p:spTree>
      <p:nvGrpSpPr>
        <p:cNvPr id="1" name=""/>
        <p:cNvGrpSpPr/>
        <p:nvPr/>
      </p:nvGrpSpPr>
      <p:grpSpPr>
        <a:xfrm>
          <a:off x="0" y="0"/>
          <a:ext cx="0" cy="0"/>
          <a:chOff x="0" y="0"/>
          <a:chExt cx="0" cy="0"/>
        </a:xfrm>
      </p:grpSpPr>
      <p:pic>
        <p:nvPicPr>
          <p:cNvPr id="40" name="Picture 8"/>
          <p:cNvPicPr/>
          <p:nvPr/>
        </p:nvPicPr>
        <p:blipFill>
          <a:blip r:embed="rId14"/>
          <a:stretch/>
        </p:blipFill>
        <p:spPr>
          <a:xfrm>
            <a:off x="9959040" y="5906880"/>
            <a:ext cx="1546200" cy="264600"/>
          </a:xfrm>
          <a:prstGeom prst="rect">
            <a:avLst/>
          </a:prstGeom>
          <a:ln>
            <a:noFill/>
          </a:ln>
        </p:spPr>
      </p:pic>
      <p:sp>
        <p:nvSpPr>
          <p:cNvPr id="41" name="CustomShape 1"/>
          <p:cNvSpPr/>
          <p:nvPr/>
        </p:nvSpPr>
        <p:spPr>
          <a:xfrm>
            <a:off x="0" y="1744920"/>
            <a:ext cx="12191400" cy="5112360"/>
          </a:xfrm>
          <a:prstGeom prst="rect">
            <a:avLst/>
          </a:prstGeom>
          <a:solidFill>
            <a:srgbClr val="FFFFFF"/>
          </a:solidFill>
          <a:ln w="12600">
            <a:noFill/>
          </a:ln>
        </p:spPr>
        <p:style>
          <a:lnRef idx="0">
            <a:scrgbClr r="0" g="0" b="0"/>
          </a:lnRef>
          <a:fillRef idx="0">
            <a:scrgbClr r="0" g="0" b="0"/>
          </a:fillRef>
          <a:effectRef idx="0">
            <a:scrgbClr r="0" g="0" b="0"/>
          </a:effectRef>
          <a:fontRef idx="minor"/>
        </p:style>
      </p:sp>
      <p:pic>
        <p:nvPicPr>
          <p:cNvPr id="42" name="Picture 7"/>
          <p:cNvPicPr/>
          <p:nvPr/>
        </p:nvPicPr>
        <p:blipFill>
          <a:blip r:embed="rId15"/>
          <a:stretch/>
        </p:blipFill>
        <p:spPr>
          <a:xfrm>
            <a:off x="9961920" y="5906880"/>
            <a:ext cx="1541160" cy="264600"/>
          </a:xfrm>
          <a:prstGeom prst="rect">
            <a:avLst/>
          </a:prstGeom>
          <a:ln>
            <a:noFill/>
          </a:ln>
        </p:spPr>
      </p:pic>
      <p:sp>
        <p:nvSpPr>
          <p:cNvPr id="43" name="PlaceHolder 2"/>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44"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8F2585"/>
            </a:gs>
            <a:gs pos="100000">
              <a:srgbClr val="F26D26"/>
            </a:gs>
          </a:gsLst>
          <a:lin ang="10800000"/>
        </a:gradFill>
        <a:effectLst/>
      </p:bgPr>
    </p:bg>
    <p:spTree>
      <p:nvGrpSpPr>
        <p:cNvPr id="1" name=""/>
        <p:cNvGrpSpPr/>
        <p:nvPr/>
      </p:nvGrpSpPr>
      <p:grpSpPr>
        <a:xfrm>
          <a:off x="0" y="0"/>
          <a:ext cx="0" cy="0"/>
          <a:chOff x="0" y="0"/>
          <a:chExt cx="0" cy="0"/>
        </a:xfrm>
      </p:grpSpPr>
      <p:pic>
        <p:nvPicPr>
          <p:cNvPr id="81" name="Picture 8"/>
          <p:cNvPicPr/>
          <p:nvPr/>
        </p:nvPicPr>
        <p:blipFill>
          <a:blip r:embed="rId14"/>
          <a:stretch/>
        </p:blipFill>
        <p:spPr>
          <a:xfrm>
            <a:off x="9959040" y="5906880"/>
            <a:ext cx="1546200" cy="264600"/>
          </a:xfrm>
          <a:prstGeom prst="rect">
            <a:avLst/>
          </a:prstGeom>
          <a:ln>
            <a:noFill/>
          </a:ln>
        </p:spPr>
      </p:pic>
      <p:sp>
        <p:nvSpPr>
          <p:cNvPr id="8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8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20" name="Picture 8"/>
          <p:cNvPicPr/>
          <p:nvPr/>
        </p:nvPicPr>
        <p:blipFill>
          <a:blip r:embed="rId14"/>
          <a:stretch/>
        </p:blipFill>
        <p:spPr>
          <a:xfrm>
            <a:off x="9959040" y="5906880"/>
            <a:ext cx="1546200" cy="264600"/>
          </a:xfrm>
          <a:prstGeom prst="rect">
            <a:avLst/>
          </a:prstGeom>
          <a:ln>
            <a:noFill/>
          </a:ln>
        </p:spPr>
      </p:pic>
      <p:sp>
        <p:nvSpPr>
          <p:cNvPr id="121" name="CustomShape 1"/>
          <p:cNvSpPr/>
          <p:nvPr/>
        </p:nvSpPr>
        <p:spPr>
          <a:xfrm>
            <a:off x="9487080" y="236880"/>
            <a:ext cx="2120760" cy="25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100" b="0" strike="noStrike" spc="-1">
                <a:solidFill>
                  <a:srgbClr val="000000"/>
                </a:solidFill>
                <a:latin typeface="Open Sans Regular"/>
                <a:ea typeface="Open Sans Regular"/>
              </a:rPr>
              <a:t>SoftServe Confidential</a:t>
            </a:r>
            <a:endParaRPr lang="en-US" sz="1100" b="0" strike="noStrike" spc="-1">
              <a:latin typeface="Arial"/>
            </a:endParaRPr>
          </a:p>
        </p:txBody>
      </p:sp>
      <p:sp>
        <p:nvSpPr>
          <p:cNvPr id="122" name="PlaceHolder 2"/>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23"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5.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5.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5.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5.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5.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5.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hyperlink" Target="https://habr.com/ru/post/305900/#15" TargetMode="External"/><Relationship Id="rId2" Type="http://schemas.openxmlformats.org/officeDocument/2006/relationships/hyperlink" Target="http://ova2.github.io/es6-presentations/slides/letconst/index.html#1" TargetMode="External"/><Relationship Id="rId1" Type="http://schemas.openxmlformats.org/officeDocument/2006/relationships/slideLayout" Target="../slideLayouts/slideLayout25.xml"/><Relationship Id="rId6" Type="http://schemas.openxmlformats.org/officeDocument/2006/relationships/hyperlink" Target="https://webformyself.com/sintaksis-i-obzor-funkcij-es6/" TargetMode="External"/><Relationship Id="rId5" Type="http://schemas.openxmlformats.org/officeDocument/2006/relationships/hyperlink" Target="https://monsterlessons.com/project/series/es6-dlya-nachinayushih" TargetMode="External"/><Relationship Id="rId4" Type="http://schemas.openxmlformats.org/officeDocument/2006/relationships/hyperlink" Target="https://www.w3schools.com/js/js_es6.asp"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5.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610200" y="220320"/>
            <a:ext cx="11368080" cy="416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ts val="11001"/>
              </a:lnSpc>
              <a:spcAft>
                <a:spcPts val="7055"/>
              </a:spcAft>
            </a:pPr>
            <a:r>
              <a:t/>
            </a:r>
            <a:br/>
            <a:r>
              <a:rPr lang="en-US" sz="10000" b="0" strike="noStrike" spc="-1">
                <a:solidFill>
                  <a:srgbClr val="FFFFFF"/>
                </a:solidFill>
                <a:latin typeface="Proxima Nova Black"/>
              </a:rPr>
              <a:t>EcmaScript 2015</a:t>
            </a:r>
            <a:endParaRPr lang="en-US" sz="10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b="0" strike="noStrike" spc="-1">
                <a:solidFill>
                  <a:srgbClr val="FFFFFF"/>
                </a:solidFill>
                <a:latin typeface="Proxima Nova Black"/>
              </a:rPr>
              <a:t>Arrow Functions</a:t>
            </a:r>
            <a:endParaRPr lang="en-US" sz="4400" b="0" strike="noStrike" spc="-1">
              <a:latin typeface="Arial"/>
            </a:endParaRPr>
          </a:p>
        </p:txBody>
      </p:sp>
      <p:sp>
        <p:nvSpPr>
          <p:cNvPr id="194" name="CustomShape 2"/>
          <p:cNvSpPr/>
          <p:nvPr/>
        </p:nvSpPr>
        <p:spPr>
          <a:xfrm>
            <a:off x="7223760" y="1645920"/>
            <a:ext cx="4297320" cy="21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1800" b="0" strike="noStrike" spc="-1" dirty="0">
                <a:solidFill>
                  <a:srgbClr val="FFFFFF"/>
                </a:solidFill>
                <a:latin typeface="Arial"/>
              </a:rPr>
              <a:t>There is an important difference between regular functions and arrow functions. Unlike a normal function, an arrow function does not have its own </a:t>
            </a:r>
            <a:r>
              <a:rPr lang="en-US" sz="1800" b="1" strike="noStrike" spc="-1" dirty="0">
                <a:solidFill>
                  <a:srgbClr val="000000"/>
                </a:solidFill>
                <a:latin typeface="Arial"/>
              </a:rPr>
              <a:t>this</a:t>
            </a:r>
            <a:r>
              <a:rPr lang="en-US" sz="1800" b="0" strike="noStrike" spc="-1" dirty="0">
                <a:solidFill>
                  <a:srgbClr val="FFFFFF"/>
                </a:solidFill>
                <a:latin typeface="Arial"/>
              </a:rPr>
              <a:t>, it takes </a:t>
            </a:r>
            <a:r>
              <a:rPr lang="en-US" sz="1800" b="1" strike="noStrike" spc="-1" dirty="0">
                <a:solidFill>
                  <a:srgbClr val="FFFFFF"/>
                </a:solidFill>
                <a:latin typeface="Arial"/>
              </a:rPr>
              <a:t>this</a:t>
            </a:r>
            <a:r>
              <a:rPr lang="en-US" sz="1800" b="0" strike="noStrike" spc="-1" dirty="0">
                <a:solidFill>
                  <a:srgbClr val="FFFFFF"/>
                </a:solidFill>
                <a:latin typeface="Arial"/>
              </a:rPr>
              <a:t> from the outer function where it is defined. In JavaScript, </a:t>
            </a:r>
            <a:r>
              <a:rPr lang="en-US" sz="1800" b="1" strike="noStrike" spc="-1" dirty="0">
                <a:solidFill>
                  <a:srgbClr val="FFFFFF"/>
                </a:solidFill>
                <a:latin typeface="Arial"/>
              </a:rPr>
              <a:t>this </a:t>
            </a:r>
            <a:r>
              <a:rPr lang="en-US" sz="1800" b="0" strike="noStrike" spc="-1" dirty="0">
                <a:solidFill>
                  <a:srgbClr val="FFFFFF"/>
                </a:solidFill>
                <a:latin typeface="Arial"/>
              </a:rPr>
              <a:t>is the current execution context of a function.</a:t>
            </a:r>
            <a:endParaRPr lang="en-US" sz="1800" b="0" strike="noStrike" spc="-1" dirty="0">
              <a:latin typeface="Arial"/>
            </a:endParaRPr>
          </a:p>
        </p:txBody>
      </p:sp>
      <p:pic>
        <p:nvPicPr>
          <p:cNvPr id="195" name="Рисунок 194"/>
          <p:cNvPicPr/>
          <p:nvPr/>
        </p:nvPicPr>
        <p:blipFill>
          <a:blip r:embed="rId3"/>
          <a:stretch/>
        </p:blipFill>
        <p:spPr>
          <a:xfrm>
            <a:off x="548640" y="1737360"/>
            <a:ext cx="6217560" cy="46188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b="0" strike="noStrike" spc="-1">
                <a:solidFill>
                  <a:srgbClr val="FFFFFF"/>
                </a:solidFill>
                <a:latin typeface="Proxima Nova Black"/>
              </a:rPr>
              <a:t>Classes</a:t>
            </a:r>
            <a:endParaRPr lang="en-US" sz="4400" b="0" strike="noStrike" spc="-1">
              <a:latin typeface="Arial"/>
            </a:endParaRPr>
          </a:p>
        </p:txBody>
      </p:sp>
      <p:sp>
        <p:nvSpPr>
          <p:cNvPr id="197" name="CustomShape 2"/>
          <p:cNvSpPr/>
          <p:nvPr/>
        </p:nvSpPr>
        <p:spPr>
          <a:xfrm>
            <a:off x="837360" y="1370160"/>
            <a:ext cx="10606680" cy="162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1800" b="0" strike="noStrike" spc="-1" dirty="0">
                <a:solidFill>
                  <a:srgbClr val="FFFFFF"/>
                </a:solidFill>
                <a:latin typeface="Arial"/>
              </a:rPr>
              <a:t>In </a:t>
            </a:r>
            <a:r>
              <a:rPr lang="en-US" sz="1800" b="0" strike="noStrike" spc="-1" dirty="0" err="1">
                <a:solidFill>
                  <a:srgbClr val="FFFFFF"/>
                </a:solidFill>
                <a:latin typeface="Arial"/>
              </a:rPr>
              <a:t>ECMAScript</a:t>
            </a:r>
            <a:r>
              <a:rPr lang="en-US" sz="1800" b="0" strike="noStrike" spc="-1" dirty="0">
                <a:solidFill>
                  <a:srgbClr val="FFFFFF"/>
                </a:solidFill>
                <a:latin typeface="Arial"/>
              </a:rPr>
              <a:t> 5 and earlier, classes were never existed in JavaScript. Classes are introduced in ES6 which looks similar to classes in other object oriented languages, such as Java, PHP, etc., however they do not work exactly the same way. ES6 classes make it easier to create objects, implement inheritance by using the extends keyword, and reuse the code. In ES6 you can declare a class using the new class keyword followed by a class-name. By convention class names are written in </a:t>
            </a:r>
            <a:r>
              <a:rPr lang="en-US" sz="1800" b="0" strike="noStrike" spc="-1" dirty="0" err="1">
                <a:solidFill>
                  <a:srgbClr val="FFFFFF"/>
                </a:solidFill>
                <a:latin typeface="Arial"/>
              </a:rPr>
              <a:t>TitleCase</a:t>
            </a:r>
            <a:r>
              <a:rPr lang="en-US" sz="1800" b="0" strike="noStrike" spc="-1" dirty="0">
                <a:solidFill>
                  <a:srgbClr val="FFFFFF"/>
                </a:solidFill>
                <a:latin typeface="Arial"/>
              </a:rPr>
              <a:t> (i.e. capitalizing the first letter of each word).</a:t>
            </a:r>
            <a:endParaRPr lang="en-US" sz="1800" b="0" strike="noStrike" spc="-1" dirty="0">
              <a:latin typeface="Arial"/>
            </a:endParaRPr>
          </a:p>
        </p:txBody>
      </p:sp>
      <p:pic>
        <p:nvPicPr>
          <p:cNvPr id="198" name="Рисунок 197"/>
          <p:cNvPicPr/>
          <p:nvPr/>
        </p:nvPicPr>
        <p:blipFill>
          <a:blip r:embed="rId3"/>
          <a:stretch/>
        </p:blipFill>
        <p:spPr>
          <a:xfrm>
            <a:off x="989640" y="3139560"/>
            <a:ext cx="3355920" cy="2848320"/>
          </a:xfrm>
          <a:prstGeom prst="rect">
            <a:avLst/>
          </a:prstGeom>
          <a:ln>
            <a:noFill/>
          </a:ln>
        </p:spPr>
      </p:pic>
      <p:pic>
        <p:nvPicPr>
          <p:cNvPr id="199" name="Рисунок 198"/>
          <p:cNvPicPr/>
          <p:nvPr/>
        </p:nvPicPr>
        <p:blipFill>
          <a:blip r:embed="rId4"/>
          <a:stretch/>
        </p:blipFill>
        <p:spPr>
          <a:xfrm>
            <a:off x="4663440" y="3108960"/>
            <a:ext cx="3108600" cy="2925720"/>
          </a:xfrm>
          <a:prstGeom prst="rect">
            <a:avLst/>
          </a:prstGeom>
          <a:ln>
            <a:noFill/>
          </a:ln>
        </p:spPr>
      </p:pic>
      <p:pic>
        <p:nvPicPr>
          <p:cNvPr id="200" name="Рисунок 199"/>
          <p:cNvPicPr/>
          <p:nvPr/>
        </p:nvPicPr>
        <p:blipFill>
          <a:blip r:embed="rId5"/>
          <a:stretch/>
        </p:blipFill>
        <p:spPr>
          <a:xfrm>
            <a:off x="8046720" y="3108960"/>
            <a:ext cx="3474360" cy="24904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b="0" strike="noStrike" spc="-1">
                <a:solidFill>
                  <a:srgbClr val="FFFFFF"/>
                </a:solidFill>
                <a:latin typeface="Proxima Nova Black"/>
              </a:rPr>
              <a:t>Modules</a:t>
            </a:r>
            <a:endParaRPr lang="en-US" sz="4400" b="0" strike="noStrike" spc="-1">
              <a:latin typeface="Arial"/>
            </a:endParaRPr>
          </a:p>
        </p:txBody>
      </p:sp>
      <p:sp>
        <p:nvSpPr>
          <p:cNvPr id="202" name="CustomShape 2"/>
          <p:cNvSpPr/>
          <p:nvPr/>
        </p:nvSpPr>
        <p:spPr>
          <a:xfrm>
            <a:off x="914400" y="1554480"/>
            <a:ext cx="10789560" cy="136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1800" b="0" strike="noStrike" spc="-1" dirty="0">
                <a:solidFill>
                  <a:srgbClr val="FFFFFF"/>
                </a:solidFill>
                <a:latin typeface="Arial"/>
              </a:rPr>
              <a:t>Prior to ES6, there were no native support for modules in JavaScript. Everything inside a JavaScript application, for example variables across different JavaScript files, shared the same scope.ES6 introduces file based module, in which each module is represented by a separate .</a:t>
            </a:r>
            <a:r>
              <a:rPr lang="en-US" sz="1800" b="0" strike="noStrike" spc="-1" dirty="0" err="1">
                <a:solidFill>
                  <a:srgbClr val="FFFFFF"/>
                </a:solidFill>
                <a:latin typeface="Arial"/>
              </a:rPr>
              <a:t>js</a:t>
            </a:r>
            <a:r>
              <a:rPr lang="en-US" sz="1800" b="0" strike="noStrike" spc="-1" dirty="0">
                <a:solidFill>
                  <a:srgbClr val="FFFFFF"/>
                </a:solidFill>
                <a:latin typeface="Arial"/>
              </a:rPr>
              <a:t> file. Now, you can use the export or import statement in a module to export or import variables, functions, classes or any other entity to/from other modules or files.</a:t>
            </a:r>
            <a:endParaRPr lang="en-US" sz="1800" b="0" strike="noStrike" spc="-1" dirty="0">
              <a:latin typeface="Arial"/>
            </a:endParaRPr>
          </a:p>
        </p:txBody>
      </p:sp>
      <p:pic>
        <p:nvPicPr>
          <p:cNvPr id="203" name="Рисунок 202"/>
          <p:cNvPicPr/>
          <p:nvPr/>
        </p:nvPicPr>
        <p:blipFill>
          <a:blip r:embed="rId3"/>
          <a:stretch/>
        </p:blipFill>
        <p:spPr>
          <a:xfrm>
            <a:off x="1589040" y="3120840"/>
            <a:ext cx="3714120" cy="2456640"/>
          </a:xfrm>
          <a:prstGeom prst="rect">
            <a:avLst/>
          </a:prstGeom>
          <a:ln>
            <a:noFill/>
          </a:ln>
        </p:spPr>
      </p:pic>
      <p:pic>
        <p:nvPicPr>
          <p:cNvPr id="204" name="Рисунок 203"/>
          <p:cNvPicPr/>
          <p:nvPr/>
        </p:nvPicPr>
        <p:blipFill>
          <a:blip r:embed="rId4"/>
          <a:stretch/>
        </p:blipFill>
        <p:spPr>
          <a:xfrm>
            <a:off x="6035040" y="3143520"/>
            <a:ext cx="5238000" cy="14281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b="0" strike="noStrike" spc="-1">
                <a:solidFill>
                  <a:srgbClr val="FFFFFF"/>
                </a:solidFill>
                <a:latin typeface="Proxima Nova Black"/>
              </a:rPr>
              <a:t>The Rest Parameters</a:t>
            </a:r>
            <a:endParaRPr lang="en-US" sz="4400" b="0" strike="noStrike" spc="-1">
              <a:latin typeface="Arial"/>
            </a:endParaRPr>
          </a:p>
        </p:txBody>
      </p:sp>
      <p:sp>
        <p:nvSpPr>
          <p:cNvPr id="206" name="CustomShape 2"/>
          <p:cNvSpPr/>
          <p:nvPr/>
        </p:nvSpPr>
        <p:spPr>
          <a:xfrm>
            <a:off x="822960" y="1828800"/>
            <a:ext cx="10606680" cy="136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1800" b="0" strike="noStrike" spc="-1" dirty="0">
                <a:solidFill>
                  <a:srgbClr val="FFFFFF"/>
                </a:solidFill>
                <a:latin typeface="Arial"/>
              </a:rPr>
              <a:t>     ES6 introduces rest parameters that allow us to pass an arbitrary number of parameters to a function in the form of an array. This is particularly helpful in situations when you want to pass parameters to a function but you have no idea how many you will need. A rest parameter is specified by prefixing a named parameter with rest operator (...) i.e. three dots. Rest parameter can only be the last one in the list of parameters, and there can only be one rest parameter.</a:t>
            </a:r>
            <a:endParaRPr lang="en-US" sz="1800" b="0" strike="noStrike" spc="-1" dirty="0">
              <a:latin typeface="Arial"/>
            </a:endParaRPr>
          </a:p>
        </p:txBody>
      </p:sp>
      <p:pic>
        <p:nvPicPr>
          <p:cNvPr id="207" name="Рисунок 206"/>
          <p:cNvPicPr/>
          <p:nvPr/>
        </p:nvPicPr>
        <p:blipFill>
          <a:blip r:embed="rId3"/>
          <a:stretch/>
        </p:blipFill>
        <p:spPr>
          <a:xfrm>
            <a:off x="914400" y="3594960"/>
            <a:ext cx="6666840" cy="1799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b="0" strike="noStrike" spc="-1">
                <a:solidFill>
                  <a:srgbClr val="FFFFFF"/>
                </a:solidFill>
                <a:latin typeface="Proxima Nova Black"/>
              </a:rPr>
              <a:t>The Spread Operator</a:t>
            </a:r>
            <a:endParaRPr lang="en-US" sz="4400" b="0" strike="noStrike" spc="-1">
              <a:latin typeface="Arial"/>
            </a:endParaRPr>
          </a:p>
        </p:txBody>
      </p:sp>
      <p:sp>
        <p:nvSpPr>
          <p:cNvPr id="209" name="CustomShape 2"/>
          <p:cNvSpPr/>
          <p:nvPr/>
        </p:nvSpPr>
        <p:spPr>
          <a:xfrm>
            <a:off x="822960" y="1828800"/>
            <a:ext cx="10789560" cy="85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dirty="0">
                <a:solidFill>
                  <a:srgbClr val="FFFFFF"/>
                </a:solidFill>
                <a:latin typeface="Arial"/>
              </a:rPr>
              <a:t>The spread operator, which is also denoted by (...), performs the exact opposite function of the rest operator. The spread operator spreads out (i.e. splits up) an array and passes the values into the specified function.</a:t>
            </a:r>
            <a:endParaRPr lang="en-US" sz="1800" b="0" strike="noStrike" spc="-1" dirty="0">
              <a:latin typeface="Arial"/>
            </a:endParaRPr>
          </a:p>
        </p:txBody>
      </p:sp>
      <p:pic>
        <p:nvPicPr>
          <p:cNvPr id="210" name="Рисунок 209"/>
          <p:cNvPicPr/>
          <p:nvPr/>
        </p:nvPicPr>
        <p:blipFill>
          <a:blip r:embed="rId3"/>
          <a:stretch/>
        </p:blipFill>
        <p:spPr>
          <a:xfrm>
            <a:off x="5806800" y="2981520"/>
            <a:ext cx="5165640" cy="2047320"/>
          </a:xfrm>
          <a:prstGeom prst="rect">
            <a:avLst/>
          </a:prstGeom>
          <a:ln>
            <a:noFill/>
          </a:ln>
        </p:spPr>
      </p:pic>
      <p:pic>
        <p:nvPicPr>
          <p:cNvPr id="211" name="Рисунок 210"/>
          <p:cNvPicPr/>
          <p:nvPr/>
        </p:nvPicPr>
        <p:blipFill>
          <a:blip r:embed="rId4"/>
          <a:stretch/>
        </p:blipFill>
        <p:spPr>
          <a:xfrm>
            <a:off x="914400" y="2987280"/>
            <a:ext cx="4845960" cy="3047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b="0" strike="noStrike" spc="-1">
                <a:solidFill>
                  <a:srgbClr val="FFFFFF"/>
                </a:solidFill>
                <a:latin typeface="Proxima Nova Black"/>
              </a:rPr>
              <a:t>Destructuring Assignment</a:t>
            </a:r>
            <a:endParaRPr lang="en-US" sz="4400" b="0" strike="noStrike" spc="-1">
              <a:latin typeface="Arial"/>
            </a:endParaRPr>
          </a:p>
        </p:txBody>
      </p:sp>
      <p:sp>
        <p:nvSpPr>
          <p:cNvPr id="213" name="CustomShape 2"/>
          <p:cNvSpPr/>
          <p:nvPr/>
        </p:nvSpPr>
        <p:spPr>
          <a:xfrm>
            <a:off x="822960" y="1554480"/>
            <a:ext cx="10881000" cy="85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1800" b="0" strike="noStrike" spc="-1" dirty="0">
                <a:solidFill>
                  <a:srgbClr val="FFFFFF"/>
                </a:solidFill>
                <a:latin typeface="Arial"/>
              </a:rPr>
              <a:t>The </a:t>
            </a:r>
            <a:r>
              <a:rPr lang="en-US" sz="1800" b="0" strike="noStrike" spc="-1" dirty="0" err="1">
                <a:solidFill>
                  <a:srgbClr val="FFFFFF"/>
                </a:solidFill>
                <a:latin typeface="Arial"/>
              </a:rPr>
              <a:t>destructuring</a:t>
            </a:r>
            <a:r>
              <a:rPr lang="en-US" sz="1800" b="0" strike="noStrike" spc="-1" dirty="0">
                <a:solidFill>
                  <a:srgbClr val="FFFFFF"/>
                </a:solidFill>
                <a:latin typeface="Arial"/>
              </a:rPr>
              <a:t> assignment is an expression that makes it easy to extract values from arrays, or properties from objects, into distinct variables by providing a shorter syntax. There are two kinds of </a:t>
            </a:r>
            <a:r>
              <a:rPr lang="en-US" sz="1800" b="0" strike="noStrike" spc="-1" dirty="0" err="1">
                <a:solidFill>
                  <a:srgbClr val="FFFFFF"/>
                </a:solidFill>
                <a:latin typeface="Arial"/>
              </a:rPr>
              <a:t>destructuring</a:t>
            </a:r>
            <a:r>
              <a:rPr lang="en-US" sz="1800" b="0" strike="noStrike" spc="-1" dirty="0">
                <a:solidFill>
                  <a:srgbClr val="FFFFFF"/>
                </a:solidFill>
                <a:latin typeface="Arial"/>
              </a:rPr>
              <a:t> assignment expressions—the array and object </a:t>
            </a:r>
            <a:r>
              <a:rPr lang="en-US" sz="1800" b="0" strike="noStrike" spc="-1" dirty="0" err="1">
                <a:solidFill>
                  <a:srgbClr val="FFFFFF"/>
                </a:solidFill>
                <a:latin typeface="Arial"/>
              </a:rPr>
              <a:t>destructuring</a:t>
            </a:r>
            <a:r>
              <a:rPr lang="en-US" sz="1800" b="0" strike="noStrike" spc="-1" dirty="0">
                <a:solidFill>
                  <a:srgbClr val="FFFFFF"/>
                </a:solidFill>
                <a:latin typeface="Arial"/>
              </a:rPr>
              <a:t> assignment.</a:t>
            </a:r>
            <a:endParaRPr lang="en-US" sz="1800" b="0" strike="noStrike" spc="-1" dirty="0">
              <a:latin typeface="Arial"/>
            </a:endParaRPr>
          </a:p>
        </p:txBody>
      </p:sp>
      <p:pic>
        <p:nvPicPr>
          <p:cNvPr id="214" name="Рисунок 213"/>
          <p:cNvPicPr/>
          <p:nvPr/>
        </p:nvPicPr>
        <p:blipFill>
          <a:blip r:embed="rId3"/>
          <a:stretch/>
        </p:blipFill>
        <p:spPr>
          <a:xfrm>
            <a:off x="297000" y="3474720"/>
            <a:ext cx="3543120" cy="1919880"/>
          </a:xfrm>
          <a:prstGeom prst="rect">
            <a:avLst/>
          </a:prstGeom>
          <a:ln>
            <a:noFill/>
          </a:ln>
        </p:spPr>
      </p:pic>
      <p:pic>
        <p:nvPicPr>
          <p:cNvPr id="215" name="Рисунок 214"/>
          <p:cNvPicPr/>
          <p:nvPr/>
        </p:nvPicPr>
        <p:blipFill>
          <a:blip r:embed="rId4"/>
          <a:stretch/>
        </p:blipFill>
        <p:spPr>
          <a:xfrm>
            <a:off x="3840480" y="3474720"/>
            <a:ext cx="4480200" cy="1919880"/>
          </a:xfrm>
          <a:prstGeom prst="rect">
            <a:avLst/>
          </a:prstGeom>
          <a:ln>
            <a:noFill/>
          </a:ln>
        </p:spPr>
      </p:pic>
      <p:pic>
        <p:nvPicPr>
          <p:cNvPr id="216" name="Рисунок 215"/>
          <p:cNvPicPr/>
          <p:nvPr/>
        </p:nvPicPr>
        <p:blipFill>
          <a:blip r:embed="rId5"/>
          <a:stretch/>
        </p:blipFill>
        <p:spPr>
          <a:xfrm>
            <a:off x="8305920" y="3474720"/>
            <a:ext cx="3398040" cy="1919880"/>
          </a:xfrm>
          <a:prstGeom prst="rect">
            <a:avLst/>
          </a:prstGeom>
          <a:ln>
            <a:noFill/>
          </a:ln>
        </p:spPr>
      </p:pic>
      <p:sp>
        <p:nvSpPr>
          <p:cNvPr id="217" name="CustomShape 3"/>
          <p:cNvSpPr/>
          <p:nvPr/>
        </p:nvSpPr>
        <p:spPr>
          <a:xfrm>
            <a:off x="822960" y="2651760"/>
            <a:ext cx="4114440" cy="60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1800" b="1" strike="noStrike" spc="-1" dirty="0">
                <a:solidFill>
                  <a:srgbClr val="FFFFFF"/>
                </a:solidFill>
                <a:latin typeface="Arial"/>
              </a:rPr>
              <a:t>The array </a:t>
            </a:r>
            <a:r>
              <a:rPr lang="en-US" sz="1800" b="1" strike="noStrike" spc="-1" dirty="0" err="1">
                <a:solidFill>
                  <a:srgbClr val="FFFFFF"/>
                </a:solidFill>
                <a:latin typeface="Arial"/>
              </a:rPr>
              <a:t>destructuring</a:t>
            </a:r>
            <a:r>
              <a:rPr lang="en-US" sz="1800" b="1" strike="noStrike" spc="-1" dirty="0">
                <a:solidFill>
                  <a:srgbClr val="FFFFFF"/>
                </a:solidFill>
                <a:latin typeface="Arial"/>
              </a:rPr>
              <a:t> assignment</a:t>
            </a:r>
            <a:endParaRPr lang="en-US" sz="1800" b="0" strike="noStrike" spc="-1" dirty="0">
              <a:latin typeface="Arial"/>
            </a:endParaRPr>
          </a:p>
        </p:txBody>
      </p:sp>
      <p:sp>
        <p:nvSpPr>
          <p:cNvPr id="218" name="Line 4"/>
          <p:cNvSpPr/>
          <p:nvPr/>
        </p:nvSpPr>
        <p:spPr>
          <a:xfrm>
            <a:off x="3840480" y="3474720"/>
            <a:ext cx="0" cy="1920240"/>
          </a:xfrm>
          <a:prstGeom prst="line">
            <a:avLst/>
          </a:prstGeom>
          <a:ln w="57240">
            <a:solidFill>
              <a:srgbClr val="FF0000"/>
            </a:solidFill>
            <a:round/>
          </a:ln>
        </p:spPr>
        <p:style>
          <a:lnRef idx="0">
            <a:scrgbClr r="0" g="0" b="0"/>
          </a:lnRef>
          <a:fillRef idx="0">
            <a:scrgbClr r="0" g="0" b="0"/>
          </a:fillRef>
          <a:effectRef idx="0">
            <a:scrgbClr r="0" g="0" b="0"/>
          </a:effectRef>
          <a:fontRef idx="minor"/>
        </p:style>
      </p:sp>
      <p:sp>
        <p:nvSpPr>
          <p:cNvPr id="219" name="Line 5"/>
          <p:cNvSpPr/>
          <p:nvPr/>
        </p:nvSpPr>
        <p:spPr>
          <a:xfrm>
            <a:off x="8305920" y="3474720"/>
            <a:ext cx="0" cy="1920240"/>
          </a:xfrm>
          <a:prstGeom prst="line">
            <a:avLst/>
          </a:prstGeom>
          <a:ln w="57240">
            <a:solidFill>
              <a:srgbClr val="FF0000"/>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b="0" strike="noStrike" spc="-1">
                <a:solidFill>
                  <a:srgbClr val="FFFFFF"/>
                </a:solidFill>
                <a:latin typeface="Proxima Nova Black"/>
              </a:rPr>
              <a:t>Destructuring Assignment</a:t>
            </a:r>
            <a:endParaRPr lang="en-US" sz="4400" b="0" strike="noStrike" spc="-1">
              <a:latin typeface="Arial"/>
            </a:endParaRPr>
          </a:p>
        </p:txBody>
      </p:sp>
      <p:sp>
        <p:nvSpPr>
          <p:cNvPr id="221" name="CustomShape 2"/>
          <p:cNvSpPr/>
          <p:nvPr/>
        </p:nvSpPr>
        <p:spPr>
          <a:xfrm>
            <a:off x="822960" y="1775160"/>
            <a:ext cx="4663080" cy="60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1800" b="1" strike="noStrike" spc="-1">
                <a:solidFill>
                  <a:srgbClr val="FFFFFF"/>
                </a:solidFill>
                <a:latin typeface="Arial"/>
              </a:rPr>
              <a:t>The object destructuring assignment</a:t>
            </a:r>
            <a:endParaRPr lang="en-US" sz="1800" b="0" strike="noStrike" spc="-1">
              <a:latin typeface="Arial"/>
            </a:endParaRPr>
          </a:p>
        </p:txBody>
      </p:sp>
      <p:pic>
        <p:nvPicPr>
          <p:cNvPr id="222" name="Рисунок 221"/>
          <p:cNvPicPr/>
          <p:nvPr/>
        </p:nvPicPr>
        <p:blipFill>
          <a:blip r:embed="rId2"/>
          <a:stretch/>
        </p:blipFill>
        <p:spPr>
          <a:xfrm>
            <a:off x="914400" y="2473200"/>
            <a:ext cx="3913920" cy="2189880"/>
          </a:xfrm>
          <a:prstGeom prst="rect">
            <a:avLst/>
          </a:prstGeom>
          <a:ln>
            <a:noFill/>
          </a:ln>
        </p:spPr>
      </p:pic>
      <p:pic>
        <p:nvPicPr>
          <p:cNvPr id="223" name="Рисунок 222"/>
          <p:cNvPicPr/>
          <p:nvPr/>
        </p:nvPicPr>
        <p:blipFill>
          <a:blip r:embed="rId3"/>
          <a:stretch/>
        </p:blipFill>
        <p:spPr>
          <a:xfrm>
            <a:off x="5212080" y="2484360"/>
            <a:ext cx="5809680" cy="1904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b="0" strike="noStrike" spc="-1">
                <a:solidFill>
                  <a:srgbClr val="FFFFFF"/>
                </a:solidFill>
                <a:latin typeface="Proxima Nova Black"/>
              </a:rPr>
              <a:t>Promises</a:t>
            </a:r>
            <a:endParaRPr lang="en-US" sz="4400" b="0" strike="noStrike" spc="-1">
              <a:latin typeface="Arial"/>
            </a:endParaRPr>
          </a:p>
        </p:txBody>
      </p:sp>
      <p:sp>
        <p:nvSpPr>
          <p:cNvPr id="225" name="CustomShape 2"/>
          <p:cNvSpPr/>
          <p:nvPr/>
        </p:nvSpPr>
        <p:spPr>
          <a:xfrm>
            <a:off x="822960" y="1592280"/>
            <a:ext cx="10058040" cy="85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1800" b="0" strike="noStrike" spc="-1" dirty="0">
                <a:solidFill>
                  <a:srgbClr val="FFFFFF"/>
                </a:solidFill>
                <a:latin typeface="Arial"/>
              </a:rPr>
              <a:t>Promises provide a convenient way to organize asynchronous code. A Promise is a special object that contains its own state. First pending("waiting"), then one of: fulfilled("succeeded") or rejected("failed"). Simply, a promise is a container for a future value.</a:t>
            </a:r>
            <a:endParaRPr lang="en-US" sz="1800" b="0" strike="noStrike" spc="-1" dirty="0">
              <a:latin typeface="Arial"/>
            </a:endParaRPr>
          </a:p>
        </p:txBody>
      </p:sp>
      <p:pic>
        <p:nvPicPr>
          <p:cNvPr id="226" name="Рисунок 225"/>
          <p:cNvPicPr/>
          <p:nvPr/>
        </p:nvPicPr>
        <p:blipFill>
          <a:blip r:embed="rId3"/>
          <a:stretch/>
        </p:blipFill>
        <p:spPr>
          <a:xfrm>
            <a:off x="914400" y="2804400"/>
            <a:ext cx="4754520" cy="2590200"/>
          </a:xfrm>
          <a:prstGeom prst="rect">
            <a:avLst/>
          </a:prstGeom>
          <a:ln>
            <a:noFill/>
          </a:ln>
        </p:spPr>
      </p:pic>
      <p:pic>
        <p:nvPicPr>
          <p:cNvPr id="227" name="Рисунок 226"/>
          <p:cNvPicPr/>
          <p:nvPr/>
        </p:nvPicPr>
        <p:blipFill>
          <a:blip r:embed="rId4"/>
          <a:stretch/>
        </p:blipFill>
        <p:spPr>
          <a:xfrm>
            <a:off x="6035040" y="2834640"/>
            <a:ext cx="4663080" cy="25423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b="0" strike="noStrike" spc="-1">
                <a:solidFill>
                  <a:srgbClr val="FFFFFF"/>
                </a:solidFill>
                <a:latin typeface="Proxima Nova Black"/>
              </a:rPr>
              <a:t>Promises</a:t>
            </a:r>
            <a:endParaRPr lang="en-US" sz="4400" b="0" strike="noStrike" spc="-1">
              <a:latin typeface="Arial"/>
            </a:endParaRPr>
          </a:p>
        </p:txBody>
      </p:sp>
      <p:sp>
        <p:nvSpPr>
          <p:cNvPr id="229" name="CustomShape 2"/>
          <p:cNvSpPr/>
          <p:nvPr/>
        </p:nvSpPr>
        <p:spPr>
          <a:xfrm>
            <a:off x="5394960" y="1828800"/>
            <a:ext cx="6309000" cy="264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1800" b="0" strike="noStrike" spc="-1" dirty="0">
                <a:solidFill>
                  <a:srgbClr val="FFFFFF"/>
                </a:solidFill>
                <a:latin typeface="Arial"/>
              </a:rPr>
              <a:t>	The </a:t>
            </a:r>
            <a:r>
              <a:rPr lang="en-US" sz="1800" b="0" strike="noStrike" spc="-1" dirty="0">
                <a:solidFill>
                  <a:srgbClr val="000000"/>
                </a:solidFill>
                <a:latin typeface="Arial"/>
              </a:rPr>
              <a:t>then( )</a:t>
            </a:r>
            <a:r>
              <a:rPr lang="en-US" sz="1800" b="0" strike="noStrike" spc="-1" dirty="0">
                <a:solidFill>
                  <a:srgbClr val="FFFFFF"/>
                </a:solidFill>
                <a:latin typeface="Arial"/>
              </a:rPr>
              <a:t> method is called after the Promise is resolved. Then we can decide what to do with the resolved Promise. Also with then we can make some chain with functions.</a:t>
            </a:r>
            <a:endParaRPr lang="en-US" sz="1800" b="0" strike="noStrike" spc="-1" dirty="0">
              <a:latin typeface="Arial"/>
            </a:endParaRPr>
          </a:p>
          <a:p>
            <a:pPr algn="just">
              <a:lnSpc>
                <a:spcPct val="100000"/>
              </a:lnSpc>
            </a:pPr>
            <a:r>
              <a:rPr lang="en-US" sz="1800" b="0" strike="noStrike" spc="-1" dirty="0">
                <a:solidFill>
                  <a:srgbClr val="FFFFFF"/>
                </a:solidFill>
                <a:latin typeface="Arial"/>
              </a:rPr>
              <a:t>	Like we attach the then( ) method we can also directly attach the </a:t>
            </a:r>
            <a:r>
              <a:rPr lang="en-US" sz="1800" b="0" strike="noStrike" spc="-1" dirty="0">
                <a:solidFill>
                  <a:srgbClr val="000000"/>
                </a:solidFill>
                <a:latin typeface="Arial"/>
              </a:rPr>
              <a:t>catch( )</a:t>
            </a:r>
            <a:r>
              <a:rPr lang="en-US" sz="1800" b="0" strike="noStrike" spc="-1" dirty="0">
                <a:solidFill>
                  <a:srgbClr val="FFFFFF"/>
                </a:solidFill>
                <a:latin typeface="Arial"/>
              </a:rPr>
              <a:t> method right after then( ).So if the promise gets rejected, it will jump to the catch( ) method and this time we will see a different message on the console.</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pic>
        <p:nvPicPr>
          <p:cNvPr id="230" name="Рисунок 229"/>
          <p:cNvPicPr/>
          <p:nvPr/>
        </p:nvPicPr>
        <p:blipFill>
          <a:blip r:embed="rId3"/>
          <a:stretch/>
        </p:blipFill>
        <p:spPr>
          <a:xfrm>
            <a:off x="952560" y="1828800"/>
            <a:ext cx="4076280" cy="40878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b="0" strike="noStrike" spc="-1">
                <a:solidFill>
                  <a:srgbClr val="FFFFFF"/>
                </a:solidFill>
                <a:latin typeface="Proxima Nova Black"/>
              </a:rPr>
              <a:t>Promises</a:t>
            </a:r>
            <a:endParaRPr lang="en-US" sz="4400" b="0" strike="noStrike" spc="-1">
              <a:latin typeface="Arial"/>
            </a:endParaRPr>
          </a:p>
        </p:txBody>
      </p:sp>
      <p:sp>
        <p:nvSpPr>
          <p:cNvPr id="232" name="CustomShape 2"/>
          <p:cNvSpPr/>
          <p:nvPr/>
        </p:nvSpPr>
        <p:spPr>
          <a:xfrm>
            <a:off x="5577840" y="1645920"/>
            <a:ext cx="5851800" cy="188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1800" b="0" strike="noStrike" spc="-1" dirty="0">
                <a:solidFill>
                  <a:srgbClr val="FFFFFF"/>
                </a:solidFill>
                <a:latin typeface="Arial"/>
              </a:rPr>
              <a:t>	There’s a special syntax to work with promises in a more comfortable fashion, called “</a:t>
            </a:r>
            <a:r>
              <a:rPr lang="en-US" sz="1800" b="0" strike="noStrike" spc="-1" dirty="0" err="1">
                <a:solidFill>
                  <a:srgbClr val="FFFFFF"/>
                </a:solidFill>
                <a:latin typeface="Arial"/>
              </a:rPr>
              <a:t>async</a:t>
            </a:r>
            <a:r>
              <a:rPr lang="en-US" sz="1800" b="0" strike="noStrike" spc="-1" dirty="0">
                <a:solidFill>
                  <a:srgbClr val="FFFFFF"/>
                </a:solidFill>
                <a:latin typeface="Arial"/>
              </a:rPr>
              <a:t>/await”. The word  </a:t>
            </a:r>
            <a:r>
              <a:rPr lang="en-US" sz="1800" b="0" strike="noStrike" spc="-1" dirty="0" err="1">
                <a:solidFill>
                  <a:srgbClr val="000000"/>
                </a:solidFill>
                <a:latin typeface="Arial"/>
              </a:rPr>
              <a:t>async</a:t>
            </a:r>
            <a:r>
              <a:rPr lang="en-US" sz="1800" b="0" strike="noStrike" spc="-1" dirty="0">
                <a:solidFill>
                  <a:srgbClr val="000000"/>
                </a:solidFill>
                <a:latin typeface="Arial"/>
              </a:rPr>
              <a:t> </a:t>
            </a:r>
            <a:r>
              <a:rPr lang="en-US" sz="1800" b="0" strike="noStrike" spc="-1" dirty="0">
                <a:solidFill>
                  <a:srgbClr val="FFFFFF"/>
                </a:solidFill>
                <a:latin typeface="Arial"/>
              </a:rPr>
              <a:t>before a function means one simple thing: a function always returns a promise. Other values are wrapped in a resolved promise automatically. The keyword </a:t>
            </a:r>
            <a:r>
              <a:rPr lang="en-US" sz="1800" b="0" strike="noStrike" spc="-1" dirty="0">
                <a:solidFill>
                  <a:srgbClr val="000000"/>
                </a:solidFill>
                <a:latin typeface="Arial"/>
              </a:rPr>
              <a:t>await</a:t>
            </a:r>
            <a:r>
              <a:rPr lang="en-US" sz="1800" b="0" strike="noStrike" spc="-1" dirty="0">
                <a:solidFill>
                  <a:srgbClr val="FFFFFF"/>
                </a:solidFill>
                <a:latin typeface="Arial"/>
              </a:rPr>
              <a:t> makes JavaScript wait until that promise settles and returns its result.</a:t>
            </a:r>
            <a:endParaRPr lang="en-US" sz="1800" b="0" strike="noStrike" spc="-1" dirty="0">
              <a:latin typeface="Arial"/>
            </a:endParaRPr>
          </a:p>
        </p:txBody>
      </p:sp>
      <p:pic>
        <p:nvPicPr>
          <p:cNvPr id="233" name="Рисунок 232"/>
          <p:cNvPicPr/>
          <p:nvPr/>
        </p:nvPicPr>
        <p:blipFill>
          <a:blip r:embed="rId3"/>
          <a:stretch/>
        </p:blipFill>
        <p:spPr>
          <a:xfrm>
            <a:off x="926280" y="1589040"/>
            <a:ext cx="4285440" cy="37141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b="0" strike="noStrike" spc="-1">
                <a:solidFill>
                  <a:srgbClr val="FFFFFF"/>
                </a:solidFill>
                <a:latin typeface="Proxima Nova Black"/>
              </a:rPr>
              <a:t>AGENDA</a:t>
            </a:r>
            <a:endParaRPr lang="en-US" sz="4400" b="0" strike="noStrike" spc="-1">
              <a:latin typeface="Arial"/>
            </a:endParaRPr>
          </a:p>
        </p:txBody>
      </p:sp>
      <p:sp>
        <p:nvSpPr>
          <p:cNvPr id="168" name="CustomShape 2"/>
          <p:cNvSpPr/>
          <p:nvPr/>
        </p:nvSpPr>
        <p:spPr>
          <a:xfrm>
            <a:off x="822960" y="1920240"/>
            <a:ext cx="9069120" cy="389016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100000"/>
              </a:lnSpc>
              <a:spcBef>
                <a:spcPts val="1001"/>
              </a:spcBef>
            </a:pPr>
            <a:endParaRPr lang="en-US" sz="1800" b="0" strike="noStrike" spc="-1">
              <a:latin typeface="Arial"/>
            </a:endParaRPr>
          </a:p>
          <a:p>
            <a:pPr>
              <a:lnSpc>
                <a:spcPct val="100000"/>
              </a:lnSpc>
              <a:spcBef>
                <a:spcPts val="1001"/>
              </a:spcBef>
            </a:pPr>
            <a:endParaRPr lang="en-US" sz="1800" b="0" strike="noStrike" spc="-1">
              <a:latin typeface="Arial"/>
            </a:endParaRPr>
          </a:p>
          <a:p>
            <a:pPr>
              <a:lnSpc>
                <a:spcPct val="100000"/>
              </a:lnSpc>
              <a:spcBef>
                <a:spcPts val="1001"/>
              </a:spcBef>
            </a:pPr>
            <a:endParaRPr lang="en-US" sz="1800" b="0" strike="noStrike" spc="-1">
              <a:latin typeface="Arial"/>
            </a:endParaRPr>
          </a:p>
          <a:p>
            <a:pPr>
              <a:lnSpc>
                <a:spcPct val="100000"/>
              </a:lnSpc>
              <a:spcBef>
                <a:spcPts val="1001"/>
              </a:spcBef>
              <a:tabLst>
                <a:tab pos="0" algn="l"/>
              </a:tabLst>
            </a:pPr>
            <a:endParaRPr lang="en-US" sz="1800" b="0" strike="noStrike" spc="-1">
              <a:latin typeface="Arial"/>
            </a:endParaRPr>
          </a:p>
          <a:p>
            <a:pPr>
              <a:lnSpc>
                <a:spcPct val="100000"/>
              </a:lnSpc>
              <a:spcBef>
                <a:spcPts val="1001"/>
              </a:spcBef>
              <a:tabLst>
                <a:tab pos="0" algn="l"/>
              </a:tabLst>
            </a:pPr>
            <a:endParaRPr lang="en-US" sz="1800" b="0" strike="noStrike" spc="-1">
              <a:latin typeface="Arial"/>
            </a:endParaRPr>
          </a:p>
          <a:p>
            <a:pPr>
              <a:lnSpc>
                <a:spcPct val="100000"/>
              </a:lnSpc>
              <a:spcBef>
                <a:spcPts val="1001"/>
              </a:spcBef>
              <a:tabLst>
                <a:tab pos="0" algn="l"/>
              </a:tabLst>
            </a:pPr>
            <a:endParaRPr lang="en-US" sz="1800" b="0" strike="noStrike" spc="-1">
              <a:latin typeface="Arial"/>
            </a:endParaRPr>
          </a:p>
          <a:p>
            <a:pPr>
              <a:lnSpc>
                <a:spcPct val="100000"/>
              </a:lnSpc>
              <a:spcBef>
                <a:spcPts val="1001"/>
              </a:spcBef>
              <a:tabLst>
                <a:tab pos="0" algn="l"/>
              </a:tabLst>
            </a:pPr>
            <a:endParaRPr lang="en-US" sz="1800" b="0" strike="noStrike" spc="-1">
              <a:latin typeface="Arial"/>
            </a:endParaRPr>
          </a:p>
          <a:p>
            <a:pPr>
              <a:lnSpc>
                <a:spcPct val="100000"/>
              </a:lnSpc>
              <a:spcBef>
                <a:spcPts val="1001"/>
              </a:spcBef>
              <a:tabLst>
                <a:tab pos="0" algn="l"/>
              </a:tabLst>
            </a:pPr>
            <a:endParaRPr lang="en-US" sz="1800" b="0" strike="noStrike" spc="-1">
              <a:latin typeface="Arial"/>
            </a:endParaRPr>
          </a:p>
          <a:p>
            <a:pPr>
              <a:lnSpc>
                <a:spcPct val="100000"/>
              </a:lnSpc>
              <a:spcBef>
                <a:spcPts val="1001"/>
              </a:spcBef>
              <a:tabLst>
                <a:tab pos="0" algn="l"/>
              </a:tabLst>
            </a:pPr>
            <a:endParaRPr lang="en-US" sz="1800" b="0" strike="noStrike" spc="-1">
              <a:latin typeface="Arial"/>
            </a:endParaRPr>
          </a:p>
          <a:p>
            <a:pPr>
              <a:lnSpc>
                <a:spcPct val="100000"/>
              </a:lnSpc>
              <a:spcBef>
                <a:spcPts val="1001"/>
              </a:spcBef>
              <a:tabLst>
                <a:tab pos="0" algn="l"/>
              </a:tabLst>
            </a:pPr>
            <a:endParaRPr lang="en-US" sz="1800" b="0" strike="noStrike" spc="-1">
              <a:latin typeface="Arial"/>
            </a:endParaRPr>
          </a:p>
        </p:txBody>
      </p:sp>
      <p:sp>
        <p:nvSpPr>
          <p:cNvPr id="169" name="CustomShape 3"/>
          <p:cNvSpPr/>
          <p:nvPr/>
        </p:nvSpPr>
        <p:spPr>
          <a:xfrm>
            <a:off x="822960" y="1920240"/>
            <a:ext cx="10515240" cy="487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5640">
              <a:lnSpc>
                <a:spcPct val="100000"/>
              </a:lnSpc>
              <a:buClr>
                <a:srgbClr val="000000"/>
              </a:buClr>
              <a:buSzPct val="45000"/>
              <a:buFont typeface="Wingdings" charset="2"/>
              <a:buChar char=""/>
            </a:pPr>
            <a:r>
              <a:rPr lang="en-US" sz="1800" b="1" strike="noStrike" spc="-1">
                <a:latin typeface="Arial"/>
              </a:rPr>
              <a:t>Let</a:t>
            </a:r>
            <a:endParaRPr lang="en-US" sz="1800" b="0" strike="noStrike" spc="-1">
              <a:latin typeface="Arial"/>
            </a:endParaRPr>
          </a:p>
          <a:p>
            <a:pPr marL="216000" indent="-215640">
              <a:lnSpc>
                <a:spcPct val="100000"/>
              </a:lnSpc>
              <a:buClr>
                <a:srgbClr val="000000"/>
              </a:buClr>
              <a:buSzPct val="45000"/>
              <a:buFont typeface="Wingdings" charset="2"/>
              <a:buChar char=""/>
            </a:pPr>
            <a:r>
              <a:rPr lang="en-US" sz="1800" b="1" strike="noStrike" spc="-1">
                <a:latin typeface="Arial"/>
              </a:rPr>
              <a:t>Const</a:t>
            </a:r>
            <a:endParaRPr lang="en-US" sz="1800" b="0" strike="noStrike" spc="-1">
              <a:latin typeface="Arial"/>
            </a:endParaRPr>
          </a:p>
          <a:p>
            <a:pPr marL="216000" indent="-215640">
              <a:lnSpc>
                <a:spcPct val="100000"/>
              </a:lnSpc>
              <a:buClr>
                <a:srgbClr val="000000"/>
              </a:buClr>
              <a:buSzPct val="45000"/>
              <a:buFont typeface="Wingdings" charset="2"/>
              <a:buChar char=""/>
            </a:pPr>
            <a:r>
              <a:rPr lang="en-US" sz="1800" b="1" strike="noStrike" spc="-1">
                <a:latin typeface="Arial"/>
              </a:rPr>
              <a:t>For of loop</a:t>
            </a:r>
            <a:endParaRPr lang="en-US" sz="1800" b="0" strike="noStrike" spc="-1">
              <a:latin typeface="Arial"/>
            </a:endParaRPr>
          </a:p>
          <a:p>
            <a:pPr marL="216000" indent="-215640">
              <a:lnSpc>
                <a:spcPct val="100000"/>
              </a:lnSpc>
              <a:buClr>
                <a:srgbClr val="000000"/>
              </a:buClr>
              <a:buSzPct val="45000"/>
              <a:buFont typeface="Wingdings" charset="2"/>
              <a:buChar char=""/>
            </a:pPr>
            <a:r>
              <a:rPr lang="en-US" sz="1800" b="1" strike="noStrike" spc="-1">
                <a:latin typeface="Arial"/>
              </a:rPr>
              <a:t>Default values </a:t>
            </a:r>
            <a:endParaRPr lang="en-US" sz="1800" b="0" strike="noStrike" spc="-1">
              <a:latin typeface="Arial"/>
            </a:endParaRPr>
          </a:p>
          <a:p>
            <a:pPr marL="216000" indent="-215640">
              <a:lnSpc>
                <a:spcPct val="100000"/>
              </a:lnSpc>
              <a:buClr>
                <a:srgbClr val="000000"/>
              </a:buClr>
              <a:buSzPct val="45000"/>
              <a:buFont typeface="Wingdings" charset="2"/>
              <a:buChar char=""/>
            </a:pPr>
            <a:r>
              <a:rPr lang="en-US" sz="1800" b="1" strike="noStrike" spc="-1">
                <a:latin typeface="Arial"/>
              </a:rPr>
              <a:t>Arrow functions</a:t>
            </a:r>
            <a:endParaRPr lang="en-US" sz="1800" b="0" strike="noStrike" spc="-1">
              <a:latin typeface="Arial"/>
            </a:endParaRPr>
          </a:p>
          <a:p>
            <a:pPr marL="216000" indent="-215640">
              <a:lnSpc>
                <a:spcPct val="100000"/>
              </a:lnSpc>
              <a:buClr>
                <a:srgbClr val="000000"/>
              </a:buClr>
              <a:buSzPct val="45000"/>
              <a:buFont typeface="Wingdings" charset="2"/>
              <a:buChar char=""/>
            </a:pPr>
            <a:r>
              <a:rPr lang="en-US" sz="1800" b="1" strike="noStrike" spc="-1">
                <a:latin typeface="Arial"/>
              </a:rPr>
              <a:t>Classes</a:t>
            </a:r>
            <a:endParaRPr lang="en-US" sz="1800" b="0" strike="noStrike" spc="-1">
              <a:latin typeface="Arial"/>
            </a:endParaRPr>
          </a:p>
          <a:p>
            <a:pPr marL="216000" indent="-215640">
              <a:lnSpc>
                <a:spcPct val="100000"/>
              </a:lnSpc>
              <a:buClr>
                <a:srgbClr val="000000"/>
              </a:buClr>
              <a:buSzPct val="45000"/>
              <a:buFont typeface="Wingdings" charset="2"/>
              <a:buChar char=""/>
            </a:pPr>
            <a:r>
              <a:rPr lang="en-US" sz="1800" b="1" strike="noStrike" spc="-1">
                <a:latin typeface="Arial"/>
              </a:rPr>
              <a:t>Modules</a:t>
            </a:r>
            <a:endParaRPr lang="en-US" sz="1800" b="0" strike="noStrike" spc="-1">
              <a:latin typeface="Arial"/>
            </a:endParaRPr>
          </a:p>
          <a:p>
            <a:pPr marL="216000" indent="-215640">
              <a:lnSpc>
                <a:spcPct val="100000"/>
              </a:lnSpc>
              <a:buClr>
                <a:srgbClr val="000000"/>
              </a:buClr>
              <a:buSzPct val="45000"/>
              <a:buFont typeface="Wingdings" charset="2"/>
              <a:buChar char=""/>
            </a:pPr>
            <a:r>
              <a:rPr lang="en-US" sz="1800" b="1" strike="noStrike" spc="-1">
                <a:latin typeface="Arial"/>
              </a:rPr>
              <a:t>The rest parametrs</a:t>
            </a:r>
            <a:endParaRPr lang="en-US" sz="1800" b="0" strike="noStrike" spc="-1">
              <a:latin typeface="Arial"/>
            </a:endParaRPr>
          </a:p>
          <a:p>
            <a:pPr marL="216000" indent="-215640">
              <a:lnSpc>
                <a:spcPct val="100000"/>
              </a:lnSpc>
              <a:buClr>
                <a:srgbClr val="000000"/>
              </a:buClr>
              <a:buSzPct val="45000"/>
              <a:buFont typeface="Wingdings" charset="2"/>
              <a:buChar char=""/>
            </a:pPr>
            <a:r>
              <a:rPr lang="en-US" sz="1800" b="1" strike="noStrike" spc="-1">
                <a:latin typeface="Arial"/>
              </a:rPr>
              <a:t>The spread operator</a:t>
            </a:r>
            <a:endParaRPr lang="en-US" sz="1800" b="0" strike="noStrike" spc="-1">
              <a:latin typeface="Arial"/>
            </a:endParaRPr>
          </a:p>
          <a:p>
            <a:pPr marL="216000" indent="-215640">
              <a:lnSpc>
                <a:spcPct val="100000"/>
              </a:lnSpc>
              <a:buClr>
                <a:srgbClr val="000000"/>
              </a:buClr>
              <a:buSzPct val="45000"/>
              <a:buFont typeface="Wingdings" charset="2"/>
              <a:buChar char=""/>
            </a:pPr>
            <a:r>
              <a:rPr lang="en-US" sz="1800" b="1" strike="noStrike" spc="-1">
                <a:latin typeface="Arial"/>
              </a:rPr>
              <a:t>Destructuring assigment</a:t>
            </a:r>
            <a:endParaRPr lang="en-US" sz="1800" b="0" strike="noStrike" spc="-1">
              <a:latin typeface="Arial"/>
            </a:endParaRPr>
          </a:p>
          <a:p>
            <a:pPr marL="216000" indent="-215640">
              <a:lnSpc>
                <a:spcPct val="100000"/>
              </a:lnSpc>
              <a:buClr>
                <a:srgbClr val="000000"/>
              </a:buClr>
              <a:buSzPct val="45000"/>
              <a:buFont typeface="Wingdings" charset="2"/>
              <a:buChar char=""/>
            </a:pPr>
            <a:r>
              <a:rPr lang="en-US" sz="1800" b="1" strike="noStrike" spc="-1">
                <a:latin typeface="Arial"/>
              </a:rPr>
              <a:t>Promises</a:t>
            </a:r>
            <a:endParaRPr lang="en-US" sz="1800" b="0" strike="noStrike" spc="-1">
              <a:latin typeface="Arial"/>
            </a:endParaRPr>
          </a:p>
          <a:p>
            <a:pPr marL="216000" indent="-215640">
              <a:lnSpc>
                <a:spcPct val="100000"/>
              </a:lnSpc>
              <a:buClr>
                <a:srgbClr val="000000"/>
              </a:buClr>
              <a:buSzPct val="45000"/>
              <a:buFont typeface="Wingdings" charset="2"/>
              <a:buChar char=""/>
            </a:pPr>
            <a:r>
              <a:rPr lang="en-US" sz="1800" b="1" strike="noStrike" spc="-1">
                <a:latin typeface="Arial"/>
              </a:rPr>
              <a:t>Symbol</a:t>
            </a:r>
            <a:endParaRPr lang="en-US" sz="1800" b="0" strike="noStrike" spc="-1">
              <a:latin typeface="Arial"/>
            </a:endParaRPr>
          </a:p>
          <a:p>
            <a:pPr marL="216000" indent="-215640">
              <a:lnSpc>
                <a:spcPct val="100000"/>
              </a:lnSpc>
              <a:buClr>
                <a:srgbClr val="000000"/>
              </a:buClr>
              <a:buSzPct val="45000"/>
              <a:buFont typeface="Wingdings" charset="2"/>
              <a:buChar char=""/>
            </a:pPr>
            <a:r>
              <a:rPr lang="en-US" sz="1800" b="1" strike="noStrike" spc="-1">
                <a:latin typeface="Arial"/>
              </a:rPr>
              <a:t>Map</a:t>
            </a:r>
            <a:endParaRPr lang="en-US" sz="1800" b="0" strike="noStrike" spc="-1">
              <a:latin typeface="Arial"/>
            </a:endParaRPr>
          </a:p>
          <a:p>
            <a:pPr marL="216000" indent="-215640">
              <a:lnSpc>
                <a:spcPct val="100000"/>
              </a:lnSpc>
              <a:buClr>
                <a:srgbClr val="000000"/>
              </a:buClr>
              <a:buSzPct val="45000"/>
              <a:buFont typeface="Wingdings" charset="2"/>
              <a:buChar char=""/>
            </a:pPr>
            <a:r>
              <a:rPr lang="en-US" sz="1800" b="1" strike="noStrike" spc="-1">
                <a:latin typeface="Arial"/>
              </a:rPr>
              <a:t>Set</a:t>
            </a:r>
            <a:endParaRPr lang="en-US" sz="1800" b="0" strike="noStrike" spc="-1">
              <a:latin typeface="Arial"/>
            </a:endParaRPr>
          </a:p>
          <a:p>
            <a:pPr marL="216000" indent="-215640">
              <a:lnSpc>
                <a:spcPct val="100000"/>
              </a:lnSpc>
              <a:buClr>
                <a:srgbClr val="000000"/>
              </a:buClr>
              <a:buSzPct val="45000"/>
              <a:buFont typeface="Wingdings" charset="2"/>
              <a:buChar char=""/>
            </a:pPr>
            <a:r>
              <a:rPr lang="en-US" sz="1800" b="1" strike="noStrike" spc="-1">
                <a:latin typeface="Arial"/>
              </a:rPr>
              <a:t>Iterators</a:t>
            </a:r>
            <a:endParaRPr lang="en-US" sz="1800" b="0" strike="noStrike" spc="-1">
              <a:latin typeface="Arial"/>
            </a:endParaRPr>
          </a:p>
          <a:p>
            <a:pPr marL="216000" indent="-215640">
              <a:lnSpc>
                <a:spcPct val="100000"/>
              </a:lnSpc>
              <a:buClr>
                <a:srgbClr val="000000"/>
              </a:buClr>
              <a:buSzPct val="45000"/>
              <a:buFont typeface="Wingdings" charset="2"/>
              <a:buChar char=""/>
            </a:pPr>
            <a:r>
              <a:rPr lang="en-US" sz="1800" b="1" strike="noStrike" spc="-1">
                <a:latin typeface="Arial"/>
              </a:rPr>
              <a:t>Generators</a:t>
            </a:r>
            <a:endParaRPr lang="en-US" sz="1800" b="0" strike="noStrike" spc="-1">
              <a:latin typeface="Arial"/>
            </a:endParaRPr>
          </a:p>
          <a:p>
            <a:pPr>
              <a:lnSpc>
                <a:spcPct val="100000"/>
              </a:lnSpc>
            </a:pPr>
            <a:r>
              <a:rPr lang="en-US" sz="1800" b="0" strike="noStrike" spc="-1">
                <a:latin typeface="Arial"/>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b="0" strike="noStrike" spc="-1">
                <a:solidFill>
                  <a:srgbClr val="FFFFFF"/>
                </a:solidFill>
                <a:latin typeface="Proxima Nova Black"/>
              </a:rPr>
              <a:t>Symbol</a:t>
            </a:r>
            <a:endParaRPr lang="en-US" sz="4400" b="0" strike="noStrike" spc="-1">
              <a:latin typeface="Arial"/>
            </a:endParaRPr>
          </a:p>
        </p:txBody>
      </p:sp>
      <p:sp>
        <p:nvSpPr>
          <p:cNvPr id="235" name="CustomShape 2"/>
          <p:cNvSpPr/>
          <p:nvPr/>
        </p:nvSpPr>
        <p:spPr>
          <a:xfrm>
            <a:off x="914400" y="1629000"/>
            <a:ext cx="10240920" cy="111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1800" b="0" strike="noStrike" spc="-1" dirty="0">
                <a:solidFill>
                  <a:srgbClr val="FFFFFF"/>
                </a:solidFill>
                <a:latin typeface="Arial"/>
              </a:rPr>
              <a:t>	The Symbol data type is primarily a unique value. Its value is a unique identifier. You can just call Symbol () and get a unique ID. You can also pass a description if you want. One of the key things to remember is that Symbols are always unique. Even if you pass the same description to two Symbols , they will still be different.</a:t>
            </a:r>
            <a:endParaRPr lang="en-US" sz="1800" b="0" strike="noStrike" spc="-1" dirty="0">
              <a:latin typeface="Arial"/>
            </a:endParaRPr>
          </a:p>
        </p:txBody>
      </p:sp>
      <p:pic>
        <p:nvPicPr>
          <p:cNvPr id="236" name="Рисунок 235"/>
          <p:cNvPicPr/>
          <p:nvPr/>
        </p:nvPicPr>
        <p:blipFill>
          <a:blip r:embed="rId3"/>
          <a:stretch/>
        </p:blipFill>
        <p:spPr>
          <a:xfrm>
            <a:off x="4023360" y="2834640"/>
            <a:ext cx="3513960" cy="1142280"/>
          </a:xfrm>
          <a:prstGeom prst="rect">
            <a:avLst/>
          </a:prstGeom>
          <a:ln>
            <a:noFill/>
          </a:ln>
        </p:spPr>
      </p:pic>
      <p:sp>
        <p:nvSpPr>
          <p:cNvPr id="237" name="CustomShape 3"/>
          <p:cNvSpPr/>
          <p:nvPr/>
        </p:nvSpPr>
        <p:spPr>
          <a:xfrm>
            <a:off x="1005840" y="4114800"/>
            <a:ext cx="10149480" cy="60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1800" b="0" strike="noStrike" spc="-1" dirty="0">
                <a:solidFill>
                  <a:srgbClr val="FFFFFF"/>
                </a:solidFill>
                <a:latin typeface="Arial"/>
              </a:rPr>
              <a:t>	</a:t>
            </a:r>
            <a:r>
              <a:rPr lang="en-US" sz="1800" b="0" strike="noStrike" spc="-1" dirty="0" err="1">
                <a:solidFill>
                  <a:srgbClr val="FFFFFF"/>
                </a:solidFill>
                <a:latin typeface="Arial"/>
              </a:rPr>
              <a:t>Symbol.for</a:t>
            </a:r>
            <a:r>
              <a:rPr lang="en-US" sz="1800" b="0" strike="noStrike" spc="-1" dirty="0">
                <a:solidFill>
                  <a:srgbClr val="FFFFFF"/>
                </a:solidFill>
                <a:latin typeface="Arial"/>
              </a:rPr>
              <a:t>(key)returns (or creates) a global symbol with key as a name. Multiple calls to the command </a:t>
            </a:r>
            <a:r>
              <a:rPr lang="en-US" sz="1800" b="0" strike="noStrike" spc="-1" dirty="0" err="1">
                <a:solidFill>
                  <a:srgbClr val="FFFFFF"/>
                </a:solidFill>
                <a:latin typeface="Arial"/>
              </a:rPr>
              <a:t>Symbol.forwith</a:t>
            </a:r>
            <a:r>
              <a:rPr lang="en-US" sz="1800" b="0" strike="noStrike" spc="-1" dirty="0">
                <a:solidFill>
                  <a:srgbClr val="FFFFFF"/>
                </a:solidFill>
                <a:latin typeface="Arial"/>
              </a:rPr>
              <a:t> the same argument return the same character.</a:t>
            </a:r>
            <a:endParaRPr lang="en-US" sz="1800" b="0" strike="noStrike" spc="-1" dirty="0">
              <a:latin typeface="Arial"/>
            </a:endParaRPr>
          </a:p>
        </p:txBody>
      </p:sp>
      <p:pic>
        <p:nvPicPr>
          <p:cNvPr id="238" name="Рисунок 237"/>
          <p:cNvPicPr/>
          <p:nvPr/>
        </p:nvPicPr>
        <p:blipFill>
          <a:blip r:embed="rId4"/>
          <a:stretch/>
        </p:blipFill>
        <p:spPr>
          <a:xfrm>
            <a:off x="4004640" y="5001120"/>
            <a:ext cx="3675960" cy="9421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b="0" strike="noStrike" spc="-1">
                <a:solidFill>
                  <a:srgbClr val="FFFFFF"/>
                </a:solidFill>
                <a:latin typeface="Proxima Nova Black"/>
              </a:rPr>
              <a:t>Symbol</a:t>
            </a:r>
            <a:endParaRPr lang="en-US" sz="4400" b="0" strike="noStrike" spc="-1">
              <a:latin typeface="Arial"/>
            </a:endParaRPr>
          </a:p>
        </p:txBody>
      </p:sp>
      <p:sp>
        <p:nvSpPr>
          <p:cNvPr id="240" name="CustomShape 2"/>
          <p:cNvSpPr/>
          <p:nvPr/>
        </p:nvSpPr>
        <p:spPr>
          <a:xfrm>
            <a:off x="822960" y="2196360"/>
            <a:ext cx="10515240" cy="264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1800" b="1" strike="noStrike" spc="-1" dirty="0">
                <a:solidFill>
                  <a:srgbClr val="FFFFFF"/>
                </a:solidFill>
                <a:latin typeface="Arial"/>
              </a:rPr>
              <a:t>	"Hidden" properties of objects</a:t>
            </a:r>
            <a:r>
              <a:rPr lang="en-US" sz="1800" b="0" strike="noStrike" spc="-1" dirty="0">
                <a:solidFill>
                  <a:srgbClr val="FFFFFF"/>
                </a:solidFill>
                <a:latin typeface="Arial"/>
              </a:rPr>
              <a:t>. If we want to add a property to an object that "belongs" to another script or library, we can create a symbol and use it as a key. The character property will not appear in </a:t>
            </a:r>
            <a:r>
              <a:rPr lang="en-US" sz="1800" b="0" strike="noStrike" spc="-1" dirty="0" err="1">
                <a:solidFill>
                  <a:srgbClr val="FFFFFF"/>
                </a:solidFill>
                <a:latin typeface="Arial"/>
              </a:rPr>
              <a:t>for..in</a:t>
            </a:r>
            <a:r>
              <a:rPr lang="en-US" sz="1800" b="0" strike="noStrike" spc="-1" dirty="0">
                <a:solidFill>
                  <a:srgbClr val="FFFFFF"/>
                </a:solidFill>
                <a:latin typeface="Arial"/>
              </a:rPr>
              <a:t>, so it will not be accidentally processed along with others. Also, it will not be modified by a direct call, since the other script does not know about our symbol. This way, the property will be protected from accidental overwriting or use. So, using symbolic properties, we can hide something we need, but that others should not see.</a:t>
            </a:r>
            <a:endParaRPr lang="en-US" sz="1800" b="0" strike="noStrike" spc="-1" dirty="0">
              <a:latin typeface="Arial"/>
            </a:endParaRPr>
          </a:p>
          <a:p>
            <a:pPr algn="just">
              <a:lnSpc>
                <a:spcPct val="100000"/>
              </a:lnSpc>
            </a:pPr>
            <a:endParaRPr lang="en-US" sz="1800" b="0" strike="noStrike" spc="-1" dirty="0">
              <a:latin typeface="Arial"/>
            </a:endParaRPr>
          </a:p>
          <a:p>
            <a:pPr algn="just">
              <a:lnSpc>
                <a:spcPct val="100000"/>
              </a:lnSpc>
            </a:pPr>
            <a:r>
              <a:rPr lang="en-US" sz="1800" b="0" strike="noStrike" spc="-1" dirty="0">
                <a:solidFill>
                  <a:srgbClr val="FFFFFF"/>
                </a:solidFill>
                <a:latin typeface="Arial"/>
              </a:rPr>
              <a:t>	There are many system symbols used internally by JavaScript, available as Symbol.*. We can use them to change the built-in behavior of a number of objects. For example, </a:t>
            </a:r>
            <a:r>
              <a:rPr lang="en-US" sz="1800" b="0" strike="noStrike" spc="-1" dirty="0" err="1">
                <a:solidFill>
                  <a:srgbClr val="FFFFFF"/>
                </a:solidFill>
                <a:latin typeface="Arial"/>
              </a:rPr>
              <a:t>Symbol.iteratorfor</a:t>
            </a:r>
            <a:r>
              <a:rPr lang="en-US" sz="1800" b="0" strike="noStrike" spc="-1" dirty="0">
                <a:solidFill>
                  <a:srgbClr val="FFFFFF"/>
                </a:solidFill>
                <a:latin typeface="Arial"/>
              </a:rPr>
              <a:t>  for iterators , </a:t>
            </a:r>
            <a:r>
              <a:rPr lang="en-US" sz="1800" b="0" strike="noStrike" spc="-1" dirty="0" err="1">
                <a:solidFill>
                  <a:srgbClr val="FFFFFF"/>
                </a:solidFill>
                <a:latin typeface="Arial"/>
              </a:rPr>
              <a:t>Symbol.toPrimitiveto</a:t>
            </a:r>
            <a:r>
              <a:rPr lang="en-US" sz="1800" b="0" strike="noStrike" spc="-1" dirty="0">
                <a:solidFill>
                  <a:srgbClr val="FFFFFF"/>
                </a:solidFill>
                <a:latin typeface="Arial"/>
              </a:rPr>
              <a:t> customize the conversion of objects to primitives, and so on</a:t>
            </a:r>
            <a:endParaRPr lang="en-US" sz="1800" b="0" strike="noStrike" spc="-1" dirty="0">
              <a:latin typeface="Arial"/>
            </a:endParaRPr>
          </a:p>
        </p:txBody>
      </p:sp>
      <p:sp>
        <p:nvSpPr>
          <p:cNvPr id="241" name="CustomShape 3"/>
          <p:cNvSpPr/>
          <p:nvPr/>
        </p:nvSpPr>
        <p:spPr>
          <a:xfrm>
            <a:off x="822960" y="1645920"/>
            <a:ext cx="21942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1" strike="noStrike" spc="-1">
                <a:solidFill>
                  <a:srgbClr val="FFFFFF"/>
                </a:solidFill>
                <a:latin typeface="Arial"/>
              </a:rPr>
              <a:t>Use Cases:</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b="0" strike="noStrike" spc="-1">
                <a:solidFill>
                  <a:srgbClr val="FFFFFF"/>
                </a:solidFill>
                <a:latin typeface="Proxima Nova Black"/>
              </a:rPr>
              <a:t>Map</a:t>
            </a:r>
            <a:endParaRPr lang="en-US" sz="4400" b="0" strike="noStrike" spc="-1">
              <a:latin typeface="Arial"/>
            </a:endParaRPr>
          </a:p>
        </p:txBody>
      </p:sp>
      <p:sp>
        <p:nvSpPr>
          <p:cNvPr id="243" name="CustomShape 2"/>
          <p:cNvSpPr/>
          <p:nvPr/>
        </p:nvSpPr>
        <p:spPr>
          <a:xfrm>
            <a:off x="731520" y="1828800"/>
            <a:ext cx="10515240" cy="392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1" strike="noStrike" spc="-1" dirty="0">
                <a:solidFill>
                  <a:srgbClr val="FFFFFF"/>
                </a:solidFill>
                <a:latin typeface="Arial"/>
              </a:rPr>
              <a:t>	Map</a:t>
            </a:r>
            <a:r>
              <a:rPr lang="en-US" sz="1800" b="0" strike="noStrike" spc="-1" dirty="0">
                <a:solidFill>
                  <a:srgbClr val="FFFFFF"/>
                </a:solidFill>
                <a:latin typeface="Arial"/>
              </a:rPr>
              <a:t> is a key / value collection, just like Object. But the main difference is that it Map allows you to use keys of any type.</a:t>
            </a:r>
            <a:endParaRPr lang="en-US" sz="1800" b="0" strike="noStrike" spc="-1" dirty="0">
              <a:latin typeface="Arial"/>
            </a:endParaRPr>
          </a:p>
          <a:p>
            <a:pPr>
              <a:lnSpc>
                <a:spcPct val="100000"/>
              </a:lnSpc>
            </a:pPr>
            <a:r>
              <a:rPr lang="en-US" sz="1800" b="1" strike="noStrike" spc="-1" dirty="0">
                <a:solidFill>
                  <a:srgbClr val="FFFFFF"/>
                </a:solidFill>
                <a:latin typeface="Arial"/>
              </a:rPr>
              <a:t>	</a:t>
            </a:r>
            <a:r>
              <a:rPr lang="en-US" sz="1800" b="1" strike="noStrike" spc="-1" dirty="0">
                <a:solidFill>
                  <a:srgbClr val="000000"/>
                </a:solidFill>
                <a:latin typeface="Arial"/>
              </a:rPr>
              <a:t>Methods and properties:</a:t>
            </a:r>
            <a:endParaRPr lang="en-US" sz="1800" b="0" strike="noStrike" spc="-1" dirty="0">
              <a:latin typeface="Arial"/>
            </a:endParaRPr>
          </a:p>
          <a:p>
            <a:pPr marL="216000" indent="-215640">
              <a:lnSpc>
                <a:spcPct val="100000"/>
              </a:lnSpc>
              <a:buClr>
                <a:srgbClr val="000000"/>
              </a:buClr>
              <a:buSzPct val="45000"/>
              <a:buFont typeface="Wingdings" charset="2"/>
              <a:buChar char=""/>
            </a:pPr>
            <a:r>
              <a:rPr lang="en-US" sz="1800" b="0" strike="noStrike" spc="-1" dirty="0">
                <a:solidFill>
                  <a:srgbClr val="FFFFFF"/>
                </a:solidFill>
                <a:latin typeface="Arial"/>
              </a:rPr>
              <a:t>new Map() - creates a collection.</a:t>
            </a:r>
            <a:endParaRPr lang="en-US" sz="1800" b="0" strike="noStrike" spc="-1" dirty="0">
              <a:latin typeface="Arial"/>
            </a:endParaRPr>
          </a:p>
          <a:p>
            <a:pPr marL="216000" indent="-215640">
              <a:lnSpc>
                <a:spcPct val="100000"/>
              </a:lnSpc>
              <a:buClr>
                <a:srgbClr val="000000"/>
              </a:buClr>
              <a:buSzPct val="45000"/>
              <a:buFont typeface="Wingdings" charset="2"/>
              <a:buChar char=""/>
            </a:pPr>
            <a:r>
              <a:rPr lang="en-US" sz="1800" b="0" strike="noStrike" spc="-1" dirty="0" err="1">
                <a:solidFill>
                  <a:srgbClr val="FFFFFF"/>
                </a:solidFill>
                <a:latin typeface="Arial"/>
              </a:rPr>
              <a:t>map.set</a:t>
            </a:r>
            <a:r>
              <a:rPr lang="en-US" sz="1800" b="0" strike="noStrike" spc="-1" dirty="0">
                <a:solidFill>
                  <a:srgbClr val="FFFFFF"/>
                </a:solidFill>
                <a:latin typeface="Arial"/>
              </a:rPr>
              <a:t>(key, value)- writes the key value by key value.</a:t>
            </a:r>
            <a:endParaRPr lang="en-US" sz="1800" b="0" strike="noStrike" spc="-1" dirty="0">
              <a:latin typeface="Arial"/>
            </a:endParaRPr>
          </a:p>
          <a:p>
            <a:pPr marL="216000" indent="-215640">
              <a:lnSpc>
                <a:spcPct val="100000"/>
              </a:lnSpc>
              <a:buClr>
                <a:srgbClr val="000000"/>
              </a:buClr>
              <a:buSzPct val="45000"/>
              <a:buFont typeface="Wingdings" charset="2"/>
              <a:buChar char=""/>
            </a:pPr>
            <a:r>
              <a:rPr lang="en-US" sz="1800" b="0" strike="noStrike" spc="-1" dirty="0" err="1">
                <a:solidFill>
                  <a:srgbClr val="FFFFFF"/>
                </a:solidFill>
                <a:latin typeface="Arial"/>
              </a:rPr>
              <a:t>map.get</a:t>
            </a:r>
            <a:r>
              <a:rPr lang="en-US" sz="1800" b="0" strike="noStrike" spc="-1" dirty="0">
                <a:solidFill>
                  <a:srgbClr val="FFFFFF"/>
                </a:solidFill>
                <a:latin typeface="Arial"/>
              </a:rPr>
              <a:t>(key)- returns the value by key or undefined, if the key is </a:t>
            </a:r>
            <a:r>
              <a:rPr lang="en-US" sz="1800" b="0" strike="noStrike" spc="-1" dirty="0" err="1">
                <a:solidFill>
                  <a:srgbClr val="FFFFFF"/>
                </a:solidFill>
                <a:latin typeface="Arial"/>
              </a:rPr>
              <a:t>keyabsent</a:t>
            </a:r>
            <a:r>
              <a:rPr lang="en-US" sz="1800" b="0" strike="noStrike" spc="-1" dirty="0">
                <a:solidFill>
                  <a:srgbClr val="FFFFFF"/>
                </a:solidFill>
                <a:latin typeface="Arial"/>
              </a:rPr>
              <a:t>.</a:t>
            </a:r>
            <a:endParaRPr lang="en-US" sz="1800" b="0" strike="noStrike" spc="-1" dirty="0">
              <a:latin typeface="Arial"/>
            </a:endParaRPr>
          </a:p>
          <a:p>
            <a:pPr marL="216000" indent="-215640">
              <a:lnSpc>
                <a:spcPct val="100000"/>
              </a:lnSpc>
              <a:buClr>
                <a:srgbClr val="000000"/>
              </a:buClr>
              <a:buSzPct val="45000"/>
              <a:buFont typeface="Wingdings" charset="2"/>
              <a:buChar char=""/>
            </a:pPr>
            <a:r>
              <a:rPr lang="en-US" sz="1800" b="0" strike="noStrike" spc="-1" dirty="0" err="1">
                <a:solidFill>
                  <a:srgbClr val="FFFFFF"/>
                </a:solidFill>
                <a:latin typeface="Arial"/>
              </a:rPr>
              <a:t>map.has</a:t>
            </a:r>
            <a:r>
              <a:rPr lang="en-US" sz="1800" b="0" strike="noStrike" spc="-1" dirty="0">
                <a:solidFill>
                  <a:srgbClr val="FFFFFF"/>
                </a:solidFill>
                <a:latin typeface="Arial"/>
              </a:rPr>
              <a:t>(key)- returns </a:t>
            </a:r>
            <a:r>
              <a:rPr lang="en-US" sz="1800" b="0" strike="noStrike" spc="-1" dirty="0" err="1">
                <a:solidFill>
                  <a:srgbClr val="FFFFFF"/>
                </a:solidFill>
                <a:latin typeface="Arial"/>
              </a:rPr>
              <a:t>trueif</a:t>
            </a:r>
            <a:r>
              <a:rPr lang="en-US" sz="1800" b="0" strike="noStrike" spc="-1" dirty="0">
                <a:solidFill>
                  <a:srgbClr val="FFFFFF"/>
                </a:solidFill>
                <a:latin typeface="Arial"/>
              </a:rPr>
              <a:t> the key is </a:t>
            </a:r>
            <a:r>
              <a:rPr lang="en-US" sz="1800" b="0" strike="noStrike" spc="-1" dirty="0" err="1">
                <a:solidFill>
                  <a:srgbClr val="FFFFFF"/>
                </a:solidFill>
                <a:latin typeface="Arial"/>
              </a:rPr>
              <a:t>keypresent</a:t>
            </a:r>
            <a:r>
              <a:rPr lang="en-US" sz="1800" b="0" strike="noStrike" spc="-1" dirty="0">
                <a:solidFill>
                  <a:srgbClr val="FFFFFF"/>
                </a:solidFill>
                <a:latin typeface="Arial"/>
              </a:rPr>
              <a:t> in the collection, otherwise false.</a:t>
            </a:r>
            <a:endParaRPr lang="en-US" sz="1800" b="0" strike="noStrike" spc="-1" dirty="0">
              <a:latin typeface="Arial"/>
            </a:endParaRPr>
          </a:p>
          <a:p>
            <a:pPr marL="216000" indent="-215640">
              <a:lnSpc>
                <a:spcPct val="100000"/>
              </a:lnSpc>
              <a:buClr>
                <a:srgbClr val="000000"/>
              </a:buClr>
              <a:buSzPct val="45000"/>
              <a:buFont typeface="Wingdings" charset="2"/>
              <a:buChar char=""/>
            </a:pPr>
            <a:r>
              <a:rPr lang="en-US" sz="1800" b="0" strike="noStrike" spc="-1" dirty="0" err="1">
                <a:solidFill>
                  <a:srgbClr val="FFFFFF"/>
                </a:solidFill>
                <a:latin typeface="Arial"/>
              </a:rPr>
              <a:t>map.delete</a:t>
            </a:r>
            <a:r>
              <a:rPr lang="en-US" sz="1800" b="0" strike="noStrike" spc="-1" dirty="0">
                <a:solidFill>
                  <a:srgbClr val="FFFFFF"/>
                </a:solidFill>
                <a:latin typeface="Arial"/>
              </a:rPr>
              <a:t>(key)- deletes an element by key </a:t>
            </a:r>
            <a:r>
              <a:rPr lang="en-US" sz="1800" b="0" strike="noStrike" spc="-1" dirty="0" err="1">
                <a:solidFill>
                  <a:srgbClr val="FFFFFF"/>
                </a:solidFill>
                <a:latin typeface="Arial"/>
              </a:rPr>
              <a:t>key</a:t>
            </a:r>
            <a:r>
              <a:rPr lang="en-US" sz="1800" b="0" strike="noStrike" spc="-1" dirty="0">
                <a:solidFill>
                  <a:srgbClr val="FFFFFF"/>
                </a:solidFill>
                <a:latin typeface="Arial"/>
              </a:rPr>
              <a:t>.</a:t>
            </a:r>
            <a:endParaRPr lang="en-US" sz="1800" b="0" strike="noStrike" spc="-1" dirty="0">
              <a:latin typeface="Arial"/>
            </a:endParaRPr>
          </a:p>
          <a:p>
            <a:pPr marL="216000" indent="-215640">
              <a:lnSpc>
                <a:spcPct val="100000"/>
              </a:lnSpc>
              <a:buClr>
                <a:srgbClr val="000000"/>
              </a:buClr>
              <a:buSzPct val="45000"/>
              <a:buFont typeface="Wingdings" charset="2"/>
              <a:buChar char=""/>
            </a:pPr>
            <a:r>
              <a:rPr lang="en-US" sz="1800" b="0" strike="noStrike" spc="-1" dirty="0" err="1">
                <a:solidFill>
                  <a:srgbClr val="FFFFFF"/>
                </a:solidFill>
                <a:latin typeface="Arial"/>
              </a:rPr>
              <a:t>map.clear</a:t>
            </a:r>
            <a:r>
              <a:rPr lang="en-US" sz="1800" b="0" strike="noStrike" spc="-1" dirty="0">
                <a:solidFill>
                  <a:srgbClr val="FFFFFF"/>
                </a:solidFill>
                <a:latin typeface="Arial"/>
              </a:rPr>
              <a:t>() - clears the collection of all elements.</a:t>
            </a:r>
            <a:endParaRPr lang="en-US" sz="1800" b="0" strike="noStrike" spc="-1" dirty="0">
              <a:latin typeface="Arial"/>
            </a:endParaRPr>
          </a:p>
          <a:p>
            <a:pPr marL="216000" indent="-215640">
              <a:lnSpc>
                <a:spcPct val="100000"/>
              </a:lnSpc>
              <a:buClr>
                <a:srgbClr val="000000"/>
              </a:buClr>
              <a:buSzPct val="45000"/>
              <a:buFont typeface="Wingdings" charset="2"/>
              <a:buChar char=""/>
            </a:pPr>
            <a:r>
              <a:rPr lang="en-US" sz="1800" b="0" strike="noStrike" spc="-1" dirty="0" err="1">
                <a:solidFill>
                  <a:srgbClr val="FFFFFF"/>
                </a:solidFill>
                <a:latin typeface="Arial"/>
              </a:rPr>
              <a:t>map.size</a:t>
            </a:r>
            <a:r>
              <a:rPr lang="en-US" sz="1800" b="0" strike="noStrike" spc="-1" dirty="0">
                <a:solidFill>
                  <a:srgbClr val="FFFFFF"/>
                </a:solidFill>
                <a:latin typeface="Arial"/>
              </a:rPr>
              <a:t> - returns the current number of elements.</a:t>
            </a:r>
            <a:endParaRPr lang="en-US" sz="1800" b="0" strike="noStrike" spc="-1" dirty="0">
              <a:latin typeface="Arial"/>
            </a:endParaRPr>
          </a:p>
          <a:p>
            <a:pPr>
              <a:lnSpc>
                <a:spcPct val="100000"/>
              </a:lnSpc>
            </a:pPr>
            <a:r>
              <a:rPr lang="en-US" sz="1800" b="0" strike="noStrike" spc="-1" dirty="0">
                <a:solidFill>
                  <a:srgbClr val="FFFFFF"/>
                </a:solidFill>
                <a:latin typeface="Arial"/>
              </a:rPr>
              <a:t>	</a:t>
            </a:r>
            <a:r>
              <a:rPr lang="en-US" sz="1800" b="1" strike="noStrike" spc="-1" dirty="0">
                <a:solidFill>
                  <a:srgbClr val="000000"/>
                </a:solidFill>
                <a:latin typeface="Arial"/>
              </a:rPr>
              <a:t>There </a:t>
            </a:r>
            <a:r>
              <a:rPr lang="en-US" sz="1800" b="1" strike="noStrike" spc="-1" dirty="0" err="1">
                <a:solidFill>
                  <a:srgbClr val="000000"/>
                </a:solidFill>
                <a:latin typeface="Arial"/>
              </a:rPr>
              <a:t>Mapare</a:t>
            </a:r>
            <a:r>
              <a:rPr lang="en-US" sz="1800" b="1" strike="noStrike" spc="-1" dirty="0">
                <a:solidFill>
                  <a:srgbClr val="000000"/>
                </a:solidFill>
                <a:latin typeface="Arial"/>
              </a:rPr>
              <a:t> 3 methods to iterate over a collection :</a:t>
            </a:r>
            <a:endParaRPr lang="en-US" sz="1800" b="0" strike="noStrike" spc="-1" dirty="0">
              <a:latin typeface="Arial"/>
            </a:endParaRPr>
          </a:p>
          <a:p>
            <a:pPr marL="216000" indent="-215640">
              <a:lnSpc>
                <a:spcPct val="100000"/>
              </a:lnSpc>
              <a:buClr>
                <a:srgbClr val="000000"/>
              </a:buClr>
              <a:buSzPct val="45000"/>
              <a:buFont typeface="Wingdings" charset="2"/>
              <a:buChar char=""/>
            </a:pPr>
            <a:r>
              <a:rPr lang="en-US" sz="1800" b="0" strike="noStrike" spc="-1" dirty="0" err="1">
                <a:solidFill>
                  <a:srgbClr val="FFFFFF"/>
                </a:solidFill>
                <a:latin typeface="Arial"/>
              </a:rPr>
              <a:t>map.keys</a:t>
            </a:r>
            <a:r>
              <a:rPr lang="en-US" sz="1800" b="0" strike="noStrike" spc="-1" dirty="0">
                <a:solidFill>
                  <a:srgbClr val="FFFFFF"/>
                </a:solidFill>
                <a:latin typeface="Arial"/>
              </a:rPr>
              <a:t>() - returns an </a:t>
            </a:r>
            <a:r>
              <a:rPr lang="en-US" sz="1800" b="0" strike="noStrike" spc="-1" dirty="0" err="1">
                <a:solidFill>
                  <a:srgbClr val="FFFFFF"/>
                </a:solidFill>
                <a:latin typeface="Arial"/>
              </a:rPr>
              <a:t>iterable</a:t>
            </a:r>
            <a:r>
              <a:rPr lang="en-US" sz="1800" b="0" strike="noStrike" spc="-1" dirty="0">
                <a:solidFill>
                  <a:srgbClr val="FFFFFF"/>
                </a:solidFill>
                <a:latin typeface="Arial"/>
              </a:rPr>
              <a:t> by keys,</a:t>
            </a:r>
            <a:endParaRPr lang="en-US" sz="1800" b="0" strike="noStrike" spc="-1" dirty="0">
              <a:latin typeface="Arial"/>
            </a:endParaRPr>
          </a:p>
          <a:p>
            <a:pPr marL="216000" indent="-215640">
              <a:lnSpc>
                <a:spcPct val="100000"/>
              </a:lnSpc>
              <a:buClr>
                <a:srgbClr val="000000"/>
              </a:buClr>
              <a:buSzPct val="45000"/>
              <a:buFont typeface="Wingdings" charset="2"/>
              <a:buChar char=""/>
            </a:pPr>
            <a:r>
              <a:rPr lang="en-US" sz="1800" b="0" strike="noStrike" spc="-1" dirty="0" err="1">
                <a:solidFill>
                  <a:srgbClr val="FFFFFF"/>
                </a:solidFill>
                <a:latin typeface="Arial"/>
              </a:rPr>
              <a:t>map.values</a:t>
            </a:r>
            <a:r>
              <a:rPr lang="en-US" sz="1800" b="0" strike="noStrike" spc="-1" dirty="0">
                <a:solidFill>
                  <a:srgbClr val="FFFFFF"/>
                </a:solidFill>
                <a:latin typeface="Arial"/>
              </a:rPr>
              <a:t>() - returns an </a:t>
            </a:r>
            <a:r>
              <a:rPr lang="en-US" sz="1800" b="0" strike="noStrike" spc="-1" dirty="0" err="1">
                <a:solidFill>
                  <a:srgbClr val="FFFFFF"/>
                </a:solidFill>
                <a:latin typeface="Arial"/>
              </a:rPr>
              <a:t>iterable</a:t>
            </a:r>
            <a:r>
              <a:rPr lang="en-US" sz="1800" b="0" strike="noStrike" spc="-1" dirty="0">
                <a:solidFill>
                  <a:srgbClr val="FFFFFF"/>
                </a:solidFill>
                <a:latin typeface="Arial"/>
              </a:rPr>
              <a:t> by values,</a:t>
            </a:r>
            <a:endParaRPr lang="en-US" sz="1800" b="0" strike="noStrike" spc="-1" dirty="0">
              <a:latin typeface="Arial"/>
            </a:endParaRPr>
          </a:p>
          <a:p>
            <a:pPr marL="216000" indent="-215640">
              <a:lnSpc>
                <a:spcPct val="100000"/>
              </a:lnSpc>
              <a:buClr>
                <a:srgbClr val="000000"/>
              </a:buClr>
              <a:buSzPct val="45000"/>
              <a:buFont typeface="Wingdings" charset="2"/>
              <a:buChar char=""/>
            </a:pPr>
            <a:r>
              <a:rPr lang="en-US" sz="1800" b="0" strike="noStrike" spc="-1" dirty="0" err="1">
                <a:solidFill>
                  <a:srgbClr val="FFFFFF"/>
                </a:solidFill>
                <a:latin typeface="Arial"/>
              </a:rPr>
              <a:t>map.entries</a:t>
            </a:r>
            <a:r>
              <a:rPr lang="en-US" sz="1800" b="0" strike="noStrike" spc="-1" dirty="0">
                <a:solidFill>
                  <a:srgbClr val="FFFFFF"/>
                </a:solidFill>
                <a:latin typeface="Arial"/>
              </a:rPr>
              <a:t>()- returns an </a:t>
            </a:r>
            <a:r>
              <a:rPr lang="en-US" sz="1800" b="0" strike="noStrike" spc="-1" dirty="0" err="1">
                <a:solidFill>
                  <a:srgbClr val="FFFFFF"/>
                </a:solidFill>
                <a:latin typeface="Arial"/>
              </a:rPr>
              <a:t>iterable</a:t>
            </a:r>
            <a:r>
              <a:rPr lang="en-US" sz="1800" b="0" strike="noStrike" spc="-1" dirty="0">
                <a:solidFill>
                  <a:srgbClr val="FFFFFF"/>
                </a:solidFill>
                <a:latin typeface="Arial"/>
              </a:rPr>
              <a:t> object in pairs of the form [</a:t>
            </a:r>
            <a:r>
              <a:rPr lang="en-US" sz="1800" b="0" strike="noStrike" spc="-1" dirty="0" err="1">
                <a:solidFill>
                  <a:srgbClr val="FFFFFF"/>
                </a:solidFill>
                <a:latin typeface="Arial"/>
              </a:rPr>
              <a:t>ключ</a:t>
            </a:r>
            <a:r>
              <a:rPr lang="en-US" sz="1800" b="0" strike="noStrike" spc="-1" dirty="0">
                <a:solidFill>
                  <a:srgbClr val="FFFFFF"/>
                </a:solidFill>
                <a:latin typeface="Arial"/>
              </a:rPr>
              <a:t>, </a:t>
            </a:r>
            <a:r>
              <a:rPr lang="en-US" sz="1800" b="0" strike="noStrike" spc="-1" dirty="0" err="1">
                <a:solidFill>
                  <a:srgbClr val="FFFFFF"/>
                </a:solidFill>
                <a:latin typeface="Arial"/>
              </a:rPr>
              <a:t>значение</a:t>
            </a:r>
            <a:r>
              <a:rPr lang="en-US" sz="1800" b="0" strike="noStrike" spc="-1" dirty="0">
                <a:solidFill>
                  <a:srgbClr val="FFFFFF"/>
                </a:solidFill>
                <a:latin typeface="Arial"/>
              </a:rPr>
              <a:t>], this option is used by default in </a:t>
            </a:r>
            <a:r>
              <a:rPr lang="en-US" sz="1800" b="0" strike="noStrike" spc="-1" dirty="0" err="1">
                <a:solidFill>
                  <a:srgbClr val="FFFFFF"/>
                </a:solidFill>
                <a:latin typeface="Arial"/>
              </a:rPr>
              <a:t>for..of</a:t>
            </a:r>
            <a:r>
              <a:rPr lang="en-US" sz="1800" b="0" strike="noStrike" spc="-1" dirty="0">
                <a:solidFill>
                  <a:srgbClr val="FFFFFF"/>
                </a:solidFill>
                <a:latin typeface="Arial"/>
              </a:rPr>
              <a:t>.</a:t>
            </a:r>
            <a:endParaRPr lang="en-US"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b="0" strike="noStrike" spc="-1">
                <a:solidFill>
                  <a:srgbClr val="FFFFFF"/>
                </a:solidFill>
                <a:latin typeface="Proxima Nova Black"/>
              </a:rPr>
              <a:t>Set</a:t>
            </a:r>
            <a:endParaRPr lang="en-US" sz="4400" b="0" strike="noStrike" spc="-1">
              <a:latin typeface="Arial"/>
            </a:endParaRPr>
          </a:p>
        </p:txBody>
      </p:sp>
      <p:sp>
        <p:nvSpPr>
          <p:cNvPr id="245" name="CustomShape 2"/>
          <p:cNvSpPr/>
          <p:nvPr/>
        </p:nvSpPr>
        <p:spPr>
          <a:xfrm>
            <a:off x="914400" y="1828800"/>
            <a:ext cx="10423800" cy="418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1800" b="0" strike="noStrike" spc="-1" dirty="0">
                <a:solidFill>
                  <a:srgbClr val="FFFFFF"/>
                </a:solidFill>
                <a:latin typeface="Arial"/>
              </a:rPr>
              <a:t>	An object Set is a special kind of collection: a "set" of values ​​(without keys), where each value can appear only once.</a:t>
            </a:r>
            <a:endParaRPr lang="en-US" sz="1800" b="0" strike="noStrike" spc="-1" dirty="0">
              <a:latin typeface="Arial"/>
            </a:endParaRPr>
          </a:p>
          <a:p>
            <a:pPr algn="just">
              <a:lnSpc>
                <a:spcPct val="100000"/>
              </a:lnSpc>
            </a:pPr>
            <a:r>
              <a:rPr lang="en-US" sz="1800" b="1" strike="noStrike" spc="-1" dirty="0">
                <a:solidFill>
                  <a:srgbClr val="FFFFFF"/>
                </a:solidFill>
                <a:latin typeface="Arial"/>
              </a:rPr>
              <a:t>	</a:t>
            </a:r>
            <a:r>
              <a:rPr lang="en-US" sz="1800" b="1" strike="noStrike" spc="-1" dirty="0">
                <a:solidFill>
                  <a:srgbClr val="000000"/>
                </a:solidFill>
                <a:latin typeface="Arial"/>
              </a:rPr>
              <a:t>Its main methods are:</a:t>
            </a:r>
            <a:endParaRPr lang="en-US" sz="1800" b="0" strike="noStrike" spc="-1" dirty="0">
              <a:latin typeface="Arial"/>
            </a:endParaRPr>
          </a:p>
          <a:p>
            <a:pPr marL="216000" indent="-215640" algn="just">
              <a:lnSpc>
                <a:spcPct val="100000"/>
              </a:lnSpc>
              <a:buClr>
                <a:srgbClr val="000000"/>
              </a:buClr>
              <a:buSzPct val="45000"/>
              <a:buFont typeface="Wingdings" charset="2"/>
              <a:buChar char=""/>
            </a:pPr>
            <a:r>
              <a:rPr lang="en-US" sz="1800" b="0" strike="noStrike" spc="-1" dirty="0">
                <a:solidFill>
                  <a:srgbClr val="FFFFFF"/>
                </a:solidFill>
                <a:latin typeface="Arial"/>
              </a:rPr>
              <a:t>new Set(</a:t>
            </a:r>
            <a:r>
              <a:rPr lang="en-US" sz="1800" b="0" strike="noStrike" spc="-1" dirty="0" err="1">
                <a:solidFill>
                  <a:srgbClr val="FFFFFF"/>
                </a:solidFill>
                <a:latin typeface="Arial"/>
              </a:rPr>
              <a:t>iterable</a:t>
            </a:r>
            <a:r>
              <a:rPr lang="en-US" sz="1800" b="0" strike="noStrike" spc="-1" dirty="0">
                <a:solidFill>
                  <a:srgbClr val="FFFFFF"/>
                </a:solidFill>
                <a:latin typeface="Arial"/>
              </a:rPr>
              <a:t>)- creates Set, and if an </a:t>
            </a:r>
            <a:r>
              <a:rPr lang="en-US" sz="1800" b="0" strike="noStrike" spc="-1" dirty="0" err="1">
                <a:solidFill>
                  <a:srgbClr val="FFFFFF"/>
                </a:solidFill>
                <a:latin typeface="Arial"/>
              </a:rPr>
              <a:t>iterable</a:t>
            </a:r>
            <a:r>
              <a:rPr lang="en-US" sz="1800" b="0" strike="noStrike" spc="-1" dirty="0">
                <a:solidFill>
                  <a:srgbClr val="FFFFFF"/>
                </a:solidFill>
                <a:latin typeface="Arial"/>
              </a:rPr>
              <a:t> object (usually an array) was provided as an argument, then copies its values ​​to a new one Set.</a:t>
            </a:r>
            <a:endParaRPr lang="en-US" sz="1800" b="0" strike="noStrike" spc="-1" dirty="0">
              <a:latin typeface="Arial"/>
            </a:endParaRPr>
          </a:p>
          <a:p>
            <a:pPr marL="216000" indent="-215640" algn="just">
              <a:lnSpc>
                <a:spcPct val="100000"/>
              </a:lnSpc>
              <a:buClr>
                <a:srgbClr val="000000"/>
              </a:buClr>
              <a:buSzPct val="45000"/>
              <a:buFont typeface="Wingdings" charset="2"/>
              <a:buChar char=""/>
            </a:pPr>
            <a:r>
              <a:rPr lang="en-US" sz="1800" b="0" strike="noStrike" spc="-1" dirty="0" err="1">
                <a:solidFill>
                  <a:srgbClr val="FFFFFF"/>
                </a:solidFill>
                <a:latin typeface="Arial"/>
              </a:rPr>
              <a:t>set.add</a:t>
            </a:r>
            <a:r>
              <a:rPr lang="en-US" sz="1800" b="0" strike="noStrike" spc="-1" dirty="0">
                <a:solidFill>
                  <a:srgbClr val="FFFFFF"/>
                </a:solidFill>
                <a:latin typeface="Arial"/>
              </a:rPr>
              <a:t>(value)- adds a value (if it already exists, it does nothing), returns the same object set.</a:t>
            </a:r>
            <a:endParaRPr lang="en-US" sz="1800" b="0" strike="noStrike" spc="-1" dirty="0">
              <a:latin typeface="Arial"/>
            </a:endParaRPr>
          </a:p>
          <a:p>
            <a:pPr marL="216000" indent="-215640" algn="just">
              <a:lnSpc>
                <a:spcPct val="100000"/>
              </a:lnSpc>
              <a:buClr>
                <a:srgbClr val="000000"/>
              </a:buClr>
              <a:buSzPct val="45000"/>
              <a:buFont typeface="Wingdings" charset="2"/>
              <a:buChar char=""/>
            </a:pPr>
            <a:r>
              <a:rPr lang="en-US" sz="1800" b="0" strike="noStrike" spc="-1" dirty="0" err="1">
                <a:solidFill>
                  <a:srgbClr val="FFFFFF"/>
                </a:solidFill>
                <a:latin typeface="Arial"/>
              </a:rPr>
              <a:t>set.delete</a:t>
            </a:r>
            <a:r>
              <a:rPr lang="en-US" sz="1800" b="0" strike="noStrike" spc="-1" dirty="0">
                <a:solidFill>
                  <a:srgbClr val="FFFFFF"/>
                </a:solidFill>
                <a:latin typeface="Arial"/>
              </a:rPr>
              <a:t>(value)- removes the value, returns true if value was in the set at the time of the call, otherwise false.</a:t>
            </a:r>
            <a:endParaRPr lang="en-US" sz="1800" b="0" strike="noStrike" spc="-1" dirty="0">
              <a:latin typeface="Arial"/>
            </a:endParaRPr>
          </a:p>
          <a:p>
            <a:pPr marL="216000" indent="-215640" algn="just">
              <a:lnSpc>
                <a:spcPct val="100000"/>
              </a:lnSpc>
              <a:buClr>
                <a:srgbClr val="000000"/>
              </a:buClr>
              <a:buSzPct val="45000"/>
              <a:buFont typeface="Wingdings" charset="2"/>
              <a:buChar char=""/>
            </a:pPr>
            <a:r>
              <a:rPr lang="en-US" sz="1800" b="0" strike="noStrike" spc="-1" dirty="0" err="1">
                <a:solidFill>
                  <a:srgbClr val="FFFFFF"/>
                </a:solidFill>
                <a:latin typeface="Arial"/>
              </a:rPr>
              <a:t>set.has</a:t>
            </a:r>
            <a:r>
              <a:rPr lang="en-US" sz="1800" b="0" strike="noStrike" spc="-1" dirty="0">
                <a:solidFill>
                  <a:srgbClr val="FFFFFF"/>
                </a:solidFill>
                <a:latin typeface="Arial"/>
              </a:rPr>
              <a:t>(value)- returns </a:t>
            </a:r>
            <a:r>
              <a:rPr lang="en-US" sz="1800" b="0" strike="noStrike" spc="-1" dirty="0" err="1">
                <a:solidFill>
                  <a:srgbClr val="FFFFFF"/>
                </a:solidFill>
                <a:latin typeface="Arial"/>
              </a:rPr>
              <a:t>trueif</a:t>
            </a:r>
            <a:r>
              <a:rPr lang="en-US" sz="1800" b="0" strike="noStrike" spc="-1" dirty="0">
                <a:solidFill>
                  <a:srgbClr val="FFFFFF"/>
                </a:solidFill>
                <a:latin typeface="Arial"/>
              </a:rPr>
              <a:t> the value is present in the set, otherwise false.</a:t>
            </a:r>
            <a:endParaRPr lang="en-US" sz="1800" b="0" strike="noStrike" spc="-1" dirty="0">
              <a:latin typeface="Arial"/>
            </a:endParaRPr>
          </a:p>
          <a:p>
            <a:pPr marL="216000" indent="-215640" algn="just">
              <a:lnSpc>
                <a:spcPct val="100000"/>
              </a:lnSpc>
              <a:buClr>
                <a:srgbClr val="000000"/>
              </a:buClr>
              <a:buSzPct val="45000"/>
              <a:buFont typeface="Wingdings" charset="2"/>
              <a:buChar char=""/>
            </a:pPr>
            <a:r>
              <a:rPr lang="en-US" sz="1800" b="0" strike="noStrike" spc="-1" dirty="0" err="1">
                <a:solidFill>
                  <a:srgbClr val="FFFFFF"/>
                </a:solidFill>
                <a:latin typeface="Arial"/>
              </a:rPr>
              <a:t>set.clear</a:t>
            </a:r>
            <a:r>
              <a:rPr lang="en-US" sz="1800" b="0" strike="noStrike" spc="-1" dirty="0">
                <a:solidFill>
                  <a:srgbClr val="FFFFFF"/>
                </a:solidFill>
                <a:latin typeface="Arial"/>
              </a:rPr>
              <a:t>() - deletes all existing values.</a:t>
            </a:r>
            <a:endParaRPr lang="en-US" sz="1800" b="0" strike="noStrike" spc="-1" dirty="0">
              <a:latin typeface="Arial"/>
            </a:endParaRPr>
          </a:p>
          <a:p>
            <a:pPr marL="216000" indent="-215640" algn="just">
              <a:lnSpc>
                <a:spcPct val="100000"/>
              </a:lnSpc>
              <a:buClr>
                <a:srgbClr val="000000"/>
              </a:buClr>
              <a:buSzPct val="45000"/>
              <a:buFont typeface="Wingdings" charset="2"/>
              <a:buChar char=""/>
            </a:pPr>
            <a:r>
              <a:rPr lang="en-US" sz="1800" b="0" strike="noStrike" spc="-1" dirty="0" err="1">
                <a:solidFill>
                  <a:srgbClr val="FFFFFF"/>
                </a:solidFill>
                <a:latin typeface="Arial"/>
              </a:rPr>
              <a:t>set.size</a:t>
            </a:r>
            <a:r>
              <a:rPr lang="en-US" sz="1800" b="0" strike="noStrike" spc="-1" dirty="0">
                <a:solidFill>
                  <a:srgbClr val="FFFFFF"/>
                </a:solidFill>
                <a:latin typeface="Arial"/>
              </a:rPr>
              <a:t> - returns the number of elements in the set.</a:t>
            </a:r>
            <a:endParaRPr lang="en-US" sz="1800" b="0" strike="noStrike" spc="-1" dirty="0">
              <a:latin typeface="Arial"/>
            </a:endParaRPr>
          </a:p>
          <a:p>
            <a:pPr marL="216000" indent="-215640" algn="just">
              <a:lnSpc>
                <a:spcPct val="100000"/>
              </a:lnSpc>
              <a:buClr>
                <a:srgbClr val="000000"/>
              </a:buClr>
              <a:buSzPct val="45000"/>
              <a:buFont typeface="Wingdings" charset="2"/>
              <a:buChar char=""/>
            </a:pPr>
            <a:r>
              <a:rPr lang="en-US" sz="1800" b="0" strike="noStrike" spc="-1" dirty="0">
                <a:solidFill>
                  <a:srgbClr val="FFFFFF"/>
                </a:solidFill>
                <a:latin typeface="Arial"/>
              </a:rPr>
              <a:t>   </a:t>
            </a:r>
            <a:r>
              <a:rPr lang="en-US" sz="1800" b="1" strike="noStrike" spc="-1" dirty="0" smtClean="0">
                <a:solidFill>
                  <a:srgbClr val="000000"/>
                </a:solidFill>
                <a:latin typeface="Arial"/>
              </a:rPr>
              <a:t>Set has the same built-in methods as Map:</a:t>
            </a:r>
            <a:endParaRPr lang="en-US" sz="1800" b="0" strike="noStrike" spc="-1" dirty="0" smtClean="0">
              <a:latin typeface="Arial"/>
            </a:endParaRPr>
          </a:p>
          <a:p>
            <a:pPr marL="216000" indent="-215640" algn="just">
              <a:lnSpc>
                <a:spcPct val="100000"/>
              </a:lnSpc>
              <a:buClr>
                <a:srgbClr val="000000"/>
              </a:buClr>
              <a:buSzPct val="45000"/>
              <a:buFont typeface="Wingdings" charset="2"/>
              <a:buChar char=""/>
            </a:pPr>
            <a:r>
              <a:rPr lang="en-US" sz="1800" b="0" strike="noStrike" spc="-1" dirty="0" err="1" smtClean="0">
                <a:solidFill>
                  <a:srgbClr val="FFFFFF"/>
                </a:solidFill>
                <a:latin typeface="Arial"/>
              </a:rPr>
              <a:t>set.values</a:t>
            </a:r>
            <a:r>
              <a:rPr lang="en-US" sz="1800" b="0" strike="noStrike" spc="-1" dirty="0" smtClean="0">
                <a:solidFill>
                  <a:srgbClr val="FFFFFF"/>
                </a:solidFill>
                <a:latin typeface="Arial"/>
              </a:rPr>
              <a:t>() - returns an </a:t>
            </a:r>
            <a:r>
              <a:rPr lang="en-US" sz="1800" b="0" strike="noStrike" spc="-1" dirty="0" err="1" smtClean="0">
                <a:solidFill>
                  <a:srgbClr val="FFFFFF"/>
                </a:solidFill>
                <a:latin typeface="Arial"/>
              </a:rPr>
              <a:t>iterable</a:t>
            </a:r>
            <a:r>
              <a:rPr lang="en-US" sz="1800" b="0" strike="noStrike" spc="-1" dirty="0" smtClean="0">
                <a:solidFill>
                  <a:srgbClr val="FFFFFF"/>
                </a:solidFill>
                <a:latin typeface="Arial"/>
              </a:rPr>
              <a:t> object for values,</a:t>
            </a:r>
            <a:endParaRPr lang="en-US" sz="1800" b="0" strike="noStrike" spc="-1" dirty="0" smtClean="0">
              <a:latin typeface="Arial"/>
            </a:endParaRPr>
          </a:p>
          <a:p>
            <a:pPr marL="216000" indent="-215640" algn="just">
              <a:lnSpc>
                <a:spcPct val="100000"/>
              </a:lnSpc>
              <a:buClr>
                <a:srgbClr val="000000"/>
              </a:buClr>
              <a:buSzPct val="45000"/>
              <a:buFont typeface="Wingdings" charset="2"/>
              <a:buChar char=""/>
            </a:pPr>
            <a:r>
              <a:rPr lang="en-US" sz="1800" b="0" strike="noStrike" spc="-1" dirty="0" err="1" smtClean="0">
                <a:solidFill>
                  <a:srgbClr val="FFFFFF"/>
                </a:solidFill>
                <a:latin typeface="Arial"/>
              </a:rPr>
              <a:t>set.keys</a:t>
            </a:r>
            <a:r>
              <a:rPr lang="en-US" sz="1800" b="0" strike="noStrike" spc="-1" dirty="0" smtClean="0">
                <a:solidFill>
                  <a:srgbClr val="FFFFFF"/>
                </a:solidFill>
                <a:latin typeface="Arial"/>
              </a:rPr>
              <a:t>()- the same as, is </a:t>
            </a:r>
            <a:r>
              <a:rPr lang="en-US" sz="1800" b="0" strike="noStrike" spc="-1" dirty="0" err="1" smtClean="0">
                <a:solidFill>
                  <a:srgbClr val="FFFFFF"/>
                </a:solidFill>
                <a:latin typeface="Arial"/>
              </a:rPr>
              <a:t>set.values</a:t>
            </a:r>
            <a:r>
              <a:rPr lang="en-US" sz="1800" b="0" strike="noStrike" spc="-1" dirty="0" smtClean="0">
                <a:solidFill>
                  <a:srgbClr val="FFFFFF"/>
                </a:solidFill>
                <a:latin typeface="Arial"/>
              </a:rPr>
              <a:t>()present for backward compatibility with Map,</a:t>
            </a:r>
            <a:endParaRPr lang="en-US" sz="1800" b="0" strike="noStrike" spc="-1" dirty="0" smtClean="0">
              <a:latin typeface="Arial"/>
            </a:endParaRPr>
          </a:p>
          <a:p>
            <a:pPr marL="216000" indent="-215640" algn="just">
              <a:lnSpc>
                <a:spcPct val="100000"/>
              </a:lnSpc>
              <a:buClr>
                <a:srgbClr val="000000"/>
              </a:buClr>
              <a:buSzPct val="45000"/>
              <a:buFont typeface="Wingdings" charset="2"/>
              <a:buChar char=""/>
            </a:pPr>
            <a:r>
              <a:rPr lang="en-US" sz="1800" b="0" strike="noStrike" spc="-1" dirty="0" err="1" smtClean="0">
                <a:solidFill>
                  <a:srgbClr val="FFFFFF"/>
                </a:solidFill>
                <a:latin typeface="Arial"/>
              </a:rPr>
              <a:t>set.entries</a:t>
            </a:r>
            <a:r>
              <a:rPr lang="en-US" sz="1800" b="0" strike="noStrike" spc="-1" dirty="0" smtClean="0">
                <a:solidFill>
                  <a:srgbClr val="FFFFFF"/>
                </a:solidFill>
                <a:latin typeface="Arial"/>
              </a:rPr>
              <a:t>()- returns an </a:t>
            </a:r>
            <a:r>
              <a:rPr lang="en-US" sz="1800" b="0" strike="noStrike" spc="-1" dirty="0" err="1" smtClean="0">
                <a:solidFill>
                  <a:srgbClr val="FFFFFF"/>
                </a:solidFill>
                <a:latin typeface="Arial"/>
              </a:rPr>
              <a:t>iterable</a:t>
            </a:r>
            <a:r>
              <a:rPr lang="en-US" sz="1800" b="0" strike="noStrike" spc="-1" dirty="0" smtClean="0">
                <a:solidFill>
                  <a:srgbClr val="FFFFFF"/>
                </a:solidFill>
                <a:latin typeface="Arial"/>
              </a:rPr>
              <a:t> for pairs of the form, present for backward compatibility with Map.</a:t>
            </a:r>
            <a:endParaRPr lang="en-US"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b="0" strike="noStrike" spc="-1">
                <a:solidFill>
                  <a:srgbClr val="FFFFFF"/>
                </a:solidFill>
                <a:latin typeface="Proxima Nova Black"/>
              </a:rPr>
              <a:t>Iterators</a:t>
            </a:r>
            <a:endParaRPr lang="en-US" sz="4400" b="0" strike="noStrike" spc="-1">
              <a:latin typeface="Arial"/>
            </a:endParaRPr>
          </a:p>
        </p:txBody>
      </p:sp>
      <p:sp>
        <p:nvSpPr>
          <p:cNvPr id="247" name="CustomShape 2"/>
          <p:cNvSpPr/>
          <p:nvPr/>
        </p:nvSpPr>
        <p:spPr>
          <a:xfrm>
            <a:off x="6126480" y="1828800"/>
            <a:ext cx="5486040" cy="341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1800" b="0" strike="noStrike" spc="-1" dirty="0">
                <a:solidFill>
                  <a:srgbClr val="FFFFFF"/>
                </a:solidFill>
                <a:latin typeface="Arial"/>
              </a:rPr>
              <a:t>	The iterator accesses the elements of the collection one at a time, while maintaining the memory of its current position in that collection. An iterator has a method next() that returns the next element in the sequence. This method returns an object with two properties: done (whether the iteration is over) and value (value). ES6 has a method </a:t>
            </a:r>
            <a:r>
              <a:rPr lang="en-US" sz="1800" b="0" strike="noStrike" spc="-1" dirty="0" err="1">
                <a:solidFill>
                  <a:srgbClr val="FFFFFF"/>
                </a:solidFill>
                <a:latin typeface="Arial"/>
              </a:rPr>
              <a:t>Symbol.iteratorthat</a:t>
            </a:r>
            <a:r>
              <a:rPr lang="en-US" sz="1800" b="0" strike="noStrike" spc="-1" dirty="0">
                <a:solidFill>
                  <a:srgbClr val="FFFFFF"/>
                </a:solidFill>
                <a:latin typeface="Arial"/>
              </a:rPr>
              <a:t> defines a default iterator for an object. Whenever an object needs to iterate over an object (for example, at the beginning of a </a:t>
            </a:r>
            <a:r>
              <a:rPr lang="en-US" sz="1800" b="0" strike="noStrike" spc="-1" dirty="0" err="1">
                <a:solidFill>
                  <a:srgbClr val="FFFFFF"/>
                </a:solidFill>
                <a:latin typeface="Arial"/>
              </a:rPr>
              <a:t>for..of</a:t>
            </a:r>
            <a:r>
              <a:rPr lang="en-US" sz="1800" b="0" strike="noStrike" spc="-1" dirty="0">
                <a:solidFill>
                  <a:srgbClr val="FFFFFF"/>
                </a:solidFill>
                <a:latin typeface="Arial"/>
              </a:rPr>
              <a:t> loop), its iterator method is called with no arguments, and the returned iterator is used to get the values ​​to iterate over.</a:t>
            </a:r>
            <a:endParaRPr lang="en-US" sz="1800" b="0" strike="noStrike" spc="-1" dirty="0">
              <a:latin typeface="Arial"/>
            </a:endParaRPr>
          </a:p>
        </p:txBody>
      </p:sp>
      <p:pic>
        <p:nvPicPr>
          <p:cNvPr id="248" name="Рисунок 247"/>
          <p:cNvPicPr/>
          <p:nvPr/>
        </p:nvPicPr>
        <p:blipFill>
          <a:blip r:embed="rId3"/>
          <a:stretch/>
        </p:blipFill>
        <p:spPr>
          <a:xfrm>
            <a:off x="1097280" y="1828800"/>
            <a:ext cx="4380840" cy="23997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b="0" strike="noStrike" spc="-1">
                <a:solidFill>
                  <a:srgbClr val="FFFFFF"/>
                </a:solidFill>
                <a:latin typeface="Proxima Nova Black"/>
              </a:rPr>
              <a:t>Generators</a:t>
            </a:r>
            <a:endParaRPr lang="en-US" sz="4400" b="0" strike="noStrike" spc="-1">
              <a:latin typeface="Arial"/>
            </a:endParaRPr>
          </a:p>
        </p:txBody>
      </p:sp>
      <p:sp>
        <p:nvSpPr>
          <p:cNvPr id="250" name="CustomShape 2"/>
          <p:cNvSpPr/>
          <p:nvPr/>
        </p:nvSpPr>
        <p:spPr>
          <a:xfrm>
            <a:off x="6627600" y="1749240"/>
            <a:ext cx="5211720" cy="290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1800" b="0" strike="noStrike" spc="-1" dirty="0">
                <a:solidFill>
                  <a:srgbClr val="FFFFFF"/>
                </a:solidFill>
                <a:latin typeface="Arial"/>
              </a:rPr>
              <a:t>	</a:t>
            </a:r>
            <a:r>
              <a:rPr lang="en-US" sz="1800" b="0" strike="noStrike" spc="-1" dirty="0" smtClean="0">
                <a:solidFill>
                  <a:srgbClr val="FFFFFF"/>
                </a:solidFill>
                <a:latin typeface="Arial"/>
              </a:rPr>
              <a:t>Generator functions are a new feature in ES6 that allows a function to create many values ​​over a period of time by returning an object (called a generator) that can be iterated over to eject the values ​​from the function one at a time. A generator function returns an </a:t>
            </a:r>
            <a:r>
              <a:rPr lang="en-US" sz="1800" b="0" strike="noStrike" spc="-1" dirty="0" err="1" smtClean="0">
                <a:solidFill>
                  <a:srgbClr val="FFFFFF"/>
                </a:solidFill>
                <a:latin typeface="Arial"/>
              </a:rPr>
              <a:t>iterable</a:t>
            </a:r>
            <a:r>
              <a:rPr lang="en-US" sz="1800" b="0" strike="noStrike" spc="-1" dirty="0" smtClean="0">
                <a:solidFill>
                  <a:srgbClr val="FFFFFF"/>
                </a:solidFill>
                <a:latin typeface="Arial"/>
              </a:rPr>
              <a:t> when it is called. A generator function is written with a sign *after the keyword function, and the keyword must be present in the body of the function yield. Each time it is called, the </a:t>
            </a:r>
            <a:r>
              <a:rPr lang="en-US" sz="1800" b="0" strike="noStrike" spc="-1" dirty="0" err="1" smtClean="0">
                <a:solidFill>
                  <a:srgbClr val="FFFFFF"/>
                </a:solidFill>
                <a:latin typeface="Arial"/>
              </a:rPr>
              <a:t>yieldreturned</a:t>
            </a:r>
            <a:r>
              <a:rPr lang="en-US" sz="1800" b="0" strike="noStrike" spc="-1" dirty="0" smtClean="0">
                <a:solidFill>
                  <a:srgbClr val="FFFFFF"/>
                </a:solidFill>
                <a:latin typeface="Arial"/>
              </a:rPr>
              <a:t> value becomes the next value in the sequence.</a:t>
            </a:r>
            <a:endParaRPr lang="en-US" sz="1800" b="0" strike="noStrike" spc="-1" dirty="0">
              <a:latin typeface="Arial"/>
            </a:endParaRPr>
          </a:p>
        </p:txBody>
      </p:sp>
      <p:pic>
        <p:nvPicPr>
          <p:cNvPr id="251" name="Рисунок 250"/>
          <p:cNvPicPr/>
          <p:nvPr/>
        </p:nvPicPr>
        <p:blipFill>
          <a:blip r:embed="rId3"/>
          <a:stretch/>
        </p:blipFill>
        <p:spPr>
          <a:xfrm>
            <a:off x="880560" y="1828800"/>
            <a:ext cx="5428440" cy="32378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b="0" strike="noStrike" spc="-1">
                <a:solidFill>
                  <a:srgbClr val="FFFFFF"/>
                </a:solidFill>
                <a:latin typeface="Proxima Nova Black"/>
              </a:rPr>
              <a:t>Links</a:t>
            </a:r>
            <a:endParaRPr lang="en-US" sz="4400" b="0" strike="noStrike" spc="-1">
              <a:latin typeface="Arial"/>
            </a:endParaRPr>
          </a:p>
        </p:txBody>
      </p:sp>
      <p:sp>
        <p:nvSpPr>
          <p:cNvPr id="253" name="CustomShape 2"/>
          <p:cNvSpPr/>
          <p:nvPr/>
        </p:nvSpPr>
        <p:spPr>
          <a:xfrm>
            <a:off x="914400" y="1828800"/>
            <a:ext cx="10332360" cy="316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u="sng" strike="noStrike" spc="-1">
                <a:solidFill>
                  <a:srgbClr val="0000FF"/>
                </a:solidFill>
                <a:uFillTx/>
                <a:latin typeface="Arial"/>
                <a:hlinkClick r:id="rId2"/>
              </a:rPr>
              <a:t>http://ova2.github.io/es6-presentations/slides/letconst/index.html#1</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u="sng" strike="noStrike" spc="-1">
                <a:solidFill>
                  <a:srgbClr val="0000FF"/>
                </a:solidFill>
                <a:uFillTx/>
                <a:latin typeface="Arial"/>
                <a:hlinkClick r:id="rId3"/>
              </a:rPr>
              <a:t>https://habr.com/ru/post/305900/#15</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u="sng" strike="noStrike" spc="-1">
                <a:solidFill>
                  <a:srgbClr val="0000FF"/>
                </a:solidFill>
                <a:uFillTx/>
                <a:latin typeface="Arial"/>
                <a:hlinkClick r:id="rId4"/>
              </a:rPr>
              <a:t>https://www.w3schools.com/js/js_es6.asp</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u="sng" strike="noStrike" spc="-1">
                <a:solidFill>
                  <a:srgbClr val="0000FF"/>
                </a:solidFill>
                <a:uFillTx/>
                <a:latin typeface="Arial"/>
                <a:hlinkClick r:id="rId5"/>
              </a:rPr>
              <a:t>https://monsterlessons.com/project/series/es6-dlya-nachinayushih</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u="sng" strike="noStrike" spc="-1">
                <a:solidFill>
                  <a:srgbClr val="0000FF"/>
                </a:solidFill>
                <a:uFillTx/>
                <a:latin typeface="Arial"/>
                <a:hlinkClick r:id="rId6"/>
              </a:rPr>
              <a:t>https://webformyself.com/sintaksis-i-obzor-funkcij-es6/</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pasted-image.png"/>
          <p:cNvPicPr/>
          <p:nvPr/>
        </p:nvPicPr>
        <p:blipFill>
          <a:blip r:embed="rId2"/>
          <a:stretch/>
        </p:blipFill>
        <p:spPr>
          <a:xfrm>
            <a:off x="0" y="0"/>
            <a:ext cx="12191400" cy="6857280"/>
          </a:xfrm>
          <a:prstGeom prst="rect">
            <a:avLst/>
          </a:prstGeom>
          <a:ln w="1260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b="0" strike="noStrike" spc="-1">
                <a:solidFill>
                  <a:srgbClr val="FFFFFF"/>
                </a:solidFill>
                <a:latin typeface="Proxima Nova Black"/>
              </a:rPr>
              <a:t>Let</a:t>
            </a:r>
            <a:endParaRPr lang="en-US" sz="4400" b="0" strike="noStrike" spc="-1">
              <a:latin typeface="Arial"/>
            </a:endParaRPr>
          </a:p>
        </p:txBody>
      </p:sp>
      <p:sp>
        <p:nvSpPr>
          <p:cNvPr id="171" name="CustomShape 2"/>
          <p:cNvSpPr/>
          <p:nvPr/>
        </p:nvSpPr>
        <p:spPr>
          <a:xfrm>
            <a:off x="914400" y="1554480"/>
            <a:ext cx="1060668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1800" b="1" strike="noStrike" spc="-1">
                <a:solidFill>
                  <a:srgbClr val="FFFFFF"/>
                </a:solidFill>
                <a:latin typeface="Arial"/>
              </a:rPr>
              <a:t>_x005F_x0001_</a:t>
            </a:r>
            <a:endParaRPr lang="en-US" sz="1800" b="0" strike="noStrike" spc="-1">
              <a:latin typeface="Arial"/>
            </a:endParaRPr>
          </a:p>
        </p:txBody>
      </p:sp>
      <p:pic>
        <p:nvPicPr>
          <p:cNvPr id="172" name="Рисунок 171"/>
          <p:cNvPicPr/>
          <p:nvPr/>
        </p:nvPicPr>
        <p:blipFill>
          <a:blip r:embed="rId3"/>
          <a:stretch/>
        </p:blipFill>
        <p:spPr>
          <a:xfrm>
            <a:off x="974520" y="1645920"/>
            <a:ext cx="4469400" cy="4480200"/>
          </a:xfrm>
          <a:prstGeom prst="rect">
            <a:avLst/>
          </a:prstGeom>
          <a:ln>
            <a:noFill/>
          </a:ln>
        </p:spPr>
      </p:pic>
      <p:sp>
        <p:nvSpPr>
          <p:cNvPr id="173" name="CustomShape 3"/>
          <p:cNvSpPr/>
          <p:nvPr/>
        </p:nvSpPr>
        <p:spPr>
          <a:xfrm>
            <a:off x="6035040" y="1737360"/>
            <a:ext cx="5394600" cy="290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1800" b="0" strike="noStrike" spc="-1" dirty="0">
                <a:solidFill>
                  <a:srgbClr val="FFFFFF"/>
                </a:solidFill>
                <a:latin typeface="Arial"/>
              </a:rPr>
              <a:t>	There are two critical differences between the </a:t>
            </a:r>
            <a:r>
              <a:rPr lang="en-US" sz="1800" b="1" i="1" strike="noStrike" spc="-1" dirty="0" err="1">
                <a:solidFill>
                  <a:srgbClr val="FFFFFF"/>
                </a:solidFill>
                <a:latin typeface="Arial"/>
              </a:rPr>
              <a:t>var</a:t>
            </a:r>
            <a:r>
              <a:rPr lang="en-US" sz="1800" b="0" strike="noStrike" spc="-1" dirty="0">
                <a:solidFill>
                  <a:srgbClr val="FFFFFF"/>
                </a:solidFill>
                <a:latin typeface="Arial"/>
              </a:rPr>
              <a:t> and </a:t>
            </a:r>
            <a:r>
              <a:rPr lang="en-US" sz="1800" b="1" i="1" strike="noStrike" spc="-1" dirty="0">
                <a:solidFill>
                  <a:srgbClr val="FFFFFF"/>
                </a:solidFill>
                <a:latin typeface="Arial"/>
              </a:rPr>
              <a:t>let</a:t>
            </a:r>
            <a:r>
              <a:rPr lang="en-US" sz="1800" b="0" strike="noStrike" spc="-1" dirty="0">
                <a:solidFill>
                  <a:srgbClr val="FFFFFF"/>
                </a:solidFill>
                <a:latin typeface="Arial"/>
              </a:rPr>
              <a:t>. Variables declared with the </a:t>
            </a:r>
            <a:r>
              <a:rPr lang="en-US" sz="1800" b="1" i="1" strike="noStrike" spc="-1" dirty="0" err="1">
                <a:solidFill>
                  <a:srgbClr val="FFFFFF"/>
                </a:solidFill>
                <a:latin typeface="Arial"/>
              </a:rPr>
              <a:t>var</a:t>
            </a:r>
            <a:r>
              <a:rPr lang="en-US" sz="1800" b="0" strike="noStrike" spc="-1" dirty="0">
                <a:solidFill>
                  <a:srgbClr val="FFFFFF"/>
                </a:solidFill>
                <a:latin typeface="Arial"/>
              </a:rPr>
              <a:t> keyword are function-scoped and hoisted at the top within its scope, whereas variables declared with </a:t>
            </a:r>
            <a:r>
              <a:rPr lang="en-US" sz="1800" b="1" i="1" strike="noStrike" spc="-1" dirty="0">
                <a:solidFill>
                  <a:srgbClr val="FFFFFF"/>
                </a:solidFill>
                <a:latin typeface="Arial"/>
              </a:rPr>
              <a:t>let</a:t>
            </a:r>
            <a:r>
              <a:rPr lang="en-US" sz="1800" b="0" strike="noStrike" spc="-1" dirty="0">
                <a:solidFill>
                  <a:srgbClr val="FFFFFF"/>
                </a:solidFill>
                <a:latin typeface="Arial"/>
              </a:rPr>
              <a:t> keyword are block-scoped ({}) and they are not hoisted. Block scoping simply means that a new scope is created between a pair of curly brackets i.e. {}. Therefore, if you declare a variable with the let keyword inside a loop, it does not exist outside of the </a:t>
            </a:r>
            <a:r>
              <a:rPr lang="en-US" sz="1800" b="0" strike="noStrike" spc="-1" dirty="0" smtClean="0">
                <a:solidFill>
                  <a:srgbClr val="FFFFFF"/>
                </a:solidFill>
                <a:latin typeface="Arial"/>
              </a:rPr>
              <a:t>loop</a:t>
            </a:r>
            <a:r>
              <a:rPr lang="en-US" spc="-1" dirty="0">
                <a:solidFill>
                  <a:srgbClr val="FFFFFF"/>
                </a:solidFill>
                <a:latin typeface="Arial"/>
              </a:rPr>
              <a:t>.</a:t>
            </a:r>
            <a:endParaRPr lang="en-US"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b="0" strike="noStrike" spc="-1">
                <a:solidFill>
                  <a:srgbClr val="FFFFFF"/>
                </a:solidFill>
                <a:latin typeface="Proxima Nova Black"/>
              </a:rPr>
              <a:t>Const</a:t>
            </a:r>
            <a:endParaRPr lang="en-US" sz="4400" b="0" strike="noStrike" spc="-1">
              <a:latin typeface="Arial"/>
            </a:endParaRPr>
          </a:p>
        </p:txBody>
      </p:sp>
      <p:sp>
        <p:nvSpPr>
          <p:cNvPr id="175" name="CustomShape 2"/>
          <p:cNvSpPr/>
          <p:nvPr/>
        </p:nvSpPr>
        <p:spPr>
          <a:xfrm>
            <a:off x="6217920" y="1645920"/>
            <a:ext cx="5303160" cy="111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1800" b="0" strike="noStrike" spc="-1" dirty="0">
                <a:solidFill>
                  <a:srgbClr val="FFFFFF"/>
                </a:solidFill>
                <a:latin typeface="Arial"/>
              </a:rPr>
              <a:t>The new </a:t>
            </a:r>
            <a:r>
              <a:rPr lang="en-US" sz="1800" b="0" strike="noStrike" spc="-1" dirty="0" err="1">
                <a:solidFill>
                  <a:srgbClr val="000000"/>
                </a:solidFill>
                <a:latin typeface="Arial"/>
              </a:rPr>
              <a:t>const</a:t>
            </a:r>
            <a:r>
              <a:rPr lang="en-US" sz="1800" b="0" strike="noStrike" spc="-1" dirty="0">
                <a:solidFill>
                  <a:srgbClr val="FFFFFF"/>
                </a:solidFill>
                <a:latin typeface="Arial"/>
              </a:rPr>
              <a:t> keyword makes it possible to define constants. Constants are read-only, you cannot reassign new values to them. They are also block-scoped like let.</a:t>
            </a:r>
            <a:endParaRPr lang="en-US" sz="1800" b="0" strike="noStrike" spc="-1" dirty="0">
              <a:latin typeface="Arial"/>
            </a:endParaRPr>
          </a:p>
        </p:txBody>
      </p:sp>
      <p:pic>
        <p:nvPicPr>
          <p:cNvPr id="176" name="Рисунок 175"/>
          <p:cNvPicPr/>
          <p:nvPr/>
        </p:nvPicPr>
        <p:blipFill>
          <a:blip r:embed="rId3"/>
          <a:stretch/>
        </p:blipFill>
        <p:spPr>
          <a:xfrm>
            <a:off x="822960" y="1645920"/>
            <a:ext cx="4845960" cy="4523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b="0" strike="noStrike" spc="-1">
                <a:solidFill>
                  <a:srgbClr val="FFFFFF"/>
                </a:solidFill>
                <a:latin typeface="Proxima Nova Black"/>
              </a:rPr>
              <a:t>The For...of loop</a:t>
            </a:r>
            <a:endParaRPr lang="en-US" sz="4400" b="0" strike="noStrike" spc="-1">
              <a:latin typeface="Arial"/>
            </a:endParaRPr>
          </a:p>
        </p:txBody>
      </p:sp>
      <p:sp>
        <p:nvSpPr>
          <p:cNvPr id="178" name="CustomShape 2"/>
          <p:cNvSpPr/>
          <p:nvPr/>
        </p:nvSpPr>
        <p:spPr>
          <a:xfrm>
            <a:off x="6949440" y="1828800"/>
            <a:ext cx="4845960" cy="21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1800" b="0" strike="noStrike" spc="-1" dirty="0">
                <a:solidFill>
                  <a:srgbClr val="FFFFFF"/>
                </a:solidFill>
                <a:latin typeface="Arial"/>
              </a:rPr>
              <a:t>The new </a:t>
            </a:r>
            <a:r>
              <a:rPr lang="en-US" sz="1800" b="1" strike="noStrike" spc="-1" dirty="0">
                <a:solidFill>
                  <a:srgbClr val="000000"/>
                </a:solidFill>
                <a:latin typeface="Arial"/>
              </a:rPr>
              <a:t>for...of loop </a:t>
            </a:r>
            <a:r>
              <a:rPr lang="en-US" sz="1800" b="0" strike="noStrike" spc="-1" dirty="0">
                <a:solidFill>
                  <a:srgbClr val="FFFFFF"/>
                </a:solidFill>
                <a:latin typeface="Arial"/>
              </a:rPr>
              <a:t>allows us to iterate over arrays or other </a:t>
            </a:r>
            <a:r>
              <a:rPr lang="en-US" sz="1800" b="0" strike="noStrike" spc="-1" dirty="0" err="1">
                <a:solidFill>
                  <a:srgbClr val="FFFFFF"/>
                </a:solidFill>
                <a:latin typeface="Arial"/>
              </a:rPr>
              <a:t>iterable</a:t>
            </a:r>
            <a:r>
              <a:rPr lang="en-US" sz="1800" b="0" strike="noStrike" spc="-1" dirty="0">
                <a:solidFill>
                  <a:srgbClr val="FFFFFF"/>
                </a:solidFill>
                <a:latin typeface="Arial"/>
              </a:rPr>
              <a:t> objects very easily. Also, the code inside the loop is executed for each element of the </a:t>
            </a:r>
            <a:r>
              <a:rPr lang="en-US" sz="1800" b="0" strike="noStrike" spc="-1" dirty="0" err="1">
                <a:solidFill>
                  <a:srgbClr val="FFFFFF"/>
                </a:solidFill>
                <a:latin typeface="Arial"/>
              </a:rPr>
              <a:t>iterable</a:t>
            </a:r>
            <a:r>
              <a:rPr lang="en-US" sz="1800" b="0" strike="noStrike" spc="-1" dirty="0">
                <a:solidFill>
                  <a:srgbClr val="FFFFFF"/>
                </a:solidFill>
                <a:latin typeface="Arial"/>
              </a:rPr>
              <a:t> object. The </a:t>
            </a:r>
            <a:r>
              <a:rPr lang="en-US" sz="1800" b="1" strike="noStrike" spc="-1" dirty="0">
                <a:solidFill>
                  <a:srgbClr val="000000"/>
                </a:solidFill>
                <a:latin typeface="Arial"/>
              </a:rPr>
              <a:t>for...of loop</a:t>
            </a:r>
            <a:r>
              <a:rPr lang="en-US" sz="1800" b="0" strike="noStrike" spc="-1" dirty="0">
                <a:solidFill>
                  <a:srgbClr val="FFFFFF"/>
                </a:solidFill>
                <a:latin typeface="Arial"/>
              </a:rPr>
              <a:t> doesn't work with objects because they are not </a:t>
            </a:r>
            <a:r>
              <a:rPr lang="en-US" sz="1800" b="0" strike="noStrike" spc="-1" dirty="0" err="1">
                <a:solidFill>
                  <a:srgbClr val="FFFFFF"/>
                </a:solidFill>
                <a:latin typeface="Arial"/>
              </a:rPr>
              <a:t>iterable</a:t>
            </a:r>
            <a:r>
              <a:rPr lang="en-US" sz="1800" b="0" strike="noStrike" spc="-1" dirty="0">
                <a:solidFill>
                  <a:srgbClr val="FFFFFF"/>
                </a:solidFill>
                <a:latin typeface="Arial"/>
              </a:rPr>
              <a:t>. If you want to iterate over the properties of an object you can use the </a:t>
            </a:r>
            <a:r>
              <a:rPr lang="en-US" sz="1800" b="1" strike="noStrike" spc="-1" dirty="0">
                <a:solidFill>
                  <a:srgbClr val="000000"/>
                </a:solidFill>
                <a:latin typeface="Arial"/>
              </a:rPr>
              <a:t>for-in loop</a:t>
            </a:r>
            <a:r>
              <a:rPr lang="en-US" sz="1800" b="1" strike="noStrike" spc="-1" dirty="0">
                <a:solidFill>
                  <a:srgbClr val="FFFFFF"/>
                </a:solidFill>
                <a:latin typeface="Arial"/>
              </a:rPr>
              <a:t>.</a:t>
            </a:r>
            <a:endParaRPr lang="en-US" sz="1800" b="0" strike="noStrike" spc="-1" dirty="0">
              <a:latin typeface="Arial"/>
            </a:endParaRPr>
          </a:p>
        </p:txBody>
      </p:sp>
      <p:pic>
        <p:nvPicPr>
          <p:cNvPr id="179" name="Рисунок 178"/>
          <p:cNvPicPr/>
          <p:nvPr/>
        </p:nvPicPr>
        <p:blipFill>
          <a:blip r:embed="rId3"/>
          <a:stretch/>
        </p:blipFill>
        <p:spPr>
          <a:xfrm>
            <a:off x="731520" y="1828800"/>
            <a:ext cx="5668920" cy="42973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b="0" strike="noStrike" spc="-1">
                <a:solidFill>
                  <a:srgbClr val="FFFFFF"/>
                </a:solidFill>
                <a:latin typeface="Proxima Nova Black"/>
              </a:rPr>
              <a:t>Template Literals</a:t>
            </a:r>
            <a:endParaRPr lang="en-US" sz="4400" b="0" strike="noStrike" spc="-1">
              <a:latin typeface="Arial"/>
            </a:endParaRPr>
          </a:p>
        </p:txBody>
      </p:sp>
      <p:sp>
        <p:nvSpPr>
          <p:cNvPr id="181" name="CustomShape 2"/>
          <p:cNvSpPr/>
          <p:nvPr/>
        </p:nvSpPr>
        <p:spPr>
          <a:xfrm>
            <a:off x="6949440" y="1554480"/>
            <a:ext cx="4388760" cy="264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1800" b="0" strike="noStrike" spc="-1" dirty="0">
                <a:solidFill>
                  <a:srgbClr val="FFFFFF"/>
                </a:solidFill>
                <a:latin typeface="Arial"/>
              </a:rPr>
              <a:t>Template literals provide an easy and clean way create multi-line </a:t>
            </a:r>
            <a:r>
              <a:rPr lang="en-US" sz="1800" b="0" strike="noStrike" spc="-1" dirty="0" smtClean="0">
                <a:solidFill>
                  <a:srgbClr val="FFFFFF"/>
                </a:solidFill>
                <a:latin typeface="Arial"/>
              </a:rPr>
              <a:t>strings. </a:t>
            </a:r>
            <a:r>
              <a:rPr lang="en-US" sz="1800" b="0" strike="noStrike" spc="-1" dirty="0">
                <a:solidFill>
                  <a:srgbClr val="FFFFFF"/>
                </a:solidFill>
                <a:latin typeface="Arial"/>
              </a:rPr>
              <a:t>Now we can embed variables or expressions into a string at any spot without any hassle. Template literals are created using back-tick </a:t>
            </a:r>
            <a:r>
              <a:rPr lang="en-US" sz="1800" b="1" strike="noStrike" spc="-1" dirty="0">
                <a:solidFill>
                  <a:srgbClr val="000000"/>
                </a:solidFill>
                <a:latin typeface="Arial"/>
              </a:rPr>
              <a:t>(` `) </a:t>
            </a:r>
            <a:r>
              <a:rPr lang="en-US" sz="1800" b="0" strike="noStrike" spc="-1" dirty="0">
                <a:solidFill>
                  <a:srgbClr val="FFFFFF"/>
                </a:solidFill>
                <a:latin typeface="Arial"/>
              </a:rPr>
              <a:t>(grave accent) character instead of the usual double or single quotes. Variables or expressions can be placed inside the string using the </a:t>
            </a:r>
            <a:r>
              <a:rPr lang="en-US" sz="1800" b="1" strike="noStrike" spc="-1" dirty="0">
                <a:solidFill>
                  <a:srgbClr val="000000"/>
                </a:solidFill>
                <a:latin typeface="Arial"/>
              </a:rPr>
              <a:t>${...} </a:t>
            </a:r>
            <a:r>
              <a:rPr lang="en-US" sz="1800" b="0" strike="noStrike" spc="-1" dirty="0">
                <a:solidFill>
                  <a:srgbClr val="FFFFFF"/>
                </a:solidFill>
                <a:latin typeface="Arial"/>
              </a:rPr>
              <a:t>syntax.</a:t>
            </a:r>
            <a:endParaRPr lang="en-US" sz="1800" b="0" strike="noStrike" spc="-1" dirty="0">
              <a:latin typeface="Arial"/>
            </a:endParaRPr>
          </a:p>
        </p:txBody>
      </p:sp>
      <p:pic>
        <p:nvPicPr>
          <p:cNvPr id="182" name="Рисунок 181"/>
          <p:cNvPicPr/>
          <p:nvPr/>
        </p:nvPicPr>
        <p:blipFill>
          <a:blip r:embed="rId3"/>
          <a:stretch/>
        </p:blipFill>
        <p:spPr>
          <a:xfrm>
            <a:off x="731520" y="1625400"/>
            <a:ext cx="5733360" cy="32205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502920" y="594720"/>
            <a:ext cx="120240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b="0" strike="noStrike" spc="-1">
                <a:solidFill>
                  <a:srgbClr val="FFFFFF"/>
                </a:solidFill>
                <a:latin typeface="Proxima Nova Black"/>
              </a:rPr>
              <a:t>Default Values for Function Parameters</a:t>
            </a:r>
            <a:endParaRPr lang="en-US" sz="4400" b="0" strike="noStrike" spc="-1">
              <a:latin typeface="Arial"/>
            </a:endParaRPr>
          </a:p>
        </p:txBody>
      </p:sp>
      <p:pic>
        <p:nvPicPr>
          <p:cNvPr id="184" name="Рисунок 183"/>
          <p:cNvPicPr/>
          <p:nvPr/>
        </p:nvPicPr>
        <p:blipFill>
          <a:blip r:embed="rId3"/>
          <a:stretch/>
        </p:blipFill>
        <p:spPr>
          <a:xfrm>
            <a:off x="822960" y="1828800"/>
            <a:ext cx="5276160" cy="2189880"/>
          </a:xfrm>
          <a:prstGeom prst="rect">
            <a:avLst/>
          </a:prstGeom>
          <a:ln>
            <a:noFill/>
          </a:ln>
        </p:spPr>
      </p:pic>
      <p:sp>
        <p:nvSpPr>
          <p:cNvPr id="185" name="CustomShape 2"/>
          <p:cNvSpPr/>
          <p:nvPr/>
        </p:nvSpPr>
        <p:spPr>
          <a:xfrm>
            <a:off x="6766560" y="1828800"/>
            <a:ext cx="4571640" cy="162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1800" b="0" strike="noStrike" spc="-1" dirty="0">
                <a:solidFill>
                  <a:srgbClr val="FFFFFF"/>
                </a:solidFill>
                <a:latin typeface="Arial"/>
              </a:rPr>
              <a:t>In ES6 you can specify default values to the function parameters. This means that if no arguments are provided to function when it is called these default parameters values will be used. </a:t>
            </a:r>
            <a:endParaRPr lang="en-US"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b="0" strike="noStrike" spc="-1">
                <a:solidFill>
                  <a:srgbClr val="FFFFFF"/>
                </a:solidFill>
                <a:latin typeface="Proxima Nova Black"/>
              </a:rPr>
              <a:t>Arrow Functions</a:t>
            </a:r>
            <a:endParaRPr lang="en-US" sz="4400" b="0" strike="noStrike" spc="-1">
              <a:latin typeface="Arial"/>
            </a:endParaRPr>
          </a:p>
        </p:txBody>
      </p:sp>
      <p:sp>
        <p:nvSpPr>
          <p:cNvPr id="187" name="CustomShape 2"/>
          <p:cNvSpPr/>
          <p:nvPr/>
        </p:nvSpPr>
        <p:spPr>
          <a:xfrm>
            <a:off x="5577840" y="1828800"/>
            <a:ext cx="5943240" cy="392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1800" b="0" strike="noStrike" spc="-1" dirty="0">
                <a:solidFill>
                  <a:srgbClr val="FFFFFF"/>
                </a:solidFill>
                <a:latin typeface="Arial"/>
              </a:rPr>
              <a:t>	Arrow Functions are another interesting feature in ES6. It provides a more concise syntax for writing function expressions by opting out the function and return keywords. Arrow functions are defined using a new syntax, the fat arrow </a:t>
            </a:r>
            <a:r>
              <a:rPr lang="en-US" sz="1800" b="1" strike="noStrike" spc="-1" dirty="0">
                <a:solidFill>
                  <a:srgbClr val="000000"/>
                </a:solidFill>
                <a:latin typeface="Arial"/>
              </a:rPr>
              <a:t>(=&gt;) </a:t>
            </a:r>
            <a:r>
              <a:rPr lang="en-US" sz="1800" b="0" strike="noStrike" spc="-1" dirty="0">
                <a:solidFill>
                  <a:srgbClr val="FFFFFF"/>
                </a:solidFill>
                <a:latin typeface="Arial"/>
              </a:rPr>
              <a:t>notation.</a:t>
            </a:r>
            <a:endParaRPr lang="en-US" sz="1800" b="0" strike="noStrike" spc="-1" dirty="0">
              <a:latin typeface="Arial"/>
            </a:endParaRPr>
          </a:p>
          <a:p>
            <a:pPr algn="just">
              <a:lnSpc>
                <a:spcPct val="100000"/>
              </a:lnSpc>
            </a:pPr>
            <a:r>
              <a:rPr lang="en-US" sz="1800" b="0" strike="noStrike" spc="-1" dirty="0">
                <a:solidFill>
                  <a:srgbClr val="FFFFFF"/>
                </a:solidFill>
                <a:latin typeface="Arial"/>
              </a:rPr>
              <a:t>	You can also skip the parentheses i.e. () in case when there is exactly one parameter, but you will always need to use it when you have zero or more than one parameter.</a:t>
            </a:r>
            <a:endParaRPr lang="en-US" sz="1800" b="0" strike="noStrike" spc="-1" dirty="0">
              <a:latin typeface="Arial"/>
            </a:endParaRPr>
          </a:p>
          <a:p>
            <a:pPr algn="just">
              <a:lnSpc>
                <a:spcPct val="100000"/>
              </a:lnSpc>
            </a:pPr>
            <a:r>
              <a:rPr lang="en-US" sz="1800" b="0" strike="noStrike" spc="-1" dirty="0">
                <a:solidFill>
                  <a:srgbClr val="FFFFFF"/>
                </a:solidFill>
                <a:latin typeface="Arial"/>
              </a:rPr>
              <a:t>	Additionally, if there's more than one expression in the function body, you need to wrap it braces ({}). In this case you also need to use the return statement to return a value.</a:t>
            </a:r>
            <a:endParaRPr lang="en-US" sz="1800" b="0" strike="noStrike" spc="-1" dirty="0">
              <a:latin typeface="Arial"/>
            </a:endParaRPr>
          </a:p>
        </p:txBody>
      </p:sp>
      <p:pic>
        <p:nvPicPr>
          <p:cNvPr id="188" name="Рисунок 187"/>
          <p:cNvPicPr/>
          <p:nvPr/>
        </p:nvPicPr>
        <p:blipFill>
          <a:blip r:embed="rId3"/>
          <a:stretch/>
        </p:blipFill>
        <p:spPr>
          <a:xfrm>
            <a:off x="822960" y="1828800"/>
            <a:ext cx="4266360" cy="33919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b="0" strike="noStrike" spc="-1">
                <a:solidFill>
                  <a:srgbClr val="FFFFFF"/>
                </a:solidFill>
                <a:latin typeface="Proxima Nova Black"/>
              </a:rPr>
              <a:t>Arrow Functions</a:t>
            </a:r>
            <a:endParaRPr lang="en-US" sz="4400" b="0" strike="noStrike" spc="-1">
              <a:latin typeface="Arial"/>
            </a:endParaRPr>
          </a:p>
        </p:txBody>
      </p:sp>
      <p:pic>
        <p:nvPicPr>
          <p:cNvPr id="190" name="Рисунок 189"/>
          <p:cNvPicPr/>
          <p:nvPr/>
        </p:nvPicPr>
        <p:blipFill>
          <a:blip r:embed="rId3"/>
          <a:stretch/>
        </p:blipFill>
        <p:spPr>
          <a:xfrm>
            <a:off x="6217920" y="1507320"/>
            <a:ext cx="4285440" cy="3247200"/>
          </a:xfrm>
          <a:prstGeom prst="rect">
            <a:avLst/>
          </a:prstGeom>
          <a:ln>
            <a:noFill/>
          </a:ln>
        </p:spPr>
      </p:pic>
      <p:pic>
        <p:nvPicPr>
          <p:cNvPr id="191" name="Рисунок 190"/>
          <p:cNvPicPr/>
          <p:nvPr/>
        </p:nvPicPr>
        <p:blipFill>
          <a:blip r:embed="rId4"/>
          <a:stretch/>
        </p:blipFill>
        <p:spPr>
          <a:xfrm>
            <a:off x="1663560" y="1503360"/>
            <a:ext cx="4371120" cy="2428200"/>
          </a:xfrm>
          <a:prstGeom prst="rect">
            <a:avLst/>
          </a:prstGeom>
          <a:ln>
            <a:noFill/>
          </a:ln>
        </p:spPr>
      </p:pic>
      <p:pic>
        <p:nvPicPr>
          <p:cNvPr id="192" name="Рисунок 191"/>
          <p:cNvPicPr/>
          <p:nvPr/>
        </p:nvPicPr>
        <p:blipFill>
          <a:blip r:embed="rId5"/>
          <a:stretch/>
        </p:blipFill>
        <p:spPr>
          <a:xfrm>
            <a:off x="1645920" y="4100040"/>
            <a:ext cx="4424760" cy="22089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3034</TotalTime>
  <Words>1432</Words>
  <Application>Microsoft Office PowerPoint</Application>
  <PresentationFormat>Широкоэкранный</PresentationFormat>
  <Paragraphs>193</Paragraphs>
  <Slides>27</Slides>
  <Notes>24</Notes>
  <HiddenSlides>0</HiddenSlides>
  <MMClips>0</MMClips>
  <ScaleCrop>false</ScaleCrop>
  <HeadingPairs>
    <vt:vector size="6" baseType="variant">
      <vt:variant>
        <vt:lpstr>Использованные шрифты</vt:lpstr>
      </vt:variant>
      <vt:variant>
        <vt:i4>7</vt:i4>
      </vt:variant>
      <vt:variant>
        <vt:lpstr>Тема</vt:lpstr>
      </vt:variant>
      <vt:variant>
        <vt:i4>4</vt:i4>
      </vt:variant>
      <vt:variant>
        <vt:lpstr>Заголовки слайдов</vt:lpstr>
      </vt:variant>
      <vt:variant>
        <vt:i4>27</vt:i4>
      </vt:variant>
    </vt:vector>
  </HeadingPairs>
  <TitlesOfParts>
    <vt:vector size="38" baseType="lpstr">
      <vt:lpstr>Arial</vt:lpstr>
      <vt:lpstr>DejaVu Sans</vt:lpstr>
      <vt:lpstr>Open Sans Regular</vt:lpstr>
      <vt:lpstr>Proxima Nova Black</vt:lpstr>
      <vt:lpstr>Symbol</vt:lpstr>
      <vt:lpstr>Times New Roman</vt:lpstr>
      <vt:lpstr>Wingdings</vt:lpstr>
      <vt:lpstr>Office Theme</vt:lpstr>
      <vt:lpstr>Office Theme</vt:lpstr>
      <vt:lpstr>Office Theme</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Verint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subject/>
  <dc:creator>Strutynska, Viktoriya</dc:creator>
  <dc:description/>
  <cp:lastModifiedBy>Ihor D</cp:lastModifiedBy>
  <cp:revision>40</cp:revision>
  <dcterms:created xsi:type="dcterms:W3CDTF">2018-11-02T13:55:27Z</dcterms:created>
  <dcterms:modified xsi:type="dcterms:W3CDTF">2021-03-06T15:37:07Z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Verint Systems</vt:lpwstr>
  </property>
  <property fmtid="{D5CDD505-2E9C-101B-9397-08002B2CF9AE}" pid="4" name="ContentTypeId">
    <vt:lpwstr>0x0101004195FC54A15F344D83577B1CDDD67A5D</vt:lpwstr>
  </property>
  <property fmtid="{D5CDD505-2E9C-101B-9397-08002B2CF9AE}" pid="5" name="HiddenSlides">
    <vt:i4>0</vt:i4>
  </property>
  <property fmtid="{D5CDD505-2E9C-101B-9397-08002B2CF9AE}" pid="6" name="HyperlinksChanged">
    <vt:bool>false</vt:bool>
  </property>
  <property fmtid="{D5CDD505-2E9C-101B-9397-08002B2CF9AE}" pid="7" name="LinksUpToDate">
    <vt:bool>false</vt:bool>
  </property>
  <property fmtid="{D5CDD505-2E9C-101B-9397-08002B2CF9AE}" pid="8" name="MMClips">
    <vt:i4>0</vt:i4>
  </property>
  <property fmtid="{D5CDD505-2E9C-101B-9397-08002B2CF9AE}" pid="9" name="Notes">
    <vt:i4>1</vt:i4>
  </property>
  <property fmtid="{D5CDD505-2E9C-101B-9397-08002B2CF9AE}" pid="10" name="PresentationFormat">
    <vt:lpwstr>Widescreen</vt:lpwstr>
  </property>
  <property fmtid="{D5CDD505-2E9C-101B-9397-08002B2CF9AE}" pid="11" name="ScaleCrop">
    <vt:bool>false</vt:bool>
  </property>
  <property fmtid="{D5CDD505-2E9C-101B-9397-08002B2CF9AE}" pid="12" name="ShareDoc">
    <vt:bool>false</vt:bool>
  </property>
  <property fmtid="{D5CDD505-2E9C-101B-9397-08002B2CF9AE}" pid="13" name="Slides">
    <vt:i4>26</vt:i4>
  </property>
</Properties>
</file>