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_rels/notesSlide15.xml.rels" ContentType="application/vnd.openxmlformats-package.relationships+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6.xml.rels" ContentType="application/vnd.openxmlformats-package.relationships+xml"/>
  <Override PartName="/ppt/notesSlides/_rels/notesSlide14.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10.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_rels/presentation.xml.rels" ContentType="application/vnd.openxmlformats-package.relationships+xml"/>
  <Override PartName="/ppt/media/image10.png" ContentType="image/png"/>
  <Override PartName="/ppt/media/image5.wmf" ContentType="image/x-wmf"/>
  <Override PartName="/ppt/media/image15.png" ContentType="image/png"/>
  <Override PartName="/ppt/media/image1.wmf" ContentType="image/x-wmf"/>
  <Override PartName="/ppt/media/image2.wmf" ContentType="image/x-wmf"/>
  <Override PartName="/ppt/media/image3.wmf" ContentType="image/x-wmf"/>
  <Override PartName="/ppt/media/image4.png" ContentType="image/png"/>
  <Override PartName="/ppt/media/image11.png" ContentType="image/png"/>
  <Override PartName="/ppt/media/image6.wmf" ContentType="image/x-wmf"/>
  <Override PartName="/ppt/media/image12.png" ContentType="image/png"/>
  <Override PartName="/ppt/media/image7.wmf" ContentType="image/x-wmf"/>
  <Override PartName="/ppt/media/image13.png" ContentType="image/png"/>
  <Override PartName="/ppt/media/image8.wmf" ContentType="image/x-wmf"/>
  <Override PartName="/ppt/media/image9.wmf" ContentType="image/x-wmf"/>
  <Override PartName="/ppt/media/image14.png" ContentType="image/png"/>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1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12.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69.xml.rels" ContentType="application/vnd.openxmlformats-package.relationships+xml"/>
  <Override PartName="/ppt/slideLayouts/_rels/slideLayout63.xml.rels" ContentType="application/vnd.openxmlformats-package.relationships+xml"/>
  <Override PartName="/ppt/slideLayouts/_rels/slideLayout47.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0.xml.rels" ContentType="application/vnd.openxmlformats-package.relationships+xml"/>
  <Override PartName="/ppt/slideLayouts/_rels/slideLayout5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30.xml.rels" ContentType="application/vnd.openxmlformats-package.relationships+xml"/>
  <Override PartName="/ppt/slideLayouts/_rels/slideLayout45.xml.rels" ContentType="application/vnd.openxmlformats-package.relationships+xml"/>
  <Override PartName="/ppt/slideLayouts/_rels/slideLayout14.xml.rels" ContentType="application/vnd.openxmlformats-package.relationships+xml"/>
  <Override PartName="/ppt/slideLayouts/_rels/slideLayout8.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5.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31.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6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60.xml" ContentType="application/vnd.openxmlformats-officedocument.presentationml.slideLayout+xml"/>
  <Override PartName="/ppt/slideLayouts/slideLayout19.xml" ContentType="application/vnd.openxmlformats-officedocument.presentationml.slideLayout+xml"/>
  <Override PartName="/ppt/slideLayouts/slideLayout61.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58.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72.xml" ContentType="application/vnd.openxmlformats-officedocument.presentationml.slideLayout+xml"/>
  <Override PartName="/ppt/slideLayouts/slideLayout23.xml" ContentType="application/vnd.openxmlformats-officedocument.presentationml.slideLayout+xml"/>
  <Override PartName="/ppt/slideLayouts/slideLayout71.xml" ContentType="application/vnd.openxmlformats-officedocument.presentationml.slideLayout+xml"/>
  <Override PartName="/ppt/slideLayouts/slideLayout29.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70.xml" ContentType="application/vnd.openxmlformats-officedocument.presentationml.slideLayout+xml"/>
  <Override PartName="/ppt/slideLayouts/slideLayout28.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240"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241"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242"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243"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244"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2DC8DDF2-57EE-4EE0-853F-0EB8AC97E630}"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PlaceHolder 1"/>
          <p:cNvSpPr>
            <a:spLocks noGrp="1"/>
          </p:cNvSpPr>
          <p:nvPr>
            <p:ph type="sldImg"/>
          </p:nvPr>
        </p:nvSpPr>
        <p:spPr>
          <a:xfrm>
            <a:off x="533520" y="764280"/>
            <a:ext cx="6703560" cy="3770280"/>
          </a:xfrm>
          <a:prstGeom prst="rect">
            <a:avLst/>
          </a:prstGeom>
        </p:spPr>
      </p:sp>
      <p:sp>
        <p:nvSpPr>
          <p:cNvPr id="327" name="PlaceHolder 2"/>
          <p:cNvSpPr>
            <a:spLocks noGrp="1"/>
          </p:cNvSpPr>
          <p:nvPr>
            <p:ph type="body"/>
          </p:nvPr>
        </p:nvSpPr>
        <p:spPr>
          <a:xfrm>
            <a:off x="777240" y="4777560"/>
            <a:ext cx="6216480" cy="4524840"/>
          </a:xfrm>
          <a:prstGeom prst="rect">
            <a:avLst/>
          </a:prstGeom>
        </p:spPr>
        <p:txBody>
          <a:bodyPr lIns="0" rIns="0" tIns="0" bIns="0">
            <a:noAutofit/>
          </a:bodyPr>
          <a:p>
            <a:pPr marL="216000" indent="-215280">
              <a:lnSpc>
                <a:spcPct val="100000"/>
              </a:lnSpc>
              <a:tabLst>
                <a:tab algn="l" pos="0"/>
              </a:tabLst>
            </a:pPr>
            <a:r>
              <a:rPr b="0" lang="en-US" sz="1600" spc="-1" strike="noStrike">
                <a:latin typeface="Arial"/>
              </a:rPr>
              <a:t>У JavaScript функція конструктора використовується для створення об'єктів. У наведеному вище прикладі функція Person () є функцією конструктора об’єктів. Щоб створити об’єкт із функції конструктора, ми використовуємо ключове слово new. Імя функції починається з великої літери. Ви можете створити кілька об'єктів із функції конструктора. This – в функції конструкторі вказує на створений обєкт, тобто на саму функцію. </a:t>
            </a:r>
            <a:endParaRPr b="0" lang="en-US" sz="16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1"/>
          <p:cNvSpPr>
            <a:spLocks noGrp="1"/>
          </p:cNvSpPr>
          <p:nvPr>
            <p:ph type="sldImg"/>
          </p:nvPr>
        </p:nvSpPr>
        <p:spPr>
          <a:xfrm>
            <a:off x="533520" y="764280"/>
            <a:ext cx="6703560" cy="3770280"/>
          </a:xfrm>
          <a:prstGeom prst="rect">
            <a:avLst/>
          </a:prstGeom>
        </p:spPr>
      </p:sp>
      <p:sp>
        <p:nvSpPr>
          <p:cNvPr id="329" name="PlaceHolder 2"/>
          <p:cNvSpPr>
            <a:spLocks noGrp="1"/>
          </p:cNvSpPr>
          <p:nvPr>
            <p:ph type="body"/>
          </p:nvPr>
        </p:nvSpPr>
        <p:spPr>
          <a:xfrm>
            <a:off x="777240" y="4777560"/>
            <a:ext cx="6216480" cy="4524840"/>
          </a:xfrm>
          <a:prstGeom prst="rect">
            <a:avLst/>
          </a:prstGeom>
        </p:spPr>
        <p:txBody>
          <a:bodyPr lIns="0" rIns="0" tIns="0" bIns="0">
            <a:noAutofit/>
          </a:bodyPr>
          <a:p>
            <a:pPr marL="216000" indent="-215280">
              <a:lnSpc>
                <a:spcPct val="100000"/>
              </a:lnSpc>
              <a:tabLst>
                <a:tab algn="l" pos="0"/>
              </a:tabLst>
            </a:pPr>
            <a:r>
              <a:rPr b="0" lang="en-US" sz="1600" spc="-1" strike="noStrike">
                <a:latin typeface="Arial"/>
              </a:rPr>
              <a:t>Негайно виконуваний функціональний вираз –  IIFE - це вирази функцій, які викликаються, як тільки функція оголошена. Перевага функцій самовиклику полягає в тому, що вони дозволяють нам виконувати код один раз, не захаращуючи глобальний простір імен (без декларування глобальних даних). Наприклад, якщо у нас є веб-сторінка, на якій ми хочемо приєднати прослуховувачі подій до елементів DOM та іншої роботи з ініціалізації. За допомогою функцій самовиклику ми виконаємо роботу з ініціалізації лише один раз, оскільки після виконання ми втратимо посилання на функцію.</a:t>
            </a:r>
            <a:endParaRPr b="0" lang="en-US" sz="1600" spc="-1" strike="noStrike">
              <a:latin typeface="Arial"/>
            </a:endParaRPr>
          </a:p>
          <a:p>
            <a:pPr marL="216000" indent="-215280">
              <a:lnSpc>
                <a:spcPct val="100000"/>
              </a:lnSpc>
              <a:tabLst>
                <a:tab algn="l" pos="0"/>
              </a:tabLst>
            </a:pPr>
            <a:endParaRPr b="0" lang="en-US" sz="1600" spc="-1" strike="noStrike">
              <a:latin typeface="Arial"/>
            </a:endParaRPr>
          </a:p>
          <a:p>
            <a:pPr marL="216000" indent="-215280">
              <a:lnSpc>
                <a:spcPct val="100000"/>
              </a:lnSpc>
              <a:tabLst>
                <a:tab algn="l" pos="0"/>
              </a:tabLst>
            </a:pPr>
            <a:endParaRPr b="0" lang="en-US" sz="16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PlaceHolder 1"/>
          <p:cNvSpPr>
            <a:spLocks noGrp="1"/>
          </p:cNvSpPr>
          <p:nvPr>
            <p:ph type="sldImg"/>
          </p:nvPr>
        </p:nvSpPr>
        <p:spPr>
          <a:xfrm>
            <a:off x="533520" y="764280"/>
            <a:ext cx="6703560" cy="3770280"/>
          </a:xfrm>
          <a:prstGeom prst="rect">
            <a:avLst/>
          </a:prstGeom>
        </p:spPr>
      </p:sp>
      <p:sp>
        <p:nvSpPr>
          <p:cNvPr id="331" name="PlaceHolder 2"/>
          <p:cNvSpPr>
            <a:spLocks noGrp="1"/>
          </p:cNvSpPr>
          <p:nvPr>
            <p:ph type="body"/>
          </p:nvPr>
        </p:nvSpPr>
        <p:spPr>
          <a:xfrm>
            <a:off x="777240" y="4777560"/>
            <a:ext cx="6216480" cy="4524840"/>
          </a:xfrm>
          <a:prstGeom prst="rect">
            <a:avLst/>
          </a:prstGeom>
        </p:spPr>
        <p:txBody>
          <a:bodyPr lIns="0" rIns="0" tIns="0" bIns="0">
            <a:noAutofit/>
          </a:bodyPr>
          <a:p>
            <a:pPr marL="216000" indent="-215280">
              <a:lnSpc>
                <a:spcPct val="100000"/>
              </a:lnSpc>
              <a:tabLst>
                <a:tab algn="l" pos="0"/>
              </a:tabLst>
            </a:pPr>
            <a:r>
              <a:rPr b="0" lang="en-US" sz="1600" spc="-1" strike="noStrike">
                <a:latin typeface="Arial"/>
              </a:rPr>
              <a:t>У цьому прикладі ми оголосили дві змінні всередині IIFE, і вони є приватними для цього IIFE. Ніхто за межами IIFE не має до них доступу. Аналогічно, ми маємо функцію init, до якої ніхто не має доступу поза IIFE. Але функція init може отримати доступ до цих приватних змінних.</a:t>
            </a:r>
            <a:endParaRPr b="0" lang="en-US" sz="1600" spc="-1" strike="noStrike">
              <a:latin typeface="Arial"/>
            </a:endParaRPr>
          </a:p>
          <a:p>
            <a:pPr marL="216000" indent="-215280">
              <a:lnSpc>
                <a:spcPct val="100000"/>
              </a:lnSpc>
              <a:tabLst>
                <a:tab algn="l" pos="0"/>
              </a:tabLst>
            </a:pPr>
            <a:endParaRPr b="0" lang="en-US" sz="16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PlaceHolder 1"/>
          <p:cNvSpPr>
            <a:spLocks noGrp="1"/>
          </p:cNvSpPr>
          <p:nvPr>
            <p:ph type="sldImg"/>
          </p:nvPr>
        </p:nvSpPr>
        <p:spPr>
          <a:xfrm>
            <a:off x="533520" y="764280"/>
            <a:ext cx="6703560" cy="3770280"/>
          </a:xfrm>
          <a:prstGeom prst="rect">
            <a:avLst/>
          </a:prstGeom>
        </p:spPr>
      </p:sp>
      <p:sp>
        <p:nvSpPr>
          <p:cNvPr id="333" name="PlaceHolder 2"/>
          <p:cNvSpPr>
            <a:spLocks noGrp="1"/>
          </p:cNvSpPr>
          <p:nvPr>
            <p:ph type="body"/>
          </p:nvPr>
        </p:nvSpPr>
        <p:spPr>
          <a:xfrm>
            <a:off x="777240" y="4777560"/>
            <a:ext cx="6216480" cy="4524840"/>
          </a:xfrm>
          <a:prstGeom prst="rect">
            <a:avLst/>
          </a:prstGeom>
        </p:spPr>
        <p:txBody>
          <a:bodyPr lIns="0" rIns="0" tIns="0" bIns="0">
            <a:noAutofit/>
          </a:bodyPr>
          <a:p>
            <a:pPr marL="216000" indent="-215280">
              <a:lnSpc>
                <a:spcPct val="100000"/>
              </a:lnSpc>
              <a:tabLst>
                <a:tab algn="l" pos="0"/>
              </a:tabLst>
            </a:pPr>
            <a:r>
              <a:rPr b="0" lang="en-US" sz="1600" spc="-1" strike="noStrike">
                <a:latin typeface="Arial"/>
              </a:rPr>
              <a:t>Стрілкові функції мають більш короткий синтаксис, аніж функціональні вирази і не мають свого власного this, arguments, super, і new.target. Вони не можуть бути використані як конструктор і завжди анонімні.</a:t>
            </a:r>
            <a:endParaRPr b="0" lang="en-US" sz="1600" spc="-1" strike="noStrike">
              <a:latin typeface="Arial"/>
            </a:endParaRPr>
          </a:p>
          <a:p>
            <a:pPr marL="216000" indent="-215280">
              <a:lnSpc>
                <a:spcPct val="100000"/>
              </a:lnSpc>
              <a:tabLst>
                <a:tab algn="l" pos="0"/>
              </a:tabLst>
            </a:pPr>
            <a:r>
              <a:rPr b="0" lang="en-US" sz="1600" spc="-1" strike="noStrike">
                <a:latin typeface="Arial"/>
              </a:rPr>
              <a:t>Появу стрілкових функцій зумовили два фактори: можливість більш короткого запису і випадки, коли сутність this не обов'язкова.</a:t>
            </a:r>
            <a:endParaRPr b="0" lang="en-US" sz="1600" spc="-1" strike="noStrike">
              <a:latin typeface="Arial"/>
            </a:endParaRPr>
          </a:p>
          <a:p>
            <a:pPr marL="216000" indent="-215280">
              <a:lnSpc>
                <a:spcPct val="100000"/>
              </a:lnSpc>
              <a:tabLst>
                <a:tab algn="l" pos="0"/>
              </a:tabLst>
            </a:pPr>
            <a:r>
              <a:rPr b="0" lang="en-US" sz="1600" spc="-1" strike="noStrike">
                <a:latin typeface="Arial"/>
              </a:rPr>
              <a:t>Особливо корисне використання стрілочних функцій для роботи з масивами та обєктами, коли ми хочемо застосувати певний метод в масивідо його елементів або коли ми хочемо отримати якусь властивість з обєкта. Використання стрілочних функцій надає коду кращої читабельності і загалом кількість написаних радочків менше.</a:t>
            </a:r>
            <a:endParaRPr b="0" lang="en-US" sz="1600" spc="-1" strike="noStrike">
              <a:latin typeface="Arial"/>
            </a:endParaRPr>
          </a:p>
          <a:p>
            <a:pPr marL="216000" indent="-215280">
              <a:lnSpc>
                <a:spcPct val="100000"/>
              </a:lnSpc>
              <a:tabLst>
                <a:tab algn="l" pos="0"/>
              </a:tabLst>
            </a:pPr>
            <a:endParaRPr b="0" lang="en-US" sz="1600" spc="-1" strike="noStrike">
              <a:latin typeface="Arial"/>
            </a:endParaRPr>
          </a:p>
          <a:p>
            <a:pPr marL="216000" indent="-215280">
              <a:lnSpc>
                <a:spcPct val="100000"/>
              </a:lnSpc>
              <a:tabLst>
                <a:tab algn="l" pos="0"/>
              </a:tabLst>
            </a:pPr>
            <a:r>
              <a:rPr b="0" lang="en-US" sz="2000" spc="-1" strike="noStrike">
                <a:latin typeface="Arial"/>
              </a:rPr>
              <a:t> </a:t>
            </a:r>
            <a:endParaRPr b="0" lang="en-US" sz="20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type="sldImg"/>
          </p:nvPr>
        </p:nvSpPr>
        <p:spPr>
          <a:xfrm>
            <a:off x="533520" y="764280"/>
            <a:ext cx="6703560" cy="3770280"/>
          </a:xfrm>
          <a:prstGeom prst="rect">
            <a:avLst/>
          </a:prstGeom>
        </p:spPr>
      </p:sp>
      <p:sp>
        <p:nvSpPr>
          <p:cNvPr id="335" name="PlaceHolder 2"/>
          <p:cNvSpPr>
            <a:spLocks noGrp="1"/>
          </p:cNvSpPr>
          <p:nvPr>
            <p:ph type="body"/>
          </p:nvPr>
        </p:nvSpPr>
        <p:spPr>
          <a:xfrm>
            <a:off x="777240" y="4777560"/>
            <a:ext cx="6216480" cy="4524840"/>
          </a:xfrm>
          <a:prstGeom prst="rect">
            <a:avLst/>
          </a:prstGeom>
        </p:spPr>
        <p:txBody>
          <a:bodyPr lIns="0" rIns="0" tIns="0" bIns="0">
            <a:noAutofit/>
          </a:bodyPr>
          <a:p>
            <a:pPr marL="216000" indent="-215280">
              <a:lnSpc>
                <a:spcPct val="100000"/>
              </a:lnSpc>
              <a:tabLst>
                <a:tab algn="l" pos="0"/>
              </a:tabLst>
            </a:pPr>
            <a:r>
              <a:rPr b="0" lang="en-US" sz="1600" spc="-1" strike="noStrike">
                <a:latin typeface="Arial"/>
              </a:rPr>
              <a:t>В JavaScript, починаючи з виходу стандарту ES6, з'явилося кілька нових можливостей, які спрямовані на спрощення роботи з асинхронними потоками даних і колекціями. </a:t>
            </a:r>
            <a:endParaRPr b="0" lang="en-US" sz="1600" spc="-1" strike="noStrike">
              <a:latin typeface="Arial"/>
            </a:endParaRPr>
          </a:p>
          <a:p>
            <a:pPr marL="216000" indent="-215280">
              <a:lnSpc>
                <a:spcPct val="100000"/>
              </a:lnSpc>
              <a:tabLst>
                <a:tab algn="l" pos="0"/>
              </a:tabLst>
            </a:pPr>
            <a:r>
              <a:rPr b="0" lang="en-US" sz="1600" spc="-1" strike="noStrike">
                <a:latin typeface="Arial"/>
              </a:rPr>
              <a:t>Генератори - це новий вид функцій у сучасному JavaScript. Вони відрізняються від звичайних тим, що можуть призупинити виконання, повернути проміжний результат, а потім відновити його пізніше, у довільний момент часу.</a:t>
            </a:r>
            <a:endParaRPr b="0" lang="en-US" sz="1600" spc="-1" strike="noStrike">
              <a:latin typeface="Arial"/>
            </a:endParaRPr>
          </a:p>
          <a:p>
            <a:pPr marL="216000" indent="-215280">
              <a:lnSpc>
                <a:spcPct val="100000"/>
              </a:lnSpc>
              <a:tabLst>
                <a:tab algn="l" pos="0"/>
              </a:tabLst>
            </a:pPr>
            <a:r>
              <a:rPr b="0" lang="en-US" sz="1600" spc="-1" strike="noStrike">
                <a:latin typeface="Arial"/>
              </a:rPr>
              <a:t>Під час запуску код generateSequence () такої функції не виконується. Натомість він повертає спеціальний об'єкт, який називається "генератор". При створенні генератора код знаходиться на початку його виконання.</a:t>
            </a:r>
            <a:endParaRPr b="0" lang="en-US" sz="1600" spc="-1" strike="noStrike">
              <a:latin typeface="Arial"/>
            </a:endParaRPr>
          </a:p>
          <a:p>
            <a:pPr marL="216000" indent="-215280">
              <a:lnSpc>
                <a:spcPct val="100000"/>
              </a:lnSpc>
              <a:tabLst>
                <a:tab algn="l" pos="0"/>
              </a:tabLst>
            </a:pPr>
            <a:r>
              <a:rPr b="0" lang="en-US" sz="1600" spc="-1" strike="noStrike">
                <a:latin typeface="Arial"/>
              </a:rPr>
              <a:t>Зверніть увагу на зірочку в оголошенні функції. Це вказує на те, що дана функція є генератором. Крім того, погляньте на ключове слово yield. Воно зупиняє виконання функції і повертає якесь значення.</a:t>
            </a:r>
            <a:endParaRPr b="0" lang="en-US" sz="16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PlaceHolder 1"/>
          <p:cNvSpPr>
            <a:spLocks noGrp="1"/>
          </p:cNvSpPr>
          <p:nvPr>
            <p:ph type="sldImg"/>
          </p:nvPr>
        </p:nvSpPr>
        <p:spPr>
          <a:xfrm>
            <a:off x="533520" y="764280"/>
            <a:ext cx="6703560" cy="3770280"/>
          </a:xfrm>
          <a:prstGeom prst="rect">
            <a:avLst/>
          </a:prstGeom>
        </p:spPr>
      </p:sp>
      <p:sp>
        <p:nvSpPr>
          <p:cNvPr id="337" name="PlaceHolder 2"/>
          <p:cNvSpPr>
            <a:spLocks noGrp="1"/>
          </p:cNvSpPr>
          <p:nvPr>
            <p:ph type="body"/>
          </p:nvPr>
        </p:nvSpPr>
        <p:spPr>
          <a:xfrm>
            <a:off x="777240" y="4777560"/>
            <a:ext cx="6216480" cy="4524840"/>
          </a:xfrm>
          <a:prstGeom prst="rect">
            <a:avLst/>
          </a:prstGeom>
        </p:spPr>
        <p:txBody>
          <a:bodyPr lIns="0" rIns="0" tIns="0" bIns="0">
            <a:noAutofit/>
          </a:bodyPr>
          <a:p>
            <a:pPr marL="216000" indent="-215280">
              <a:lnSpc>
                <a:spcPct val="100000"/>
              </a:lnSpc>
              <a:tabLst>
                <a:tab algn="l" pos="0"/>
              </a:tabLst>
            </a:pPr>
            <a:endParaRPr b="0" lang="en-US" sz="2000" spc="-1" strike="noStrike">
              <a:latin typeface="Arial"/>
            </a:endParaRPr>
          </a:p>
          <a:p>
            <a:pPr marL="216000" indent="-215280">
              <a:lnSpc>
                <a:spcPct val="100000"/>
              </a:lnSpc>
              <a:tabLst>
                <a:tab algn="l" pos="0"/>
              </a:tabLst>
            </a:pPr>
            <a:r>
              <a:rPr b="0" lang="en-US" sz="1600" spc="-1" strike="noStrike">
                <a:latin typeface="arial"/>
                <a:ea typeface="Noto Sans CJK SC"/>
              </a:rPr>
              <a:t>Основним методом генератора є next (). При виклику він починає виконання коду з найближчого ключового слова yield - це означає значення. Після досягнення  значення виконання призупиняється, і значення повертається до зовнішнього коду. Другий виклик відновить виконання generator.next () і поверне наступний результат. І нарешті, останній виклик припинить виконання функції та поверне результат з return. </a:t>
            </a:r>
            <a:endParaRPr b="0" lang="en-US" sz="1600" spc="-1" strike="noStrike">
              <a:latin typeface="Arial"/>
            </a:endParaRPr>
          </a:p>
          <a:p>
            <a:pPr marL="216000" indent="-215280">
              <a:lnSpc>
                <a:spcPct val="100000"/>
              </a:lnSpc>
              <a:tabLst>
                <a:tab algn="l" pos="0"/>
              </a:tabLst>
            </a:pPr>
            <a:endParaRPr b="0" lang="en-US" sz="1600" spc="-1" strike="noStrike">
              <a:latin typeface="Arial"/>
            </a:endParaRPr>
          </a:p>
          <a:p>
            <a:pPr marL="216000" indent="-215280">
              <a:lnSpc>
                <a:spcPct val="100000"/>
              </a:lnSpc>
              <a:tabLst>
                <a:tab algn="l" pos="0"/>
              </a:tabLst>
            </a:pPr>
            <a:endParaRPr b="0" lang="en-US" sz="16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PlaceHolder 1"/>
          <p:cNvSpPr>
            <a:spLocks noGrp="1"/>
          </p:cNvSpPr>
          <p:nvPr>
            <p:ph type="sldImg"/>
          </p:nvPr>
        </p:nvSpPr>
        <p:spPr>
          <a:xfrm>
            <a:off x="533520" y="764280"/>
            <a:ext cx="6703200" cy="3769920"/>
          </a:xfrm>
          <a:prstGeom prst="rect">
            <a:avLst/>
          </a:prstGeom>
        </p:spPr>
      </p:sp>
      <p:sp>
        <p:nvSpPr>
          <p:cNvPr id="313" name="PlaceHolder 2"/>
          <p:cNvSpPr>
            <a:spLocks noGrp="1"/>
          </p:cNvSpPr>
          <p:nvPr>
            <p:ph type="body"/>
          </p:nvPr>
        </p:nvSpPr>
        <p:spPr>
          <a:xfrm>
            <a:off x="777240" y="4777560"/>
            <a:ext cx="6216120" cy="4524480"/>
          </a:xfrm>
          <a:prstGeom prst="rect">
            <a:avLst/>
          </a:prstGeom>
        </p:spPr>
        <p:txBody>
          <a:bodyPr lIns="0" rIns="0" tIns="0" bIns="0">
            <a:noAutofit/>
          </a:bodyPr>
          <a:p>
            <a:pPr marL="216000" indent="-214920">
              <a:lnSpc>
                <a:spcPct val="100000"/>
              </a:lnSpc>
              <a:tabLst>
                <a:tab algn="l" pos="0"/>
              </a:tabLst>
            </a:pPr>
            <a:r>
              <a:rPr b="0" lang="en-US" sz="1600" spc="-1" strike="noStrike">
                <a:latin typeface="Arial"/>
              </a:rPr>
              <a:t>Нам часто потрібно повторити одну і ту ж дію у багатьох частинах програми. Щоб не повторювати той самий код у багатьох місцях, були винайдені функції. Функції - це основні будівельні блоки програми. Кожна функція JavaScript насправді є об'єктом функції. Це видно з кодом Щоб повернути значення, відмінне від типового, функція повинна мати оператор return, який визначає значення, яке потрібно повернути. Функція без оператора return повертає значення за замовчуванням. У випадку конструктора, що викликається з ключовим словом new, default value є значення цього параметра. Для всіх інших функцій значення за замовчуванням повернене невизначене. Ми можемо використовувати function declaration для створення функцій. Параметри виклику функції є function arguments. Аргументи передаються функціям за значенням value.</a:t>
            </a:r>
            <a:endParaRPr b="0" lang="en-US" sz="16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PlaceHolder 1"/>
          <p:cNvSpPr>
            <a:spLocks noGrp="1"/>
          </p:cNvSpPr>
          <p:nvPr>
            <p:ph type="sldImg"/>
          </p:nvPr>
        </p:nvSpPr>
        <p:spPr>
          <a:xfrm>
            <a:off x="533520" y="764280"/>
            <a:ext cx="6703200" cy="3769920"/>
          </a:xfrm>
          <a:prstGeom prst="rect">
            <a:avLst/>
          </a:prstGeom>
        </p:spPr>
      </p:sp>
      <p:sp>
        <p:nvSpPr>
          <p:cNvPr id="315" name="PlaceHolder 2"/>
          <p:cNvSpPr>
            <a:spLocks noGrp="1"/>
          </p:cNvSpPr>
          <p:nvPr>
            <p:ph type="body"/>
          </p:nvPr>
        </p:nvSpPr>
        <p:spPr>
          <a:xfrm>
            <a:off x="777240" y="4777560"/>
            <a:ext cx="6216120" cy="4524480"/>
          </a:xfrm>
          <a:prstGeom prst="rect">
            <a:avLst/>
          </a:prstGeom>
        </p:spPr>
        <p:txBody>
          <a:bodyPr lIns="0" rIns="0" tIns="0" bIns="0">
            <a:noAutofit/>
          </a:bodyPr>
          <a:p>
            <a:pPr marL="216000" indent="-214920">
              <a:lnSpc>
                <a:spcPct val="100000"/>
              </a:lnSpc>
              <a:tabLst>
                <a:tab algn="l" pos="0"/>
              </a:tabLst>
            </a:pPr>
            <a:r>
              <a:rPr b="0" lang="en-US" sz="1600" spc="-1" strike="noStrike">
                <a:latin typeface="Arial"/>
              </a:rPr>
              <a:t>LOCAL variables - Це означає, що їх можна використовувати лише в межах функцій, що їх визначають. Їх не можна змінювати поза функцією.</a:t>
            </a:r>
            <a:endParaRPr b="0" lang="en-US" sz="1600" spc="-1" strike="noStrike">
              <a:latin typeface="Arial"/>
            </a:endParaRPr>
          </a:p>
          <a:p>
            <a:pPr marL="216000" indent="-214920">
              <a:lnSpc>
                <a:spcPct val="100000"/>
              </a:lnSpc>
              <a:tabLst>
                <a:tab algn="l" pos="0"/>
              </a:tabLst>
            </a:pPr>
            <a:endParaRPr b="0" lang="en-US" sz="1600" spc="-1" strike="noStrike">
              <a:latin typeface="Arial"/>
            </a:endParaRPr>
          </a:p>
          <a:p>
            <a:pPr marL="216000" indent="-214920">
              <a:lnSpc>
                <a:spcPct val="100000"/>
              </a:lnSpc>
              <a:tabLst>
                <a:tab algn="l" pos="0"/>
              </a:tabLst>
            </a:pPr>
            <a:r>
              <a:rPr b="0" lang="en-US" sz="1600" spc="-1" strike="noStrike">
                <a:latin typeface="Arial"/>
              </a:rPr>
              <a:t>External variables - - це змінні, які визначаються поза функціями. Ці змінні мають глобальний характер, тому їх може використовувати будь-яка функція.</a:t>
            </a:r>
            <a:endParaRPr b="0" lang="en-US" sz="1600" spc="-1" strike="noStrike">
              <a:latin typeface="Arial"/>
            </a:endParaRPr>
          </a:p>
          <a:p>
            <a:pPr marL="216000" indent="-214920">
              <a:lnSpc>
                <a:spcPct val="100000"/>
              </a:lnSpc>
              <a:tabLst>
                <a:tab algn="l" pos="0"/>
              </a:tabLst>
            </a:pPr>
            <a:endParaRPr b="0" lang="en-US" sz="1600" spc="-1" strike="noStrike">
              <a:latin typeface="Arial"/>
            </a:endParaRPr>
          </a:p>
          <a:p>
            <a:pPr marL="216000" indent="-214920">
              <a:lnSpc>
                <a:spcPct val="100000"/>
              </a:lnSpc>
              <a:tabLst>
                <a:tab algn="l" pos="0"/>
              </a:tabLst>
            </a:pPr>
            <a:endParaRPr b="0" lang="en-US" sz="16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sldImg"/>
          </p:nvPr>
        </p:nvSpPr>
        <p:spPr>
          <a:xfrm>
            <a:off x="533520" y="764280"/>
            <a:ext cx="6703200" cy="3769920"/>
          </a:xfrm>
          <a:prstGeom prst="rect">
            <a:avLst/>
          </a:prstGeom>
        </p:spPr>
      </p:sp>
      <p:sp>
        <p:nvSpPr>
          <p:cNvPr id="317" name="PlaceHolder 2"/>
          <p:cNvSpPr>
            <a:spLocks noGrp="1"/>
          </p:cNvSpPr>
          <p:nvPr>
            <p:ph type="body"/>
          </p:nvPr>
        </p:nvSpPr>
        <p:spPr>
          <a:xfrm>
            <a:off x="777240" y="4777560"/>
            <a:ext cx="6216120" cy="4524480"/>
          </a:xfrm>
          <a:prstGeom prst="rect">
            <a:avLst/>
          </a:prstGeom>
        </p:spPr>
        <p:txBody>
          <a:bodyPr lIns="0" rIns="0" tIns="0" bIns="0">
            <a:noAutofit/>
          </a:bodyPr>
          <a:p>
            <a:pPr marL="216000" indent="-214920">
              <a:lnSpc>
                <a:spcPct val="100000"/>
              </a:lnSpc>
              <a:tabLst>
                <a:tab algn="l" pos="0"/>
              </a:tabLst>
            </a:pPr>
            <a:r>
              <a:rPr b="0" lang="en-US" sz="1600" spc="-1" strike="noStrike">
                <a:latin typeface="Arial"/>
              </a:rPr>
              <a:t>Параметри -ми можемо передати певну інформацію всередину функції використовуючи параметри або по іншому ще аргументи. Ми маємо можливість задавати параметри по замовчуванню, коли функція передбачає параметри, а вони не були внесені, або коли ми виключаємо внесення параметру задаючи значення наперед</a:t>
            </a:r>
            <a:endParaRPr b="0" lang="en-US" sz="16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PlaceHolder 1"/>
          <p:cNvSpPr>
            <a:spLocks noGrp="1"/>
          </p:cNvSpPr>
          <p:nvPr>
            <p:ph type="sldImg"/>
          </p:nvPr>
        </p:nvSpPr>
        <p:spPr>
          <a:xfrm>
            <a:off x="533520" y="764280"/>
            <a:ext cx="6703200" cy="3769920"/>
          </a:xfrm>
          <a:prstGeom prst="rect">
            <a:avLst/>
          </a:prstGeom>
        </p:spPr>
      </p:sp>
      <p:sp>
        <p:nvSpPr>
          <p:cNvPr id="319" name="PlaceHolder 2"/>
          <p:cNvSpPr>
            <a:spLocks noGrp="1"/>
          </p:cNvSpPr>
          <p:nvPr>
            <p:ph type="body"/>
          </p:nvPr>
        </p:nvSpPr>
        <p:spPr>
          <a:xfrm>
            <a:off x="777240" y="4777560"/>
            <a:ext cx="6216120" cy="4524480"/>
          </a:xfrm>
          <a:prstGeom prst="rect">
            <a:avLst/>
          </a:prstGeom>
        </p:spPr>
        <p:txBody>
          <a:bodyPr lIns="0" rIns="0" tIns="0" bIns="0">
            <a:noAutofit/>
          </a:bodyPr>
          <a:p>
            <a:pPr marL="216000" indent="-214920">
              <a:lnSpc>
                <a:spcPct val="100000"/>
              </a:lnSpc>
              <a:tabLst>
                <a:tab algn="l" pos="0"/>
              </a:tabLst>
            </a:pPr>
            <a:r>
              <a:rPr b="0" lang="en-US" sz="1600" spc="-1" strike="noStrike">
                <a:latin typeface="Arial"/>
              </a:rPr>
              <a:t>Функція може повернути результат, який буде передано викликаному коду. return директиви можна застосовувати де завгодно в тілі функції. Як тільки спрацьовує return функція зупиняється, і значення повертається до коду, який її викликав (присвоюється змінній результат вище). Можна використовувати return без значення. Це призведе до негайного виклику функції.</a:t>
            </a:r>
            <a:endParaRPr b="0" lang="en-US" sz="16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PlaceHolder 1"/>
          <p:cNvSpPr>
            <a:spLocks noGrp="1"/>
          </p:cNvSpPr>
          <p:nvPr>
            <p:ph type="sldImg"/>
          </p:nvPr>
        </p:nvSpPr>
        <p:spPr>
          <a:xfrm>
            <a:off x="533520" y="764280"/>
            <a:ext cx="6703200" cy="3769920"/>
          </a:xfrm>
          <a:prstGeom prst="rect">
            <a:avLst/>
          </a:prstGeom>
        </p:spPr>
      </p:sp>
      <p:sp>
        <p:nvSpPr>
          <p:cNvPr id="321" name="PlaceHolder 2"/>
          <p:cNvSpPr>
            <a:spLocks noGrp="1"/>
          </p:cNvSpPr>
          <p:nvPr>
            <p:ph type="body"/>
          </p:nvPr>
        </p:nvSpPr>
        <p:spPr>
          <a:xfrm>
            <a:off x="777240" y="4777560"/>
            <a:ext cx="6216120" cy="4524480"/>
          </a:xfrm>
          <a:prstGeom prst="rect">
            <a:avLst/>
          </a:prstGeom>
        </p:spPr>
        <p:txBody>
          <a:bodyPr lIns="0" rIns="0" tIns="0" bIns="0">
            <a:noAutofit/>
          </a:bodyPr>
          <a:p>
            <a:pPr marL="216000" indent="-214920">
              <a:lnSpc>
                <a:spcPct val="100000"/>
              </a:lnSpc>
              <a:tabLst>
                <a:tab algn="l" pos="0"/>
              </a:tabLst>
            </a:pPr>
            <a:r>
              <a:rPr b="0" lang="en-US" sz="1600" spc="-1" strike="noStrike">
                <a:latin typeface="Arial"/>
              </a:rPr>
              <a:t>Function declaration – це функція вираз. Визначає функцію з вказаними параметрами. ЇЇ обовязковими компонентами є імя з маленької літери, аргументу, що передається всередину та інструкції, з яких складається тіло функції. </a:t>
            </a:r>
            <a:endParaRPr b="0" lang="en-US" sz="1600" spc="-1" strike="noStrike">
              <a:latin typeface="Arial"/>
            </a:endParaRPr>
          </a:p>
          <a:p>
            <a:pPr marL="216000" indent="-214920">
              <a:lnSpc>
                <a:spcPct val="100000"/>
              </a:lnSpc>
              <a:tabLst>
                <a:tab algn="l" pos="0"/>
              </a:tabLst>
            </a:pPr>
            <a:endParaRPr b="0" lang="en-US" sz="1600" spc="-1" strike="noStrike">
              <a:latin typeface="Arial"/>
            </a:endParaRPr>
          </a:p>
          <a:p>
            <a:pPr marL="216000" indent="-214920">
              <a:lnSpc>
                <a:spcPct val="100000"/>
              </a:lnSpc>
              <a:tabLst>
                <a:tab algn="l" pos="0"/>
              </a:tabLst>
            </a:pPr>
            <a:r>
              <a:rPr b="0" lang="en-US" sz="1600" spc="-1" strike="noStrike">
                <a:latin typeface="Arial"/>
              </a:rPr>
              <a:t>Функція може бути також створена через вираз. Ключове слово function може використовуватись для визначення функції всередині виразу. Function expression дуже схожий на function declaration та має майже такий самий синтаксис. Але і є певні відмінності, про це на наступній сторінці.</a:t>
            </a:r>
            <a:endParaRPr b="0" lang="en-US" sz="16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PlaceHolder 1"/>
          <p:cNvSpPr>
            <a:spLocks noGrp="1"/>
          </p:cNvSpPr>
          <p:nvPr>
            <p:ph type="sldImg"/>
          </p:nvPr>
        </p:nvSpPr>
        <p:spPr>
          <a:xfrm>
            <a:off x="533520" y="764280"/>
            <a:ext cx="6703560" cy="3770280"/>
          </a:xfrm>
          <a:prstGeom prst="rect">
            <a:avLst/>
          </a:prstGeom>
        </p:spPr>
      </p:sp>
      <p:sp>
        <p:nvSpPr>
          <p:cNvPr id="323" name="PlaceHolder 2"/>
          <p:cNvSpPr>
            <a:spLocks noGrp="1"/>
          </p:cNvSpPr>
          <p:nvPr>
            <p:ph type="body"/>
          </p:nvPr>
        </p:nvSpPr>
        <p:spPr>
          <a:xfrm>
            <a:off x="777240" y="4777560"/>
            <a:ext cx="6216480" cy="4524840"/>
          </a:xfrm>
          <a:prstGeom prst="rect">
            <a:avLst/>
          </a:prstGeom>
        </p:spPr>
        <p:txBody>
          <a:bodyPr lIns="0" rIns="0" tIns="0" bIns="0">
            <a:noAutofit/>
          </a:bodyPr>
          <a:p>
            <a:pPr marL="216000" indent="-215280">
              <a:lnSpc>
                <a:spcPct val="100000"/>
              </a:lnSpc>
              <a:tabLst>
                <a:tab algn="l" pos="0"/>
              </a:tabLst>
            </a:pPr>
            <a:r>
              <a:rPr b="0" lang="en-US" sz="1400" spc="-1" strike="noStrike">
                <a:latin typeface="Arial"/>
              </a:rPr>
              <a:t>Перша відмінність - ім'я. Коли ви створюєте функцію з іменем, це декларація функції. Ім'я може бути опущено у виразах функцій, роблячи цю функцію "анонімною".</a:t>
            </a:r>
            <a:endParaRPr b="0" lang="en-US" sz="1400" spc="-1" strike="noStrike">
              <a:latin typeface="Arial"/>
            </a:endParaRPr>
          </a:p>
          <a:p>
            <a:pPr marL="216000" indent="-215280">
              <a:lnSpc>
                <a:spcPct val="100000"/>
              </a:lnSpc>
              <a:tabLst>
                <a:tab algn="l" pos="0"/>
              </a:tabLst>
            </a:pPr>
            <a:endParaRPr b="0" lang="en-US" sz="1400" spc="-1" strike="noStrike">
              <a:latin typeface="Arial"/>
            </a:endParaRPr>
          </a:p>
          <a:p>
            <a:pPr marL="216000" indent="-215280">
              <a:lnSpc>
                <a:spcPct val="100000"/>
              </a:lnSpc>
              <a:tabLst>
                <a:tab algn="l" pos="0"/>
              </a:tabLst>
            </a:pPr>
            <a:r>
              <a:rPr b="0" lang="en-US" sz="1400" spc="-1" strike="noStrike">
                <a:latin typeface="Arial"/>
              </a:rPr>
              <a:t>Друга відмінність – підйом. (hoisting)</a:t>
            </a:r>
            <a:endParaRPr b="0" lang="en-US" sz="1400" spc="-1" strike="noStrike">
              <a:latin typeface="Arial"/>
            </a:endParaRPr>
          </a:p>
          <a:p>
            <a:pPr marL="216000" indent="-215280">
              <a:lnSpc>
                <a:spcPct val="100000"/>
              </a:lnSpc>
              <a:tabLst>
                <a:tab algn="l" pos="0"/>
              </a:tabLst>
            </a:pPr>
            <a:r>
              <a:rPr b="0" lang="en-US" sz="1400" spc="-1" strike="noStrike">
                <a:latin typeface="Arial"/>
              </a:rPr>
              <a:t>Підняття або hoisting - це механізм в JavaScript, в якому змінні і оголошення функцій, пересуваються вгору своєї області видимості перед тим, як код буде виконаний.</a:t>
            </a:r>
            <a:endParaRPr b="0" lang="en-US" sz="1400" spc="-1" strike="noStrike">
              <a:latin typeface="Arial"/>
            </a:endParaRPr>
          </a:p>
          <a:p>
            <a:pPr marL="216000" indent="-215280">
              <a:lnSpc>
                <a:spcPct val="100000"/>
              </a:lnSpc>
              <a:tabLst>
                <a:tab algn="l" pos="0"/>
              </a:tabLst>
            </a:pPr>
            <a:endParaRPr b="0" lang="en-US" sz="1400" spc="-1" strike="noStrike">
              <a:latin typeface="Arial"/>
            </a:endParaRPr>
          </a:p>
          <a:p>
            <a:pPr marL="216000" indent="-215280">
              <a:lnSpc>
                <a:spcPct val="100000"/>
              </a:lnSpc>
              <a:tabLst>
                <a:tab algn="l" pos="0"/>
              </a:tabLst>
            </a:pPr>
            <a:r>
              <a:rPr b="0" lang="en-US" sz="1400" spc="-1" strike="noStrike">
                <a:latin typeface="Arial"/>
              </a:rPr>
              <a:t>Function declaration ми можемо використовувати вище а ніж вона оголошена, а function expression тільки нижче місця її оголошення</a:t>
            </a:r>
            <a:endParaRPr b="0" lang="en-US" sz="1400" spc="-1" strike="noStrike">
              <a:latin typeface="Arial"/>
            </a:endParaRPr>
          </a:p>
          <a:p>
            <a:pPr marL="216000" indent="-215280">
              <a:lnSpc>
                <a:spcPct val="100000"/>
              </a:lnSpc>
              <a:tabLst>
                <a:tab algn="l" pos="0"/>
              </a:tabLst>
            </a:pPr>
            <a:endParaRPr b="0" lang="en-US" sz="1400" spc="-1" strike="noStrike">
              <a:latin typeface="Arial"/>
            </a:endParaRPr>
          </a:p>
          <a:p>
            <a:pPr marL="216000" indent="-215280">
              <a:lnSpc>
                <a:spcPct val="100000"/>
              </a:lnSpc>
              <a:tabLst>
                <a:tab algn="l" pos="0"/>
              </a:tabLst>
            </a:pPr>
            <a:r>
              <a:rPr b="0" lang="en-US" sz="1400" spc="-1" strike="noStrike">
                <a:latin typeface="Arial"/>
              </a:rPr>
              <a:t>Тому частіше всього ми оголошуємо змінні вгорі, а функції внизу js файлу</a:t>
            </a:r>
            <a:endParaRPr b="0" lang="en-US" sz="1400" spc="-1" strike="noStrike">
              <a:latin typeface="Arial"/>
            </a:endParaRPr>
          </a:p>
          <a:p>
            <a:pPr marL="216000" indent="-215280">
              <a:lnSpc>
                <a:spcPct val="100000"/>
              </a:lnSpc>
              <a:tabLst>
                <a:tab algn="l" pos="0"/>
              </a:tabLst>
            </a:pPr>
            <a:endParaRPr b="0" lang="en-US" sz="1400" spc="-1" strike="noStrike">
              <a:latin typeface="Arial"/>
            </a:endParaRPr>
          </a:p>
          <a:p>
            <a:pPr marL="216000" indent="-215280">
              <a:lnSpc>
                <a:spcPct val="100000"/>
              </a:lnSpc>
              <a:tabLst>
                <a:tab algn="l" pos="0"/>
              </a:tabLst>
            </a:pPr>
            <a:r>
              <a:rPr b="0" lang="en-US" sz="1400" spc="-1" strike="noStrike">
                <a:latin typeface="Arial"/>
              </a:rPr>
              <a:t>Коротко, використовуйте декларації функцій, коли ви хочете створити функцію в глобальній області дії та зробити її доступною у коді. Використовуйте вирази функцій, щоб обмежити доступність функції.</a:t>
            </a:r>
            <a:endParaRPr b="0" lang="en-US" sz="14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1"/>
          <p:cNvSpPr>
            <a:spLocks noGrp="1"/>
          </p:cNvSpPr>
          <p:nvPr>
            <p:ph type="sldImg"/>
          </p:nvPr>
        </p:nvSpPr>
        <p:spPr>
          <a:xfrm>
            <a:off x="533520" y="764280"/>
            <a:ext cx="6703560" cy="3770280"/>
          </a:xfrm>
          <a:prstGeom prst="rect">
            <a:avLst/>
          </a:prstGeom>
        </p:spPr>
      </p:sp>
      <p:sp>
        <p:nvSpPr>
          <p:cNvPr id="325" name="PlaceHolder 2"/>
          <p:cNvSpPr>
            <a:spLocks noGrp="1"/>
          </p:cNvSpPr>
          <p:nvPr>
            <p:ph type="body"/>
          </p:nvPr>
        </p:nvSpPr>
        <p:spPr>
          <a:xfrm>
            <a:off x="777240" y="4777560"/>
            <a:ext cx="6216480" cy="4524840"/>
          </a:xfrm>
          <a:prstGeom prst="rect">
            <a:avLst/>
          </a:prstGeom>
        </p:spPr>
        <p:txBody>
          <a:bodyPr lIns="0" rIns="0" tIns="0" bIns="0">
            <a:noAutofit/>
          </a:bodyPr>
          <a:p>
            <a:pPr marL="216000" indent="-215280">
              <a:lnSpc>
                <a:spcPct val="100000"/>
              </a:lnSpc>
              <a:tabLst>
                <a:tab algn="l" pos="0"/>
              </a:tabLst>
            </a:pPr>
            <a:r>
              <a:rPr b="0" lang="en-US" sz="1600" spc="-1" strike="noStrike">
                <a:latin typeface="Arial"/>
              </a:rPr>
              <a:t>На цьому прикладі видно як ми створили function declaration та function expression. А потім вокликали їх в консоль вище оласті їх створення. Як результат отримали те, що function declaration ми можемо викликати перед і після її створення а function expression – тільки після її оглошення</a:t>
            </a:r>
            <a:endParaRPr b="0" lang="en-US" sz="16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6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8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9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0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0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1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1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1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1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1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1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1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2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3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4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4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4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4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4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5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5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5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5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5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5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5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5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5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6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7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7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7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7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7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8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8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8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8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8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8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9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9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9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9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9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9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9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9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0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21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1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1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2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2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3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23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3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23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23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23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23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23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image" Target="../media/image2.wmf"/><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wmf"/><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wmf"/><Relationship Id="rId3" Type="http://schemas.openxmlformats.org/officeDocument/2006/relationships/image" Target="../media/image6.wmf"/><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7.wmf"/><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8.wmf"/><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9.wmf"/><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562d7f"/>
            </a:gs>
            <a:gs pos="100000">
              <a:srgbClr val="00bcde"/>
            </a:gs>
          </a:gsLst>
          <a:lin ang="10800000"/>
        </a:gradFill>
      </p:bgPr>
    </p:bg>
    <p:spTree>
      <p:nvGrpSpPr>
        <p:cNvPr id="1" name=""/>
        <p:cNvGrpSpPr/>
        <p:nvPr/>
      </p:nvGrpSpPr>
      <p:grpSpPr>
        <a:xfrm>
          <a:off x="0" y="0"/>
          <a:ext cx="0" cy="0"/>
          <a:chOff x="0" y="0"/>
          <a:chExt cx="0" cy="0"/>
        </a:xfrm>
      </p:grpSpPr>
      <p:pic>
        <p:nvPicPr>
          <p:cNvPr id="0" name="Picture 8" descr=""/>
          <p:cNvPicPr/>
          <p:nvPr/>
        </p:nvPicPr>
        <p:blipFill>
          <a:blip r:embed="rId2"/>
          <a:stretch/>
        </p:blipFill>
        <p:spPr>
          <a:xfrm>
            <a:off x="9959040" y="5906880"/>
            <a:ext cx="1544400" cy="262800"/>
          </a:xfrm>
          <a:prstGeom prst="rect">
            <a:avLst/>
          </a:prstGeom>
          <a:ln>
            <a:noFill/>
          </a:ln>
        </p:spPr>
      </p:pic>
      <p:pic>
        <p:nvPicPr>
          <p:cNvPr id="1" name="Picture 6" descr=""/>
          <p:cNvPicPr/>
          <p:nvPr/>
        </p:nvPicPr>
        <p:blipFill>
          <a:blip r:embed="rId3"/>
          <a:stretch/>
        </p:blipFill>
        <p:spPr>
          <a:xfrm>
            <a:off x="9959040" y="5906880"/>
            <a:ext cx="1544400" cy="262800"/>
          </a:xfrm>
          <a:prstGeom prst="rect">
            <a:avLst/>
          </a:prstGeom>
          <a:ln>
            <a:noFill/>
          </a:ln>
        </p:spPr>
      </p:pic>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30000">
              <a:srgbClr val="00a6ce"/>
            </a:gs>
            <a:gs pos="100000">
              <a:srgbClr val="7030a0"/>
            </a:gs>
          </a:gsLst>
          <a:lin ang="10800000"/>
        </a:gradFill>
      </p:bgPr>
    </p:bg>
    <p:spTree>
      <p:nvGrpSpPr>
        <p:cNvPr id="1" name=""/>
        <p:cNvGrpSpPr/>
        <p:nvPr/>
      </p:nvGrpSpPr>
      <p:grpSpPr>
        <a:xfrm>
          <a:off x="0" y="0"/>
          <a:ext cx="0" cy="0"/>
          <a:chOff x="0" y="0"/>
          <a:chExt cx="0" cy="0"/>
        </a:xfrm>
      </p:grpSpPr>
      <p:pic>
        <p:nvPicPr>
          <p:cNvPr id="40" name="Picture 8" descr=""/>
          <p:cNvPicPr/>
          <p:nvPr/>
        </p:nvPicPr>
        <p:blipFill>
          <a:blip r:embed="rId2"/>
          <a:stretch/>
        </p:blipFill>
        <p:spPr>
          <a:xfrm>
            <a:off x="9959040" y="5906880"/>
            <a:ext cx="1544400" cy="262800"/>
          </a:xfrm>
          <a:prstGeom prst="rect">
            <a:avLst/>
          </a:prstGeom>
          <a:ln>
            <a:noFill/>
          </a:ln>
        </p:spPr>
      </p:pic>
      <p:sp>
        <p:nvSpPr>
          <p:cNvPr id="41" name="CustomShape 1"/>
          <p:cNvSpPr/>
          <p:nvPr/>
        </p:nvSpPr>
        <p:spPr>
          <a:xfrm>
            <a:off x="0" y="1744920"/>
            <a:ext cx="12189600" cy="51105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pic>
        <p:nvPicPr>
          <p:cNvPr id="42" name="Picture 7" descr=""/>
          <p:cNvPicPr/>
          <p:nvPr/>
        </p:nvPicPr>
        <p:blipFill>
          <a:blip r:embed="rId3"/>
          <a:stretch/>
        </p:blipFill>
        <p:spPr>
          <a:xfrm>
            <a:off x="9961920" y="5906880"/>
            <a:ext cx="1539360" cy="262800"/>
          </a:xfrm>
          <a:prstGeom prst="rect">
            <a:avLst/>
          </a:prstGeom>
          <a:ln>
            <a:noFill/>
          </a:ln>
        </p:spPr>
      </p:pic>
      <p:sp>
        <p:nvSpPr>
          <p:cNvPr id="43" name="PlaceHolder 2"/>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4"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562d7f"/>
            </a:gs>
            <a:gs pos="100000">
              <a:srgbClr val="00bcde"/>
            </a:gs>
          </a:gsLst>
          <a:lin ang="10800000"/>
        </a:gradFill>
      </p:bgPr>
    </p:bg>
    <p:spTree>
      <p:nvGrpSpPr>
        <p:cNvPr id="1" name=""/>
        <p:cNvGrpSpPr/>
        <p:nvPr/>
      </p:nvGrpSpPr>
      <p:grpSpPr>
        <a:xfrm>
          <a:off x="0" y="0"/>
          <a:ext cx="0" cy="0"/>
          <a:chOff x="0" y="0"/>
          <a:chExt cx="0" cy="0"/>
        </a:xfrm>
      </p:grpSpPr>
      <p:pic>
        <p:nvPicPr>
          <p:cNvPr id="81" name="Picture 8" descr=""/>
          <p:cNvPicPr/>
          <p:nvPr/>
        </p:nvPicPr>
        <p:blipFill>
          <a:blip r:embed="rId2"/>
          <a:stretch/>
        </p:blipFill>
        <p:spPr>
          <a:xfrm>
            <a:off x="9959040" y="5906880"/>
            <a:ext cx="1544400" cy="262800"/>
          </a:xfrm>
          <a:prstGeom prst="rect">
            <a:avLst/>
          </a:prstGeom>
          <a:ln>
            <a:noFill/>
          </a:ln>
        </p:spPr>
      </p:pic>
      <p:pic>
        <p:nvPicPr>
          <p:cNvPr id="82" name="Picture 8" descr=""/>
          <p:cNvPicPr/>
          <p:nvPr/>
        </p:nvPicPr>
        <p:blipFill>
          <a:blip r:embed="rId3"/>
          <a:stretch/>
        </p:blipFill>
        <p:spPr>
          <a:xfrm>
            <a:off x="9959040" y="5906880"/>
            <a:ext cx="1544400" cy="262800"/>
          </a:xfrm>
          <a:prstGeom prst="rect">
            <a:avLst/>
          </a:prstGeom>
          <a:ln>
            <a:noFill/>
          </a:ln>
        </p:spPr>
      </p:pic>
      <p:sp>
        <p:nvSpPr>
          <p:cNvPr id="8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84"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562d7f"/>
            </a:gs>
            <a:gs pos="100000">
              <a:srgbClr val="00bcde"/>
            </a:gs>
          </a:gsLst>
          <a:lin ang="10800000"/>
        </a:gradFill>
      </p:bgPr>
    </p:bg>
    <p:spTree>
      <p:nvGrpSpPr>
        <p:cNvPr id="1" name=""/>
        <p:cNvGrpSpPr/>
        <p:nvPr/>
      </p:nvGrpSpPr>
      <p:grpSpPr>
        <a:xfrm>
          <a:off x="0" y="0"/>
          <a:ext cx="0" cy="0"/>
          <a:chOff x="0" y="0"/>
          <a:chExt cx="0" cy="0"/>
        </a:xfrm>
      </p:grpSpPr>
      <p:pic>
        <p:nvPicPr>
          <p:cNvPr id="121" name="Picture 8" descr=""/>
          <p:cNvPicPr/>
          <p:nvPr/>
        </p:nvPicPr>
        <p:blipFill>
          <a:blip r:embed="rId2"/>
          <a:stretch/>
        </p:blipFill>
        <p:spPr>
          <a:xfrm>
            <a:off x="9959040" y="5906880"/>
            <a:ext cx="1544400" cy="262800"/>
          </a:xfrm>
          <a:prstGeom prst="rect">
            <a:avLst/>
          </a:prstGeom>
          <a:ln>
            <a:noFill/>
          </a:ln>
        </p:spPr>
      </p:pic>
      <p:sp>
        <p:nvSpPr>
          <p:cNvPr id="1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2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562d7f"/>
            </a:gs>
            <a:gs pos="100000">
              <a:srgbClr val="00bcde"/>
            </a:gs>
          </a:gsLst>
          <a:lin ang="10800000"/>
        </a:gradFill>
      </p:bgPr>
    </p:bg>
    <p:spTree>
      <p:nvGrpSpPr>
        <p:cNvPr id="1" name=""/>
        <p:cNvGrpSpPr/>
        <p:nvPr/>
      </p:nvGrpSpPr>
      <p:grpSpPr>
        <a:xfrm>
          <a:off x="0" y="0"/>
          <a:ext cx="0" cy="0"/>
          <a:chOff x="0" y="0"/>
          <a:chExt cx="0" cy="0"/>
        </a:xfrm>
      </p:grpSpPr>
      <p:pic>
        <p:nvPicPr>
          <p:cNvPr id="160" name="Picture 8" descr=""/>
          <p:cNvPicPr/>
          <p:nvPr/>
        </p:nvPicPr>
        <p:blipFill>
          <a:blip r:embed="rId2"/>
          <a:stretch/>
        </p:blipFill>
        <p:spPr>
          <a:xfrm>
            <a:off x="9959040" y="5906880"/>
            <a:ext cx="1544400" cy="262800"/>
          </a:xfrm>
          <a:prstGeom prst="rect">
            <a:avLst/>
          </a:prstGeom>
          <a:ln>
            <a:noFill/>
          </a:ln>
        </p:spPr>
      </p:pic>
      <p:sp>
        <p:nvSpPr>
          <p:cNvPr id="1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62"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199" name="Picture 8" descr=""/>
          <p:cNvPicPr/>
          <p:nvPr/>
        </p:nvPicPr>
        <p:blipFill>
          <a:blip r:embed="rId2"/>
          <a:stretch/>
        </p:blipFill>
        <p:spPr>
          <a:xfrm>
            <a:off x="9959040" y="5906880"/>
            <a:ext cx="1544400" cy="262800"/>
          </a:xfrm>
          <a:prstGeom prst="rect">
            <a:avLst/>
          </a:prstGeom>
          <a:ln>
            <a:noFill/>
          </a:ln>
        </p:spPr>
      </p:pic>
      <p:sp>
        <p:nvSpPr>
          <p:cNvPr id="200" name="CustomShape 1"/>
          <p:cNvSpPr/>
          <p:nvPr/>
        </p:nvSpPr>
        <p:spPr>
          <a:xfrm>
            <a:off x="9487080" y="236880"/>
            <a:ext cx="2118960" cy="25704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n-US" sz="1100" spc="-1" strike="noStrike">
                <a:solidFill>
                  <a:srgbClr val="000000"/>
                </a:solidFill>
                <a:latin typeface="Open Sans Regular"/>
                <a:ea typeface="Open Sans Regular"/>
              </a:rPr>
              <a:t>SoftServe Confidential</a:t>
            </a:r>
            <a:endParaRPr b="0" lang="en-US" sz="1100" spc="-1" strike="noStrike">
              <a:latin typeface="Arial"/>
            </a:endParaRPr>
          </a:p>
        </p:txBody>
      </p:sp>
      <p:sp>
        <p:nvSpPr>
          <p:cNvPr id="201" name="PlaceHolder 2"/>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02"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7.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hyperlink" Target="https://developer.mozilla.org/en-US/docs/Web/JavaScript/Guide/Functions" TargetMode="External"/><Relationship Id="rId2" Type="http://schemas.openxmlformats.org/officeDocument/2006/relationships/hyperlink" Target="https://www.w3schools.com/js/js_functions.asp" TargetMode="External"/><Relationship Id="rId3" Type="http://schemas.openxmlformats.org/officeDocument/2006/relationships/hyperlink" Target="https://javascript.info/function-basics" TargetMode="External"/><Relationship Id="rId4" Type="http://schemas.openxmlformats.org/officeDocument/2006/relationships/hyperlink" Target="https://codeburst.io/javascript-functions-understanding-the-basics-207dbf42ed99" TargetMode="External"/><Relationship Id="rId5" Type="http://schemas.openxmlformats.org/officeDocument/2006/relationships/hyperlink" Target="https://www.freecodecamp.org/news/javascript-callback-functions-what-are-callbacks-in-js-and-how-to-use-them/" TargetMode="External"/><Relationship Id="rId6"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6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37.xml"/><Relationship Id="rId4"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685800" y="685800"/>
            <a:ext cx="10818000" cy="4798080"/>
          </a:xfrm>
          <a:prstGeom prst="rect">
            <a:avLst/>
          </a:prstGeom>
          <a:noFill/>
          <a:ln>
            <a:noFill/>
          </a:ln>
        </p:spPr>
        <p:style>
          <a:lnRef idx="0"/>
          <a:fillRef idx="0"/>
          <a:effectRef idx="0"/>
          <a:fontRef idx="minor"/>
        </p:style>
        <p:txBody>
          <a:bodyPr lIns="0" rIns="90000" tIns="45000" bIns="45000">
            <a:noAutofit/>
          </a:bodyPr>
          <a:p>
            <a:pPr algn="ctr">
              <a:lnSpc>
                <a:spcPts val="11001"/>
              </a:lnSpc>
            </a:pPr>
            <a:r>
              <a:rPr b="0" lang="en-US" sz="12500" spc="-1" strike="noStrike">
                <a:solidFill>
                  <a:srgbClr val="ffffff"/>
                </a:solidFill>
                <a:latin typeface="Proxima Nova Black"/>
                <a:ea typeface="DejaVu Sans"/>
              </a:rPr>
              <a:t>	</a:t>
            </a:r>
            <a:r>
              <a:rPr b="0" lang="en-US" sz="12500" spc="-1" strike="noStrike">
                <a:solidFill>
                  <a:srgbClr val="ffffff"/>
                </a:solidFill>
                <a:latin typeface="Proxima Nova Black"/>
                <a:ea typeface="DejaVu Sans"/>
              </a:rPr>
              <a:t> </a:t>
            </a:r>
            <a:br/>
            <a:r>
              <a:rPr b="0" lang="en-US" sz="14000" spc="-1" strike="noStrike">
                <a:solidFill>
                  <a:srgbClr val="000000"/>
                </a:solidFill>
                <a:latin typeface="Proxima Nova Black"/>
                <a:ea typeface="DejaVu Sans"/>
              </a:rPr>
              <a:t>FUNCTIONS</a:t>
            </a:r>
            <a:endParaRPr b="0" lang="en-US" sz="14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822960" y="822960"/>
            <a:ext cx="10147680" cy="4006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3000" spc="-1" strike="noStrike">
                <a:solidFill>
                  <a:srgbClr val="000000"/>
                </a:solidFill>
                <a:latin typeface="Arial"/>
                <a:ea typeface="DejaVu Sans"/>
              </a:rPr>
              <a:t>THE FUNCTION CONSTRUCTOR</a:t>
            </a:r>
            <a:endParaRPr b="0" lang="en-US" sz="3000" spc="-1" strike="noStrike">
              <a:latin typeface="Arial"/>
            </a:endParaRPr>
          </a:p>
        </p:txBody>
      </p:sp>
      <p:sp>
        <p:nvSpPr>
          <p:cNvPr id="283" name="CustomShape 2"/>
          <p:cNvSpPr/>
          <p:nvPr/>
        </p:nvSpPr>
        <p:spPr>
          <a:xfrm>
            <a:off x="822960" y="1591560"/>
            <a:ext cx="4569840" cy="160668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pPr>
              <a:lnSpc>
                <a:spcPct val="100000"/>
              </a:lnSpc>
            </a:pPr>
            <a:r>
              <a:rPr b="1" lang="en-US" sz="1800" spc="-1" strike="noStrike">
                <a:solidFill>
                  <a:srgbClr val="b4c7dc"/>
                </a:solidFill>
                <a:latin typeface="arial"/>
                <a:ea typeface="DejaVu Sans"/>
              </a:rPr>
              <a:t>	</a:t>
            </a:r>
            <a:r>
              <a:rPr b="1" lang="en-US" sz="1800" spc="-1" strike="noStrike">
                <a:solidFill>
                  <a:srgbClr val="b4c7dc"/>
                </a:solidFill>
                <a:latin typeface="arial"/>
                <a:ea typeface="DejaVu Sans"/>
              </a:rPr>
              <a:t>function </a:t>
            </a:r>
            <a:r>
              <a:rPr b="1" lang="en-US" sz="1800" spc="-1" strike="noStrike">
                <a:solidFill>
                  <a:srgbClr val="ff8000"/>
                </a:solidFill>
                <a:latin typeface="arial"/>
                <a:ea typeface="DejaVu Sans"/>
              </a:rPr>
              <a:t>Person</a:t>
            </a:r>
            <a:r>
              <a:rPr b="1" lang="en-US" sz="1800" spc="-1" strike="noStrike">
                <a:solidFill>
                  <a:srgbClr val="b4c7dc"/>
                </a:solidFill>
                <a:latin typeface="arial"/>
                <a:ea typeface="DejaVu Sans"/>
              </a:rPr>
              <a:t>( </a:t>
            </a:r>
            <a:r>
              <a:rPr b="1" lang="en-US" sz="1800" spc="-1" strike="noStrike">
                <a:solidFill>
                  <a:srgbClr val="ff0000"/>
                </a:solidFill>
                <a:latin typeface="arial"/>
                <a:ea typeface="DejaVu Sans"/>
              </a:rPr>
              <a:t>first, last</a:t>
            </a:r>
            <a:r>
              <a:rPr b="1" lang="en-US" sz="1800" spc="-1" strike="noStrike">
                <a:solidFill>
                  <a:srgbClr val="b4c7dc"/>
                </a:solidFill>
                <a:latin typeface="arial"/>
                <a:ea typeface="DejaVu Sans"/>
              </a:rPr>
              <a:t> )  {</a:t>
            </a:r>
            <a:endParaRPr b="0" lang="en-US" sz="1800" spc="-1" strike="noStrike">
              <a:latin typeface="Arial"/>
            </a:endParaRPr>
          </a:p>
          <a:p>
            <a:pPr>
              <a:lnSpc>
                <a:spcPct val="100000"/>
              </a:lnSpc>
            </a:pPr>
            <a:r>
              <a:rPr b="1" lang="en-US" sz="1800" spc="-1" strike="noStrike">
                <a:solidFill>
                  <a:srgbClr val="b4c7dc"/>
                </a:solidFill>
                <a:latin typeface="arial"/>
                <a:ea typeface="DejaVu Sans"/>
              </a:rPr>
              <a:t>  </a:t>
            </a:r>
            <a:r>
              <a:rPr b="1" lang="en-US" sz="1800" spc="-1" strike="noStrike">
                <a:solidFill>
                  <a:srgbClr val="b4c7dc"/>
                </a:solidFill>
                <a:latin typeface="arial"/>
                <a:ea typeface="DejaVu Sans"/>
              </a:rPr>
              <a:t>	</a:t>
            </a:r>
            <a:r>
              <a:rPr b="1" lang="en-US" sz="1800" spc="-1" strike="noStrike">
                <a:solidFill>
                  <a:srgbClr val="b4c7dc"/>
                </a:solidFill>
                <a:latin typeface="arial"/>
                <a:ea typeface="DejaVu Sans"/>
              </a:rPr>
              <a:t>	</a:t>
            </a:r>
            <a:r>
              <a:rPr b="1" lang="en-US" sz="1800" spc="-1" strike="noStrike">
                <a:solidFill>
                  <a:srgbClr val="b4c7dc"/>
                </a:solidFill>
                <a:latin typeface="arial"/>
                <a:ea typeface="DejaVu Sans"/>
              </a:rPr>
              <a:t>this.</a:t>
            </a:r>
            <a:r>
              <a:rPr b="1" lang="en-US" sz="1800" spc="-1" strike="noStrike">
                <a:solidFill>
                  <a:srgbClr val="81d41a"/>
                </a:solidFill>
                <a:latin typeface="arial"/>
                <a:ea typeface="DejaVu Sans"/>
              </a:rPr>
              <a:t>firstName</a:t>
            </a:r>
            <a:r>
              <a:rPr b="1" lang="en-US" sz="1800" spc="-1" strike="noStrike">
                <a:solidFill>
                  <a:srgbClr val="b4c7dc"/>
                </a:solidFill>
                <a:latin typeface="arial"/>
                <a:ea typeface="DejaVu Sans"/>
              </a:rPr>
              <a:t> = </a:t>
            </a:r>
            <a:r>
              <a:rPr b="1" lang="en-US" sz="1800" spc="-1" strike="noStrike">
                <a:solidFill>
                  <a:srgbClr val="ff0000"/>
                </a:solidFill>
                <a:latin typeface="arial"/>
                <a:ea typeface="DejaVu Sans"/>
              </a:rPr>
              <a:t>first</a:t>
            </a:r>
            <a:r>
              <a:rPr b="1" lang="en-US" sz="1800" spc="-1" strike="noStrike">
                <a:solidFill>
                  <a:srgbClr val="b4c7dc"/>
                </a:solidFill>
                <a:latin typeface="arial"/>
                <a:ea typeface="DejaVu Sans"/>
              </a:rPr>
              <a:t>;</a:t>
            </a:r>
            <a:endParaRPr b="0" lang="en-US" sz="1800" spc="-1" strike="noStrike">
              <a:latin typeface="Arial"/>
            </a:endParaRPr>
          </a:p>
          <a:p>
            <a:pPr>
              <a:lnSpc>
                <a:spcPct val="100000"/>
              </a:lnSpc>
            </a:pPr>
            <a:r>
              <a:rPr b="1" lang="en-US" sz="1800" spc="-1" strike="noStrike">
                <a:solidFill>
                  <a:srgbClr val="b4c7dc"/>
                </a:solidFill>
                <a:latin typeface="arial"/>
                <a:ea typeface="DejaVu Sans"/>
              </a:rPr>
              <a:t>  </a:t>
            </a:r>
            <a:r>
              <a:rPr b="1" lang="en-US" sz="1800" spc="-1" strike="noStrike">
                <a:solidFill>
                  <a:srgbClr val="b4c7dc"/>
                </a:solidFill>
                <a:latin typeface="arial"/>
                <a:ea typeface="DejaVu Sans"/>
              </a:rPr>
              <a:t>	</a:t>
            </a:r>
            <a:r>
              <a:rPr b="1" lang="en-US" sz="1800" spc="-1" strike="noStrike">
                <a:solidFill>
                  <a:srgbClr val="b4c7dc"/>
                </a:solidFill>
                <a:latin typeface="arial"/>
                <a:ea typeface="DejaVu Sans"/>
              </a:rPr>
              <a:t>	</a:t>
            </a:r>
            <a:r>
              <a:rPr b="1" lang="en-US" sz="1800" spc="-1" strike="noStrike">
                <a:solidFill>
                  <a:srgbClr val="b4c7dc"/>
                </a:solidFill>
                <a:latin typeface="arial"/>
                <a:ea typeface="DejaVu Sans"/>
              </a:rPr>
              <a:t>this.</a:t>
            </a:r>
            <a:r>
              <a:rPr b="1" lang="en-US" sz="1800" spc="-1" strike="noStrike">
                <a:solidFill>
                  <a:srgbClr val="81d41a"/>
                </a:solidFill>
                <a:latin typeface="arial"/>
                <a:ea typeface="DejaVu Sans"/>
              </a:rPr>
              <a:t>lastName</a:t>
            </a:r>
            <a:r>
              <a:rPr b="1" lang="en-US" sz="1800" spc="-1" strike="noStrike">
                <a:solidFill>
                  <a:srgbClr val="b4c7dc"/>
                </a:solidFill>
                <a:latin typeface="arial"/>
                <a:ea typeface="DejaVu Sans"/>
              </a:rPr>
              <a:t> = </a:t>
            </a:r>
            <a:r>
              <a:rPr b="1" lang="en-US" sz="1800" spc="-1" strike="noStrike">
                <a:solidFill>
                  <a:srgbClr val="ff0000"/>
                </a:solidFill>
                <a:latin typeface="arial"/>
                <a:ea typeface="DejaVu Sans"/>
              </a:rPr>
              <a:t>last</a:t>
            </a:r>
            <a:r>
              <a:rPr b="1" lang="en-US" sz="1800" spc="-1" strike="noStrike">
                <a:solidFill>
                  <a:srgbClr val="b4c7dc"/>
                </a:solidFill>
                <a:latin typeface="arial"/>
                <a:ea typeface="DejaVu Sans"/>
              </a:rPr>
              <a:t>;</a:t>
            </a:r>
            <a:endParaRPr b="0" lang="en-US" sz="1800" spc="-1" strike="noStrike">
              <a:latin typeface="Arial"/>
            </a:endParaRPr>
          </a:p>
          <a:p>
            <a:pPr>
              <a:lnSpc>
                <a:spcPct val="100000"/>
              </a:lnSpc>
            </a:pPr>
            <a:r>
              <a:rPr b="1" lang="en-US" sz="1800" spc="-1" strike="noStrike">
                <a:solidFill>
                  <a:srgbClr val="b4c7dc"/>
                </a:solidFill>
                <a:latin typeface="arial"/>
                <a:ea typeface="DejaVu Sans"/>
              </a:rPr>
              <a:t>	</a:t>
            </a:r>
            <a:r>
              <a:rPr b="1" lang="en-US" sz="1800" spc="-1" strike="noStrike">
                <a:solidFill>
                  <a:srgbClr val="b4c7dc"/>
                </a:solidFill>
                <a:latin typeface="arial"/>
                <a:ea typeface="DejaVu Sans"/>
              </a:rPr>
              <a:t>}</a:t>
            </a:r>
            <a:endParaRPr b="0" lang="en-US" sz="1800" spc="-1" strike="noStrike">
              <a:latin typeface="Arial"/>
            </a:endParaRPr>
          </a:p>
        </p:txBody>
      </p:sp>
      <p:sp>
        <p:nvSpPr>
          <p:cNvPr id="284" name="CustomShape 3"/>
          <p:cNvSpPr/>
          <p:nvPr/>
        </p:nvSpPr>
        <p:spPr>
          <a:xfrm>
            <a:off x="5577840" y="1591560"/>
            <a:ext cx="5941440" cy="160668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pPr>
              <a:lnSpc>
                <a:spcPct val="100000"/>
              </a:lnSpc>
            </a:pPr>
            <a:r>
              <a:rPr b="1" lang="en-US" sz="1800" spc="-1" strike="noStrike">
                <a:solidFill>
                  <a:srgbClr val="b4c7dc"/>
                </a:solidFill>
                <a:latin typeface="Arial"/>
                <a:ea typeface="Noto Sans CJK SC"/>
              </a:rPr>
              <a:t>  </a:t>
            </a:r>
            <a:r>
              <a:rPr b="1" lang="en-US" sz="1800" spc="-1" strike="noStrike">
                <a:solidFill>
                  <a:srgbClr val="b4c7dc"/>
                </a:solidFill>
                <a:latin typeface="Arial"/>
                <a:ea typeface="DejaVu Sans"/>
              </a:rPr>
              <a:t> </a:t>
            </a:r>
            <a:r>
              <a:rPr b="1" lang="en-US" sz="1800" spc="-1" strike="noStrike">
                <a:solidFill>
                  <a:srgbClr val="b4c7dc"/>
                </a:solidFill>
                <a:latin typeface="Arial"/>
                <a:ea typeface="DejaVu Sans"/>
              </a:rPr>
              <a:t>const </a:t>
            </a:r>
            <a:r>
              <a:rPr b="1" lang="en-US" sz="1800" spc="-1" strike="noStrike">
                <a:solidFill>
                  <a:srgbClr val="ff8000"/>
                </a:solidFill>
                <a:latin typeface="Arial"/>
                <a:ea typeface="DejaVu Sans"/>
              </a:rPr>
              <a:t>person1</a:t>
            </a:r>
            <a:r>
              <a:rPr b="1" lang="en-US" sz="1800" spc="-1" strike="noStrike">
                <a:solidFill>
                  <a:srgbClr val="b4c7dc"/>
                </a:solidFill>
                <a:latin typeface="Arial"/>
                <a:ea typeface="DejaVu Sans"/>
              </a:rPr>
              <a:t> = new </a:t>
            </a:r>
            <a:r>
              <a:rPr b="1" lang="en-US" sz="1800" spc="-1" strike="noStrike">
                <a:solidFill>
                  <a:srgbClr val="ff8000"/>
                </a:solidFill>
                <a:latin typeface="Arial"/>
                <a:ea typeface="DejaVu Sans"/>
              </a:rPr>
              <a:t>Person</a:t>
            </a:r>
            <a:r>
              <a:rPr b="1" lang="en-US" sz="1800" spc="-1" strike="noStrike">
                <a:solidFill>
                  <a:srgbClr val="b4c7dc"/>
                </a:solidFill>
                <a:latin typeface="Arial"/>
                <a:ea typeface="DejaVu Sans"/>
              </a:rPr>
              <a:t> (</a:t>
            </a:r>
            <a:r>
              <a:rPr b="1" lang="en-US" sz="1800" spc="-1" strike="noStrike">
                <a:solidFill>
                  <a:srgbClr val="c9211e"/>
                </a:solidFill>
                <a:latin typeface="Arial"/>
                <a:ea typeface="DejaVu Sans"/>
              </a:rPr>
              <a:t> </a:t>
            </a:r>
            <a:r>
              <a:rPr b="1" lang="en-US" sz="1800" spc="-1" strike="noStrike">
                <a:solidFill>
                  <a:srgbClr val="ff0000"/>
                </a:solidFill>
                <a:latin typeface="Arial"/>
                <a:ea typeface="DejaVu Sans"/>
              </a:rPr>
              <a:t>‘Jackie’ , ‘Chan’</a:t>
            </a:r>
            <a:r>
              <a:rPr b="1" lang="en-US" sz="1800" spc="-1" strike="noStrike">
                <a:solidFill>
                  <a:srgbClr val="b4c7dc"/>
                </a:solidFill>
                <a:latin typeface="Arial"/>
                <a:ea typeface="DejaVu Sans"/>
              </a:rPr>
              <a:t> );</a:t>
            </a:r>
            <a:endParaRPr b="0" lang="en-US" sz="1800" spc="-1" strike="noStrike">
              <a:latin typeface="Arial"/>
            </a:endParaRPr>
          </a:p>
          <a:p>
            <a:pPr>
              <a:lnSpc>
                <a:spcPct val="100000"/>
              </a:lnSpc>
            </a:pPr>
            <a:r>
              <a:rPr b="1" lang="en-US" sz="1800" spc="-1" strike="noStrike">
                <a:solidFill>
                  <a:srgbClr val="b4c7dc"/>
                </a:solidFill>
                <a:latin typeface="Arial"/>
                <a:ea typeface="DejaVu Sans"/>
              </a:rPr>
              <a:t>   </a:t>
            </a:r>
            <a:r>
              <a:rPr b="1" lang="en-US" sz="1800" spc="-1" strike="noStrike">
                <a:solidFill>
                  <a:srgbClr val="b4c7dc"/>
                </a:solidFill>
                <a:latin typeface="Arial"/>
                <a:ea typeface="DejaVu Sans"/>
              </a:rPr>
              <a:t>const </a:t>
            </a:r>
            <a:r>
              <a:rPr b="1" lang="en-US" sz="1800" spc="-1" strike="noStrike">
                <a:solidFill>
                  <a:srgbClr val="ff8000"/>
                </a:solidFill>
                <a:latin typeface="Arial"/>
                <a:ea typeface="DejaVu Sans"/>
              </a:rPr>
              <a:t>person2</a:t>
            </a:r>
            <a:r>
              <a:rPr b="1" lang="en-US" sz="1800" spc="-1" strike="noStrike">
                <a:solidFill>
                  <a:srgbClr val="b4c7dc"/>
                </a:solidFill>
                <a:latin typeface="Arial"/>
                <a:ea typeface="DejaVu Sans"/>
              </a:rPr>
              <a:t> = new </a:t>
            </a:r>
            <a:r>
              <a:rPr b="1" lang="en-US" sz="1800" spc="-1" strike="noStrike">
                <a:solidFill>
                  <a:srgbClr val="ff8000"/>
                </a:solidFill>
                <a:latin typeface="Arial"/>
                <a:ea typeface="DejaVu Sans"/>
              </a:rPr>
              <a:t>Person</a:t>
            </a:r>
            <a:r>
              <a:rPr b="1" lang="en-US" sz="1800" spc="-1" strike="noStrike">
                <a:solidFill>
                  <a:srgbClr val="b4c7dc"/>
                </a:solidFill>
                <a:latin typeface="Arial"/>
                <a:ea typeface="DejaVu Sans"/>
              </a:rPr>
              <a:t> ( </a:t>
            </a:r>
            <a:r>
              <a:rPr b="1" lang="en-US" sz="1800" spc="-1" strike="noStrike">
                <a:solidFill>
                  <a:srgbClr val="ff0000"/>
                </a:solidFill>
                <a:latin typeface="Arial"/>
                <a:ea typeface="DejaVu Sans"/>
              </a:rPr>
              <a:t>‘Vasyl’ , ‘Virastiuk’</a:t>
            </a:r>
            <a:r>
              <a:rPr b="1" lang="en-US" sz="1800" spc="-1" strike="noStrike">
                <a:solidFill>
                  <a:srgbClr val="b4c7dc"/>
                </a:solidFill>
                <a:latin typeface="Arial"/>
                <a:ea typeface="DejaVu Sans"/>
              </a:rPr>
              <a:t> );</a:t>
            </a:r>
            <a:endParaRPr b="0" lang="en-US" sz="1800" spc="-1" strike="noStrike">
              <a:latin typeface="Arial"/>
            </a:endParaRPr>
          </a:p>
        </p:txBody>
      </p:sp>
      <p:sp>
        <p:nvSpPr>
          <p:cNvPr id="285" name="CustomShape 4"/>
          <p:cNvSpPr/>
          <p:nvPr/>
        </p:nvSpPr>
        <p:spPr>
          <a:xfrm>
            <a:off x="914400" y="3657600"/>
            <a:ext cx="10239120" cy="196308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en-US" sz="2200" spc="-1" strike="noStrike">
                <a:solidFill>
                  <a:srgbClr val="ffffff"/>
                </a:solidFill>
                <a:latin typeface="Arial"/>
                <a:ea typeface="DejaVu Sans"/>
              </a:rPr>
              <a:t>In JavaScript, a constructor function is used to create objects. In the above example, function Person() is an </a:t>
            </a:r>
            <a:r>
              <a:rPr b="0" lang="en-US" sz="2200" spc="-1" strike="noStrike">
                <a:solidFill>
                  <a:srgbClr val="000000"/>
                </a:solidFill>
                <a:latin typeface="Arial"/>
                <a:ea typeface="DejaVu Sans"/>
              </a:rPr>
              <a:t>object constructor function</a:t>
            </a:r>
            <a:r>
              <a:rPr b="0" lang="en-US" sz="2200" spc="-1" strike="noStrike">
                <a:solidFill>
                  <a:srgbClr val="ffffff"/>
                </a:solidFill>
                <a:latin typeface="Arial"/>
                <a:ea typeface="DejaVu Sans"/>
              </a:rPr>
              <a:t>. To create an object from a constructor function, we use the </a:t>
            </a:r>
            <a:r>
              <a:rPr b="0" lang="en-US" sz="2200" spc="-1" strike="noStrike">
                <a:solidFill>
                  <a:srgbClr val="000000"/>
                </a:solidFill>
                <a:latin typeface="Arial"/>
                <a:ea typeface="DejaVu Sans"/>
              </a:rPr>
              <a:t>new</a:t>
            </a:r>
            <a:r>
              <a:rPr b="0" lang="en-US" sz="2200" spc="-1" strike="noStrike">
                <a:solidFill>
                  <a:srgbClr val="ffffff"/>
                </a:solidFill>
                <a:latin typeface="Arial"/>
                <a:ea typeface="DejaVu Sans"/>
              </a:rPr>
              <a:t> keyword. It is considered a good practice to capitalize the first letter of your constructor function. You can create multiple objects from a constructor function. When </a:t>
            </a:r>
            <a:r>
              <a:rPr b="0" lang="en-US" sz="2200" spc="-1" strike="noStrike">
                <a:solidFill>
                  <a:srgbClr val="000000"/>
                </a:solidFill>
                <a:latin typeface="Arial"/>
                <a:ea typeface="DejaVu Sans"/>
              </a:rPr>
              <a:t>this</a:t>
            </a:r>
            <a:r>
              <a:rPr b="0" lang="en-US" sz="2200" spc="-1" strike="noStrike">
                <a:solidFill>
                  <a:srgbClr val="ffffff"/>
                </a:solidFill>
                <a:latin typeface="Arial"/>
                <a:ea typeface="DejaVu Sans"/>
              </a:rPr>
              <a:t> keyword is used in a constructor function, this refers to the object when the object is created.</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CustomShape 1"/>
          <p:cNvSpPr/>
          <p:nvPr/>
        </p:nvSpPr>
        <p:spPr>
          <a:xfrm>
            <a:off x="733680" y="696600"/>
            <a:ext cx="10147680" cy="4006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3000" spc="-1" strike="noStrike">
                <a:solidFill>
                  <a:srgbClr val="000000"/>
                </a:solidFill>
                <a:latin typeface="Arial"/>
                <a:ea typeface="DejaVu Sans"/>
              </a:rPr>
              <a:t>THE IMMEDIATELY INVOKED FUNCTION EXPRESSION</a:t>
            </a:r>
            <a:endParaRPr b="0" lang="en-US" sz="3000" spc="-1" strike="noStrike">
              <a:latin typeface="Arial"/>
            </a:endParaRPr>
          </a:p>
        </p:txBody>
      </p:sp>
      <p:sp>
        <p:nvSpPr>
          <p:cNvPr id="287" name="CustomShape 2"/>
          <p:cNvSpPr/>
          <p:nvPr/>
        </p:nvSpPr>
        <p:spPr>
          <a:xfrm>
            <a:off x="822960" y="2834640"/>
            <a:ext cx="10514520" cy="1025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200" spc="-1" strike="noStrike">
                <a:solidFill>
                  <a:srgbClr val="ffffff"/>
                </a:solidFill>
                <a:latin typeface="Arial"/>
                <a:ea typeface="DejaVu Sans"/>
              </a:rPr>
              <a:t>IIFE are function expressions that are invoked as soon as the function is declared. The benefit of self-invoking functions is that they enable us to execute code once without cluttering the global namespace (without declaring any globals). For example, if we have a web page in which we want to attach event listeners to DOM elements and other initialization work. Using self-invoking functions we will perform the initialization work only once because after the execution we’ll loose the reference to the function.</a:t>
            </a:r>
            <a:endParaRPr b="0" lang="en-US" sz="2200" spc="-1" strike="noStrike">
              <a:latin typeface="Arial"/>
            </a:endParaRPr>
          </a:p>
          <a:p>
            <a:pPr>
              <a:lnSpc>
                <a:spcPct val="100000"/>
              </a:lnSpc>
            </a:pPr>
            <a:r>
              <a:rPr b="0" lang="en-US" sz="2200" spc="-1" strike="noStrike">
                <a:solidFill>
                  <a:srgbClr val="ffffff"/>
                </a:solidFill>
                <a:latin typeface="Arial"/>
                <a:ea typeface="DejaVu Sans"/>
              </a:rPr>
              <a:t> </a:t>
            </a:r>
            <a:endParaRPr b="0" lang="en-US" sz="2200" spc="-1" strike="noStrike">
              <a:latin typeface="Arial"/>
            </a:endParaRPr>
          </a:p>
        </p:txBody>
      </p:sp>
      <p:sp>
        <p:nvSpPr>
          <p:cNvPr id="288" name="CustomShape 3"/>
          <p:cNvSpPr/>
          <p:nvPr/>
        </p:nvSpPr>
        <p:spPr>
          <a:xfrm>
            <a:off x="3750120" y="1371600"/>
            <a:ext cx="4661280" cy="136944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pPr>
              <a:lnSpc>
                <a:spcPct val="100000"/>
              </a:lnSpc>
            </a:pPr>
            <a:r>
              <a:rPr b="1" lang="en-US" sz="1800" spc="-1" strike="noStrike">
                <a:solidFill>
                  <a:srgbClr val="b4c7dc"/>
                </a:solidFill>
                <a:latin typeface="Arial"/>
                <a:ea typeface="DejaVu Sans"/>
              </a:rPr>
              <a:t>	</a:t>
            </a:r>
            <a:r>
              <a:rPr b="1" lang="en-US" sz="1800" spc="-1" strike="noStrike">
                <a:solidFill>
                  <a:srgbClr val="b4c7dc"/>
                </a:solidFill>
                <a:latin typeface="Arial"/>
                <a:ea typeface="DejaVu Sans"/>
              </a:rPr>
              <a:t>(  function  (  )   {</a:t>
            </a:r>
            <a:endParaRPr b="0" lang="en-US" sz="1800" spc="-1" strike="noStrike">
              <a:latin typeface="Arial"/>
            </a:endParaRPr>
          </a:p>
          <a:p>
            <a:pPr>
              <a:lnSpc>
                <a:spcPct val="100000"/>
              </a:lnSpc>
            </a:pPr>
            <a:r>
              <a:rPr b="1" lang="en-US" sz="1800" spc="-1" strike="noStrike">
                <a:solidFill>
                  <a:srgbClr val="b4c7dc"/>
                </a:solidFill>
                <a:latin typeface="Arial"/>
                <a:ea typeface="DejaVu Sans"/>
              </a:rPr>
              <a:t>	</a:t>
            </a:r>
            <a:r>
              <a:rPr b="1" lang="en-US" sz="1800" spc="-1" strike="noStrike">
                <a:solidFill>
                  <a:srgbClr val="b4c7dc"/>
                </a:solidFill>
                <a:latin typeface="Arial"/>
                <a:ea typeface="DejaVu Sans"/>
              </a:rPr>
              <a:t>          </a:t>
            </a:r>
            <a:r>
              <a:rPr b="1" lang="en-US" sz="1800" spc="-1" strike="noStrike">
                <a:solidFill>
                  <a:srgbClr val="81d41a"/>
                </a:solidFill>
                <a:latin typeface="Arial"/>
                <a:ea typeface="DejaVu Sans"/>
              </a:rPr>
              <a:t>alert(“Hello World”);</a:t>
            </a:r>
            <a:endParaRPr b="0" lang="en-US" sz="1800" spc="-1" strike="noStrike">
              <a:latin typeface="Arial"/>
            </a:endParaRPr>
          </a:p>
          <a:p>
            <a:pPr>
              <a:lnSpc>
                <a:spcPct val="100000"/>
              </a:lnSpc>
            </a:pPr>
            <a:r>
              <a:rPr b="1" lang="en-US" sz="1800" spc="-1" strike="noStrike">
                <a:solidFill>
                  <a:srgbClr val="b4c7dc"/>
                </a:solidFill>
                <a:latin typeface="Arial"/>
                <a:ea typeface="DejaVu Sans"/>
              </a:rPr>
              <a:t>	</a:t>
            </a:r>
            <a:r>
              <a:rPr b="1" lang="en-US" sz="1800" spc="-1" strike="noStrike">
                <a:solidFill>
                  <a:srgbClr val="b4c7dc"/>
                </a:solidFill>
                <a:latin typeface="Arial"/>
                <a:ea typeface="DejaVu Sans"/>
              </a:rPr>
              <a:t>} ) (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9" name="" descr=""/>
          <p:cNvPicPr/>
          <p:nvPr/>
        </p:nvPicPr>
        <p:blipFill>
          <a:blip r:embed="rId1"/>
          <a:stretch/>
        </p:blipFill>
        <p:spPr>
          <a:xfrm>
            <a:off x="867240" y="914400"/>
            <a:ext cx="6812640" cy="4570920"/>
          </a:xfrm>
          <a:prstGeom prst="rect">
            <a:avLst/>
          </a:prstGeom>
          <a:ln>
            <a:noFill/>
          </a:ln>
        </p:spPr>
      </p:pic>
      <p:sp>
        <p:nvSpPr>
          <p:cNvPr id="290" name="CustomShape 1"/>
          <p:cNvSpPr/>
          <p:nvPr/>
        </p:nvSpPr>
        <p:spPr>
          <a:xfrm>
            <a:off x="8046720" y="914400"/>
            <a:ext cx="3382200" cy="475380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en-US" sz="2200" spc="-1" strike="noStrike">
                <a:solidFill>
                  <a:srgbClr val="ffffff"/>
                </a:solidFill>
                <a:latin typeface="arial"/>
                <a:ea typeface="DejaVu Sans"/>
              </a:rPr>
              <a:t>In this example, we have declared two variables inside the IIFE and they are private to that IIFE. No one outside the IIFE has access to them. Similarly, we have an init function that no one has access to outside the IIFE. But the init function can access those private variables.</a:t>
            </a:r>
            <a:endParaRPr b="0" lang="en-US" sz="2200" spc="-1" strike="noStrike">
              <a:latin typeface="Arial"/>
            </a:endParaRPr>
          </a:p>
          <a:p>
            <a:pPr algn="just">
              <a:lnSpc>
                <a:spcPct val="100000"/>
              </a:lnSpc>
            </a:pP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916560" y="605160"/>
            <a:ext cx="10147680" cy="4006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3000" spc="-1" strike="noStrike">
                <a:solidFill>
                  <a:srgbClr val="000000"/>
                </a:solidFill>
                <a:latin typeface="Arial"/>
                <a:ea typeface="DejaVu Sans"/>
              </a:rPr>
              <a:t>THE ARROW FUNCTIONS</a:t>
            </a:r>
            <a:endParaRPr b="0" lang="en-US" sz="3000" spc="-1" strike="noStrike">
              <a:latin typeface="Arial"/>
            </a:endParaRPr>
          </a:p>
        </p:txBody>
      </p:sp>
      <p:sp>
        <p:nvSpPr>
          <p:cNvPr id="292" name="CustomShape 2"/>
          <p:cNvSpPr/>
          <p:nvPr/>
        </p:nvSpPr>
        <p:spPr>
          <a:xfrm>
            <a:off x="915480" y="1372680"/>
            <a:ext cx="4661280" cy="200952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pPr>
              <a:lnSpc>
                <a:spcPct val="100000"/>
              </a:lnSpc>
            </a:pPr>
            <a:r>
              <a:rPr b="1" lang="en-US" sz="1800" spc="-1" strike="noStrike">
                <a:solidFill>
                  <a:srgbClr val="b4c7dc"/>
                </a:solidFill>
                <a:latin typeface="arial"/>
                <a:ea typeface="DejaVu Sans"/>
              </a:rPr>
              <a:t>	</a:t>
            </a:r>
            <a:r>
              <a:rPr b="1" lang="en-US" sz="1800" spc="-1" strike="noStrike">
                <a:solidFill>
                  <a:srgbClr val="b4c7dc"/>
                </a:solidFill>
                <a:latin typeface="arial"/>
                <a:ea typeface="DejaVu Sans"/>
              </a:rPr>
              <a:t>( </a:t>
            </a:r>
            <a:r>
              <a:rPr b="1" lang="en-US" sz="1800" spc="-1" strike="noStrike">
                <a:solidFill>
                  <a:srgbClr val="ff0000"/>
                </a:solidFill>
                <a:latin typeface="arial"/>
                <a:ea typeface="DejaVu Sans"/>
              </a:rPr>
              <a:t>params </a:t>
            </a:r>
            <a:r>
              <a:rPr b="1" lang="en-US" sz="1800" spc="-1" strike="noStrike">
                <a:solidFill>
                  <a:srgbClr val="b4c7dc"/>
                </a:solidFill>
                <a:latin typeface="arial"/>
                <a:ea typeface="DejaVu Sans"/>
              </a:rPr>
              <a:t>)  =&gt;  {</a:t>
            </a:r>
            <a:endParaRPr b="0" lang="en-US" sz="1800" spc="-1" strike="noStrike">
              <a:latin typeface="Arial"/>
            </a:endParaRPr>
          </a:p>
          <a:p>
            <a:pPr>
              <a:lnSpc>
                <a:spcPct val="100000"/>
              </a:lnSpc>
            </a:pPr>
            <a:r>
              <a:rPr b="1" lang="en-US" sz="1800" spc="-1" strike="noStrike">
                <a:solidFill>
                  <a:srgbClr val="b4c7dc"/>
                </a:solidFill>
                <a:latin typeface="arial"/>
                <a:ea typeface="DejaVu Sans"/>
              </a:rPr>
              <a:t>  </a:t>
            </a:r>
            <a:r>
              <a:rPr b="1" lang="en-US" sz="1800" spc="-1" strike="noStrike">
                <a:solidFill>
                  <a:srgbClr val="b4c7dc"/>
                </a:solidFill>
                <a:latin typeface="arial"/>
                <a:ea typeface="DejaVu Sans"/>
              </a:rPr>
              <a:t>	</a:t>
            </a:r>
            <a:r>
              <a:rPr b="1" lang="en-US" sz="1800" spc="-1" strike="noStrike">
                <a:solidFill>
                  <a:srgbClr val="b4c7dc"/>
                </a:solidFill>
                <a:latin typeface="arial"/>
                <a:ea typeface="DejaVu Sans"/>
              </a:rPr>
              <a:t>	</a:t>
            </a:r>
            <a:r>
              <a:rPr b="1" lang="en-US" sz="1800" spc="-1" strike="noStrike">
                <a:solidFill>
                  <a:srgbClr val="81d41a"/>
                </a:solidFill>
                <a:latin typeface="arial"/>
                <a:ea typeface="DejaVu Sans"/>
              </a:rPr>
              <a:t> </a:t>
            </a:r>
            <a:r>
              <a:rPr b="1" lang="en-US" sz="1800" spc="-1" strike="noStrike">
                <a:solidFill>
                  <a:srgbClr val="81d41a"/>
                </a:solidFill>
                <a:latin typeface="arial"/>
                <a:ea typeface="DejaVu Sans"/>
              </a:rPr>
              <a:t>statements</a:t>
            </a:r>
            <a:endParaRPr b="0" lang="en-US" sz="1800" spc="-1" strike="noStrike">
              <a:latin typeface="Arial"/>
            </a:endParaRPr>
          </a:p>
          <a:p>
            <a:pPr>
              <a:lnSpc>
                <a:spcPct val="100000"/>
              </a:lnSpc>
            </a:pPr>
            <a:r>
              <a:rPr b="1" lang="en-US" sz="1800" spc="-1" strike="noStrike">
                <a:solidFill>
                  <a:srgbClr val="b4c7dc"/>
                </a:solidFill>
                <a:latin typeface="arial"/>
                <a:ea typeface="DejaVu Sans"/>
              </a:rPr>
              <a:t>	</a:t>
            </a:r>
            <a:r>
              <a:rPr b="1" lang="en-US" sz="1800" spc="-1" strike="noStrike">
                <a:solidFill>
                  <a:srgbClr val="b4c7dc"/>
                </a:solidFill>
                <a:latin typeface="arial"/>
                <a:ea typeface="DejaVu Sans"/>
              </a:rPr>
              <a: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b4c7dc"/>
                </a:solidFill>
                <a:latin typeface="arial"/>
                <a:ea typeface="DejaVu Sans"/>
              </a:rPr>
              <a:t>	</a:t>
            </a:r>
            <a:r>
              <a:rPr b="1" lang="en-US" sz="1800" spc="-1" strike="noStrike">
                <a:solidFill>
                  <a:srgbClr val="ff0000"/>
                </a:solidFill>
                <a:latin typeface="arial"/>
                <a:ea typeface="DejaVu Sans"/>
              </a:rPr>
              <a:t>param</a:t>
            </a:r>
            <a:r>
              <a:rPr b="1" lang="en-US" sz="1800" spc="-1" strike="noStrike">
                <a:solidFill>
                  <a:srgbClr val="b4c7dc"/>
                </a:solidFill>
                <a:latin typeface="arial"/>
                <a:ea typeface="DejaVu Sans"/>
              </a:rPr>
              <a:t>  =&gt;  </a:t>
            </a:r>
            <a:r>
              <a:rPr b="1" lang="en-US" sz="1800" spc="-1" strike="noStrike">
                <a:solidFill>
                  <a:srgbClr val="81d41a"/>
                </a:solidFill>
                <a:latin typeface="arial"/>
                <a:ea typeface="DejaVu Sans"/>
              </a:rPr>
              <a:t>expression</a:t>
            </a:r>
            <a:endParaRPr b="0" lang="en-US" sz="1800" spc="-1" strike="noStrike">
              <a:latin typeface="Arial"/>
            </a:endParaRPr>
          </a:p>
        </p:txBody>
      </p:sp>
      <p:sp>
        <p:nvSpPr>
          <p:cNvPr id="293" name="CustomShape 3"/>
          <p:cNvSpPr/>
          <p:nvPr/>
        </p:nvSpPr>
        <p:spPr>
          <a:xfrm>
            <a:off x="5944680" y="1198080"/>
            <a:ext cx="4661280" cy="2275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200" spc="-1" strike="noStrike">
                <a:solidFill>
                  <a:srgbClr val="ffffff"/>
                </a:solidFill>
                <a:latin typeface="Arial"/>
                <a:ea typeface="DejaVu Sans"/>
              </a:rPr>
              <a:t>An arrow function expression has a shorter syntax and lexically binds its this value. Multiple statements need to be enclosed in brackets. A single expression requires no brackets. The expression is also the implicit return value of the function.</a:t>
            </a:r>
            <a:endParaRPr b="0" lang="en-US" sz="2200" spc="-1" strike="noStrike">
              <a:latin typeface="Arial"/>
            </a:endParaRPr>
          </a:p>
        </p:txBody>
      </p:sp>
      <p:sp>
        <p:nvSpPr>
          <p:cNvPr id="294" name="CustomShape 4"/>
          <p:cNvSpPr/>
          <p:nvPr/>
        </p:nvSpPr>
        <p:spPr>
          <a:xfrm>
            <a:off x="914400" y="3749040"/>
            <a:ext cx="9600120" cy="109620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pPr>
              <a:lnSpc>
                <a:spcPct val="100000"/>
              </a:lnSpc>
            </a:pPr>
            <a:r>
              <a:rPr b="1" lang="en-US" sz="1800" spc="-1" strike="noStrike">
                <a:solidFill>
                  <a:srgbClr val="729fcf"/>
                </a:solidFill>
                <a:latin typeface="arial"/>
                <a:ea typeface="DejaVu Sans"/>
              </a:rPr>
              <a:t>	</a:t>
            </a:r>
            <a:r>
              <a:rPr b="1" lang="en-US" sz="1800" spc="-1" strike="noStrike">
                <a:solidFill>
                  <a:srgbClr val="729fcf"/>
                </a:solidFill>
                <a:latin typeface="arial"/>
                <a:ea typeface="DejaVu Sans"/>
              </a:rPr>
              <a:t>const </a:t>
            </a:r>
            <a:r>
              <a:rPr b="1" lang="en-US" sz="1800" spc="-1" strike="noStrike">
                <a:solidFill>
                  <a:srgbClr val="ff8000"/>
                </a:solidFill>
                <a:latin typeface="arial"/>
                <a:ea typeface="DejaVu Sans"/>
              </a:rPr>
              <a:t>words</a:t>
            </a:r>
            <a:r>
              <a:rPr b="1" lang="en-US" sz="1800" spc="-1" strike="noStrike">
                <a:solidFill>
                  <a:srgbClr val="729fcf"/>
                </a:solidFill>
                <a:latin typeface="arial"/>
                <a:ea typeface="DejaVu Sans"/>
              </a:rPr>
              <a:t> = </a:t>
            </a:r>
            <a:r>
              <a:rPr b="1" lang="en-US" sz="1800" spc="-1" strike="noStrike">
                <a:solidFill>
                  <a:srgbClr val="ffff00"/>
                </a:solidFill>
                <a:latin typeface="arial"/>
                <a:ea typeface="DejaVu Sans"/>
              </a:rPr>
              <a:t>['hello', 'WORLD', 'Whatever']</a:t>
            </a:r>
            <a:r>
              <a:rPr b="1" lang="en-US" sz="1800" spc="-1" strike="noStrike">
                <a:solidFill>
                  <a:srgbClr val="729fcf"/>
                </a:solidFill>
                <a:latin typeface="arial"/>
                <a:ea typeface="DejaVu Sans"/>
              </a:rPr>
              <a:t>;</a:t>
            </a:r>
            <a:endParaRPr b="0" lang="en-US" sz="1800" spc="-1" strike="noStrike">
              <a:latin typeface="Arial"/>
            </a:endParaRPr>
          </a:p>
          <a:p>
            <a:pPr>
              <a:lnSpc>
                <a:spcPct val="100000"/>
              </a:lnSpc>
            </a:pPr>
            <a:r>
              <a:rPr b="1" lang="en-US" sz="1800" spc="-1" strike="noStrike">
                <a:solidFill>
                  <a:srgbClr val="729fcf"/>
                </a:solidFill>
                <a:latin typeface="arial"/>
                <a:ea typeface="DejaVu Sans"/>
              </a:rPr>
              <a:t>	</a:t>
            </a:r>
            <a:r>
              <a:rPr b="1" lang="en-US" sz="1800" spc="-1" strike="noStrike">
                <a:solidFill>
                  <a:srgbClr val="729fcf"/>
                </a:solidFill>
                <a:latin typeface="arial"/>
                <a:ea typeface="DejaVu Sans"/>
              </a:rPr>
              <a:t>const </a:t>
            </a:r>
            <a:r>
              <a:rPr b="1" lang="en-US" sz="1800" spc="-1" strike="noStrike">
                <a:solidFill>
                  <a:srgbClr val="ff8000"/>
                </a:solidFill>
                <a:latin typeface="arial"/>
                <a:ea typeface="DejaVu Sans"/>
              </a:rPr>
              <a:t>downcasedWords</a:t>
            </a:r>
            <a:r>
              <a:rPr b="1" lang="en-US" sz="1800" spc="-1" strike="noStrike">
                <a:solidFill>
                  <a:srgbClr val="729fcf"/>
                </a:solidFill>
                <a:latin typeface="arial"/>
                <a:ea typeface="DejaVu Sans"/>
              </a:rPr>
              <a:t> = </a:t>
            </a:r>
            <a:r>
              <a:rPr b="1" lang="en-US" sz="1800" spc="-1" strike="noStrike">
                <a:solidFill>
                  <a:srgbClr val="ff8000"/>
                </a:solidFill>
                <a:latin typeface="arial"/>
                <a:ea typeface="DejaVu Sans"/>
              </a:rPr>
              <a:t>words</a:t>
            </a:r>
            <a:r>
              <a:rPr b="1" lang="en-US" sz="1800" spc="-1" strike="noStrike">
                <a:solidFill>
                  <a:srgbClr val="729fcf"/>
                </a:solidFill>
                <a:latin typeface="arial"/>
                <a:ea typeface="DejaVu Sans"/>
              </a:rPr>
              <a:t>.map(</a:t>
            </a:r>
            <a:r>
              <a:rPr b="1" lang="en-US" sz="1800" spc="-1" strike="noStrike">
                <a:solidFill>
                  <a:srgbClr val="81d41a"/>
                </a:solidFill>
                <a:latin typeface="arial"/>
                <a:ea typeface="DejaVu Sans"/>
              </a:rPr>
              <a:t>word </a:t>
            </a:r>
            <a:r>
              <a:rPr b="1" lang="en-US" sz="1800" spc="-1" strike="noStrike">
                <a:solidFill>
                  <a:srgbClr val="729fcf"/>
                </a:solidFill>
                <a:latin typeface="arial"/>
                <a:ea typeface="DejaVu Sans"/>
              </a:rPr>
              <a:t>=&gt;</a:t>
            </a:r>
            <a:r>
              <a:rPr b="1" lang="en-US" sz="1800" spc="-1" strike="noStrike">
                <a:solidFill>
                  <a:srgbClr val="81d41a"/>
                </a:solidFill>
                <a:latin typeface="arial"/>
                <a:ea typeface="DejaVu Sans"/>
              </a:rPr>
              <a:t> word</a:t>
            </a:r>
            <a:r>
              <a:rPr b="1" lang="en-US" sz="1800" spc="-1" strike="noStrike">
                <a:solidFill>
                  <a:srgbClr val="729fcf"/>
                </a:solidFill>
                <a:latin typeface="arial"/>
                <a:ea typeface="DejaVu Sans"/>
              </a:rPr>
              <a:t>.toLowerCase( ));</a:t>
            </a:r>
            <a:endParaRPr b="0" lang="en-US" sz="1800" spc="-1" strike="noStrike">
              <a:latin typeface="Arial"/>
            </a:endParaRPr>
          </a:p>
        </p:txBody>
      </p:sp>
      <p:sp>
        <p:nvSpPr>
          <p:cNvPr id="295" name="CustomShape 5"/>
          <p:cNvSpPr/>
          <p:nvPr/>
        </p:nvSpPr>
        <p:spPr>
          <a:xfrm>
            <a:off x="914400" y="5029200"/>
            <a:ext cx="9600120" cy="82188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pPr>
              <a:lnSpc>
                <a:spcPct val="100000"/>
              </a:lnSpc>
            </a:pPr>
            <a:r>
              <a:rPr b="1" lang="en-US" sz="2000" spc="-1" strike="noStrike">
                <a:solidFill>
                  <a:srgbClr val="729fcf"/>
                </a:solidFill>
                <a:latin typeface="Arial"/>
                <a:ea typeface="DejaVu Sans"/>
              </a:rPr>
              <a:t>	</a:t>
            </a:r>
            <a:r>
              <a:rPr b="1" lang="en-US" sz="2000" spc="-1" strike="noStrike">
                <a:solidFill>
                  <a:srgbClr val="729fcf"/>
                </a:solidFill>
                <a:latin typeface="Arial"/>
                <a:ea typeface="DejaVu Sans"/>
              </a:rPr>
              <a:t>const </a:t>
            </a:r>
            <a:r>
              <a:rPr b="1" lang="en-US" sz="2000" spc="-1" strike="noStrike">
                <a:solidFill>
                  <a:srgbClr val="ff8000"/>
                </a:solidFill>
                <a:latin typeface="Arial"/>
                <a:ea typeface="DejaVu Sans"/>
              </a:rPr>
              <a:t>names</a:t>
            </a:r>
            <a:r>
              <a:rPr b="1" lang="en-US" sz="2000" spc="-1" strike="noStrike">
                <a:solidFill>
                  <a:srgbClr val="729fcf"/>
                </a:solidFill>
                <a:latin typeface="Arial"/>
                <a:ea typeface="DejaVu Sans"/>
              </a:rPr>
              <a:t> = </a:t>
            </a:r>
            <a:r>
              <a:rPr b="1" lang="en-US" sz="2000" spc="-1" strike="noStrike">
                <a:solidFill>
                  <a:srgbClr val="81d41a"/>
                </a:solidFill>
                <a:latin typeface="Arial"/>
                <a:ea typeface="DejaVu Sans"/>
              </a:rPr>
              <a:t>objects</a:t>
            </a:r>
            <a:r>
              <a:rPr b="1" lang="en-US" sz="2000" spc="-1" strike="noStrike">
                <a:solidFill>
                  <a:srgbClr val="729fcf"/>
                </a:solidFill>
                <a:latin typeface="Arial"/>
                <a:ea typeface="DejaVu Sans"/>
              </a:rPr>
              <a:t>.map(</a:t>
            </a:r>
            <a:r>
              <a:rPr b="1" lang="en-US" sz="2000" spc="-1" strike="noStrike">
                <a:solidFill>
                  <a:srgbClr val="81d41a"/>
                </a:solidFill>
                <a:latin typeface="Arial"/>
                <a:ea typeface="DejaVu Sans"/>
              </a:rPr>
              <a:t>object </a:t>
            </a:r>
            <a:r>
              <a:rPr b="1" lang="en-US" sz="2000" spc="-1" strike="noStrike">
                <a:solidFill>
                  <a:srgbClr val="729fcf"/>
                </a:solidFill>
                <a:latin typeface="Arial"/>
                <a:ea typeface="DejaVu Sans"/>
              </a:rPr>
              <a:t>=&gt; </a:t>
            </a:r>
            <a:r>
              <a:rPr b="1" lang="en-US" sz="2000" spc="-1" strike="noStrike">
                <a:solidFill>
                  <a:srgbClr val="81d41a"/>
                </a:solidFill>
                <a:latin typeface="Arial"/>
                <a:ea typeface="DejaVu Sans"/>
              </a:rPr>
              <a:t>object.name</a:t>
            </a:r>
            <a:r>
              <a:rPr b="1" lang="en-US" sz="2000" spc="-1" strike="noStrike">
                <a:solidFill>
                  <a:srgbClr val="729fcf"/>
                </a:solidFill>
                <a:latin typeface="Arial"/>
                <a:ea typeface="DejaVu Sans"/>
              </a:rPr>
              <a:t>);</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CustomShape 1"/>
          <p:cNvSpPr/>
          <p:nvPr/>
        </p:nvSpPr>
        <p:spPr>
          <a:xfrm>
            <a:off x="822960" y="640080"/>
            <a:ext cx="10147680" cy="4006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3000" spc="-1" strike="noStrike">
                <a:solidFill>
                  <a:srgbClr val="000000"/>
                </a:solidFill>
                <a:latin typeface="Arial"/>
                <a:ea typeface="DejaVu Sans"/>
              </a:rPr>
              <a:t>THE GENERATOR FUNCTION </a:t>
            </a:r>
            <a:endParaRPr b="0" lang="en-US" sz="3000" spc="-1" strike="noStrike">
              <a:latin typeface="Arial"/>
            </a:endParaRPr>
          </a:p>
        </p:txBody>
      </p:sp>
      <p:sp>
        <p:nvSpPr>
          <p:cNvPr id="297" name="CustomShape 2"/>
          <p:cNvSpPr/>
          <p:nvPr/>
        </p:nvSpPr>
        <p:spPr>
          <a:xfrm>
            <a:off x="915120" y="1441800"/>
            <a:ext cx="10147680" cy="1025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200" spc="-1" strike="noStrike">
                <a:solidFill>
                  <a:srgbClr val="ffffff"/>
                </a:solidFill>
                <a:latin typeface="Arial"/>
                <a:ea typeface="DejaVu Sans"/>
              </a:rPr>
              <a:t>Generators are a new kind of function in modern JavaScript. They differ from the usual ones in that they can pause their execution, return an intermediate result and then resume it later, at an arbitrary point in time.</a:t>
            </a:r>
            <a:endParaRPr b="0" lang="en-US" sz="2200" spc="-1" strike="noStrike">
              <a:latin typeface="Arial"/>
            </a:endParaRPr>
          </a:p>
        </p:txBody>
      </p:sp>
      <p:sp>
        <p:nvSpPr>
          <p:cNvPr id="298" name="CustomShape 3"/>
          <p:cNvSpPr/>
          <p:nvPr/>
        </p:nvSpPr>
        <p:spPr>
          <a:xfrm>
            <a:off x="914400" y="2743200"/>
            <a:ext cx="4478400" cy="173520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pPr>
              <a:lnSpc>
                <a:spcPct val="100000"/>
              </a:lnSpc>
            </a:pPr>
            <a:r>
              <a:rPr b="1" lang="en-US" sz="1800" spc="-1" strike="noStrike">
                <a:solidFill>
                  <a:srgbClr val="b4c7dc"/>
                </a:solidFill>
                <a:latin typeface="arial"/>
                <a:ea typeface="DejaVu Sans"/>
              </a:rPr>
              <a:t>	</a:t>
            </a:r>
            <a:r>
              <a:rPr b="1" lang="en-US" sz="1800" spc="-1" strike="noStrike">
                <a:solidFill>
                  <a:srgbClr val="b4c7dc"/>
                </a:solidFill>
                <a:latin typeface="arial"/>
                <a:ea typeface="DejaVu Sans"/>
              </a:rPr>
              <a:t>function* </a:t>
            </a:r>
            <a:r>
              <a:rPr b="1" lang="en-US" sz="1800" spc="-1" strike="noStrike">
                <a:solidFill>
                  <a:srgbClr val="ff8000"/>
                </a:solidFill>
                <a:latin typeface="arial"/>
                <a:ea typeface="DejaVu Sans"/>
              </a:rPr>
              <a:t>generateSequence</a:t>
            </a:r>
            <a:r>
              <a:rPr b="1" lang="en-US" sz="1800" spc="-1" strike="noStrike">
                <a:solidFill>
                  <a:srgbClr val="b4c7dc"/>
                </a:solidFill>
                <a:latin typeface="arial"/>
                <a:ea typeface="DejaVu Sans"/>
              </a:rPr>
              <a:t>(</a:t>
            </a:r>
            <a:r>
              <a:rPr b="1" lang="en-US" sz="1800" spc="-1" strike="noStrike">
                <a:solidFill>
                  <a:srgbClr val="b4c7dc"/>
                </a:solidFill>
                <a:latin typeface="arial"/>
                <a:ea typeface="DejaVu Sans"/>
              </a:rPr>
              <a:t>	</a:t>
            </a:r>
            <a:r>
              <a:rPr b="1" lang="en-US" sz="1800" spc="-1" strike="noStrike">
                <a:solidFill>
                  <a:srgbClr val="b4c7dc"/>
                </a:solidFill>
                <a:latin typeface="arial"/>
                <a:ea typeface="DejaVu Sans"/>
              </a:rPr>
              <a:t> )  {</a:t>
            </a:r>
            <a:endParaRPr b="0" lang="en-US" sz="1800" spc="-1" strike="noStrike">
              <a:latin typeface="Arial"/>
            </a:endParaRPr>
          </a:p>
          <a:p>
            <a:pPr>
              <a:lnSpc>
                <a:spcPct val="100000"/>
              </a:lnSpc>
            </a:pPr>
            <a:r>
              <a:rPr b="1" lang="en-US" sz="1800" spc="-1" strike="noStrike">
                <a:solidFill>
                  <a:srgbClr val="b4c7dc"/>
                </a:solidFill>
                <a:latin typeface="arial"/>
                <a:ea typeface="DejaVu Sans"/>
              </a:rPr>
              <a:t> </a:t>
            </a:r>
            <a:r>
              <a:rPr b="1" lang="en-US" sz="1800" spc="-1" strike="noStrike">
                <a:solidFill>
                  <a:srgbClr val="b4c7dc"/>
                </a:solidFill>
                <a:latin typeface="arial"/>
                <a:ea typeface="DejaVu Sans"/>
              </a:rPr>
              <a:t>	</a:t>
            </a:r>
            <a:r>
              <a:rPr b="1" lang="en-US" sz="1800" spc="-1" strike="noStrike">
                <a:solidFill>
                  <a:srgbClr val="b4c7dc"/>
                </a:solidFill>
                <a:latin typeface="arial"/>
                <a:ea typeface="DejaVu Sans"/>
              </a:rPr>
              <a:t>	</a:t>
            </a:r>
            <a:r>
              <a:rPr b="1" lang="en-US" sz="1800" spc="-1" strike="noStrike">
                <a:solidFill>
                  <a:srgbClr val="81d41a"/>
                </a:solidFill>
                <a:latin typeface="arial"/>
                <a:ea typeface="DejaVu Sans"/>
              </a:rPr>
              <a:t> </a:t>
            </a:r>
            <a:r>
              <a:rPr b="1" lang="en-US" sz="1800" spc="-1" strike="noStrike">
                <a:solidFill>
                  <a:srgbClr val="81d41a"/>
                </a:solidFill>
                <a:latin typeface="arial"/>
                <a:ea typeface="DejaVu Sans"/>
              </a:rPr>
              <a:t>yield 1;</a:t>
            </a:r>
            <a:endParaRPr b="0" lang="en-US" sz="1800" spc="-1" strike="noStrike">
              <a:latin typeface="Arial"/>
            </a:endParaRPr>
          </a:p>
          <a:p>
            <a:pPr>
              <a:lnSpc>
                <a:spcPct val="100000"/>
              </a:lnSpc>
            </a:pPr>
            <a:r>
              <a:rPr b="1" lang="en-US" sz="1800" spc="-1" strike="noStrike">
                <a:solidFill>
                  <a:srgbClr val="81d41a"/>
                </a:solidFill>
                <a:latin typeface="arial"/>
                <a:ea typeface="DejaVu Sans"/>
              </a:rPr>
              <a:t>  </a:t>
            </a:r>
            <a:r>
              <a:rPr b="1" lang="en-US" sz="1800" spc="-1" strike="noStrike">
                <a:solidFill>
                  <a:srgbClr val="81d41a"/>
                </a:solidFill>
                <a:latin typeface="arial"/>
                <a:ea typeface="DejaVu Sans"/>
              </a:rPr>
              <a:t>	</a:t>
            </a:r>
            <a:r>
              <a:rPr b="1" lang="en-US" sz="1800" spc="-1" strike="noStrike">
                <a:solidFill>
                  <a:srgbClr val="81d41a"/>
                </a:solidFill>
                <a:latin typeface="arial"/>
                <a:ea typeface="DejaVu Sans"/>
              </a:rPr>
              <a:t>	</a:t>
            </a:r>
            <a:r>
              <a:rPr b="1" lang="en-US" sz="1800" spc="-1" strike="noStrike">
                <a:solidFill>
                  <a:srgbClr val="81d41a"/>
                </a:solidFill>
                <a:latin typeface="arial"/>
                <a:ea typeface="DejaVu Sans"/>
              </a:rPr>
              <a:t> </a:t>
            </a:r>
            <a:r>
              <a:rPr b="1" lang="en-US" sz="1800" spc="-1" strike="noStrike">
                <a:solidFill>
                  <a:srgbClr val="81d41a"/>
                </a:solidFill>
                <a:latin typeface="arial"/>
                <a:ea typeface="DejaVu Sans"/>
              </a:rPr>
              <a:t>yield 2;</a:t>
            </a:r>
            <a:endParaRPr b="0" lang="en-US" sz="1800" spc="-1" strike="noStrike">
              <a:latin typeface="Arial"/>
            </a:endParaRPr>
          </a:p>
          <a:p>
            <a:pPr>
              <a:lnSpc>
                <a:spcPct val="100000"/>
              </a:lnSpc>
            </a:pPr>
            <a:r>
              <a:rPr b="1" lang="en-US" sz="1800" spc="-1" strike="noStrike">
                <a:solidFill>
                  <a:srgbClr val="81d41a"/>
                </a:solidFill>
                <a:latin typeface="arial"/>
                <a:ea typeface="DejaVu Sans"/>
              </a:rPr>
              <a:t>  </a:t>
            </a:r>
            <a:r>
              <a:rPr b="1" lang="en-US" sz="1800" spc="-1" strike="noStrike">
                <a:solidFill>
                  <a:srgbClr val="81d41a"/>
                </a:solidFill>
                <a:latin typeface="arial"/>
                <a:ea typeface="DejaVu Sans"/>
              </a:rPr>
              <a:t>	</a:t>
            </a:r>
            <a:r>
              <a:rPr b="1" lang="en-US" sz="1800" spc="-1" strike="noStrike">
                <a:solidFill>
                  <a:srgbClr val="81d41a"/>
                </a:solidFill>
                <a:latin typeface="arial"/>
                <a:ea typeface="DejaVu Sans"/>
              </a:rPr>
              <a:t>	</a:t>
            </a:r>
            <a:r>
              <a:rPr b="1" lang="en-US" sz="1800" spc="-1" strike="noStrike">
                <a:solidFill>
                  <a:srgbClr val="81d41a"/>
                </a:solidFill>
                <a:latin typeface="arial"/>
                <a:ea typeface="DejaVu Sans"/>
              </a:rPr>
              <a:t> </a:t>
            </a:r>
            <a:r>
              <a:rPr b="1" lang="en-US" sz="1800" spc="-1" strike="noStrike">
                <a:solidFill>
                  <a:srgbClr val="81d41a"/>
                </a:solidFill>
                <a:latin typeface="arial"/>
                <a:ea typeface="DejaVu Sans"/>
              </a:rPr>
              <a:t>return 3;</a:t>
            </a:r>
            <a:endParaRPr b="0" lang="en-US" sz="1800" spc="-1" strike="noStrike">
              <a:latin typeface="Arial"/>
            </a:endParaRPr>
          </a:p>
          <a:p>
            <a:pPr>
              <a:lnSpc>
                <a:spcPct val="100000"/>
              </a:lnSpc>
            </a:pPr>
            <a:r>
              <a:rPr b="1" lang="en-US" sz="1800" spc="-1" strike="noStrike">
                <a:solidFill>
                  <a:srgbClr val="b4c7dc"/>
                </a:solidFill>
                <a:latin typeface="arial"/>
                <a:ea typeface="DejaVu Sans"/>
              </a:rPr>
              <a:t>	</a:t>
            </a:r>
            <a:r>
              <a:rPr b="1" lang="en-US" sz="1800" spc="-1" strike="noStrike">
                <a:solidFill>
                  <a:srgbClr val="b4c7dc"/>
                </a:solidFill>
                <a:latin typeface="arial"/>
                <a:ea typeface="DejaVu Sans"/>
              </a:rPr>
              <a:t>}</a:t>
            </a:r>
            <a:endParaRPr b="0" lang="en-US" sz="1800" spc="-1" strike="noStrike">
              <a:latin typeface="Arial"/>
            </a:endParaRPr>
          </a:p>
        </p:txBody>
      </p:sp>
      <p:sp>
        <p:nvSpPr>
          <p:cNvPr id="299" name="CustomShape 4"/>
          <p:cNvSpPr/>
          <p:nvPr/>
        </p:nvSpPr>
        <p:spPr>
          <a:xfrm>
            <a:off x="5852160" y="2683080"/>
            <a:ext cx="5209920" cy="71316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300" name="CustomShape 5"/>
          <p:cNvSpPr/>
          <p:nvPr/>
        </p:nvSpPr>
        <p:spPr>
          <a:xfrm>
            <a:off x="5577840" y="2743200"/>
            <a:ext cx="5575680" cy="165060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en-US" sz="2200" spc="-1" strike="noStrike">
                <a:solidFill>
                  <a:srgbClr val="ffffff"/>
                </a:solidFill>
                <a:latin typeface="Arial"/>
                <a:ea typeface="Noto Sans CJK SC"/>
              </a:rPr>
              <a:t>At startup, the generateSequence() code of such a function is not executed. Instead, it returns a special object called the "generator". When creating a generator, the code is at the beginning of its execution. </a:t>
            </a:r>
            <a:endParaRPr b="0" lang="en-US" sz="2200" spc="-1" strike="noStrike">
              <a:latin typeface="Arial"/>
            </a:endParaRPr>
          </a:p>
        </p:txBody>
      </p:sp>
      <p:sp>
        <p:nvSpPr>
          <p:cNvPr id="301" name="CustomShape 6"/>
          <p:cNvSpPr/>
          <p:nvPr/>
        </p:nvSpPr>
        <p:spPr>
          <a:xfrm>
            <a:off x="914400" y="4754880"/>
            <a:ext cx="4386960" cy="91224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1" lang="en-US" sz="1800" spc="-1" strike="noStrike">
                <a:solidFill>
                  <a:srgbClr val="b4c7dc"/>
                </a:solidFill>
                <a:latin typeface="arial"/>
                <a:ea typeface="DejaVu Sans"/>
              </a:rPr>
              <a:t>let </a:t>
            </a:r>
            <a:r>
              <a:rPr b="1" lang="en-US" sz="1800" spc="-1" strike="noStrike">
                <a:solidFill>
                  <a:srgbClr val="ff8000"/>
                </a:solidFill>
                <a:latin typeface="arial"/>
                <a:ea typeface="DejaVu Sans"/>
              </a:rPr>
              <a:t>generator</a:t>
            </a:r>
            <a:r>
              <a:rPr b="1" lang="en-US" sz="1800" spc="-1" strike="noStrike">
                <a:solidFill>
                  <a:srgbClr val="b4c7dc"/>
                </a:solidFill>
                <a:latin typeface="arial"/>
                <a:ea typeface="DejaVu Sans"/>
              </a:rPr>
              <a:t> = </a:t>
            </a:r>
            <a:r>
              <a:rPr b="1" lang="en-US" sz="1800" spc="-1" strike="noStrike">
                <a:solidFill>
                  <a:srgbClr val="ff8000"/>
                </a:solidFill>
                <a:latin typeface="arial"/>
                <a:ea typeface="DejaVu Sans"/>
              </a:rPr>
              <a:t>generateSequence</a:t>
            </a:r>
            <a:r>
              <a:rPr b="1" lang="en-US" sz="1800" spc="-1" strike="noStrike">
                <a:solidFill>
                  <a:srgbClr val="b4c7dc"/>
                </a:solidFill>
                <a:latin typeface="arial"/>
                <a:ea typeface="DejaVu Sans"/>
              </a:rPr>
              <a: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822960" y="2103120"/>
            <a:ext cx="6307200" cy="429552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pPr>
              <a:lnSpc>
                <a:spcPct val="100000"/>
              </a:lnSpc>
            </a:pPr>
            <a:r>
              <a:rPr b="1" lang="en-US" sz="1800" spc="-1" strike="noStrike">
                <a:solidFill>
                  <a:srgbClr val="b4c7dc"/>
                </a:solidFill>
                <a:latin typeface="arial"/>
                <a:ea typeface="DejaVu Sans"/>
              </a:rPr>
              <a:t>   </a:t>
            </a:r>
            <a:r>
              <a:rPr b="1" lang="en-US" sz="1800" spc="-1" strike="noStrike">
                <a:solidFill>
                  <a:srgbClr val="b4c7dc"/>
                </a:solidFill>
                <a:latin typeface="arial"/>
                <a:ea typeface="DejaVu Sans"/>
              </a:rPr>
              <a:t>let </a:t>
            </a:r>
            <a:r>
              <a:rPr b="1" lang="en-US" sz="1800" spc="-1" strike="noStrike">
                <a:solidFill>
                  <a:srgbClr val="ff8000"/>
                </a:solidFill>
                <a:latin typeface="arial"/>
                <a:ea typeface="DejaVu Sans"/>
              </a:rPr>
              <a:t>generator</a:t>
            </a:r>
            <a:r>
              <a:rPr b="1" lang="en-US" sz="1800" spc="-1" strike="noStrike">
                <a:solidFill>
                  <a:srgbClr val="b4c7dc"/>
                </a:solidFill>
                <a:latin typeface="arial"/>
                <a:ea typeface="DejaVu Sans"/>
              </a:rPr>
              <a:t> = </a:t>
            </a:r>
            <a:r>
              <a:rPr b="1" lang="en-US" sz="1800" spc="-1" strike="noStrike">
                <a:solidFill>
                  <a:srgbClr val="ff8000"/>
                </a:solidFill>
                <a:latin typeface="arial"/>
                <a:ea typeface="DejaVu Sans"/>
              </a:rPr>
              <a:t>generateSequence</a:t>
            </a:r>
            <a:r>
              <a:rPr b="1" lang="en-US" sz="1800" spc="-1" strike="noStrike">
                <a:solidFill>
                  <a:srgbClr val="b4c7dc"/>
                </a:solidFill>
                <a:latin typeface="arial"/>
                <a:ea typeface="DejaVu Sans"/>
              </a:rPr>
              <a:t>(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b4c7dc"/>
                </a:solidFill>
                <a:latin typeface="arial"/>
                <a:ea typeface="DejaVu Sans"/>
              </a:rPr>
              <a:t>   </a:t>
            </a:r>
            <a:r>
              <a:rPr b="1" lang="en-US" sz="1800" spc="-1" strike="noStrike">
                <a:solidFill>
                  <a:srgbClr val="b4c7dc"/>
                </a:solidFill>
                <a:latin typeface="arial"/>
                <a:ea typeface="DejaVu Sans"/>
              </a:rPr>
              <a:t>let </a:t>
            </a:r>
            <a:r>
              <a:rPr b="1" lang="en-US" sz="1800" spc="-1" strike="noStrike">
                <a:solidFill>
                  <a:srgbClr val="ff0000"/>
                </a:solidFill>
                <a:latin typeface="arial"/>
                <a:ea typeface="DejaVu Sans"/>
              </a:rPr>
              <a:t>one</a:t>
            </a:r>
            <a:r>
              <a:rPr b="1" lang="en-US" sz="1800" spc="-1" strike="noStrike">
                <a:solidFill>
                  <a:srgbClr val="b4c7dc"/>
                </a:solidFill>
                <a:latin typeface="arial"/>
                <a:ea typeface="DejaVu Sans"/>
              </a:rPr>
              <a:t> = </a:t>
            </a:r>
            <a:r>
              <a:rPr b="1" lang="en-US" sz="1800" spc="-1" strike="noStrike">
                <a:solidFill>
                  <a:srgbClr val="ff8000"/>
                </a:solidFill>
                <a:latin typeface="arial"/>
                <a:ea typeface="DejaVu Sans"/>
              </a:rPr>
              <a:t>generator</a:t>
            </a:r>
            <a:r>
              <a:rPr b="1" lang="en-US" sz="1800" spc="-1" strike="noStrike">
                <a:solidFill>
                  <a:srgbClr val="b4c7dc"/>
                </a:solidFill>
                <a:latin typeface="arial"/>
                <a:ea typeface="DejaVu Sans"/>
              </a:rPr>
              <a:t>.</a:t>
            </a:r>
            <a:r>
              <a:rPr b="1" lang="en-US" sz="1800" spc="-1" strike="noStrike">
                <a:solidFill>
                  <a:srgbClr val="81d41a"/>
                </a:solidFill>
                <a:latin typeface="arial"/>
                <a:ea typeface="DejaVu Sans"/>
              </a:rPr>
              <a:t>next( )</a:t>
            </a:r>
            <a:r>
              <a:rPr b="1" lang="en-US" sz="1800" spc="-1" strike="noStrike">
                <a:solidFill>
                  <a:srgbClr val="b4c7dc"/>
                </a:solidFill>
                <a:latin typeface="arial"/>
                <a:ea typeface="DejaVu Sans"/>
              </a:rPr>
              <a: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b4c7dc"/>
                </a:solidFill>
                <a:latin typeface="arial"/>
                <a:ea typeface="DejaVu Sans"/>
              </a:rPr>
              <a:t>   </a:t>
            </a:r>
            <a:r>
              <a:rPr b="1" lang="en-US" sz="1800" spc="-1" strike="noStrike">
                <a:solidFill>
                  <a:srgbClr val="b4c7dc"/>
                </a:solidFill>
                <a:latin typeface="arial"/>
                <a:ea typeface="DejaVu Sans"/>
              </a:rPr>
              <a:t>let </a:t>
            </a:r>
            <a:r>
              <a:rPr b="1" lang="en-US" sz="1800" spc="-1" strike="noStrike">
                <a:solidFill>
                  <a:srgbClr val="ff0000"/>
                </a:solidFill>
                <a:latin typeface="arial"/>
                <a:ea typeface="DejaVu Sans"/>
              </a:rPr>
              <a:t>two</a:t>
            </a:r>
            <a:r>
              <a:rPr b="1" lang="en-US" sz="1800" spc="-1" strike="noStrike">
                <a:solidFill>
                  <a:srgbClr val="b4c7dc"/>
                </a:solidFill>
                <a:latin typeface="arial"/>
                <a:ea typeface="DejaVu Sans"/>
              </a:rPr>
              <a:t> = </a:t>
            </a:r>
            <a:r>
              <a:rPr b="1" lang="en-US" sz="1800" spc="-1" strike="noStrike">
                <a:solidFill>
                  <a:srgbClr val="ff8000"/>
                </a:solidFill>
                <a:latin typeface="arial"/>
                <a:ea typeface="DejaVu Sans"/>
              </a:rPr>
              <a:t>generator</a:t>
            </a:r>
            <a:r>
              <a:rPr b="1" lang="en-US" sz="1800" spc="-1" strike="noStrike">
                <a:solidFill>
                  <a:srgbClr val="b4c7dc"/>
                </a:solidFill>
                <a:latin typeface="arial"/>
                <a:ea typeface="DejaVu Sans"/>
              </a:rPr>
              <a:t>.</a:t>
            </a:r>
            <a:r>
              <a:rPr b="1" lang="en-US" sz="1800" spc="-1" strike="noStrike">
                <a:solidFill>
                  <a:srgbClr val="81d41a"/>
                </a:solidFill>
                <a:latin typeface="arial"/>
                <a:ea typeface="DejaVu Sans"/>
              </a:rPr>
              <a:t>next( )</a:t>
            </a:r>
            <a:r>
              <a:rPr b="1" lang="en-US" sz="1800" spc="-1" strike="noStrike">
                <a:solidFill>
                  <a:srgbClr val="b4c7dc"/>
                </a:solidFill>
                <a:latin typeface="arial"/>
                <a:ea typeface="DejaVu Sans"/>
              </a:rPr>
              <a: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b4c7dc"/>
                </a:solidFill>
                <a:latin typeface="arial"/>
                <a:ea typeface="DejaVu Sans"/>
              </a:rPr>
              <a:t>   </a:t>
            </a:r>
            <a:r>
              <a:rPr b="1" lang="en-US" sz="1800" spc="-1" strike="noStrike">
                <a:solidFill>
                  <a:srgbClr val="b4c7dc"/>
                </a:solidFill>
                <a:latin typeface="arial"/>
                <a:ea typeface="DejaVu Sans"/>
              </a:rPr>
              <a:t>let </a:t>
            </a:r>
            <a:r>
              <a:rPr b="1" lang="en-US" sz="1800" spc="-1" strike="noStrike">
                <a:solidFill>
                  <a:srgbClr val="ff0000"/>
                </a:solidFill>
                <a:latin typeface="arial"/>
                <a:ea typeface="DejaVu Sans"/>
              </a:rPr>
              <a:t>three</a:t>
            </a:r>
            <a:r>
              <a:rPr b="1" lang="en-US" sz="1800" spc="-1" strike="noStrike">
                <a:solidFill>
                  <a:srgbClr val="b4c7dc"/>
                </a:solidFill>
                <a:latin typeface="arial"/>
                <a:ea typeface="DejaVu Sans"/>
              </a:rPr>
              <a:t> = </a:t>
            </a:r>
            <a:r>
              <a:rPr b="1" lang="en-US" sz="1800" spc="-1" strike="noStrike">
                <a:solidFill>
                  <a:srgbClr val="ff8000"/>
                </a:solidFill>
                <a:latin typeface="arial"/>
                <a:ea typeface="DejaVu Sans"/>
              </a:rPr>
              <a:t>generator</a:t>
            </a:r>
            <a:r>
              <a:rPr b="1" lang="en-US" sz="1800" spc="-1" strike="noStrike">
                <a:solidFill>
                  <a:srgbClr val="b4c7dc"/>
                </a:solidFill>
                <a:latin typeface="arial"/>
                <a:ea typeface="DejaVu Sans"/>
              </a:rPr>
              <a:t>.</a:t>
            </a:r>
            <a:r>
              <a:rPr b="1" lang="en-US" sz="1800" spc="-1" strike="noStrike">
                <a:solidFill>
                  <a:srgbClr val="81d41a"/>
                </a:solidFill>
                <a:latin typeface="arial"/>
                <a:ea typeface="DejaVu Sans"/>
              </a:rPr>
              <a:t>next( )</a:t>
            </a:r>
            <a:r>
              <a:rPr b="1" lang="en-US" sz="1800" spc="-1" strike="noStrike">
                <a:solidFill>
                  <a:srgbClr val="b4c7dc"/>
                </a:solidFill>
                <a:latin typeface="arial"/>
                <a:ea typeface="DejaVu Sans"/>
              </a:rPr>
              <a: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b4c7dc"/>
                </a:solidFill>
                <a:latin typeface="arial"/>
                <a:ea typeface="Noto Sans CJK SC"/>
              </a:rPr>
              <a:t>   </a:t>
            </a:r>
            <a:r>
              <a:rPr b="1" lang="en-US" sz="1800" spc="-1" strike="noStrike">
                <a:solidFill>
                  <a:srgbClr val="b4c7dc"/>
                </a:solidFill>
                <a:latin typeface="arial"/>
                <a:ea typeface="DejaVu Sans"/>
              </a:rPr>
              <a:t>alert(JSON.stringify(</a:t>
            </a:r>
            <a:r>
              <a:rPr b="1" lang="en-US" sz="1800" spc="-1" strike="noStrike">
                <a:solidFill>
                  <a:srgbClr val="ff0000"/>
                </a:solidFill>
                <a:latin typeface="arial"/>
                <a:ea typeface="DejaVu Sans"/>
              </a:rPr>
              <a:t>one</a:t>
            </a:r>
            <a:r>
              <a:rPr b="1" lang="en-US" sz="1800" spc="-1" strike="noStrike">
                <a:solidFill>
                  <a:srgbClr val="b4c7dc"/>
                </a:solidFill>
                <a:latin typeface="arial"/>
                <a:ea typeface="DejaVu Sans"/>
              </a:rPr>
              <a:t>)); // {value: 1, done: false}</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b4c7dc"/>
                </a:solidFill>
                <a:latin typeface="arial"/>
                <a:ea typeface="DejaVu Sans"/>
              </a:rPr>
              <a:t>   </a:t>
            </a:r>
            <a:r>
              <a:rPr b="1" lang="en-US" sz="1800" spc="-1" strike="noStrike">
                <a:solidFill>
                  <a:srgbClr val="b4c7dc"/>
                </a:solidFill>
                <a:latin typeface="arial"/>
                <a:ea typeface="DejaVu Sans"/>
              </a:rPr>
              <a:t>alert(JSON.stringify(</a:t>
            </a:r>
            <a:r>
              <a:rPr b="1" lang="en-US" sz="1800" spc="-1" strike="noStrike">
                <a:solidFill>
                  <a:srgbClr val="ff0000"/>
                </a:solidFill>
                <a:latin typeface="arial"/>
                <a:ea typeface="DejaVu Sans"/>
              </a:rPr>
              <a:t>two</a:t>
            </a:r>
            <a:r>
              <a:rPr b="1" lang="en-US" sz="1800" spc="-1" strike="noStrike">
                <a:solidFill>
                  <a:srgbClr val="b4c7dc"/>
                </a:solidFill>
                <a:latin typeface="arial"/>
                <a:ea typeface="DejaVu Sans"/>
              </a:rPr>
              <a:t>)); // {value: 2, done: false}</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b4c7dc"/>
                </a:solidFill>
                <a:latin typeface="arial"/>
                <a:ea typeface="DejaVu Sans"/>
              </a:rPr>
              <a:t>   </a:t>
            </a:r>
            <a:r>
              <a:rPr b="1" lang="en-US" sz="1800" spc="-1" strike="noStrike">
                <a:solidFill>
                  <a:srgbClr val="b4c7dc"/>
                </a:solidFill>
                <a:latin typeface="arial"/>
                <a:ea typeface="DejaVu Sans"/>
              </a:rPr>
              <a:t>alert(JSON.stringify(</a:t>
            </a:r>
            <a:r>
              <a:rPr b="1" lang="en-US" sz="1800" spc="-1" strike="noStrike">
                <a:solidFill>
                  <a:srgbClr val="ff0000"/>
                </a:solidFill>
                <a:latin typeface="arial"/>
                <a:ea typeface="DejaVu Sans"/>
              </a:rPr>
              <a:t>three</a:t>
            </a:r>
            <a:r>
              <a:rPr b="1" lang="en-US" sz="1800" spc="-1" strike="noStrike">
                <a:solidFill>
                  <a:srgbClr val="b4c7dc"/>
                </a:solidFill>
                <a:latin typeface="arial"/>
                <a:ea typeface="DejaVu Sans"/>
              </a:rPr>
              <a:t>)); // {value: 3, done: TRUE}</a:t>
            </a:r>
            <a:endParaRPr b="0" lang="en-US" sz="1800" spc="-1" strike="noStrike">
              <a:latin typeface="Arial"/>
            </a:endParaRPr>
          </a:p>
        </p:txBody>
      </p:sp>
      <p:sp>
        <p:nvSpPr>
          <p:cNvPr id="303" name="CustomShape 2"/>
          <p:cNvSpPr/>
          <p:nvPr/>
        </p:nvSpPr>
        <p:spPr>
          <a:xfrm>
            <a:off x="640080" y="503640"/>
            <a:ext cx="10787760" cy="196308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en-US" sz="2200" spc="-1" strike="noStrike">
                <a:solidFill>
                  <a:srgbClr val="ffffff"/>
                </a:solidFill>
                <a:latin typeface="Arial"/>
                <a:ea typeface="Noto Sans CJK SC"/>
              </a:rPr>
              <a:t>The main generator method is </a:t>
            </a:r>
            <a:r>
              <a:rPr b="0" lang="en-US" sz="2200" spc="-1" strike="noStrike">
                <a:solidFill>
                  <a:srgbClr val="000000"/>
                </a:solidFill>
                <a:latin typeface="Arial"/>
                <a:ea typeface="Noto Sans CJK SC"/>
              </a:rPr>
              <a:t>next()</a:t>
            </a:r>
            <a:r>
              <a:rPr b="0" lang="en-US" sz="2200" spc="-1" strike="noStrike">
                <a:solidFill>
                  <a:srgbClr val="ffffff"/>
                </a:solidFill>
                <a:latin typeface="Arial"/>
                <a:ea typeface="Noto Sans CJK SC"/>
              </a:rPr>
              <a:t>. When called, it resumes code execution to the nearest keyword </a:t>
            </a:r>
            <a:r>
              <a:rPr b="0" lang="en-US" sz="2200" spc="-1" strike="noStrike">
                <a:solidFill>
                  <a:srgbClr val="000000"/>
                </a:solidFill>
                <a:latin typeface="Arial"/>
                <a:ea typeface="Noto Sans CJK SC"/>
              </a:rPr>
              <a:t>yield</a:t>
            </a:r>
            <a:r>
              <a:rPr b="0" lang="en-US" sz="2200" spc="-1" strike="noStrike">
                <a:solidFill>
                  <a:srgbClr val="ffffff"/>
                </a:solidFill>
                <a:latin typeface="Arial"/>
                <a:ea typeface="Noto Sans CJK SC"/>
              </a:rPr>
              <a:t> – it means value. Upon reaching, yield execution is paused, and the value is returned to the outer code.  A second call will generator.next() resume execution and return the following result yield.</a:t>
            </a:r>
            <a:endParaRPr b="0" lang="en-US" sz="2200" spc="-1" strike="noStrike">
              <a:latin typeface="Arial"/>
            </a:endParaRPr>
          </a:p>
          <a:p>
            <a:pPr>
              <a:lnSpc>
                <a:spcPct val="100000"/>
              </a:lnSpc>
            </a:pPr>
            <a:endParaRPr b="0" lang="en-US" sz="2200" spc="-1" strike="noStrike">
              <a:latin typeface="Arial"/>
            </a:endParaRPr>
          </a:p>
          <a:p>
            <a:pPr>
              <a:lnSpc>
                <a:spcPct val="100000"/>
              </a:lnSpc>
            </a:pPr>
            <a:endParaRPr b="0" lang="en-US" sz="2200" spc="-1" strike="noStrike">
              <a:latin typeface="Arial"/>
            </a:endParaRPr>
          </a:p>
        </p:txBody>
      </p:sp>
      <p:sp>
        <p:nvSpPr>
          <p:cNvPr id="304" name="CustomShape 3"/>
          <p:cNvSpPr/>
          <p:nvPr/>
        </p:nvSpPr>
        <p:spPr>
          <a:xfrm>
            <a:off x="7406640" y="1550880"/>
            <a:ext cx="4021200" cy="133812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en-US" sz="2200" spc="-1" strike="noStrike">
                <a:solidFill>
                  <a:srgbClr val="ffffff"/>
                </a:solidFill>
                <a:latin typeface="Arial"/>
                <a:ea typeface="DejaVu Sans"/>
              </a:rPr>
              <a:t>And finally, the last call will terminate the execution of the function and return the result of return. </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5" name="" descr=""/>
          <p:cNvPicPr/>
          <p:nvPr/>
        </p:nvPicPr>
        <p:blipFill>
          <a:blip r:embed="rId1"/>
          <a:stretch/>
        </p:blipFill>
        <p:spPr>
          <a:xfrm>
            <a:off x="914400" y="914400"/>
            <a:ext cx="3755880" cy="5485320"/>
          </a:xfrm>
          <a:prstGeom prst="rect">
            <a:avLst/>
          </a:prstGeom>
          <a:ln>
            <a:noFill/>
          </a:ln>
        </p:spPr>
      </p:pic>
      <p:pic>
        <p:nvPicPr>
          <p:cNvPr id="306" name="" descr=""/>
          <p:cNvPicPr/>
          <p:nvPr/>
        </p:nvPicPr>
        <p:blipFill>
          <a:blip r:embed="rId2"/>
          <a:stretch/>
        </p:blipFill>
        <p:spPr>
          <a:xfrm>
            <a:off x="4671360" y="909720"/>
            <a:ext cx="2022840" cy="5490000"/>
          </a:xfrm>
          <a:prstGeom prst="rect">
            <a:avLst/>
          </a:prstGeom>
          <a:ln>
            <a:noFill/>
          </a:ln>
        </p:spPr>
      </p:pic>
      <p:sp>
        <p:nvSpPr>
          <p:cNvPr id="307" name="CustomShape 1"/>
          <p:cNvSpPr/>
          <p:nvPr/>
        </p:nvSpPr>
        <p:spPr>
          <a:xfrm>
            <a:off x="7132320" y="1005840"/>
            <a:ext cx="4479480" cy="10267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200" spc="-1" strike="noStrike">
                <a:solidFill>
                  <a:srgbClr val="ffffff"/>
                </a:solidFill>
                <a:latin typeface="arial"/>
                <a:ea typeface="DejaVu Sans"/>
              </a:rPr>
              <a:t>Here is the real example, where we can see how the generator function works.</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CustomShape 1"/>
          <p:cNvSpPr/>
          <p:nvPr/>
        </p:nvSpPr>
        <p:spPr>
          <a:xfrm>
            <a:off x="822960" y="823320"/>
            <a:ext cx="10147680" cy="4006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3000" spc="-1" strike="noStrike">
                <a:solidFill>
                  <a:srgbClr val="000000"/>
                </a:solidFill>
                <a:latin typeface="Arial"/>
                <a:ea typeface="DejaVu Sans"/>
              </a:rPr>
              <a:t>USEFUL LINKS</a:t>
            </a:r>
            <a:endParaRPr b="0" lang="en-US" sz="3000" spc="-1" strike="noStrike">
              <a:latin typeface="Arial"/>
            </a:endParaRPr>
          </a:p>
        </p:txBody>
      </p:sp>
      <p:sp>
        <p:nvSpPr>
          <p:cNvPr id="309" name="CustomShape 2"/>
          <p:cNvSpPr/>
          <p:nvPr/>
        </p:nvSpPr>
        <p:spPr>
          <a:xfrm>
            <a:off x="365760" y="1737360"/>
            <a:ext cx="11429640" cy="2925720"/>
          </a:xfrm>
          <a:prstGeom prst="rect">
            <a:avLst/>
          </a:prstGeom>
          <a:solidFill>
            <a:srgbClr val="000000"/>
          </a:solidFill>
          <a:ln>
            <a:solidFill>
              <a:srgbClr val="3465a4"/>
            </a:solidFill>
          </a:ln>
        </p:spPr>
        <p:style>
          <a:lnRef idx="0"/>
          <a:fillRef idx="0"/>
          <a:effectRef idx="0"/>
          <a:fontRef idx="minor"/>
        </p:style>
      </p:sp>
      <p:sp>
        <p:nvSpPr>
          <p:cNvPr id="310" name="CustomShape 3"/>
          <p:cNvSpPr/>
          <p:nvPr/>
        </p:nvSpPr>
        <p:spPr>
          <a:xfrm>
            <a:off x="914400" y="1829160"/>
            <a:ext cx="10058040" cy="2649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u="sng">
                <a:solidFill>
                  <a:srgbClr val="00a6ce"/>
                </a:solidFill>
                <a:uFillTx/>
                <a:latin typeface="Arial"/>
                <a:hlinkClick r:id="rId1"/>
              </a:rPr>
              <a:t>https://developer.mozilla.org/en-US/docs/Web/JavaScript/Guide/Functions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u="sng">
                <a:solidFill>
                  <a:srgbClr val="00a6ce"/>
                </a:solidFill>
                <a:uFillTx/>
                <a:latin typeface="Arial"/>
                <a:hlinkClick r:id="rId2"/>
              </a:rPr>
              <a:t>https://www.w3schools.com/js/js_functions.asp</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u="sng">
                <a:solidFill>
                  <a:srgbClr val="00a6ce"/>
                </a:solidFill>
                <a:uFillTx/>
                <a:latin typeface="Arial"/>
                <a:hlinkClick r:id="rId3"/>
              </a:rPr>
              <a:t>https://javascript.info/function-basics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u="sng">
                <a:solidFill>
                  <a:srgbClr val="00a6ce"/>
                </a:solidFill>
                <a:uFillTx/>
                <a:latin typeface="Arial"/>
                <a:hlinkClick r:id="rId4"/>
              </a:rPr>
              <a:t>https://codeburst.io/javascript-functions-understanding-the-basics-207dbf42ed99</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u="sng">
                <a:solidFill>
                  <a:srgbClr val="00a6ce"/>
                </a:solidFill>
                <a:uFillTx/>
                <a:latin typeface="Arial"/>
                <a:hlinkClick r:id="rId5"/>
              </a:rPr>
              <a:t>https://www.freecodecamp.org/news/javascript-callback-functions-what-are-callbacks-in-js-and-how-to-use-them/</a:t>
            </a: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11" name="pasted-image.png" descr=""/>
          <p:cNvPicPr/>
          <p:nvPr/>
        </p:nvPicPr>
        <p:blipFill>
          <a:blip r:embed="rId1"/>
          <a:stretch/>
        </p:blipFill>
        <p:spPr>
          <a:xfrm>
            <a:off x="0" y="0"/>
            <a:ext cx="12189600" cy="6855480"/>
          </a:xfrm>
          <a:prstGeom prst="rect">
            <a:avLst/>
          </a:prstGeom>
          <a:ln w="1260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685800" y="685800"/>
            <a:ext cx="10818000" cy="683280"/>
          </a:xfrm>
          <a:prstGeom prst="rect">
            <a:avLst/>
          </a:prstGeom>
          <a:noFill/>
          <a:ln>
            <a:noFill/>
          </a:ln>
        </p:spPr>
        <p:style>
          <a:lnRef idx="0"/>
          <a:fillRef idx="0"/>
          <a:effectRef idx="0"/>
          <a:fontRef idx="minor"/>
        </p:style>
        <p:txBody>
          <a:bodyPr lIns="0" rIns="90000" tIns="45000" bIns="45000">
            <a:noAutofit/>
          </a:bodyPr>
          <a:p>
            <a:pPr>
              <a:lnSpc>
                <a:spcPct val="100000"/>
              </a:lnSpc>
            </a:pPr>
            <a:r>
              <a:rPr b="1" lang="en-US" sz="3000" spc="-1" strike="noStrike">
                <a:solidFill>
                  <a:srgbClr val="000000"/>
                </a:solidFill>
                <a:latin typeface="arial"/>
                <a:ea typeface="DejaVu Sans"/>
              </a:rPr>
              <a:t>AGENDA</a:t>
            </a:r>
            <a:endParaRPr b="1" lang="en-US" sz="3000" spc="-1" strike="noStrike">
              <a:solidFill>
                <a:srgbClr val="000000"/>
              </a:solidFill>
              <a:latin typeface="arial"/>
            </a:endParaRPr>
          </a:p>
        </p:txBody>
      </p:sp>
      <p:sp>
        <p:nvSpPr>
          <p:cNvPr id="247" name="CustomShape 2"/>
          <p:cNvSpPr/>
          <p:nvPr/>
        </p:nvSpPr>
        <p:spPr>
          <a:xfrm>
            <a:off x="0" y="1737360"/>
            <a:ext cx="12251160" cy="5118840"/>
          </a:xfrm>
          <a:prstGeom prst="rect">
            <a:avLst/>
          </a:prstGeom>
          <a:solidFill>
            <a:srgbClr val="ffffff"/>
          </a:solidFill>
          <a:ln>
            <a:solidFill>
              <a:srgbClr val="3465a4"/>
            </a:solidFill>
          </a:ln>
        </p:spPr>
        <p:style>
          <a:lnRef idx="0"/>
          <a:fillRef idx="0"/>
          <a:effectRef idx="0"/>
          <a:fontRef idx="minor"/>
        </p:style>
        <p:txBody>
          <a:bodyPr lIns="90000" rIns="90000" tIns="45000" bIns="45000">
            <a:noAutofit/>
          </a:bodyPr>
          <a:p>
            <a:pPr>
              <a:lnSpc>
                <a:spcPct val="100000"/>
              </a:lnSpc>
            </a:pPr>
            <a:r>
              <a:rPr b="0" lang="en-US" sz="2200" spc="-1" strike="noStrike">
                <a:solidFill>
                  <a:srgbClr val="2a6099"/>
                </a:solidFill>
                <a:latin typeface="arial"/>
                <a:ea typeface="DejaVu Sans"/>
              </a:rPr>
              <a:t>	</a:t>
            </a:r>
            <a:r>
              <a:rPr b="0" lang="en-US" sz="2200" spc="-1" strike="noStrike">
                <a:solidFill>
                  <a:srgbClr val="2a6099"/>
                </a:solidFill>
                <a:latin typeface="arial"/>
                <a:ea typeface="DejaVu Sans"/>
              </a:rPr>
              <a:t>	</a:t>
            </a:r>
            <a:r>
              <a:rPr b="0" lang="en-US" sz="2200" spc="-1" strike="noStrike">
                <a:solidFill>
                  <a:srgbClr val="2a6099"/>
                </a:solidFill>
                <a:latin typeface="arial"/>
                <a:ea typeface="DejaVu Sans"/>
              </a:rPr>
              <a:t>	</a:t>
            </a:r>
            <a:r>
              <a:rPr b="0" lang="en-US" sz="2200" spc="-1" strike="noStrike">
                <a:solidFill>
                  <a:srgbClr val="2a6099"/>
                </a:solidFill>
                <a:latin typeface="arial"/>
                <a:ea typeface="DejaVu Sans"/>
              </a:rPr>
              <a:t>	</a:t>
            </a:r>
            <a:endParaRPr b="0" lang="en-US" sz="2200" spc="-1" strike="noStrike">
              <a:latin typeface="Arial"/>
            </a:endParaRPr>
          </a:p>
          <a:p>
            <a:pPr>
              <a:lnSpc>
                <a:spcPct val="100000"/>
              </a:lnSpc>
            </a:pPr>
            <a:endParaRPr b="0" lang="en-US" sz="2200" spc="-1" strike="noStrike">
              <a:latin typeface="Arial"/>
            </a:endParaRPr>
          </a:p>
          <a:p>
            <a:pPr>
              <a:lnSpc>
                <a:spcPct val="100000"/>
              </a:lnSpc>
            </a:pPr>
            <a:r>
              <a:rPr b="0" lang="en-US" sz="2200" spc="-1" strike="noStrike">
                <a:solidFill>
                  <a:srgbClr val="2a6099"/>
                </a:solidFill>
                <a:latin typeface="arial"/>
                <a:ea typeface="DejaVu Sans"/>
              </a:rPr>
              <a:t>	</a:t>
            </a:r>
            <a:r>
              <a:rPr b="0" lang="en-US" sz="2200" spc="-1" strike="noStrike">
                <a:solidFill>
                  <a:srgbClr val="2a6099"/>
                </a:solidFill>
                <a:latin typeface="arial"/>
                <a:ea typeface="DejaVu Sans"/>
              </a:rPr>
              <a:t>	</a:t>
            </a:r>
            <a:r>
              <a:rPr b="0" lang="en-US" sz="2200" spc="-1" strike="noStrike">
                <a:solidFill>
                  <a:srgbClr val="2a6099"/>
                </a:solidFill>
                <a:latin typeface="arial"/>
                <a:ea typeface="DejaVu Sans"/>
              </a:rPr>
              <a:t>	</a:t>
            </a:r>
            <a:r>
              <a:rPr b="1" lang="en-US" sz="2200" spc="-1" strike="noStrike">
                <a:solidFill>
                  <a:srgbClr val="2a6099"/>
                </a:solidFill>
                <a:latin typeface="arial"/>
                <a:ea typeface="DejaVu Sans"/>
              </a:rPr>
              <a:t>	</a:t>
            </a:r>
            <a:r>
              <a:rPr b="1" lang="en-US" sz="2200" spc="-1" strike="noStrike">
                <a:solidFill>
                  <a:srgbClr val="2a6099"/>
                </a:solidFill>
                <a:latin typeface="arial"/>
                <a:ea typeface="DejaVu Sans"/>
              </a:rPr>
              <a:t>- What is functions</a:t>
            </a:r>
            <a:endParaRPr b="0" lang="en-US" sz="2200" spc="-1" strike="noStrike">
              <a:latin typeface="Arial"/>
            </a:endParaRPr>
          </a:p>
          <a:p>
            <a:pPr>
              <a:lnSpc>
                <a:spcPct val="100000"/>
              </a:lnSpc>
            </a:pPr>
            <a:r>
              <a:rPr b="1" lang="en-US" sz="2200" spc="-1" strike="noStrike">
                <a:solidFill>
                  <a:srgbClr val="2a6099"/>
                </a:solidFill>
                <a:latin typeface="arial"/>
                <a:ea typeface="DejaVu Sans"/>
              </a:rPr>
              <a:t>	</a:t>
            </a:r>
            <a:r>
              <a:rPr b="1" lang="en-US" sz="2200" spc="-1" strike="noStrike">
                <a:solidFill>
                  <a:srgbClr val="2a6099"/>
                </a:solidFill>
                <a:latin typeface="arial"/>
                <a:ea typeface="DejaVu Sans"/>
              </a:rPr>
              <a:t>	</a:t>
            </a:r>
            <a:r>
              <a:rPr b="1" lang="en-US" sz="2200" spc="-1" strike="noStrike">
                <a:solidFill>
                  <a:srgbClr val="2a6099"/>
                </a:solidFill>
                <a:latin typeface="arial"/>
                <a:ea typeface="DejaVu Sans"/>
              </a:rPr>
              <a:t>	</a:t>
            </a:r>
            <a:r>
              <a:rPr b="1" lang="en-US" sz="2200" spc="-1" strike="noStrike">
                <a:solidFill>
                  <a:srgbClr val="2a6099"/>
                </a:solidFill>
                <a:latin typeface="arial"/>
                <a:ea typeface="DejaVu Sans"/>
              </a:rPr>
              <a:t>	</a:t>
            </a:r>
            <a:r>
              <a:rPr b="1" lang="en-US" sz="2200" spc="-1" strike="noStrike">
                <a:solidFill>
                  <a:srgbClr val="2a6099"/>
                </a:solidFill>
                <a:latin typeface="arial"/>
                <a:ea typeface="DejaVu Sans"/>
              </a:rPr>
              <a:t>- Local variables</a:t>
            </a:r>
            <a:endParaRPr b="0" lang="en-US" sz="2200" spc="-1" strike="noStrike">
              <a:latin typeface="Arial"/>
            </a:endParaRPr>
          </a:p>
          <a:p>
            <a:pPr>
              <a:lnSpc>
                <a:spcPct val="100000"/>
              </a:lnSpc>
            </a:pPr>
            <a:r>
              <a:rPr b="1" lang="en-US" sz="2200" spc="-1" strike="noStrike">
                <a:solidFill>
                  <a:srgbClr val="2a6099"/>
                </a:solidFill>
                <a:latin typeface="arial"/>
                <a:ea typeface="DejaVu Sans"/>
              </a:rPr>
              <a:t>	</a:t>
            </a:r>
            <a:r>
              <a:rPr b="1" lang="en-US" sz="2200" spc="-1" strike="noStrike">
                <a:solidFill>
                  <a:srgbClr val="2a6099"/>
                </a:solidFill>
                <a:latin typeface="arial"/>
                <a:ea typeface="DejaVu Sans"/>
              </a:rPr>
              <a:t>	</a:t>
            </a:r>
            <a:r>
              <a:rPr b="1" lang="en-US" sz="2200" spc="-1" strike="noStrike">
                <a:solidFill>
                  <a:srgbClr val="2a6099"/>
                </a:solidFill>
                <a:latin typeface="arial"/>
                <a:ea typeface="DejaVu Sans"/>
              </a:rPr>
              <a:t>	</a:t>
            </a:r>
            <a:r>
              <a:rPr b="1" lang="en-US" sz="2200" spc="-1" strike="noStrike">
                <a:solidFill>
                  <a:srgbClr val="2a6099"/>
                </a:solidFill>
                <a:latin typeface="arial"/>
                <a:ea typeface="DejaVu Sans"/>
              </a:rPr>
              <a:t>	</a:t>
            </a:r>
            <a:r>
              <a:rPr b="1" lang="en-US" sz="2200" spc="-1" strike="noStrike">
                <a:solidFill>
                  <a:srgbClr val="2a6099"/>
                </a:solidFill>
                <a:latin typeface="arial"/>
                <a:ea typeface="DejaVu Sans"/>
              </a:rPr>
              <a:t>- External variables</a:t>
            </a:r>
            <a:endParaRPr b="0" lang="en-US" sz="2200" spc="-1" strike="noStrike">
              <a:latin typeface="Arial"/>
            </a:endParaRPr>
          </a:p>
          <a:p>
            <a:pPr>
              <a:lnSpc>
                <a:spcPct val="100000"/>
              </a:lnSpc>
            </a:pPr>
            <a:r>
              <a:rPr b="1" lang="en-US" sz="2200" spc="-1" strike="noStrike">
                <a:solidFill>
                  <a:srgbClr val="2a6099"/>
                </a:solidFill>
                <a:latin typeface="arial"/>
                <a:ea typeface="DejaVu Sans"/>
              </a:rPr>
              <a:t>	</a:t>
            </a:r>
            <a:r>
              <a:rPr b="1" lang="en-US" sz="2200" spc="-1" strike="noStrike">
                <a:solidFill>
                  <a:srgbClr val="2a6099"/>
                </a:solidFill>
                <a:latin typeface="arial"/>
                <a:ea typeface="DejaVu Sans"/>
              </a:rPr>
              <a:t>	</a:t>
            </a:r>
            <a:r>
              <a:rPr b="1" lang="en-US" sz="2200" spc="-1" strike="noStrike">
                <a:solidFill>
                  <a:srgbClr val="2a6099"/>
                </a:solidFill>
                <a:latin typeface="arial"/>
                <a:ea typeface="DejaVu Sans"/>
              </a:rPr>
              <a:t>	</a:t>
            </a:r>
            <a:r>
              <a:rPr b="1" lang="en-US" sz="2200" spc="-1" strike="noStrike">
                <a:solidFill>
                  <a:srgbClr val="2a6099"/>
                </a:solidFill>
                <a:latin typeface="arial"/>
                <a:ea typeface="DejaVu Sans"/>
              </a:rPr>
              <a:t>	</a:t>
            </a:r>
            <a:r>
              <a:rPr b="1" lang="en-US" sz="2200" spc="-1" strike="noStrike">
                <a:solidFill>
                  <a:srgbClr val="2a6099"/>
                </a:solidFill>
                <a:latin typeface="arial"/>
                <a:ea typeface="DejaVu Sans"/>
              </a:rPr>
              <a:t>- Return</a:t>
            </a:r>
            <a:endParaRPr b="0" lang="en-US" sz="2200" spc="-1" strike="noStrike">
              <a:latin typeface="Arial"/>
            </a:endParaRPr>
          </a:p>
          <a:p>
            <a:pPr algn="just">
              <a:lnSpc>
                <a:spcPct val="100000"/>
              </a:lnSpc>
            </a:pPr>
            <a:r>
              <a:rPr b="1" lang="en-US" sz="2200" spc="-1" strike="noStrike">
                <a:solidFill>
                  <a:srgbClr val="2a6099"/>
                </a:solidFill>
                <a:latin typeface="arial"/>
                <a:ea typeface="DejaVu Sans"/>
              </a:rPr>
              <a:t>	</a:t>
            </a:r>
            <a:r>
              <a:rPr b="1" lang="en-US" sz="2200" spc="-1" strike="noStrike">
                <a:solidFill>
                  <a:srgbClr val="2a6099"/>
                </a:solidFill>
                <a:latin typeface="arial"/>
                <a:ea typeface="DejaVu Sans"/>
              </a:rPr>
              <a:t>	</a:t>
            </a:r>
            <a:r>
              <a:rPr b="1" lang="en-US" sz="2200" spc="-1" strike="noStrike">
                <a:solidFill>
                  <a:srgbClr val="2a6099"/>
                </a:solidFill>
                <a:latin typeface="arial"/>
                <a:ea typeface="DejaVu Sans"/>
              </a:rPr>
              <a:t>	</a:t>
            </a:r>
            <a:r>
              <a:rPr b="1" lang="en-US" sz="2200" spc="-1" strike="noStrike">
                <a:solidFill>
                  <a:srgbClr val="2a6099"/>
                </a:solidFill>
                <a:latin typeface="arial"/>
                <a:ea typeface="DejaVu Sans"/>
              </a:rPr>
              <a:t>	</a:t>
            </a:r>
            <a:r>
              <a:rPr b="1" lang="en-US" sz="2200" spc="-1" strike="noStrike">
                <a:solidFill>
                  <a:srgbClr val="2a6099"/>
                </a:solidFill>
                <a:latin typeface="arial"/>
                <a:ea typeface="DejaVu Sans"/>
              </a:rPr>
              <a:t>- Function declaration </a:t>
            </a:r>
            <a:endParaRPr b="0" lang="en-US" sz="2200" spc="-1" strike="noStrike">
              <a:latin typeface="Arial"/>
            </a:endParaRPr>
          </a:p>
          <a:p>
            <a:pPr algn="just">
              <a:lnSpc>
                <a:spcPct val="100000"/>
              </a:lnSpc>
            </a:pPr>
            <a:r>
              <a:rPr b="1" lang="en-US" sz="2200" spc="-1" strike="noStrike">
                <a:solidFill>
                  <a:srgbClr val="2a6099"/>
                </a:solidFill>
                <a:latin typeface="arial"/>
                <a:ea typeface="Noto Sans CJK SC"/>
              </a:rPr>
              <a:t>	</a:t>
            </a:r>
            <a:r>
              <a:rPr b="1" lang="en-US" sz="2200" spc="-1" strike="noStrike">
                <a:solidFill>
                  <a:srgbClr val="2a6099"/>
                </a:solidFill>
                <a:latin typeface="arial"/>
                <a:ea typeface="Noto Sans CJK SC"/>
              </a:rPr>
              <a:t>	</a:t>
            </a:r>
            <a:r>
              <a:rPr b="1" lang="en-US" sz="2200" spc="-1" strike="noStrike">
                <a:solidFill>
                  <a:srgbClr val="2a6099"/>
                </a:solidFill>
                <a:latin typeface="arial"/>
                <a:ea typeface="Noto Sans CJK SC"/>
              </a:rPr>
              <a:t>	</a:t>
            </a:r>
            <a:r>
              <a:rPr b="1" lang="en-US" sz="2200" spc="-1" strike="noStrike">
                <a:solidFill>
                  <a:srgbClr val="2a6099"/>
                </a:solidFill>
                <a:latin typeface="arial"/>
                <a:ea typeface="Noto Sans CJK SC"/>
              </a:rPr>
              <a:t>	</a:t>
            </a:r>
            <a:r>
              <a:rPr b="1" lang="en-US" sz="2200" spc="-1" strike="noStrike">
                <a:solidFill>
                  <a:srgbClr val="2a6099"/>
                </a:solidFill>
                <a:latin typeface="arial"/>
                <a:ea typeface="DejaVu Sans"/>
              </a:rPr>
              <a:t>- Function expression</a:t>
            </a:r>
            <a:endParaRPr b="0" lang="en-US" sz="2200" spc="-1" strike="noStrike">
              <a:latin typeface="Arial"/>
            </a:endParaRPr>
          </a:p>
          <a:p>
            <a:pPr algn="just">
              <a:lnSpc>
                <a:spcPct val="100000"/>
              </a:lnSpc>
            </a:pPr>
            <a:r>
              <a:rPr b="1" lang="en-US" sz="2200" spc="-1" strike="noStrike">
                <a:solidFill>
                  <a:srgbClr val="2a6099"/>
                </a:solidFill>
                <a:latin typeface="arial"/>
                <a:ea typeface="DejaVu Sans"/>
              </a:rPr>
              <a:t>	</a:t>
            </a:r>
            <a:r>
              <a:rPr b="1" lang="en-US" sz="2200" spc="-1" strike="noStrike">
                <a:solidFill>
                  <a:srgbClr val="2a6099"/>
                </a:solidFill>
                <a:latin typeface="arial"/>
                <a:ea typeface="DejaVu Sans"/>
              </a:rPr>
              <a:t>	</a:t>
            </a:r>
            <a:r>
              <a:rPr b="1" lang="en-US" sz="2200" spc="-1" strike="noStrike">
                <a:solidFill>
                  <a:srgbClr val="2a6099"/>
                </a:solidFill>
                <a:latin typeface="arial"/>
                <a:ea typeface="DejaVu Sans"/>
              </a:rPr>
              <a:t>	</a:t>
            </a:r>
            <a:r>
              <a:rPr b="1" lang="en-US" sz="2200" spc="-1" strike="noStrike">
                <a:solidFill>
                  <a:srgbClr val="2a6099"/>
                </a:solidFill>
                <a:latin typeface="arial"/>
                <a:ea typeface="DejaVu Sans"/>
              </a:rPr>
              <a:t>	</a:t>
            </a:r>
            <a:r>
              <a:rPr b="1" lang="en-US" sz="2200" spc="-1" strike="noStrike">
                <a:solidFill>
                  <a:srgbClr val="2a6099"/>
                </a:solidFill>
                <a:latin typeface="arial"/>
                <a:ea typeface="DejaVu Sans"/>
              </a:rPr>
              <a:t>- Function constructor</a:t>
            </a:r>
            <a:endParaRPr b="0" lang="en-US" sz="2200" spc="-1" strike="noStrike">
              <a:latin typeface="Arial"/>
            </a:endParaRPr>
          </a:p>
          <a:p>
            <a:pPr algn="just">
              <a:lnSpc>
                <a:spcPct val="100000"/>
              </a:lnSpc>
            </a:pPr>
            <a:r>
              <a:rPr b="1" lang="en-US" sz="2200" spc="-1" strike="noStrike">
                <a:solidFill>
                  <a:srgbClr val="2a6099"/>
                </a:solidFill>
                <a:latin typeface="arial"/>
                <a:ea typeface="DejaVu Sans"/>
              </a:rPr>
              <a:t>	</a:t>
            </a:r>
            <a:r>
              <a:rPr b="1" lang="en-US" sz="2200" spc="-1" strike="noStrike">
                <a:solidFill>
                  <a:srgbClr val="2a6099"/>
                </a:solidFill>
                <a:latin typeface="arial"/>
                <a:ea typeface="DejaVu Sans"/>
              </a:rPr>
              <a:t>	</a:t>
            </a:r>
            <a:r>
              <a:rPr b="1" lang="en-US" sz="2200" spc="-1" strike="noStrike">
                <a:solidFill>
                  <a:srgbClr val="2a6099"/>
                </a:solidFill>
                <a:latin typeface="arial"/>
                <a:ea typeface="DejaVu Sans"/>
              </a:rPr>
              <a:t>	</a:t>
            </a:r>
            <a:r>
              <a:rPr b="1" lang="en-US" sz="2200" spc="-1" strike="noStrike">
                <a:solidFill>
                  <a:srgbClr val="2a6099"/>
                </a:solidFill>
                <a:latin typeface="arial"/>
                <a:ea typeface="DejaVu Sans"/>
              </a:rPr>
              <a:t>	</a:t>
            </a:r>
            <a:r>
              <a:rPr b="1" lang="en-US" sz="2200" spc="-1" strike="noStrike">
                <a:solidFill>
                  <a:srgbClr val="2a6099"/>
                </a:solidFill>
                <a:latin typeface="arial"/>
                <a:ea typeface="DejaVu Sans"/>
              </a:rPr>
              <a:t>- Immediately invoked function expression</a:t>
            </a:r>
            <a:endParaRPr b="0" lang="en-US" sz="2200" spc="-1" strike="noStrike">
              <a:latin typeface="Arial"/>
            </a:endParaRPr>
          </a:p>
          <a:p>
            <a:pPr algn="just">
              <a:lnSpc>
                <a:spcPct val="100000"/>
              </a:lnSpc>
            </a:pPr>
            <a:r>
              <a:rPr b="1" lang="en-US" sz="2200" spc="-1" strike="noStrike">
                <a:solidFill>
                  <a:srgbClr val="2a6099"/>
                </a:solidFill>
                <a:latin typeface="arial"/>
                <a:ea typeface="DejaVu Sans"/>
              </a:rPr>
              <a:t>	</a:t>
            </a:r>
            <a:r>
              <a:rPr b="1" lang="en-US" sz="2200" spc="-1" strike="noStrike">
                <a:solidFill>
                  <a:srgbClr val="2a6099"/>
                </a:solidFill>
                <a:latin typeface="arial"/>
                <a:ea typeface="DejaVu Sans"/>
              </a:rPr>
              <a:t>	</a:t>
            </a:r>
            <a:r>
              <a:rPr b="1" lang="en-US" sz="2200" spc="-1" strike="noStrike">
                <a:solidFill>
                  <a:srgbClr val="2a6099"/>
                </a:solidFill>
                <a:latin typeface="arial"/>
                <a:ea typeface="DejaVu Sans"/>
              </a:rPr>
              <a:t>	</a:t>
            </a:r>
            <a:r>
              <a:rPr b="1" lang="en-US" sz="2200" spc="-1" strike="noStrike">
                <a:solidFill>
                  <a:srgbClr val="2a6099"/>
                </a:solidFill>
                <a:latin typeface="arial"/>
                <a:ea typeface="DejaVu Sans"/>
              </a:rPr>
              <a:t>	</a:t>
            </a:r>
            <a:r>
              <a:rPr b="1" lang="en-US" sz="2200" spc="-1" strike="noStrike">
                <a:solidFill>
                  <a:srgbClr val="2a6099"/>
                </a:solidFill>
                <a:latin typeface="arial"/>
                <a:ea typeface="DejaVu Sans"/>
              </a:rPr>
              <a:t>- Arrow function</a:t>
            </a:r>
            <a:endParaRPr b="0" lang="en-US" sz="2200" spc="-1" strike="noStrike">
              <a:latin typeface="Arial"/>
            </a:endParaRPr>
          </a:p>
          <a:p>
            <a:pPr algn="just">
              <a:lnSpc>
                <a:spcPct val="100000"/>
              </a:lnSpc>
            </a:pPr>
            <a:r>
              <a:rPr b="1" lang="en-US" sz="2200" spc="-1" strike="noStrike">
                <a:solidFill>
                  <a:srgbClr val="2a6099"/>
                </a:solidFill>
                <a:latin typeface="arial"/>
                <a:ea typeface="DejaVu Sans"/>
              </a:rPr>
              <a:t>	</a:t>
            </a:r>
            <a:r>
              <a:rPr b="1" lang="en-US" sz="2200" spc="-1" strike="noStrike">
                <a:solidFill>
                  <a:srgbClr val="2a6099"/>
                </a:solidFill>
                <a:latin typeface="arial"/>
                <a:ea typeface="DejaVu Sans"/>
              </a:rPr>
              <a:t>	</a:t>
            </a:r>
            <a:r>
              <a:rPr b="1" lang="en-US" sz="2200" spc="-1" strike="noStrike">
                <a:solidFill>
                  <a:srgbClr val="2a6099"/>
                </a:solidFill>
                <a:latin typeface="arial"/>
                <a:ea typeface="DejaVu Sans"/>
              </a:rPr>
              <a:t>	</a:t>
            </a:r>
            <a:r>
              <a:rPr b="1" lang="en-US" sz="2200" spc="-1" strike="noStrike">
                <a:solidFill>
                  <a:srgbClr val="2a6099"/>
                </a:solidFill>
                <a:latin typeface="arial"/>
                <a:ea typeface="DejaVu Sans"/>
              </a:rPr>
              <a:t>	</a:t>
            </a:r>
            <a:r>
              <a:rPr b="1" lang="en-US" sz="2200" spc="-1" strike="noStrike">
                <a:solidFill>
                  <a:srgbClr val="2a6099"/>
                </a:solidFill>
                <a:latin typeface="arial"/>
                <a:ea typeface="DejaVu Sans"/>
              </a:rPr>
              <a:t>- Generator function</a:t>
            </a:r>
            <a:endParaRPr b="0" lang="en-US" sz="2200" spc="-1" strike="noStrike">
              <a:latin typeface="Arial"/>
            </a:endParaRPr>
          </a:p>
          <a:p>
            <a:pPr algn="just">
              <a:lnSpc>
                <a:spcPct val="100000"/>
              </a:lnSpc>
            </a:pPr>
            <a:r>
              <a:rPr b="0" lang="en-US" sz="2200" spc="-1" strike="noStrike">
                <a:solidFill>
                  <a:srgbClr val="2a6099"/>
                </a:solidFill>
                <a:latin typeface="Arial"/>
                <a:ea typeface="DejaVu Sans"/>
              </a:rPr>
              <a:t>	</a:t>
            </a:r>
            <a:r>
              <a:rPr b="0" lang="en-US" sz="2200" spc="-1" strike="noStrike">
                <a:solidFill>
                  <a:srgbClr val="2a6099"/>
                </a:solidFill>
                <a:latin typeface="Arial"/>
                <a:ea typeface="DejaVu Sans"/>
              </a:rPr>
              <a:t>	</a:t>
            </a:r>
            <a:r>
              <a:rPr b="0" lang="en-US" sz="2200" spc="-1" strike="noStrike">
                <a:solidFill>
                  <a:srgbClr val="2a6099"/>
                </a:solidFill>
                <a:latin typeface="Arial"/>
                <a:ea typeface="DejaVu Sans"/>
              </a:rPr>
              <a:t>	</a:t>
            </a:r>
            <a:r>
              <a:rPr b="0" lang="en-US" sz="2200" spc="-1" strike="noStrike">
                <a:solidFill>
                  <a:srgbClr val="2a6099"/>
                </a:solidFill>
                <a:latin typeface="Arial"/>
                <a:ea typeface="DejaVu Sans"/>
              </a:rPr>
              <a:t>	</a:t>
            </a:r>
            <a:r>
              <a:rPr b="0" lang="en-US" sz="2200" spc="-1" strike="noStrike">
                <a:solidFill>
                  <a:srgbClr val="2a6099"/>
                </a:solidFill>
                <a:latin typeface="Arial"/>
                <a:ea typeface="DejaVu Sans"/>
              </a:rPr>
              <a:t>	</a:t>
            </a:r>
            <a:endParaRPr b="0" lang="en-US" sz="2200" spc="-1" strike="noStrike">
              <a:latin typeface="Arial"/>
            </a:endParaRPr>
          </a:p>
          <a:p>
            <a:pPr algn="just">
              <a:lnSpc>
                <a:spcPct val="100000"/>
              </a:lnSpc>
            </a:pPr>
            <a:r>
              <a:rPr b="0" lang="en-US" sz="2200" spc="-1" strike="noStrike">
                <a:solidFill>
                  <a:srgbClr val="2a6099"/>
                </a:solidFill>
                <a:latin typeface="Arial"/>
                <a:ea typeface="DejaVu Sans"/>
              </a:rPr>
              <a:t>	</a:t>
            </a:r>
            <a:r>
              <a:rPr b="0" lang="en-US" sz="2200" spc="-1" strike="noStrike">
                <a:solidFill>
                  <a:srgbClr val="2a6099"/>
                </a:solidFill>
                <a:latin typeface="Arial"/>
                <a:ea typeface="DejaVu Sans"/>
              </a:rPr>
              <a:t>	</a:t>
            </a:r>
            <a:r>
              <a:rPr b="0" lang="en-US" sz="2200" spc="-1" strike="noStrike">
                <a:solidFill>
                  <a:srgbClr val="2a6099"/>
                </a:solidFill>
                <a:latin typeface="Arial"/>
                <a:ea typeface="DejaVu Sans"/>
              </a:rPr>
              <a:t>	</a:t>
            </a:r>
            <a:r>
              <a:rPr b="0" lang="en-US" sz="2200" spc="-1" strike="noStrike">
                <a:solidFill>
                  <a:srgbClr val="2a6099"/>
                </a:solidFill>
                <a:latin typeface="Arial"/>
                <a:ea typeface="DejaVu Sans"/>
              </a:rPr>
              <a:t>	</a:t>
            </a:r>
            <a:r>
              <a:rPr b="0" lang="en-US" sz="2200" spc="-1" strike="noStrike">
                <a:solidFill>
                  <a:srgbClr val="2a6099"/>
                </a:solidFill>
                <a:latin typeface="Arial"/>
                <a:ea typeface="DejaVu Sans"/>
              </a:rPr>
              <a:t>	</a:t>
            </a:r>
            <a:endParaRPr b="0" lang="en-US" sz="2200" spc="-1" strike="noStrike">
              <a:latin typeface="Arial"/>
            </a:endParaRPr>
          </a:p>
          <a:p>
            <a:pPr algn="just">
              <a:lnSpc>
                <a:spcPct val="100000"/>
              </a:lnSpc>
            </a:pPr>
            <a:r>
              <a:rPr b="0" lang="en-US" sz="2200" spc="-1" strike="noStrike">
                <a:solidFill>
                  <a:srgbClr val="2a6099"/>
                </a:solidFill>
                <a:latin typeface="Arial"/>
                <a:ea typeface="DejaVu Sans"/>
              </a:rPr>
              <a:t>	</a:t>
            </a:r>
            <a:r>
              <a:rPr b="0" lang="en-US" sz="2200" spc="-1" strike="noStrike">
                <a:solidFill>
                  <a:srgbClr val="2a6099"/>
                </a:solidFill>
                <a:latin typeface="Arial"/>
                <a:ea typeface="DejaVu Sans"/>
              </a:rPr>
              <a:t>	</a:t>
            </a:r>
            <a:r>
              <a:rPr b="0" lang="en-US" sz="2200" spc="-1" strike="noStrike">
                <a:solidFill>
                  <a:srgbClr val="2a6099"/>
                </a:solidFill>
                <a:latin typeface="Arial"/>
                <a:ea typeface="DejaVu Sans"/>
              </a:rPr>
              <a:t>	</a:t>
            </a:r>
            <a:r>
              <a:rPr b="0" lang="en-US" sz="2200" spc="-1" strike="noStrike">
                <a:solidFill>
                  <a:srgbClr val="2a6099"/>
                </a:solidFill>
                <a:latin typeface="Arial"/>
                <a:ea typeface="DejaVu Sans"/>
              </a:rPr>
              <a:t>	</a:t>
            </a:r>
            <a:r>
              <a:rPr b="0" lang="en-US" sz="2200" spc="-1" strike="noStrike">
                <a:solidFill>
                  <a:srgbClr val="2a6099"/>
                </a:solidFill>
                <a:latin typeface="Arial"/>
                <a:ea typeface="DejaVu Sans"/>
              </a:rPr>
              <a:t>	</a:t>
            </a:r>
            <a:r>
              <a:rPr b="0" lang="en-US" sz="2200" spc="-1" strike="noStrike">
                <a:solidFill>
                  <a:srgbClr val="2a6099"/>
                </a:solidFill>
                <a:latin typeface="Arial"/>
                <a:ea typeface="DejaVu Sans"/>
              </a:rPr>
              <a:t> </a:t>
            </a:r>
            <a:endParaRPr b="0" lang="en-US" sz="2200" spc="-1" strike="noStrike">
              <a:latin typeface="Arial"/>
            </a:endParaRPr>
          </a:p>
          <a:p>
            <a:pPr algn="just">
              <a:lnSpc>
                <a:spcPct val="100000"/>
              </a:lnSpc>
            </a:pPr>
            <a:r>
              <a:rPr b="0" lang="en-US" sz="2200" spc="-1" strike="noStrike">
                <a:solidFill>
                  <a:srgbClr val="2a6099"/>
                </a:solidFill>
                <a:latin typeface="Arial"/>
                <a:ea typeface="DejaVu Sans"/>
              </a:rPr>
              <a:t>	</a:t>
            </a:r>
            <a:r>
              <a:rPr b="0" lang="en-US" sz="2200" spc="-1" strike="noStrike">
                <a:solidFill>
                  <a:srgbClr val="2a6099"/>
                </a:solidFill>
                <a:latin typeface="Arial"/>
                <a:ea typeface="DejaVu Sans"/>
              </a:rPr>
              <a:t>	</a:t>
            </a:r>
            <a:r>
              <a:rPr b="0" lang="en-US" sz="2200" spc="-1" strike="noStrike">
                <a:solidFill>
                  <a:srgbClr val="2a6099"/>
                </a:solidFill>
                <a:latin typeface="Arial"/>
                <a:ea typeface="DejaVu Sans"/>
              </a:rPr>
              <a:t>	</a:t>
            </a:r>
            <a:r>
              <a:rPr b="0" lang="en-US" sz="2200" spc="-1" strike="noStrike">
                <a:solidFill>
                  <a:srgbClr val="2a6099"/>
                </a:solidFill>
                <a:latin typeface="Arial"/>
                <a:ea typeface="DejaVu Sans"/>
              </a:rPr>
              <a:t>	</a:t>
            </a:r>
            <a:r>
              <a:rPr b="0" lang="en-US" sz="2200" spc="-1" strike="noStrike">
                <a:solidFill>
                  <a:srgbClr val="2a6099"/>
                </a:solidFill>
                <a:latin typeface="Arial"/>
                <a:ea typeface="DejaVu Sans"/>
              </a:rPr>
              <a:t>	</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CustomShape 1"/>
          <p:cNvSpPr/>
          <p:nvPr/>
        </p:nvSpPr>
        <p:spPr>
          <a:xfrm>
            <a:off x="822960" y="596880"/>
            <a:ext cx="10818000" cy="683280"/>
          </a:xfrm>
          <a:prstGeom prst="rect">
            <a:avLst/>
          </a:prstGeom>
          <a:noFill/>
          <a:ln>
            <a:noFill/>
          </a:ln>
        </p:spPr>
        <p:style>
          <a:lnRef idx="0"/>
          <a:fillRef idx="0"/>
          <a:effectRef idx="0"/>
          <a:fontRef idx="minor"/>
        </p:style>
        <p:txBody>
          <a:bodyPr lIns="0" rIns="90000" tIns="45000" bIns="45000">
            <a:noAutofit/>
          </a:bodyPr>
          <a:p>
            <a:pPr>
              <a:lnSpc>
                <a:spcPct val="90000"/>
              </a:lnSpc>
            </a:pPr>
            <a:r>
              <a:rPr b="1" lang="en-US" sz="3000" spc="-1" strike="noStrike">
                <a:solidFill>
                  <a:srgbClr val="000000"/>
                </a:solidFill>
                <a:latin typeface="arial"/>
                <a:ea typeface="DejaVu Sans"/>
              </a:rPr>
              <a:t>WHAT IS FUNCTIONS</a:t>
            </a:r>
            <a:endParaRPr b="1" lang="en-US" sz="3000" spc="-1" strike="noStrike">
              <a:solidFill>
                <a:srgbClr val="000000"/>
              </a:solidFill>
              <a:highlight>
                <a:srgbClr val="729fcf"/>
              </a:highlight>
              <a:latin typeface="Arial"/>
            </a:endParaRPr>
          </a:p>
        </p:txBody>
      </p:sp>
      <p:sp>
        <p:nvSpPr>
          <p:cNvPr id="249" name="CustomShape 2"/>
          <p:cNvSpPr/>
          <p:nvPr/>
        </p:nvSpPr>
        <p:spPr>
          <a:xfrm>
            <a:off x="518400" y="1369080"/>
            <a:ext cx="10818000" cy="2009520"/>
          </a:xfrm>
          <a:prstGeom prst="rect">
            <a:avLst/>
          </a:prstGeom>
          <a:noFill/>
          <a:ln>
            <a:noFill/>
          </a:ln>
        </p:spPr>
        <p:style>
          <a:lnRef idx="0"/>
          <a:fillRef idx="0"/>
          <a:effectRef idx="0"/>
          <a:fontRef idx="minor"/>
        </p:style>
        <p:txBody>
          <a:bodyPr lIns="0" rIns="90000" tIns="45000" bIns="45000">
            <a:noAutofit/>
          </a:bodyPr>
          <a:p>
            <a:pPr marL="432000" indent="-321840" algn="just">
              <a:lnSpc>
                <a:spcPct val="90000"/>
              </a:lnSpc>
              <a:spcBef>
                <a:spcPts val="1701"/>
              </a:spcBef>
              <a:spcAft>
                <a:spcPts val="283"/>
              </a:spcAft>
              <a:buClr>
                <a:srgbClr val="000000"/>
              </a:buClr>
              <a:buSzPct val="45000"/>
              <a:buFont typeface="Wingdings" charset="2"/>
              <a:buChar char=""/>
            </a:pPr>
            <a:r>
              <a:rPr b="0" lang="en-US" sz="2200" spc="-1" strike="noStrike">
                <a:solidFill>
                  <a:srgbClr val="ffffff"/>
                </a:solidFill>
                <a:latin typeface="arial"/>
                <a:ea typeface="DejaVu Sans"/>
              </a:rPr>
              <a:t>We often need to repeat the same action in many parts of the program. In order not to repeat the same code in many places, </a:t>
            </a:r>
            <a:r>
              <a:rPr b="0" lang="en-US" sz="2200" spc="-1" strike="noStrike">
                <a:solidFill>
                  <a:srgbClr val="000000"/>
                </a:solidFill>
                <a:latin typeface="arial"/>
                <a:ea typeface="DejaVu Sans"/>
              </a:rPr>
              <a:t>functions</a:t>
            </a:r>
            <a:r>
              <a:rPr b="0" lang="en-US" sz="2200" spc="-1" strike="noStrike">
                <a:solidFill>
                  <a:srgbClr val="ffffff"/>
                </a:solidFill>
                <a:latin typeface="arial"/>
                <a:ea typeface="DejaVu Sans"/>
              </a:rPr>
              <a:t> were invented. Functions are the basic building blocks of a program. Every JavaScript function is actually a </a:t>
            </a:r>
            <a:r>
              <a:rPr b="0" lang="en-US" sz="2200" spc="-1" strike="noStrike">
                <a:solidFill>
                  <a:srgbClr val="000000"/>
                </a:solidFill>
                <a:latin typeface="arial"/>
                <a:ea typeface="DejaVu Sans"/>
              </a:rPr>
              <a:t>Function object</a:t>
            </a:r>
            <a:r>
              <a:rPr b="0" lang="en-US" sz="2200" spc="-1" strike="noStrike">
                <a:solidFill>
                  <a:srgbClr val="ffffff"/>
                </a:solidFill>
                <a:latin typeface="arial"/>
                <a:ea typeface="DejaVu Sans"/>
              </a:rPr>
              <a:t>. This can be seen with the code </a:t>
            </a:r>
            <a:endParaRPr b="0" lang="en-US" sz="2200" spc="-1" strike="noStrike">
              <a:latin typeface="Arial"/>
            </a:endParaRPr>
          </a:p>
          <a:p>
            <a:pPr algn="just">
              <a:lnSpc>
                <a:spcPct val="100000"/>
              </a:lnSpc>
              <a:spcBef>
                <a:spcPts val="1417"/>
              </a:spcBef>
            </a:pPr>
            <a:endParaRPr b="0" lang="en-US" sz="2200" spc="-1" strike="noStrike">
              <a:latin typeface="Arial"/>
            </a:endParaRPr>
          </a:p>
        </p:txBody>
      </p:sp>
      <p:sp>
        <p:nvSpPr>
          <p:cNvPr id="250" name="CustomShape 3"/>
          <p:cNvSpPr/>
          <p:nvPr/>
        </p:nvSpPr>
        <p:spPr>
          <a:xfrm>
            <a:off x="823680" y="3758040"/>
            <a:ext cx="10604880" cy="227556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en-US" sz="2200" spc="-1" strike="noStrike">
                <a:solidFill>
                  <a:srgbClr val="ffffff"/>
                </a:solidFill>
                <a:latin typeface="arial"/>
                <a:ea typeface="Noto Sans CJK SC"/>
              </a:rPr>
              <a:t>To return a value other than the </a:t>
            </a:r>
            <a:r>
              <a:rPr b="0" lang="en-US" sz="2200" spc="-1" strike="noStrike">
                <a:solidFill>
                  <a:srgbClr val="000000"/>
                </a:solidFill>
                <a:latin typeface="arial"/>
                <a:ea typeface="Noto Sans CJK SC"/>
              </a:rPr>
              <a:t>default</a:t>
            </a:r>
            <a:r>
              <a:rPr b="0" lang="en-US" sz="2200" spc="-1" strike="noStrike">
                <a:solidFill>
                  <a:srgbClr val="ffffff"/>
                </a:solidFill>
                <a:latin typeface="arial"/>
                <a:ea typeface="Noto Sans CJK SC"/>
              </a:rPr>
              <a:t>, a function must have a </a:t>
            </a:r>
            <a:r>
              <a:rPr b="0" lang="en-US" sz="2200" spc="-1" strike="noStrike">
                <a:solidFill>
                  <a:srgbClr val="000000"/>
                </a:solidFill>
                <a:latin typeface="arial"/>
                <a:ea typeface="Noto Sans CJK SC"/>
              </a:rPr>
              <a:t>return</a:t>
            </a:r>
            <a:r>
              <a:rPr b="0" lang="en-US" sz="2200" spc="-1" strike="noStrike">
                <a:solidFill>
                  <a:srgbClr val="ffffff"/>
                </a:solidFill>
                <a:latin typeface="arial"/>
                <a:ea typeface="Noto Sans CJK SC"/>
              </a:rPr>
              <a:t> statement that specifies the </a:t>
            </a:r>
            <a:r>
              <a:rPr b="0" lang="en-US" sz="2200" spc="-1" strike="noStrike">
                <a:solidFill>
                  <a:srgbClr val="000000"/>
                </a:solidFill>
                <a:latin typeface="arial"/>
                <a:ea typeface="Noto Sans CJK SC"/>
              </a:rPr>
              <a:t>value</a:t>
            </a:r>
            <a:r>
              <a:rPr b="0" lang="en-US" sz="2200" spc="-1" strike="noStrike">
                <a:solidFill>
                  <a:srgbClr val="ffffff"/>
                </a:solidFill>
                <a:latin typeface="arial"/>
                <a:ea typeface="Noto Sans CJK SC"/>
              </a:rPr>
              <a:t> to return. A function without a return statement will return a </a:t>
            </a:r>
            <a:r>
              <a:rPr b="0" lang="en-US" sz="2200" spc="-1" strike="noStrike">
                <a:solidFill>
                  <a:srgbClr val="000000"/>
                </a:solidFill>
                <a:latin typeface="arial"/>
                <a:ea typeface="Noto Sans CJK SC"/>
              </a:rPr>
              <a:t>default value</a:t>
            </a:r>
            <a:r>
              <a:rPr b="0" lang="en-US" sz="2200" spc="-1" strike="noStrike">
                <a:solidFill>
                  <a:srgbClr val="ffffff"/>
                </a:solidFill>
                <a:latin typeface="arial"/>
                <a:ea typeface="Noto Sans CJK SC"/>
              </a:rPr>
              <a:t>. In the case of a constructor called with the </a:t>
            </a:r>
            <a:r>
              <a:rPr b="0" lang="en-US" sz="2200" spc="-1" strike="noStrike">
                <a:solidFill>
                  <a:srgbClr val="000000"/>
                </a:solidFill>
                <a:latin typeface="arial"/>
                <a:ea typeface="Noto Sans CJK SC"/>
              </a:rPr>
              <a:t>new</a:t>
            </a:r>
            <a:r>
              <a:rPr b="0" lang="en-US" sz="2200" spc="-1" strike="noStrike">
                <a:solidFill>
                  <a:srgbClr val="ffffff"/>
                </a:solidFill>
                <a:latin typeface="arial"/>
                <a:ea typeface="Noto Sans CJK SC"/>
              </a:rPr>
              <a:t> keyword, the default value is the value of its this parameter. For all other functions, the default return value is </a:t>
            </a:r>
            <a:r>
              <a:rPr b="0" lang="en-US" sz="2200" spc="-1" strike="noStrike">
                <a:solidFill>
                  <a:srgbClr val="000000"/>
                </a:solidFill>
                <a:latin typeface="arial"/>
                <a:ea typeface="Noto Sans CJK SC"/>
              </a:rPr>
              <a:t>undefined.</a:t>
            </a:r>
            <a:r>
              <a:rPr b="0" lang="en-US" sz="2200" spc="-1" strike="noStrike">
                <a:solidFill>
                  <a:srgbClr val="ffffff"/>
                </a:solidFill>
                <a:latin typeface="arial"/>
                <a:ea typeface="Noto Sans CJK SC"/>
              </a:rPr>
              <a:t> We can use a function declaration to create functions. The parameters of a function call are the </a:t>
            </a:r>
            <a:r>
              <a:rPr b="0" lang="en-US" sz="2200" spc="-1" strike="noStrike">
                <a:solidFill>
                  <a:srgbClr val="000000"/>
                </a:solidFill>
                <a:latin typeface="arial"/>
                <a:ea typeface="Noto Sans CJK SC"/>
              </a:rPr>
              <a:t>function's</a:t>
            </a:r>
            <a:r>
              <a:rPr b="0" lang="en-US" sz="2200" spc="-1" strike="noStrike">
                <a:solidFill>
                  <a:srgbClr val="ffffff"/>
                </a:solidFill>
                <a:latin typeface="arial"/>
                <a:ea typeface="Noto Sans CJK SC"/>
              </a:rPr>
              <a:t> </a:t>
            </a:r>
            <a:r>
              <a:rPr b="0" lang="en-US" sz="2200" spc="-1" strike="noStrike">
                <a:solidFill>
                  <a:srgbClr val="000000"/>
                </a:solidFill>
                <a:latin typeface="arial"/>
                <a:ea typeface="Noto Sans CJK SC"/>
              </a:rPr>
              <a:t>arguments</a:t>
            </a:r>
            <a:r>
              <a:rPr b="0" lang="en-US" sz="2200" spc="-1" strike="noStrike">
                <a:solidFill>
                  <a:srgbClr val="ffffff"/>
                </a:solidFill>
                <a:latin typeface="arial"/>
                <a:ea typeface="Noto Sans CJK SC"/>
              </a:rPr>
              <a:t>. Arguments are passed to functions by </a:t>
            </a:r>
            <a:r>
              <a:rPr b="0" lang="en-US" sz="2200" spc="-1" strike="noStrike">
                <a:solidFill>
                  <a:srgbClr val="000000"/>
                </a:solidFill>
                <a:latin typeface="arial"/>
                <a:ea typeface="Noto Sans CJK SC"/>
              </a:rPr>
              <a:t>value</a:t>
            </a:r>
            <a:r>
              <a:rPr b="0" lang="en-US" sz="2200" spc="-1" strike="noStrike">
                <a:solidFill>
                  <a:srgbClr val="ffffff"/>
                </a:solidFill>
                <a:latin typeface="arial"/>
                <a:ea typeface="Noto Sans CJK SC"/>
              </a:rPr>
              <a:t>. </a:t>
            </a:r>
            <a:endParaRPr b="0" lang="en-US" sz="2200" spc="-1" strike="noStrike">
              <a:latin typeface="Arial"/>
            </a:endParaRPr>
          </a:p>
        </p:txBody>
      </p:sp>
      <p:sp>
        <p:nvSpPr>
          <p:cNvPr id="251" name="CustomShape 4"/>
          <p:cNvSpPr/>
          <p:nvPr/>
        </p:nvSpPr>
        <p:spPr>
          <a:xfrm>
            <a:off x="914400" y="3017520"/>
            <a:ext cx="10239120" cy="63792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pPr marL="432000" indent="-321840" algn="just">
              <a:lnSpc>
                <a:spcPct val="90000"/>
              </a:lnSpc>
              <a:spcBef>
                <a:spcPts val="1417"/>
              </a:spcBef>
              <a:buClr>
                <a:srgbClr val="000000"/>
              </a:buClr>
              <a:buSzPct val="45000"/>
              <a:buFont typeface="Wingdings" charset="2"/>
              <a:buChar char=""/>
            </a:pPr>
            <a:r>
              <a:rPr b="1" lang="en-US" sz="2600" spc="-1" strike="noStrike">
                <a:solidFill>
                  <a:srgbClr val="ffffff"/>
                </a:solidFill>
                <a:latin typeface="Arial"/>
                <a:ea typeface="DejaVu Sans"/>
              </a:rPr>
              <a:t>(function( ){ }).constructor === Function, which returns true.</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685440" y="685800"/>
            <a:ext cx="10818000" cy="683280"/>
          </a:xfrm>
          <a:prstGeom prst="rect">
            <a:avLst/>
          </a:prstGeom>
          <a:noFill/>
          <a:ln>
            <a:noFill/>
          </a:ln>
        </p:spPr>
        <p:style>
          <a:lnRef idx="0"/>
          <a:fillRef idx="0"/>
          <a:effectRef idx="0"/>
          <a:fontRef idx="minor"/>
        </p:style>
        <p:txBody>
          <a:bodyPr lIns="0" rIns="90000" tIns="45000" bIns="45000">
            <a:noAutofit/>
          </a:bodyPr>
          <a:p>
            <a:pPr>
              <a:lnSpc>
                <a:spcPct val="90000"/>
              </a:lnSpc>
            </a:pPr>
            <a:r>
              <a:rPr b="1" lang="en-US" sz="3000" spc="-1" strike="noStrike">
                <a:solidFill>
                  <a:srgbClr val="ffffff"/>
                </a:solidFill>
                <a:latin typeface="arial"/>
                <a:ea typeface="DejaVu Sans"/>
              </a:rPr>
              <a:t>  </a:t>
            </a:r>
            <a:r>
              <a:rPr b="1" lang="en-US" sz="3000" spc="-1" strike="noStrike">
                <a:solidFill>
                  <a:srgbClr val="000000"/>
                </a:solidFill>
                <a:latin typeface="arial"/>
                <a:ea typeface="DejaVu Sans"/>
              </a:rPr>
              <a:t>LOCAL VARIABLES</a:t>
            </a:r>
            <a:endParaRPr b="1" lang="en-US" sz="3000" spc="-1" strike="noStrike">
              <a:latin typeface="Arial"/>
            </a:endParaRPr>
          </a:p>
        </p:txBody>
      </p:sp>
      <p:sp>
        <p:nvSpPr>
          <p:cNvPr id="253" name="CustomShape 2"/>
          <p:cNvSpPr/>
          <p:nvPr/>
        </p:nvSpPr>
        <p:spPr>
          <a:xfrm>
            <a:off x="914400" y="1463040"/>
            <a:ext cx="10422720" cy="401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200" spc="-1" strike="noStrike">
                <a:solidFill>
                  <a:srgbClr val="ffffff"/>
                </a:solidFill>
                <a:latin typeface="arial"/>
                <a:ea typeface="DejaVu Sans"/>
              </a:rPr>
              <a:t>Variables declared inside a function are visible only inside that function.</a:t>
            </a:r>
            <a:endParaRPr b="0" lang="en-US" sz="2200" spc="-1" strike="noStrike">
              <a:latin typeface="Arial"/>
            </a:endParaRPr>
          </a:p>
        </p:txBody>
      </p:sp>
      <p:sp>
        <p:nvSpPr>
          <p:cNvPr id="254" name="CustomShape 3"/>
          <p:cNvSpPr/>
          <p:nvPr/>
        </p:nvSpPr>
        <p:spPr>
          <a:xfrm>
            <a:off x="1005840" y="1920240"/>
            <a:ext cx="5302080" cy="118728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pPr>
              <a:lnSpc>
                <a:spcPct val="100000"/>
              </a:lnSpc>
            </a:pPr>
            <a:r>
              <a:rPr b="1" lang="en-US" sz="1800" spc="-1" strike="noStrike">
                <a:solidFill>
                  <a:srgbClr val="2a6099"/>
                </a:solidFill>
                <a:latin typeface="arial"/>
                <a:ea typeface="DejaVu Sans"/>
              </a:rPr>
              <a:t>	</a:t>
            </a:r>
            <a:r>
              <a:rPr b="1" lang="en-US" sz="1800" spc="-1" strike="noStrike">
                <a:solidFill>
                  <a:srgbClr val="729fcf"/>
                </a:solidFill>
                <a:latin typeface="arial"/>
                <a:ea typeface="DejaVu Sans"/>
              </a:rPr>
              <a:t>function </a:t>
            </a:r>
            <a:r>
              <a:rPr b="1" lang="en-US" sz="1800" spc="-1" strike="noStrike">
                <a:solidFill>
                  <a:srgbClr val="ff8000"/>
                </a:solidFill>
                <a:latin typeface="arial"/>
                <a:ea typeface="DejaVu Sans"/>
              </a:rPr>
              <a:t>sayHello</a:t>
            </a:r>
            <a:r>
              <a:rPr b="1" lang="en-US" sz="1800" spc="-1" strike="noStrike">
                <a:solidFill>
                  <a:srgbClr val="2a6099"/>
                </a:solidFill>
                <a:latin typeface="arial"/>
                <a:ea typeface="DejaVu Sans"/>
              </a:rPr>
              <a:t> </a:t>
            </a:r>
            <a:r>
              <a:rPr b="1" lang="en-US" sz="1800" spc="-1" strike="noStrike">
                <a:solidFill>
                  <a:srgbClr val="729fcf"/>
                </a:solidFill>
                <a:latin typeface="arial"/>
                <a:ea typeface="DejaVu Sans"/>
              </a:rPr>
              <a:t>( ) {</a:t>
            </a:r>
            <a:endParaRPr b="0" lang="en-US" sz="1800" spc="-1" strike="noStrike">
              <a:latin typeface="Arial"/>
            </a:endParaRPr>
          </a:p>
          <a:p>
            <a:pPr>
              <a:lnSpc>
                <a:spcPct val="100000"/>
              </a:lnSpc>
            </a:pPr>
            <a:r>
              <a:rPr b="1" lang="en-US" sz="1800" spc="-1" strike="noStrike">
                <a:solidFill>
                  <a:srgbClr val="2a6099"/>
                </a:solidFill>
                <a:latin typeface="arial"/>
                <a:ea typeface="DejaVu Sans"/>
              </a:rPr>
              <a:t>	</a:t>
            </a:r>
            <a:r>
              <a:rPr b="1" lang="en-US" sz="1800" spc="-1" strike="noStrike">
                <a:solidFill>
                  <a:srgbClr val="2a6099"/>
                </a:solidFill>
                <a:latin typeface="arial"/>
                <a:ea typeface="DejaVu Sans"/>
              </a:rPr>
              <a:t>	</a:t>
            </a:r>
            <a:r>
              <a:rPr b="1" lang="en-US" sz="1800" spc="-1" strike="noStrike">
                <a:solidFill>
                  <a:srgbClr val="2a6099"/>
                </a:solidFill>
                <a:highlight>
                  <a:srgbClr val="ffff00"/>
                </a:highlight>
                <a:latin typeface="arial"/>
                <a:ea typeface="DejaVu Sans"/>
              </a:rPr>
              <a:t>let message = “Hello World!!!”;</a:t>
            </a:r>
            <a:endParaRPr b="0" lang="en-US" sz="1800" spc="-1" strike="noStrike">
              <a:latin typeface="Arial"/>
            </a:endParaRPr>
          </a:p>
          <a:p>
            <a:pPr>
              <a:lnSpc>
                <a:spcPct val="100000"/>
              </a:lnSpc>
            </a:pPr>
            <a:r>
              <a:rPr b="1" lang="en-US" sz="1800" spc="-1" strike="noStrike">
                <a:solidFill>
                  <a:srgbClr val="2a6099"/>
                </a:solidFill>
                <a:highlight>
                  <a:srgbClr val="000000"/>
                </a:highlight>
                <a:latin typeface="arial"/>
                <a:ea typeface="DejaVu Sans"/>
              </a:rPr>
              <a:t>	</a:t>
            </a:r>
            <a:r>
              <a:rPr b="1" lang="en-US" sz="1800" spc="-1" strike="noStrike">
                <a:solidFill>
                  <a:srgbClr val="729fcf"/>
                </a:solidFill>
                <a:highlight>
                  <a:srgbClr val="000000"/>
                </a:highlight>
                <a:latin typeface="arial"/>
                <a:ea typeface="DejaVu Sans"/>
              </a:rPr>
              <a:t>}</a:t>
            </a:r>
            <a:endParaRPr b="0" lang="en-US" sz="1800" spc="-1" strike="noStrike">
              <a:latin typeface="Arial"/>
            </a:endParaRPr>
          </a:p>
        </p:txBody>
      </p:sp>
      <p:sp>
        <p:nvSpPr>
          <p:cNvPr id="255" name="CustomShape 4"/>
          <p:cNvSpPr/>
          <p:nvPr/>
        </p:nvSpPr>
        <p:spPr>
          <a:xfrm>
            <a:off x="702000" y="3383280"/>
            <a:ext cx="10818000" cy="683280"/>
          </a:xfrm>
          <a:prstGeom prst="rect">
            <a:avLst/>
          </a:prstGeom>
          <a:noFill/>
          <a:ln>
            <a:noFill/>
          </a:ln>
        </p:spPr>
        <p:style>
          <a:lnRef idx="0"/>
          <a:fillRef idx="0"/>
          <a:effectRef idx="0"/>
          <a:fontRef idx="minor"/>
        </p:style>
        <p:txBody>
          <a:bodyPr lIns="0" rIns="90000" tIns="45000" bIns="45000">
            <a:noAutofit/>
          </a:bodyPr>
          <a:p>
            <a:pPr>
              <a:lnSpc>
                <a:spcPct val="90000"/>
              </a:lnSpc>
            </a:pPr>
            <a:r>
              <a:rPr b="1" lang="en-US" sz="3000" spc="-1" strike="noStrike">
                <a:solidFill>
                  <a:srgbClr val="ffffff"/>
                </a:solidFill>
                <a:latin typeface="arial"/>
                <a:ea typeface="DejaVu Sans"/>
              </a:rPr>
              <a:t>  </a:t>
            </a:r>
            <a:r>
              <a:rPr b="1" lang="en-US" sz="3000" spc="-1" strike="noStrike">
                <a:solidFill>
                  <a:srgbClr val="000000"/>
                </a:solidFill>
                <a:latin typeface="arial"/>
                <a:ea typeface="DejaVu Sans"/>
              </a:rPr>
              <a:t>EXTERNAL VARIABLES</a:t>
            </a:r>
            <a:endParaRPr b="1" lang="en-US" sz="3000" spc="-1" strike="noStrike">
              <a:latin typeface="Arial"/>
            </a:endParaRPr>
          </a:p>
        </p:txBody>
      </p:sp>
      <p:sp>
        <p:nvSpPr>
          <p:cNvPr id="256" name="CustomShape 5"/>
          <p:cNvSpPr/>
          <p:nvPr/>
        </p:nvSpPr>
        <p:spPr>
          <a:xfrm>
            <a:off x="7040880" y="2119320"/>
            <a:ext cx="4387680" cy="713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200" spc="-1" strike="noStrike">
                <a:solidFill>
                  <a:srgbClr val="ffffff"/>
                </a:solidFill>
                <a:latin typeface="arial"/>
                <a:ea typeface="DejaVu Sans"/>
              </a:rPr>
              <a:t>We can’t change  local variable outside of the function.</a:t>
            </a:r>
            <a:endParaRPr b="0" lang="en-US" sz="2200" spc="-1" strike="noStrike">
              <a:latin typeface="Arial"/>
            </a:endParaRPr>
          </a:p>
        </p:txBody>
      </p:sp>
      <p:sp>
        <p:nvSpPr>
          <p:cNvPr id="257" name="CustomShape 6"/>
          <p:cNvSpPr/>
          <p:nvPr/>
        </p:nvSpPr>
        <p:spPr>
          <a:xfrm>
            <a:off x="914400" y="4169160"/>
            <a:ext cx="10422720" cy="401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200" spc="-1" strike="noStrike">
                <a:solidFill>
                  <a:srgbClr val="ffffff"/>
                </a:solidFill>
                <a:latin typeface="arial"/>
                <a:ea typeface="DejaVu Sans"/>
              </a:rPr>
              <a:t>The function has full access to external variables and can change their value.</a:t>
            </a:r>
            <a:endParaRPr b="0" lang="en-US" sz="2200" spc="-1" strike="noStrike">
              <a:latin typeface="Arial"/>
            </a:endParaRPr>
          </a:p>
        </p:txBody>
      </p:sp>
      <p:sp>
        <p:nvSpPr>
          <p:cNvPr id="258" name="CustomShape 7"/>
          <p:cNvSpPr/>
          <p:nvPr/>
        </p:nvSpPr>
        <p:spPr>
          <a:xfrm>
            <a:off x="1005840" y="4663440"/>
            <a:ext cx="7679520" cy="164448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pPr>
              <a:lnSpc>
                <a:spcPct val="100000"/>
              </a:lnSpc>
            </a:pPr>
            <a:r>
              <a:rPr b="1" lang="en-US" sz="1800" spc="-1" strike="noStrike">
                <a:solidFill>
                  <a:srgbClr val="729fcf"/>
                </a:solidFill>
                <a:latin typeface="arial"/>
                <a:ea typeface="DejaVu Sans"/>
              </a:rPr>
              <a:t>	</a:t>
            </a:r>
            <a:r>
              <a:rPr b="1" lang="en-US" sz="1800" spc="-1" strike="noStrike">
                <a:solidFill>
                  <a:srgbClr val="729fcf"/>
                </a:solidFill>
                <a:latin typeface="arial"/>
                <a:ea typeface="DejaVu Sans"/>
              </a:rPr>
              <a:t>let </a:t>
            </a:r>
            <a:r>
              <a:rPr b="1" lang="en-US" sz="1800" spc="-1" strike="noStrike">
                <a:solidFill>
                  <a:srgbClr val="ff0000"/>
                </a:solidFill>
                <a:latin typeface="arial"/>
                <a:ea typeface="DejaVu Sans"/>
              </a:rPr>
              <a:t>userName</a:t>
            </a:r>
            <a:r>
              <a:rPr b="1" lang="en-US" sz="1800" spc="-1" strike="noStrike">
                <a:solidFill>
                  <a:srgbClr val="729fcf"/>
                </a:solidFill>
                <a:latin typeface="arial"/>
                <a:ea typeface="DejaVu Sans"/>
              </a:rPr>
              <a:t> = 'John';</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729fcf"/>
                </a:solidFill>
                <a:latin typeface="arial"/>
                <a:ea typeface="DejaVu Sans"/>
              </a:rPr>
              <a:t>	</a:t>
            </a:r>
            <a:r>
              <a:rPr b="1" lang="en-US" sz="1800" spc="-1" strike="noStrike">
                <a:solidFill>
                  <a:srgbClr val="729fcf"/>
                </a:solidFill>
                <a:latin typeface="arial"/>
                <a:ea typeface="DejaVu Sans"/>
              </a:rPr>
              <a:t>function </a:t>
            </a:r>
            <a:r>
              <a:rPr b="1" lang="en-US" sz="1800" spc="-1" strike="noStrike">
                <a:solidFill>
                  <a:srgbClr val="ff8000"/>
                </a:solidFill>
                <a:latin typeface="arial"/>
                <a:ea typeface="DejaVu Sans"/>
              </a:rPr>
              <a:t>showMessage</a:t>
            </a:r>
            <a:r>
              <a:rPr b="1" lang="en-US" sz="1800" spc="-1" strike="noStrike">
                <a:solidFill>
                  <a:srgbClr val="729fcf"/>
                </a:solidFill>
                <a:latin typeface="arial"/>
                <a:ea typeface="DejaVu Sans"/>
              </a:rPr>
              <a:t>() {</a:t>
            </a:r>
            <a:endParaRPr b="0" lang="en-US" sz="1800" spc="-1" strike="noStrike">
              <a:latin typeface="Arial"/>
            </a:endParaRPr>
          </a:p>
          <a:p>
            <a:pPr>
              <a:lnSpc>
                <a:spcPct val="100000"/>
              </a:lnSpc>
            </a:pPr>
            <a:r>
              <a:rPr b="1" lang="en-US" sz="1800" spc="-1" strike="noStrike">
                <a:solidFill>
                  <a:srgbClr val="729fcf"/>
                </a:solidFill>
                <a:latin typeface="arial"/>
                <a:ea typeface="DejaVu Sans"/>
              </a:rPr>
              <a:t>  </a:t>
            </a:r>
            <a:r>
              <a:rPr b="1" lang="en-US" sz="1800" spc="-1" strike="noStrike">
                <a:solidFill>
                  <a:srgbClr val="729fcf"/>
                </a:solidFill>
                <a:latin typeface="arial"/>
                <a:ea typeface="DejaVu Sans"/>
              </a:rPr>
              <a:t>	</a:t>
            </a:r>
            <a:r>
              <a:rPr b="1" lang="en-US" sz="1800" spc="-1" strike="noStrike">
                <a:solidFill>
                  <a:srgbClr val="729fcf"/>
                </a:solidFill>
                <a:latin typeface="arial"/>
                <a:ea typeface="DejaVu Sans"/>
              </a:rPr>
              <a:t>	</a:t>
            </a:r>
            <a:r>
              <a:rPr b="1" lang="en-US" sz="1800" spc="-1" strike="noStrike">
                <a:solidFill>
                  <a:srgbClr val="729fcf"/>
                </a:solidFill>
                <a:latin typeface="arial"/>
                <a:ea typeface="DejaVu Sans"/>
              </a:rPr>
              <a:t>let </a:t>
            </a:r>
            <a:r>
              <a:rPr b="1" lang="en-US" sz="1800" spc="-1" strike="noStrike">
                <a:solidFill>
                  <a:srgbClr val="81d41a"/>
                </a:solidFill>
                <a:latin typeface="arial"/>
                <a:ea typeface="DejaVu Sans"/>
              </a:rPr>
              <a:t>message</a:t>
            </a:r>
            <a:r>
              <a:rPr b="1" lang="en-US" sz="1800" spc="-1" strike="noStrike">
                <a:solidFill>
                  <a:srgbClr val="729fcf"/>
                </a:solidFill>
                <a:latin typeface="arial"/>
                <a:ea typeface="DejaVu Sans"/>
              </a:rPr>
              <a:t> = 'Hello, ' + </a:t>
            </a:r>
            <a:r>
              <a:rPr b="1" lang="en-US" sz="1800" spc="-1" strike="noStrike">
                <a:solidFill>
                  <a:srgbClr val="ff0000"/>
                </a:solidFill>
                <a:latin typeface="arial"/>
                <a:ea typeface="DejaVu Sans"/>
              </a:rPr>
              <a:t>userName</a:t>
            </a:r>
            <a:r>
              <a:rPr b="1" lang="en-US" sz="1800" spc="-1" strike="noStrike">
                <a:solidFill>
                  <a:srgbClr val="729fcf"/>
                </a:solidFill>
                <a:latin typeface="arial"/>
                <a:ea typeface="DejaVu Sans"/>
              </a:rPr>
              <a:t>;</a:t>
            </a:r>
            <a:endParaRPr b="0" lang="en-US" sz="1800" spc="-1" strike="noStrike">
              <a:latin typeface="Arial"/>
            </a:endParaRPr>
          </a:p>
          <a:p>
            <a:pPr>
              <a:lnSpc>
                <a:spcPct val="100000"/>
              </a:lnSpc>
            </a:pPr>
            <a:r>
              <a:rPr b="1" lang="en-US" sz="1800" spc="-1" strike="noStrike">
                <a:solidFill>
                  <a:srgbClr val="729fcf"/>
                </a:solidFill>
                <a:latin typeface="arial"/>
                <a:ea typeface="DejaVu Sans"/>
              </a:rPr>
              <a:t>  </a:t>
            </a:r>
            <a:r>
              <a:rPr b="1" lang="en-US" sz="1800" spc="-1" strike="noStrike">
                <a:solidFill>
                  <a:srgbClr val="729fcf"/>
                </a:solidFill>
                <a:latin typeface="arial"/>
                <a:ea typeface="DejaVu Sans"/>
              </a:rPr>
              <a:t>	</a:t>
            </a:r>
            <a:r>
              <a:rPr b="1" lang="en-US" sz="1800" spc="-1" strike="noStrike">
                <a:solidFill>
                  <a:srgbClr val="729fcf"/>
                </a:solidFill>
                <a:latin typeface="arial"/>
                <a:ea typeface="DejaVu Sans"/>
              </a:rPr>
              <a:t>	</a:t>
            </a:r>
            <a:r>
              <a:rPr b="1" lang="en-US" sz="1800" spc="-1" strike="noStrike">
                <a:solidFill>
                  <a:srgbClr val="729fcf"/>
                </a:solidFill>
                <a:latin typeface="arial"/>
                <a:ea typeface="DejaVu Sans"/>
              </a:rPr>
              <a:t>alert(</a:t>
            </a:r>
            <a:r>
              <a:rPr b="1" lang="en-US" sz="1800" spc="-1" strike="noStrike">
                <a:solidFill>
                  <a:srgbClr val="81d41a"/>
                </a:solidFill>
                <a:latin typeface="arial"/>
                <a:ea typeface="DejaVu Sans"/>
              </a:rPr>
              <a:t>message</a:t>
            </a:r>
            <a:r>
              <a:rPr b="1" lang="en-US" sz="1800" spc="-1" strike="noStrike">
                <a:solidFill>
                  <a:srgbClr val="729fcf"/>
                </a:solidFill>
                <a:latin typeface="arial"/>
                <a:ea typeface="DejaVu Sans"/>
              </a:rPr>
              <a:t>);</a:t>
            </a:r>
            <a:endParaRPr b="0" lang="en-US" sz="1800" spc="-1" strike="noStrike">
              <a:latin typeface="Arial"/>
            </a:endParaRPr>
          </a:p>
          <a:p>
            <a:pPr>
              <a:lnSpc>
                <a:spcPct val="100000"/>
              </a:lnSpc>
            </a:pPr>
            <a:r>
              <a:rPr b="1" lang="en-US" sz="1800" spc="-1" strike="noStrike">
                <a:solidFill>
                  <a:srgbClr val="729fcf"/>
                </a:solidFill>
                <a:latin typeface="arial"/>
                <a:ea typeface="DejaVu Sans"/>
              </a:rPr>
              <a:t>	</a:t>
            </a:r>
            <a:r>
              <a:rPr b="1" lang="en-US" sz="1800" spc="-1" strike="noStrike">
                <a:solidFill>
                  <a:srgbClr val="729fcf"/>
                </a:solidFill>
                <a:latin typeface="arial"/>
                <a:ea typeface="DejaVu Sans"/>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685440" y="685800"/>
            <a:ext cx="10818000" cy="683280"/>
          </a:xfrm>
          <a:prstGeom prst="rect">
            <a:avLst/>
          </a:prstGeom>
          <a:noFill/>
          <a:ln>
            <a:noFill/>
          </a:ln>
        </p:spPr>
        <p:style>
          <a:lnRef idx="0"/>
          <a:fillRef idx="0"/>
          <a:effectRef idx="0"/>
          <a:fontRef idx="minor"/>
        </p:style>
        <p:txBody>
          <a:bodyPr lIns="0" rIns="90000" tIns="45000" bIns="45000">
            <a:noAutofit/>
          </a:bodyPr>
          <a:p>
            <a:pPr>
              <a:lnSpc>
                <a:spcPct val="90000"/>
              </a:lnSpc>
            </a:pPr>
            <a:r>
              <a:rPr b="0" lang="en-US" sz="4400" spc="-1" strike="noStrike">
                <a:solidFill>
                  <a:srgbClr val="ffffff"/>
                </a:solidFill>
                <a:latin typeface="arial"/>
                <a:ea typeface="DejaVu Sans"/>
              </a:rPr>
              <a:t>  </a:t>
            </a:r>
            <a:r>
              <a:rPr b="1" lang="en-US" sz="3000" spc="-1" strike="noStrike">
                <a:solidFill>
                  <a:srgbClr val="000000"/>
                </a:solidFill>
                <a:latin typeface="arial"/>
                <a:ea typeface="DejaVu Sans"/>
              </a:rPr>
              <a:t>PARAMETRS</a:t>
            </a:r>
            <a:endParaRPr b="0" lang="en-US" sz="3000" spc="-1" strike="noStrike">
              <a:latin typeface="Arial"/>
            </a:endParaRPr>
          </a:p>
        </p:txBody>
      </p:sp>
      <p:sp>
        <p:nvSpPr>
          <p:cNvPr id="260" name="CustomShape 2"/>
          <p:cNvSpPr/>
          <p:nvPr/>
        </p:nvSpPr>
        <p:spPr>
          <a:xfrm>
            <a:off x="914400" y="1425960"/>
            <a:ext cx="10422720" cy="713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200" spc="-1" strike="noStrike">
                <a:solidFill>
                  <a:srgbClr val="ffffff"/>
                </a:solidFill>
                <a:latin typeface="arial"/>
                <a:ea typeface="DejaVu Sans"/>
              </a:rPr>
              <a:t>We can pass any information into a function using parameters (also called function arguments ).</a:t>
            </a:r>
            <a:endParaRPr b="0" lang="en-US" sz="2200" spc="-1" strike="noStrike">
              <a:latin typeface="Arial"/>
            </a:endParaRPr>
          </a:p>
        </p:txBody>
      </p:sp>
      <p:sp>
        <p:nvSpPr>
          <p:cNvPr id="261" name="CustomShape 3"/>
          <p:cNvSpPr/>
          <p:nvPr/>
        </p:nvSpPr>
        <p:spPr>
          <a:xfrm>
            <a:off x="1737360" y="2194560"/>
            <a:ext cx="8411040" cy="155304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pPr>
              <a:lnSpc>
                <a:spcPct val="100000"/>
              </a:lnSpc>
            </a:pPr>
            <a:r>
              <a:rPr b="1" lang="en-US" sz="2000" spc="-1" strike="noStrike">
                <a:solidFill>
                  <a:srgbClr val="729fcf"/>
                </a:solidFill>
                <a:latin typeface="arial"/>
                <a:ea typeface="DejaVu Sans"/>
              </a:rPr>
              <a:t>	</a:t>
            </a:r>
            <a:r>
              <a:rPr b="1" lang="en-US" sz="2000" spc="-1" strike="noStrike">
                <a:solidFill>
                  <a:srgbClr val="729fcf"/>
                </a:solidFill>
                <a:latin typeface="arial"/>
                <a:ea typeface="DejaVu Sans"/>
              </a:rPr>
              <a:t>function </a:t>
            </a:r>
            <a:r>
              <a:rPr b="1" lang="en-US" sz="2000" spc="-1" strike="noStrike">
                <a:solidFill>
                  <a:srgbClr val="ff8000"/>
                </a:solidFill>
                <a:latin typeface="arial"/>
                <a:ea typeface="DejaVu Sans"/>
              </a:rPr>
              <a:t>showMessage</a:t>
            </a:r>
            <a:r>
              <a:rPr b="1" lang="en-US" sz="2000" spc="-1" strike="noStrike">
                <a:solidFill>
                  <a:srgbClr val="729fcf"/>
                </a:solidFill>
                <a:latin typeface="arial"/>
                <a:ea typeface="DejaVu Sans"/>
              </a:rPr>
              <a:t>(</a:t>
            </a:r>
            <a:r>
              <a:rPr b="1" lang="en-US" sz="2000" spc="-1" strike="noStrike">
                <a:solidFill>
                  <a:srgbClr val="ff0000"/>
                </a:solidFill>
                <a:latin typeface="arial"/>
                <a:ea typeface="DejaVu Sans"/>
              </a:rPr>
              <a:t>from</a:t>
            </a:r>
            <a:r>
              <a:rPr b="1" lang="en-US" sz="2000" spc="-1" strike="noStrike">
                <a:solidFill>
                  <a:srgbClr val="729fcf"/>
                </a:solidFill>
                <a:latin typeface="arial"/>
                <a:ea typeface="DejaVu Sans"/>
              </a:rPr>
              <a:t>,</a:t>
            </a:r>
            <a:r>
              <a:rPr b="1" lang="en-US" sz="2000" spc="-1" strike="noStrike">
                <a:solidFill>
                  <a:srgbClr val="ff0000"/>
                </a:solidFill>
                <a:latin typeface="arial"/>
                <a:ea typeface="DejaVu Sans"/>
              </a:rPr>
              <a:t> text</a:t>
            </a:r>
            <a:r>
              <a:rPr b="1" lang="en-US" sz="2000" spc="-1" strike="noStrike">
                <a:solidFill>
                  <a:srgbClr val="729fcf"/>
                </a:solidFill>
                <a:latin typeface="arial"/>
                <a:ea typeface="DejaVu Sans"/>
              </a:rPr>
              <a:t>) {     </a:t>
            </a:r>
            <a:r>
              <a:rPr b="1" lang="en-US" sz="2000" spc="-1" strike="noStrike">
                <a:solidFill>
                  <a:srgbClr val="ffff00"/>
                </a:solidFill>
                <a:latin typeface="arial"/>
                <a:ea typeface="DejaVu Sans"/>
              </a:rPr>
              <a:t>// arguments: from, text</a:t>
            </a:r>
            <a:endParaRPr b="0" lang="en-US" sz="2000" spc="-1" strike="noStrike">
              <a:latin typeface="Arial"/>
            </a:endParaRPr>
          </a:p>
          <a:p>
            <a:pPr>
              <a:lnSpc>
                <a:spcPct val="100000"/>
              </a:lnSpc>
            </a:pPr>
            <a:r>
              <a:rPr b="1" lang="en-US" sz="2000" spc="-1" strike="noStrike">
                <a:solidFill>
                  <a:srgbClr val="729fcf"/>
                </a:solidFill>
                <a:latin typeface="arial"/>
                <a:ea typeface="DejaVu Sans"/>
              </a:rPr>
              <a:t>  </a:t>
            </a:r>
            <a:r>
              <a:rPr b="1" lang="en-US" sz="2000" spc="-1" strike="noStrike">
                <a:solidFill>
                  <a:srgbClr val="729fcf"/>
                </a:solidFill>
                <a:latin typeface="arial"/>
                <a:ea typeface="DejaVu Sans"/>
              </a:rPr>
              <a:t>	</a:t>
            </a:r>
            <a:r>
              <a:rPr b="1" lang="en-US" sz="2000" spc="-1" strike="noStrike">
                <a:solidFill>
                  <a:srgbClr val="729fcf"/>
                </a:solidFill>
                <a:latin typeface="arial"/>
                <a:ea typeface="DejaVu Sans"/>
              </a:rPr>
              <a:t>	</a:t>
            </a:r>
            <a:r>
              <a:rPr b="1" lang="en-US" sz="2000" spc="-1" strike="noStrike">
                <a:solidFill>
                  <a:srgbClr val="729fcf"/>
                </a:solidFill>
                <a:latin typeface="arial"/>
                <a:ea typeface="DejaVu Sans"/>
              </a:rPr>
              <a:t>alert(</a:t>
            </a:r>
            <a:r>
              <a:rPr b="1" lang="en-US" sz="2000" spc="-1" strike="noStrike">
                <a:solidFill>
                  <a:srgbClr val="ff0000"/>
                </a:solidFill>
                <a:latin typeface="arial"/>
                <a:ea typeface="DejaVu Sans"/>
              </a:rPr>
              <a:t>from</a:t>
            </a:r>
            <a:r>
              <a:rPr b="1" lang="en-US" sz="2000" spc="-1" strike="noStrike">
                <a:solidFill>
                  <a:srgbClr val="729fcf"/>
                </a:solidFill>
                <a:latin typeface="arial"/>
                <a:ea typeface="DejaVu Sans"/>
              </a:rPr>
              <a:t> + ': ' +</a:t>
            </a:r>
            <a:r>
              <a:rPr b="1" lang="en-US" sz="2000" spc="-1" strike="noStrike">
                <a:solidFill>
                  <a:srgbClr val="ff0000"/>
                </a:solidFill>
                <a:latin typeface="arial"/>
                <a:ea typeface="DejaVu Sans"/>
              </a:rPr>
              <a:t> text</a:t>
            </a:r>
            <a:r>
              <a:rPr b="1" lang="en-US" sz="2000" spc="-1" strike="noStrike">
                <a:solidFill>
                  <a:srgbClr val="729fcf"/>
                </a:solidFill>
                <a:latin typeface="arial"/>
                <a:ea typeface="DejaVu Sans"/>
              </a:rPr>
              <a:t>);</a:t>
            </a:r>
            <a:endParaRPr b="0" lang="en-US" sz="2000" spc="-1" strike="noStrike">
              <a:latin typeface="Arial"/>
            </a:endParaRPr>
          </a:p>
          <a:p>
            <a:pPr>
              <a:lnSpc>
                <a:spcPct val="100000"/>
              </a:lnSpc>
            </a:pPr>
            <a:r>
              <a:rPr b="1" lang="en-US" sz="2000" spc="-1" strike="noStrike">
                <a:solidFill>
                  <a:srgbClr val="729fcf"/>
                </a:solidFill>
                <a:latin typeface="arial"/>
                <a:ea typeface="DejaVu Sans"/>
              </a:rPr>
              <a:t>	</a:t>
            </a:r>
            <a:r>
              <a:rPr b="1" lang="en-US" sz="2000" spc="-1" strike="noStrike">
                <a:solidFill>
                  <a:srgbClr val="729fcf"/>
                </a:solidFill>
                <a:latin typeface="arial"/>
                <a:ea typeface="DejaVu Sans"/>
              </a:rPr>
              <a:t>}</a:t>
            </a:r>
            <a:endParaRPr b="0" lang="en-US" sz="2000" spc="-1" strike="noStrike">
              <a:latin typeface="Arial"/>
            </a:endParaRPr>
          </a:p>
          <a:p>
            <a:pPr>
              <a:lnSpc>
                <a:spcPct val="100000"/>
              </a:lnSpc>
            </a:pPr>
            <a:endParaRPr b="0" lang="en-US" sz="2000" spc="-1" strike="noStrike">
              <a:latin typeface="Arial"/>
            </a:endParaRPr>
          </a:p>
          <a:p>
            <a:pPr>
              <a:lnSpc>
                <a:spcPct val="100000"/>
              </a:lnSpc>
            </a:pPr>
            <a:r>
              <a:rPr b="1" lang="en-US" sz="2000" spc="-1" strike="noStrike">
                <a:solidFill>
                  <a:srgbClr val="729fcf"/>
                </a:solidFill>
                <a:latin typeface="arial"/>
                <a:ea typeface="DejaVu Sans"/>
              </a:rPr>
              <a:t>	</a:t>
            </a:r>
            <a:r>
              <a:rPr b="1" lang="en-US" sz="2000" spc="-1" strike="noStrike">
                <a:solidFill>
                  <a:srgbClr val="729fcf"/>
                </a:solidFill>
                <a:latin typeface="arial"/>
                <a:ea typeface="DejaVu Sans"/>
              </a:rPr>
              <a:t>showMessage(</a:t>
            </a:r>
            <a:r>
              <a:rPr b="1" lang="en-US" sz="2000" spc="-1" strike="noStrike">
                <a:solidFill>
                  <a:srgbClr val="ff0000"/>
                </a:solidFill>
                <a:latin typeface="arial"/>
                <a:ea typeface="DejaVu Sans"/>
              </a:rPr>
              <a:t>'John'</a:t>
            </a:r>
            <a:r>
              <a:rPr b="1" lang="en-US" sz="2000" spc="-1" strike="noStrike">
                <a:solidFill>
                  <a:srgbClr val="729fcf"/>
                </a:solidFill>
                <a:latin typeface="arial"/>
                <a:ea typeface="DejaVu Sans"/>
              </a:rPr>
              <a:t>,</a:t>
            </a:r>
            <a:r>
              <a:rPr b="1" lang="en-US" sz="2000" spc="-1" strike="noStrike">
                <a:solidFill>
                  <a:srgbClr val="ff0000"/>
                </a:solidFill>
                <a:latin typeface="arial"/>
                <a:ea typeface="DejaVu Sans"/>
              </a:rPr>
              <a:t> 'Hello!'</a:t>
            </a:r>
            <a:r>
              <a:rPr b="1" lang="en-US" sz="2000" spc="-1" strike="noStrike">
                <a:solidFill>
                  <a:srgbClr val="729fcf"/>
                </a:solidFill>
                <a:latin typeface="arial"/>
                <a:ea typeface="DejaVu Sans"/>
              </a:rPr>
              <a:t>);     </a:t>
            </a:r>
            <a:r>
              <a:rPr b="1" lang="en-US" sz="2000" spc="-1" strike="noStrike">
                <a:solidFill>
                  <a:srgbClr val="ffff00"/>
                </a:solidFill>
                <a:latin typeface="arial"/>
                <a:ea typeface="DejaVu Sans"/>
              </a:rPr>
              <a:t>// John: Hello! </a:t>
            </a:r>
            <a:endParaRPr b="0" lang="en-US" sz="2000" spc="-1" strike="noStrike">
              <a:latin typeface="Arial"/>
            </a:endParaRPr>
          </a:p>
        </p:txBody>
      </p:sp>
      <p:sp>
        <p:nvSpPr>
          <p:cNvPr id="262" name="CustomShape 4"/>
          <p:cNvSpPr/>
          <p:nvPr/>
        </p:nvSpPr>
        <p:spPr>
          <a:xfrm>
            <a:off x="822960" y="3986280"/>
            <a:ext cx="10422720" cy="401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200" spc="-1" strike="noStrike">
                <a:solidFill>
                  <a:srgbClr val="ffffff"/>
                </a:solidFill>
                <a:latin typeface="arial"/>
                <a:ea typeface="DejaVu Sans"/>
              </a:rPr>
              <a:t>We can also pass default parametrs</a:t>
            </a:r>
            <a:endParaRPr b="0" lang="en-US" sz="2200" spc="-1" strike="noStrike">
              <a:latin typeface="Arial"/>
            </a:endParaRPr>
          </a:p>
        </p:txBody>
      </p:sp>
      <p:sp>
        <p:nvSpPr>
          <p:cNvPr id="263" name="CustomShape 5"/>
          <p:cNvSpPr/>
          <p:nvPr/>
        </p:nvSpPr>
        <p:spPr>
          <a:xfrm>
            <a:off x="1737360" y="4572000"/>
            <a:ext cx="8502480" cy="109584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pPr>
              <a:lnSpc>
                <a:spcPct val="100000"/>
              </a:lnSpc>
            </a:pPr>
            <a:r>
              <a:rPr b="1" lang="en-US" sz="2000" spc="-1" strike="noStrike">
                <a:solidFill>
                  <a:srgbClr val="729fcf"/>
                </a:solidFill>
                <a:latin typeface="Arial"/>
                <a:ea typeface="DejaVu Sans"/>
              </a:rPr>
              <a:t>	</a:t>
            </a:r>
            <a:r>
              <a:rPr b="1" lang="en-US" sz="2000" spc="-1" strike="noStrike">
                <a:solidFill>
                  <a:srgbClr val="729fcf"/>
                </a:solidFill>
                <a:latin typeface="arial"/>
                <a:ea typeface="DejaVu Sans"/>
              </a:rPr>
              <a:t>let </a:t>
            </a:r>
            <a:r>
              <a:rPr b="1" lang="en-US" sz="2000" spc="-1" strike="noStrike">
                <a:solidFill>
                  <a:srgbClr val="ff0000"/>
                </a:solidFill>
                <a:latin typeface="arial"/>
                <a:ea typeface="DejaVu Sans"/>
              </a:rPr>
              <a:t>from </a:t>
            </a:r>
            <a:r>
              <a:rPr b="1" lang="en-US" sz="2000" spc="-1" strike="noStrike">
                <a:solidFill>
                  <a:srgbClr val="729fcf"/>
                </a:solidFill>
                <a:latin typeface="arial"/>
                <a:ea typeface="DejaVu Sans"/>
              </a:rPr>
              <a:t>= ‘Mike’;</a:t>
            </a:r>
            <a:endParaRPr b="0" lang="en-US" sz="2000" spc="-1" strike="noStrike">
              <a:latin typeface="Arial"/>
            </a:endParaRPr>
          </a:p>
          <a:p>
            <a:pPr>
              <a:lnSpc>
                <a:spcPct val="100000"/>
              </a:lnSpc>
            </a:pPr>
            <a:r>
              <a:rPr b="1" lang="en-US" sz="2000" spc="-1" strike="noStrike">
                <a:solidFill>
                  <a:srgbClr val="729fcf"/>
                </a:solidFill>
                <a:latin typeface="arial"/>
                <a:ea typeface="DejaVu Sans"/>
              </a:rPr>
              <a:t>	</a:t>
            </a:r>
            <a:r>
              <a:rPr b="1" lang="en-US" sz="2000" spc="-1" strike="noStrike">
                <a:solidFill>
                  <a:srgbClr val="729fcf"/>
                </a:solidFill>
                <a:latin typeface="arial"/>
                <a:ea typeface="DejaVu Sans"/>
              </a:rPr>
              <a:t>showMessage( </a:t>
            </a:r>
            <a:r>
              <a:rPr b="1" lang="en-US" sz="2000" spc="-1" strike="noStrike">
                <a:solidFill>
                  <a:srgbClr val="ff0000"/>
                </a:solidFill>
                <a:latin typeface="arial"/>
                <a:ea typeface="DejaVu Sans"/>
              </a:rPr>
              <a:t>from</a:t>
            </a:r>
            <a:r>
              <a:rPr b="1" lang="en-US" sz="2000" spc="-1" strike="noStrike">
                <a:solidFill>
                  <a:srgbClr val="729fcf"/>
                </a:solidFill>
                <a:latin typeface="arial"/>
                <a:ea typeface="DejaVu Sans"/>
              </a:rPr>
              <a:t>, </a:t>
            </a:r>
            <a:r>
              <a:rPr b="1" lang="en-US" sz="2000" spc="-1" strike="noStrike">
                <a:solidFill>
                  <a:srgbClr val="ff0000"/>
                </a:solidFill>
                <a:highlight>
                  <a:srgbClr val="ffff00"/>
                </a:highlight>
                <a:latin typeface="arial"/>
                <a:ea typeface="DejaVu Sans"/>
              </a:rPr>
              <a:t>“ is a Human”</a:t>
            </a:r>
            <a:r>
              <a:rPr b="1" lang="en-US" sz="2000" spc="-1" strike="noStrike">
                <a:solidFill>
                  <a:srgbClr val="729fcf"/>
                </a:solidFill>
                <a:highlight>
                  <a:srgbClr val="ffff00"/>
                </a:highlight>
                <a:latin typeface="arial"/>
                <a:ea typeface="DejaVu Sans"/>
              </a:rPr>
              <a:t> )</a:t>
            </a:r>
            <a:r>
              <a:rPr b="1" lang="en-US" sz="2000" spc="-1" strike="noStrike">
                <a:solidFill>
                  <a:srgbClr val="729fcf"/>
                </a:solidFill>
                <a:highlight>
                  <a:srgbClr val="000000"/>
                </a:highlight>
                <a:latin typeface="arial"/>
                <a:ea typeface="DejaVu Sans"/>
              </a:rPr>
              <a:t>  </a:t>
            </a:r>
            <a:r>
              <a:rPr b="1" lang="en-US" sz="2000" spc="-1" strike="noStrike">
                <a:solidFill>
                  <a:srgbClr val="ffff00"/>
                </a:solidFill>
                <a:highlight>
                  <a:srgbClr val="000000"/>
                </a:highlight>
                <a:latin typeface="arial"/>
                <a:ea typeface="DejaVu Sans"/>
              </a:rPr>
              <a:t> // Mike is a Human</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685440" y="685800"/>
            <a:ext cx="10818000" cy="683280"/>
          </a:xfrm>
          <a:prstGeom prst="rect">
            <a:avLst/>
          </a:prstGeom>
          <a:noFill/>
          <a:ln>
            <a:noFill/>
          </a:ln>
        </p:spPr>
        <p:style>
          <a:lnRef idx="0"/>
          <a:fillRef idx="0"/>
          <a:effectRef idx="0"/>
          <a:fontRef idx="minor"/>
        </p:style>
        <p:txBody>
          <a:bodyPr lIns="0" rIns="90000" tIns="45000" bIns="45000">
            <a:noAutofit/>
          </a:bodyPr>
          <a:p>
            <a:pPr>
              <a:lnSpc>
                <a:spcPct val="90000"/>
              </a:lnSpc>
            </a:pPr>
            <a:r>
              <a:rPr b="0" lang="en-US" sz="4400" spc="-1" strike="noStrike">
                <a:solidFill>
                  <a:srgbClr val="ffffff"/>
                </a:solidFill>
                <a:latin typeface="arial"/>
                <a:ea typeface="DejaVu Sans"/>
              </a:rPr>
              <a:t>  </a:t>
            </a:r>
            <a:r>
              <a:rPr b="1" lang="en-US" sz="3000" spc="-1" strike="noStrike">
                <a:solidFill>
                  <a:srgbClr val="000000"/>
                </a:solidFill>
                <a:latin typeface="arial"/>
                <a:ea typeface="DejaVu Sans"/>
              </a:rPr>
              <a:t>RETURN</a:t>
            </a:r>
            <a:endParaRPr b="0" lang="en-US" sz="3000" spc="-1" strike="noStrike">
              <a:latin typeface="Arial"/>
            </a:endParaRPr>
          </a:p>
        </p:txBody>
      </p:sp>
      <p:sp>
        <p:nvSpPr>
          <p:cNvPr id="265" name="CustomShape 2"/>
          <p:cNvSpPr/>
          <p:nvPr/>
        </p:nvSpPr>
        <p:spPr>
          <a:xfrm>
            <a:off x="914400" y="1425960"/>
            <a:ext cx="10605600" cy="133884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en-US" sz="2200" spc="-1" strike="noStrike">
                <a:solidFill>
                  <a:srgbClr val="ffffff"/>
                </a:solidFill>
                <a:latin typeface="arial"/>
                <a:ea typeface="DejaVu Sans"/>
              </a:rPr>
              <a:t>A function can return a result that will be passed to the calling code.The directive </a:t>
            </a:r>
            <a:r>
              <a:rPr b="0" lang="en-US" sz="2200" spc="-1" strike="noStrike">
                <a:solidFill>
                  <a:srgbClr val="000000"/>
                </a:solidFill>
                <a:latin typeface="arial"/>
                <a:ea typeface="DejaVu Sans"/>
              </a:rPr>
              <a:t>return</a:t>
            </a:r>
            <a:r>
              <a:rPr b="0" lang="en-US" sz="2200" spc="-1" strike="noStrike">
                <a:solidFill>
                  <a:srgbClr val="ffffff"/>
                </a:solidFill>
                <a:latin typeface="arial"/>
                <a:ea typeface="DejaVu Sans"/>
              </a:rPr>
              <a:t> can be found anywhere in the function body.  As soon as execution reaches this point, the function stops and the value is returned to the code that called it (assigned to the variable result above).</a:t>
            </a:r>
            <a:endParaRPr b="0" lang="en-US" sz="2200" spc="-1" strike="noStrike">
              <a:latin typeface="Arial"/>
            </a:endParaRPr>
          </a:p>
        </p:txBody>
      </p:sp>
      <p:sp>
        <p:nvSpPr>
          <p:cNvPr id="266" name="CustomShape 3"/>
          <p:cNvSpPr/>
          <p:nvPr/>
        </p:nvSpPr>
        <p:spPr>
          <a:xfrm>
            <a:off x="1005840" y="3108960"/>
            <a:ext cx="4662000" cy="228456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pPr>
              <a:lnSpc>
                <a:spcPct val="100000"/>
              </a:lnSpc>
            </a:pPr>
            <a:r>
              <a:rPr b="1" lang="en-US" sz="2000" spc="-1" strike="noStrike">
                <a:solidFill>
                  <a:srgbClr val="729fcf"/>
                </a:solidFill>
                <a:latin typeface="arial"/>
                <a:ea typeface="DejaVu Sans"/>
              </a:rPr>
              <a:t>	</a:t>
            </a:r>
            <a:r>
              <a:rPr b="1" lang="en-US" sz="2000" spc="-1" strike="noStrike">
                <a:solidFill>
                  <a:srgbClr val="729fcf"/>
                </a:solidFill>
                <a:latin typeface="arial"/>
                <a:ea typeface="DejaVu Sans"/>
              </a:rPr>
              <a:t>function </a:t>
            </a:r>
            <a:r>
              <a:rPr b="1" lang="en-US" sz="2000" spc="-1" strike="noStrike">
                <a:solidFill>
                  <a:srgbClr val="ff8000"/>
                </a:solidFill>
                <a:latin typeface="arial"/>
                <a:ea typeface="DejaVu Sans"/>
              </a:rPr>
              <a:t>sum</a:t>
            </a:r>
            <a:r>
              <a:rPr b="1" lang="en-US" sz="2000" spc="-1" strike="noStrike">
                <a:solidFill>
                  <a:srgbClr val="729fcf"/>
                </a:solidFill>
                <a:latin typeface="arial"/>
                <a:ea typeface="DejaVu Sans"/>
              </a:rPr>
              <a:t> ( </a:t>
            </a:r>
            <a:r>
              <a:rPr b="1" lang="en-US" sz="2000" spc="-1" strike="noStrike">
                <a:solidFill>
                  <a:srgbClr val="ff0000"/>
                </a:solidFill>
                <a:latin typeface="arial"/>
                <a:ea typeface="DejaVu Sans"/>
              </a:rPr>
              <a:t>a</a:t>
            </a:r>
            <a:r>
              <a:rPr b="1" lang="en-US" sz="2000" spc="-1" strike="noStrike">
                <a:solidFill>
                  <a:srgbClr val="729fcf"/>
                </a:solidFill>
                <a:latin typeface="arial"/>
                <a:ea typeface="DejaVu Sans"/>
              </a:rPr>
              <a:t>, </a:t>
            </a:r>
            <a:r>
              <a:rPr b="1" lang="en-US" sz="2000" spc="-1" strike="noStrike">
                <a:solidFill>
                  <a:srgbClr val="ff0000"/>
                </a:solidFill>
                <a:latin typeface="arial"/>
                <a:ea typeface="DejaVu Sans"/>
              </a:rPr>
              <a:t>b </a:t>
            </a:r>
            <a:r>
              <a:rPr b="1" lang="en-US" sz="2000" spc="-1" strike="noStrike">
                <a:solidFill>
                  <a:srgbClr val="729fcf"/>
                </a:solidFill>
                <a:latin typeface="arial"/>
                <a:ea typeface="DejaVu Sans"/>
              </a:rPr>
              <a:t>) {</a:t>
            </a:r>
            <a:endParaRPr b="0" lang="en-US" sz="2000" spc="-1" strike="noStrike">
              <a:latin typeface="Arial"/>
            </a:endParaRPr>
          </a:p>
          <a:p>
            <a:pPr>
              <a:lnSpc>
                <a:spcPct val="100000"/>
              </a:lnSpc>
            </a:pPr>
            <a:r>
              <a:rPr b="1" lang="en-US" sz="2000" spc="-1" strike="noStrike">
                <a:solidFill>
                  <a:srgbClr val="729fcf"/>
                </a:solidFill>
                <a:latin typeface="arial"/>
                <a:ea typeface="DejaVu Sans"/>
              </a:rPr>
              <a:t>	</a:t>
            </a:r>
            <a:r>
              <a:rPr b="1" lang="en-US" sz="2000" spc="-1" strike="noStrike">
                <a:solidFill>
                  <a:srgbClr val="729fcf"/>
                </a:solidFill>
                <a:latin typeface="arial"/>
                <a:ea typeface="DejaVu Sans"/>
              </a:rPr>
              <a:t>	</a:t>
            </a:r>
            <a:r>
              <a:rPr b="1" lang="en-US" sz="2000" spc="-1" strike="noStrike">
                <a:solidFill>
                  <a:srgbClr val="81d41a"/>
                </a:solidFill>
                <a:latin typeface="arial"/>
                <a:ea typeface="DejaVu Sans"/>
              </a:rPr>
              <a:t>return</a:t>
            </a:r>
            <a:r>
              <a:rPr b="1" lang="en-US" sz="2000" spc="-1" strike="noStrike">
                <a:solidFill>
                  <a:srgbClr val="729fcf"/>
                </a:solidFill>
                <a:latin typeface="arial"/>
                <a:ea typeface="DejaVu Sans"/>
              </a:rPr>
              <a:t> </a:t>
            </a:r>
            <a:r>
              <a:rPr b="1" lang="en-US" sz="2000" spc="-1" strike="noStrike">
                <a:solidFill>
                  <a:srgbClr val="ff0000"/>
                </a:solidFill>
                <a:latin typeface="arial"/>
                <a:ea typeface="DejaVu Sans"/>
              </a:rPr>
              <a:t>a</a:t>
            </a:r>
            <a:r>
              <a:rPr b="1" lang="en-US" sz="2000" spc="-1" strike="noStrike">
                <a:solidFill>
                  <a:srgbClr val="729fcf"/>
                </a:solidFill>
                <a:latin typeface="arial"/>
                <a:ea typeface="DejaVu Sans"/>
              </a:rPr>
              <a:t> + </a:t>
            </a:r>
            <a:r>
              <a:rPr b="1" lang="en-US" sz="2000" spc="-1" strike="noStrike">
                <a:solidFill>
                  <a:srgbClr val="ff0000"/>
                </a:solidFill>
                <a:latin typeface="arial"/>
                <a:ea typeface="DejaVu Sans"/>
              </a:rPr>
              <a:t>b</a:t>
            </a:r>
            <a:r>
              <a:rPr b="1" lang="en-US" sz="2000" spc="-1" strike="noStrike">
                <a:solidFill>
                  <a:srgbClr val="729fcf"/>
                </a:solidFill>
                <a:latin typeface="arial"/>
                <a:ea typeface="DejaVu Sans"/>
              </a:rPr>
              <a:t> ; </a:t>
            </a:r>
            <a:endParaRPr b="0" lang="en-US" sz="2000" spc="-1" strike="noStrike">
              <a:latin typeface="Arial"/>
            </a:endParaRPr>
          </a:p>
          <a:p>
            <a:pPr>
              <a:lnSpc>
                <a:spcPct val="100000"/>
              </a:lnSpc>
            </a:pPr>
            <a:r>
              <a:rPr b="1" lang="en-US" sz="2000" spc="-1" strike="noStrike">
                <a:solidFill>
                  <a:srgbClr val="729fcf"/>
                </a:solidFill>
                <a:latin typeface="arial"/>
                <a:ea typeface="DejaVu Sans"/>
              </a:rPr>
              <a:t>	</a:t>
            </a:r>
            <a:r>
              <a:rPr b="1" lang="en-US" sz="2000" spc="-1" strike="noStrike">
                <a:solidFill>
                  <a:srgbClr val="729fcf"/>
                </a:solidFill>
                <a:latin typeface="arial"/>
                <a:ea typeface="DejaVu Sans"/>
              </a:rPr>
              <a:t>}</a:t>
            </a:r>
            <a:endParaRPr b="0" lang="en-US" sz="2000" spc="-1" strike="noStrike">
              <a:latin typeface="Arial"/>
            </a:endParaRPr>
          </a:p>
          <a:p>
            <a:pPr>
              <a:lnSpc>
                <a:spcPct val="100000"/>
              </a:lnSpc>
            </a:pPr>
            <a:endParaRPr b="0" lang="en-US" sz="2000" spc="-1" strike="noStrike">
              <a:latin typeface="Arial"/>
            </a:endParaRPr>
          </a:p>
          <a:p>
            <a:pPr>
              <a:lnSpc>
                <a:spcPct val="100000"/>
              </a:lnSpc>
            </a:pPr>
            <a:r>
              <a:rPr b="1" lang="en-US" sz="2000" spc="-1" strike="noStrike">
                <a:solidFill>
                  <a:srgbClr val="729fcf"/>
                </a:solidFill>
                <a:latin typeface="arial"/>
                <a:ea typeface="DejaVu Sans"/>
              </a:rPr>
              <a:t>	</a:t>
            </a:r>
            <a:r>
              <a:rPr b="1" lang="en-US" sz="2000" spc="-1" strike="noStrike">
                <a:solidFill>
                  <a:srgbClr val="729fcf"/>
                </a:solidFill>
                <a:latin typeface="arial"/>
                <a:ea typeface="DejaVu Sans"/>
              </a:rPr>
              <a:t>let </a:t>
            </a:r>
            <a:r>
              <a:rPr b="1" lang="en-US" sz="2000" spc="-1" strike="noStrike">
                <a:solidFill>
                  <a:srgbClr val="ff8000"/>
                </a:solidFill>
                <a:latin typeface="arial"/>
                <a:ea typeface="DejaVu Sans"/>
              </a:rPr>
              <a:t>result</a:t>
            </a:r>
            <a:r>
              <a:rPr b="1" lang="en-US" sz="2000" spc="-1" strike="noStrike">
                <a:solidFill>
                  <a:srgbClr val="729fcf"/>
                </a:solidFill>
                <a:latin typeface="arial"/>
                <a:ea typeface="DejaVu Sans"/>
              </a:rPr>
              <a:t> = </a:t>
            </a:r>
            <a:r>
              <a:rPr b="1" lang="en-US" sz="2000" spc="-1" strike="noStrike">
                <a:solidFill>
                  <a:srgbClr val="ff8000"/>
                </a:solidFill>
                <a:latin typeface="arial"/>
                <a:ea typeface="DejaVu Sans"/>
              </a:rPr>
              <a:t>sum</a:t>
            </a:r>
            <a:r>
              <a:rPr b="1" lang="en-US" sz="2000" spc="-1" strike="noStrike">
                <a:solidFill>
                  <a:srgbClr val="729fcf"/>
                </a:solidFill>
                <a:latin typeface="arial"/>
                <a:ea typeface="DejaVu Sans"/>
              </a:rPr>
              <a:t>( </a:t>
            </a:r>
            <a:r>
              <a:rPr b="1" lang="en-US" sz="2000" spc="-1" strike="noStrike">
                <a:solidFill>
                  <a:srgbClr val="ff0000"/>
                </a:solidFill>
                <a:latin typeface="arial"/>
                <a:ea typeface="DejaVu Sans"/>
              </a:rPr>
              <a:t>1</a:t>
            </a:r>
            <a:r>
              <a:rPr b="1" lang="en-US" sz="2000" spc="-1" strike="noStrike">
                <a:solidFill>
                  <a:srgbClr val="729fcf"/>
                </a:solidFill>
                <a:latin typeface="arial"/>
                <a:ea typeface="DejaVu Sans"/>
              </a:rPr>
              <a:t>,</a:t>
            </a:r>
            <a:r>
              <a:rPr b="1" lang="en-US" sz="2000" spc="-1" strike="noStrike">
                <a:solidFill>
                  <a:srgbClr val="ff0000"/>
                </a:solidFill>
                <a:latin typeface="arial"/>
                <a:ea typeface="DejaVu Sans"/>
              </a:rPr>
              <a:t> 2</a:t>
            </a:r>
            <a:r>
              <a:rPr b="1" lang="en-US" sz="2000" spc="-1" strike="noStrike">
                <a:solidFill>
                  <a:srgbClr val="729fcf"/>
                </a:solidFill>
                <a:latin typeface="arial"/>
                <a:ea typeface="DejaVu Sans"/>
              </a:rPr>
              <a:t> );</a:t>
            </a:r>
            <a:endParaRPr b="0" lang="en-US" sz="2000" spc="-1" strike="noStrike">
              <a:latin typeface="Arial"/>
            </a:endParaRPr>
          </a:p>
          <a:p>
            <a:pPr>
              <a:lnSpc>
                <a:spcPct val="100000"/>
              </a:lnSpc>
            </a:pPr>
            <a:r>
              <a:rPr b="1" lang="en-US" sz="2000" spc="-1" strike="noStrike">
                <a:solidFill>
                  <a:srgbClr val="729fcf"/>
                </a:solidFill>
                <a:latin typeface="arial"/>
                <a:ea typeface="DejaVu Sans"/>
              </a:rPr>
              <a:t>	</a:t>
            </a:r>
            <a:r>
              <a:rPr b="1" lang="en-US" sz="2000" spc="-1" strike="noStrike">
                <a:solidFill>
                  <a:srgbClr val="729fcf"/>
                </a:solidFill>
                <a:latin typeface="arial"/>
                <a:ea typeface="DejaVu Sans"/>
              </a:rPr>
              <a:t>console.log( </a:t>
            </a:r>
            <a:r>
              <a:rPr b="1" lang="en-US" sz="2000" spc="-1" strike="noStrike">
                <a:solidFill>
                  <a:srgbClr val="ff8000"/>
                </a:solidFill>
                <a:latin typeface="arial"/>
                <a:ea typeface="DejaVu Sans"/>
              </a:rPr>
              <a:t>result</a:t>
            </a:r>
            <a:r>
              <a:rPr b="1" lang="en-US" sz="2000" spc="-1" strike="noStrike">
                <a:solidFill>
                  <a:srgbClr val="729fcf"/>
                </a:solidFill>
                <a:latin typeface="arial"/>
                <a:ea typeface="DejaVu Sans"/>
              </a:rPr>
              <a:t> );     </a:t>
            </a:r>
            <a:r>
              <a:rPr b="1" lang="en-US" sz="2000" spc="-1" strike="noStrike">
                <a:solidFill>
                  <a:srgbClr val="ffff00"/>
                </a:solidFill>
                <a:latin typeface="arial"/>
                <a:ea typeface="DejaVu Sans"/>
              </a:rPr>
              <a:t>//3</a:t>
            </a:r>
            <a:endParaRPr b="0" lang="en-US" sz="2000" spc="-1" strike="noStrike">
              <a:latin typeface="Arial"/>
            </a:endParaRPr>
          </a:p>
        </p:txBody>
      </p:sp>
      <p:sp>
        <p:nvSpPr>
          <p:cNvPr id="267" name="CustomShape 4"/>
          <p:cNvSpPr/>
          <p:nvPr/>
        </p:nvSpPr>
        <p:spPr>
          <a:xfrm>
            <a:off x="5943600" y="2377440"/>
            <a:ext cx="5576400" cy="102636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en-US" sz="2200" spc="-1" strike="noStrike">
                <a:solidFill>
                  <a:srgbClr val="ffffff"/>
                </a:solidFill>
                <a:latin typeface="arial"/>
                <a:ea typeface="DejaVu Sans"/>
              </a:rPr>
              <a:t>It is possible to use </a:t>
            </a:r>
            <a:r>
              <a:rPr b="0" lang="en-US" sz="2200" spc="-1" strike="noStrike">
                <a:solidFill>
                  <a:srgbClr val="000000"/>
                </a:solidFill>
                <a:latin typeface="arial"/>
                <a:ea typeface="DejaVu Sans"/>
              </a:rPr>
              <a:t>return</a:t>
            </a:r>
            <a:r>
              <a:rPr b="0" lang="en-US" sz="2200" spc="-1" strike="noStrike">
                <a:solidFill>
                  <a:srgbClr val="ffffff"/>
                </a:solidFill>
                <a:latin typeface="arial"/>
                <a:ea typeface="DejaVu Sans"/>
              </a:rPr>
              <a:t> it without meaning. This will cause the function to exit immediately.</a:t>
            </a:r>
            <a:endParaRPr b="0" lang="en-US" sz="2200" spc="-1" strike="noStrike">
              <a:latin typeface="Arial"/>
            </a:endParaRPr>
          </a:p>
        </p:txBody>
      </p:sp>
      <p:sp>
        <p:nvSpPr>
          <p:cNvPr id="268" name="CustomShape 5"/>
          <p:cNvSpPr/>
          <p:nvPr/>
        </p:nvSpPr>
        <p:spPr>
          <a:xfrm>
            <a:off x="6126480" y="3749040"/>
            <a:ext cx="5302080" cy="164448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pPr>
              <a:lnSpc>
                <a:spcPct val="100000"/>
              </a:lnSpc>
            </a:pPr>
            <a:r>
              <a:rPr b="1" lang="en-US" sz="2000" spc="-1" strike="noStrike">
                <a:solidFill>
                  <a:srgbClr val="729fcf"/>
                </a:solidFill>
                <a:latin typeface="arial"/>
                <a:ea typeface="DejaVu Sans"/>
              </a:rPr>
              <a:t>	</a:t>
            </a:r>
            <a:r>
              <a:rPr b="1" lang="en-US" sz="2000" spc="-1" strike="noStrike">
                <a:solidFill>
                  <a:srgbClr val="81d41a"/>
                </a:solidFill>
                <a:latin typeface="arial"/>
                <a:ea typeface="DejaVu Sans"/>
              </a:rPr>
              <a:t>return</a:t>
            </a:r>
            <a:r>
              <a:rPr b="1" lang="en-US" sz="2000" spc="-1" strike="noStrike">
                <a:solidFill>
                  <a:srgbClr val="729fcf"/>
                </a:solidFill>
                <a:latin typeface="arial"/>
                <a:ea typeface="DejaVu Sans"/>
              </a:rPr>
              <a:t> (</a:t>
            </a:r>
            <a:endParaRPr b="0" lang="en-US" sz="2000" spc="-1" strike="noStrike">
              <a:latin typeface="Arial"/>
            </a:endParaRPr>
          </a:p>
          <a:p>
            <a:pPr>
              <a:lnSpc>
                <a:spcPct val="100000"/>
              </a:lnSpc>
            </a:pPr>
            <a:r>
              <a:rPr b="1" lang="en-US" sz="2000" spc="-1" strike="noStrike">
                <a:solidFill>
                  <a:srgbClr val="729fcf"/>
                </a:solidFill>
                <a:latin typeface="arial"/>
                <a:ea typeface="DejaVu Sans"/>
              </a:rPr>
              <a:t>  </a:t>
            </a:r>
            <a:r>
              <a:rPr b="1" lang="en-US" sz="2000" spc="-1" strike="noStrike">
                <a:solidFill>
                  <a:srgbClr val="729fcf"/>
                </a:solidFill>
                <a:latin typeface="arial"/>
                <a:ea typeface="DejaVu Sans"/>
              </a:rPr>
              <a:t>	</a:t>
            </a:r>
            <a:r>
              <a:rPr b="1" lang="en-US" sz="2000" spc="-1" strike="noStrike">
                <a:solidFill>
                  <a:srgbClr val="729fcf"/>
                </a:solidFill>
                <a:latin typeface="arial"/>
                <a:ea typeface="DejaVu Sans"/>
              </a:rPr>
              <a:t>	</a:t>
            </a:r>
            <a:r>
              <a:rPr b="1" lang="en-US" sz="2000" spc="-1" strike="noStrike">
                <a:solidFill>
                  <a:srgbClr val="ff0000"/>
                </a:solidFill>
                <a:latin typeface="arial"/>
                <a:ea typeface="DejaVu Sans"/>
              </a:rPr>
              <a:t>some + long + expression</a:t>
            </a:r>
            <a:endParaRPr b="0" lang="en-US" sz="2000" spc="-1" strike="noStrike">
              <a:latin typeface="Arial"/>
            </a:endParaRPr>
          </a:p>
          <a:p>
            <a:pPr>
              <a:lnSpc>
                <a:spcPct val="100000"/>
              </a:lnSpc>
            </a:pPr>
            <a:r>
              <a:rPr b="1" lang="en-US" sz="2000" spc="-1" strike="noStrike">
                <a:solidFill>
                  <a:srgbClr val="ff0000"/>
                </a:solidFill>
                <a:latin typeface="arial"/>
                <a:ea typeface="DejaVu Sans"/>
              </a:rPr>
              <a:t>  </a:t>
            </a:r>
            <a:r>
              <a:rPr b="1" lang="en-US" sz="2000" spc="-1" strike="noStrike">
                <a:solidFill>
                  <a:srgbClr val="ff0000"/>
                </a:solidFill>
                <a:latin typeface="arial"/>
                <a:ea typeface="DejaVu Sans"/>
              </a:rPr>
              <a:t>	</a:t>
            </a:r>
            <a:r>
              <a:rPr b="1" lang="en-US" sz="2000" spc="-1" strike="noStrike">
                <a:solidFill>
                  <a:srgbClr val="ff0000"/>
                </a:solidFill>
                <a:latin typeface="arial"/>
                <a:ea typeface="DejaVu Sans"/>
              </a:rPr>
              <a:t>	</a:t>
            </a:r>
            <a:r>
              <a:rPr b="1" lang="en-US" sz="2000" spc="-1" strike="noStrike">
                <a:solidFill>
                  <a:srgbClr val="ff0000"/>
                </a:solidFill>
                <a:latin typeface="arial"/>
                <a:ea typeface="DejaVu Sans"/>
              </a:rPr>
              <a:t>+ or +</a:t>
            </a:r>
            <a:endParaRPr b="0" lang="en-US" sz="2000" spc="-1" strike="noStrike">
              <a:latin typeface="Arial"/>
            </a:endParaRPr>
          </a:p>
          <a:p>
            <a:pPr>
              <a:lnSpc>
                <a:spcPct val="100000"/>
              </a:lnSpc>
            </a:pPr>
            <a:r>
              <a:rPr b="1" lang="en-US" sz="2000" spc="-1" strike="noStrike">
                <a:solidFill>
                  <a:srgbClr val="ff0000"/>
                </a:solidFill>
                <a:latin typeface="arial"/>
                <a:ea typeface="DejaVu Sans"/>
              </a:rPr>
              <a:t>  </a:t>
            </a:r>
            <a:r>
              <a:rPr b="1" lang="en-US" sz="2000" spc="-1" strike="noStrike">
                <a:solidFill>
                  <a:srgbClr val="ff0000"/>
                </a:solidFill>
                <a:latin typeface="arial"/>
                <a:ea typeface="DejaVu Sans"/>
              </a:rPr>
              <a:t>	</a:t>
            </a:r>
            <a:r>
              <a:rPr b="1" lang="en-US" sz="2000" spc="-1" strike="noStrike">
                <a:solidFill>
                  <a:srgbClr val="ff0000"/>
                </a:solidFill>
                <a:latin typeface="arial"/>
                <a:ea typeface="DejaVu Sans"/>
              </a:rPr>
              <a:t>	</a:t>
            </a:r>
            <a:r>
              <a:rPr b="1" lang="en-US" sz="2000" spc="-1" strike="noStrike">
                <a:solidFill>
                  <a:srgbClr val="ff0000"/>
                </a:solidFill>
                <a:latin typeface="arial"/>
                <a:ea typeface="DejaVu Sans"/>
              </a:rPr>
              <a:t>whatever * f(a) + f(b)</a:t>
            </a:r>
            <a:endParaRPr b="0" lang="en-US" sz="2000" spc="-1" strike="noStrike">
              <a:latin typeface="Arial"/>
            </a:endParaRPr>
          </a:p>
          <a:p>
            <a:pPr>
              <a:lnSpc>
                <a:spcPct val="100000"/>
              </a:lnSpc>
            </a:pPr>
            <a:r>
              <a:rPr b="1" lang="en-US" sz="2000" spc="-1" strike="noStrike">
                <a:solidFill>
                  <a:srgbClr val="729fcf"/>
                </a:solidFill>
                <a:latin typeface="arial"/>
                <a:ea typeface="DejaVu Sans"/>
              </a:rPr>
              <a:t>  </a:t>
            </a:r>
            <a:r>
              <a:rPr b="1" lang="en-US" sz="2000" spc="-1" strike="noStrike">
                <a:solidFill>
                  <a:srgbClr val="729fcf"/>
                </a:solidFill>
                <a:latin typeface="arial"/>
                <a:ea typeface="DejaVu Sans"/>
              </a:rPr>
              <a:t>	</a:t>
            </a:r>
            <a:r>
              <a:rPr b="1" lang="en-US" sz="2000" spc="-1" strike="noStrike">
                <a:solidFill>
                  <a:srgbClr val="729fcf"/>
                </a:solidFill>
                <a:latin typeface="arial"/>
                <a:ea typeface="DejaVu Sans"/>
              </a:rPr>
              <a:t>)</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825120" y="605160"/>
            <a:ext cx="10147680" cy="4006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3000" spc="-1" strike="noStrike">
                <a:solidFill>
                  <a:srgbClr val="000000"/>
                </a:solidFill>
                <a:latin typeface="Arial"/>
                <a:ea typeface="DejaVu Sans"/>
              </a:rPr>
              <a:t>THE FUNCTION DECLARATION</a:t>
            </a:r>
            <a:r>
              <a:rPr b="0" lang="en-US" sz="2200" spc="-1" strike="noStrike">
                <a:solidFill>
                  <a:srgbClr val="ffffff"/>
                </a:solidFill>
                <a:latin typeface="Arial"/>
                <a:ea typeface="DejaVu Sans"/>
              </a:rPr>
              <a:t> </a:t>
            </a:r>
            <a:endParaRPr b="0" lang="en-US" sz="2200" spc="-1" strike="noStrike">
              <a:latin typeface="Arial"/>
            </a:endParaRPr>
          </a:p>
        </p:txBody>
      </p:sp>
      <p:sp>
        <p:nvSpPr>
          <p:cNvPr id="270" name="CustomShape 2"/>
          <p:cNvSpPr/>
          <p:nvPr/>
        </p:nvSpPr>
        <p:spPr>
          <a:xfrm>
            <a:off x="914400" y="1373040"/>
            <a:ext cx="4386960" cy="118656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pPr>
              <a:lnSpc>
                <a:spcPct val="100000"/>
              </a:lnSpc>
            </a:pPr>
            <a:r>
              <a:rPr b="1" lang="en-US" sz="1800" spc="-1" strike="noStrike">
                <a:solidFill>
                  <a:srgbClr val="b4c7dc"/>
                </a:solidFill>
                <a:latin typeface="Arial"/>
                <a:ea typeface="DejaVu Sans"/>
              </a:rPr>
              <a:t>	</a:t>
            </a:r>
            <a:r>
              <a:rPr b="1" lang="en-US" sz="1800" spc="-1" strike="noStrike">
                <a:solidFill>
                  <a:srgbClr val="b4c7dc"/>
                </a:solidFill>
                <a:latin typeface="Arial"/>
                <a:ea typeface="DejaVu Sans"/>
              </a:rPr>
              <a:t>function</a:t>
            </a:r>
            <a:r>
              <a:rPr b="1" lang="en-US" sz="1800" spc="-1" strike="noStrike">
                <a:solidFill>
                  <a:srgbClr val="ffffff"/>
                </a:solidFill>
                <a:latin typeface="Arial"/>
                <a:ea typeface="DejaVu Sans"/>
              </a:rPr>
              <a:t> </a:t>
            </a:r>
            <a:r>
              <a:rPr b="1" lang="en-US" sz="1800" spc="-1" strike="noStrike">
                <a:solidFill>
                  <a:srgbClr val="ff4000"/>
                </a:solidFill>
                <a:latin typeface="Arial"/>
                <a:ea typeface="DejaVu Sans"/>
              </a:rPr>
              <a:t>name</a:t>
            </a:r>
            <a:r>
              <a:rPr b="1" lang="en-US" sz="1800" spc="-1" strike="noStrike">
                <a:solidFill>
                  <a:srgbClr val="ffffff"/>
                </a:solidFill>
                <a:latin typeface="Arial"/>
                <a:ea typeface="DejaVu Sans"/>
              </a:rPr>
              <a:t>( </a:t>
            </a:r>
            <a:r>
              <a:rPr b="1" lang="en-US" sz="1800" spc="-1" strike="noStrike">
                <a:solidFill>
                  <a:srgbClr val="ff0000"/>
                </a:solidFill>
                <a:latin typeface="Arial"/>
                <a:ea typeface="DejaVu Sans"/>
              </a:rPr>
              <a:t>params</a:t>
            </a:r>
            <a:r>
              <a:rPr b="1" lang="en-US" sz="1800" spc="-1" strike="noStrike">
                <a:solidFill>
                  <a:srgbClr val="ffffff"/>
                </a:solidFill>
                <a:latin typeface="Arial"/>
                <a:ea typeface="DejaVu Sans"/>
              </a:rPr>
              <a:t> )  {</a:t>
            </a:r>
            <a:endParaRPr b="0" lang="en-US" sz="1800" spc="-1" strike="noStrike">
              <a:latin typeface="Arial"/>
            </a:endParaRPr>
          </a:p>
          <a:p>
            <a:pPr>
              <a:lnSpc>
                <a:spcPct val="100000"/>
              </a:lnSpc>
            </a:pPr>
            <a:r>
              <a:rPr b="1" lang="en-US" sz="1800" spc="-1" strike="noStrike">
                <a:solidFill>
                  <a:srgbClr val="ffffff"/>
                </a:solidFill>
                <a:latin typeface="Arial"/>
                <a:ea typeface="DejaVu Sans"/>
              </a:rPr>
              <a:t>	</a:t>
            </a:r>
            <a:r>
              <a:rPr b="1" lang="en-US" sz="1800" spc="-1" strike="noStrike">
                <a:solidFill>
                  <a:srgbClr val="ffffff"/>
                </a:solidFill>
                <a:latin typeface="Arial"/>
                <a:ea typeface="DejaVu Sans"/>
              </a:rPr>
              <a:t>	</a:t>
            </a:r>
            <a:r>
              <a:rPr b="1" lang="en-US" sz="1800" spc="-1" strike="noStrike">
                <a:solidFill>
                  <a:srgbClr val="81d41a"/>
                </a:solidFill>
                <a:latin typeface="Arial"/>
                <a:ea typeface="DejaVu Sans"/>
              </a:rPr>
              <a:t>statements</a:t>
            </a:r>
            <a:endParaRPr b="0" lang="en-US" sz="1800" spc="-1" strike="noStrike">
              <a:latin typeface="Arial"/>
            </a:endParaRPr>
          </a:p>
          <a:p>
            <a:pPr>
              <a:lnSpc>
                <a:spcPct val="100000"/>
              </a:lnSpc>
            </a:pPr>
            <a:r>
              <a:rPr b="1" lang="en-US" sz="1800" spc="-1" strike="noStrike">
                <a:solidFill>
                  <a:srgbClr val="ffffff"/>
                </a:solidFill>
                <a:latin typeface="Arial"/>
                <a:ea typeface="DejaVu Sans"/>
              </a:rPr>
              <a:t>	</a:t>
            </a:r>
            <a:r>
              <a:rPr b="1" lang="en-US" sz="1800" spc="-1" strike="noStrike">
                <a:solidFill>
                  <a:srgbClr val="ffffff"/>
                </a:solidFill>
                <a:latin typeface="Arial"/>
                <a:ea typeface="DejaVu Sans"/>
              </a:rPr>
              <a:t>} </a:t>
            </a:r>
            <a:endParaRPr b="0" lang="en-US" sz="1800" spc="-1" strike="noStrike">
              <a:latin typeface="Arial"/>
            </a:endParaRPr>
          </a:p>
        </p:txBody>
      </p:sp>
      <p:sp>
        <p:nvSpPr>
          <p:cNvPr id="271" name="CustomShape 3"/>
          <p:cNvSpPr/>
          <p:nvPr/>
        </p:nvSpPr>
        <p:spPr>
          <a:xfrm>
            <a:off x="5396400" y="1280160"/>
            <a:ext cx="6398640" cy="1186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200" spc="-1" strike="noStrike">
                <a:solidFill>
                  <a:srgbClr val="000000"/>
                </a:solidFill>
                <a:latin typeface="Arial"/>
                <a:ea typeface="DejaVu Sans"/>
              </a:rPr>
              <a:t>name</a:t>
            </a:r>
            <a:r>
              <a:rPr b="0" lang="en-US" sz="2200" spc="-1" strike="noStrike">
                <a:solidFill>
                  <a:srgbClr val="ff8000"/>
                </a:solidFill>
                <a:latin typeface="Arial"/>
                <a:ea typeface="DejaVu Sans"/>
              </a:rPr>
              <a:t> </a:t>
            </a:r>
            <a:r>
              <a:rPr b="0" lang="en-US" sz="2200" spc="-1" strike="noStrike">
                <a:solidFill>
                  <a:srgbClr val="ffffff"/>
                </a:solidFill>
                <a:latin typeface="Arial"/>
                <a:ea typeface="DejaVu Sans"/>
              </a:rPr>
              <a:t>– the function name</a:t>
            </a:r>
            <a:endParaRPr b="0" lang="en-US" sz="2200" spc="-1" strike="noStrike">
              <a:latin typeface="Arial"/>
            </a:endParaRPr>
          </a:p>
          <a:p>
            <a:pPr>
              <a:lnSpc>
                <a:spcPct val="100000"/>
              </a:lnSpc>
            </a:pPr>
            <a:r>
              <a:rPr b="0" lang="en-US" sz="2200" spc="-1" strike="noStrike">
                <a:solidFill>
                  <a:srgbClr val="000000"/>
                </a:solidFill>
                <a:latin typeface="Arial"/>
                <a:ea typeface="DejaVu Sans"/>
              </a:rPr>
              <a:t>params</a:t>
            </a:r>
            <a:r>
              <a:rPr b="0" lang="en-US" sz="2200" spc="-1" strike="noStrike">
                <a:solidFill>
                  <a:srgbClr val="ffffff"/>
                </a:solidFill>
                <a:latin typeface="Arial"/>
                <a:ea typeface="DejaVu Sans"/>
              </a:rPr>
              <a:t> – arguments to be passed to the functions</a:t>
            </a:r>
            <a:endParaRPr b="0" lang="en-US" sz="2200" spc="-1" strike="noStrike">
              <a:latin typeface="Arial"/>
            </a:endParaRPr>
          </a:p>
          <a:p>
            <a:pPr>
              <a:lnSpc>
                <a:spcPct val="100000"/>
              </a:lnSpc>
            </a:pPr>
            <a:r>
              <a:rPr b="0" lang="en-US" sz="2200" spc="-1" strike="noStrike">
                <a:solidFill>
                  <a:srgbClr val="000000"/>
                </a:solidFill>
                <a:latin typeface="Arial"/>
                <a:ea typeface="DejaVu Sans"/>
              </a:rPr>
              <a:t>statements</a:t>
            </a:r>
            <a:r>
              <a:rPr b="0" lang="en-US" sz="2200" spc="-1" strike="noStrike">
                <a:solidFill>
                  <a:srgbClr val="ffffff"/>
                </a:solidFill>
                <a:latin typeface="Arial"/>
                <a:ea typeface="DejaVu Sans"/>
              </a:rPr>
              <a:t> – comprising the body of functions</a:t>
            </a:r>
            <a:endParaRPr b="0" lang="en-US" sz="2200" spc="-1" strike="noStrike">
              <a:latin typeface="Arial"/>
            </a:endParaRPr>
          </a:p>
        </p:txBody>
      </p:sp>
      <p:sp>
        <p:nvSpPr>
          <p:cNvPr id="272" name="CustomShape 4"/>
          <p:cNvSpPr/>
          <p:nvPr/>
        </p:nvSpPr>
        <p:spPr>
          <a:xfrm>
            <a:off x="824400" y="2834640"/>
            <a:ext cx="10147680" cy="4006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3000" spc="-1" strike="noStrike">
                <a:solidFill>
                  <a:srgbClr val="000000"/>
                </a:solidFill>
                <a:latin typeface="Arial"/>
                <a:ea typeface="DejaVu Sans"/>
              </a:rPr>
              <a:t>THE FUNCTION EXPRESSION</a:t>
            </a:r>
            <a:endParaRPr b="0" lang="en-US" sz="3000" spc="-1" strike="noStrike">
              <a:latin typeface="Arial"/>
            </a:endParaRPr>
          </a:p>
        </p:txBody>
      </p:sp>
      <p:sp>
        <p:nvSpPr>
          <p:cNvPr id="273" name="CustomShape 5"/>
          <p:cNvSpPr/>
          <p:nvPr/>
        </p:nvSpPr>
        <p:spPr>
          <a:xfrm>
            <a:off x="916560" y="3657600"/>
            <a:ext cx="4478400" cy="127800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pPr>
              <a:lnSpc>
                <a:spcPct val="100000"/>
              </a:lnSpc>
            </a:pPr>
            <a:r>
              <a:rPr b="0" lang="en-US" sz="1800" spc="-1" strike="noStrike">
                <a:solidFill>
                  <a:srgbClr val="b3cac7"/>
                </a:solidFill>
                <a:latin typeface="arial"/>
                <a:ea typeface="DejaVu Sans"/>
              </a:rPr>
              <a:t>	</a:t>
            </a:r>
            <a:r>
              <a:rPr b="1" lang="en-US" sz="1800" spc="-1" strike="noStrike">
                <a:solidFill>
                  <a:srgbClr val="b3cac7"/>
                </a:solidFill>
                <a:latin typeface="arial"/>
                <a:ea typeface="DejaVu Sans"/>
              </a:rPr>
              <a:t>var </a:t>
            </a:r>
            <a:r>
              <a:rPr b="1" lang="en-US" sz="1800" spc="-1" strike="noStrike">
                <a:solidFill>
                  <a:srgbClr val="ff8000"/>
                </a:solidFill>
                <a:latin typeface="arial"/>
                <a:ea typeface="DejaVu Sans"/>
              </a:rPr>
              <a:t>myFunction</a:t>
            </a:r>
            <a:r>
              <a:rPr b="1" lang="en-US" sz="1800" spc="-1" strike="noStrike">
                <a:solidFill>
                  <a:srgbClr val="b3cac7"/>
                </a:solidFill>
                <a:latin typeface="arial"/>
                <a:ea typeface="DejaVu Sans"/>
              </a:rPr>
              <a:t> = function( ) {</a:t>
            </a:r>
            <a:endParaRPr b="0" lang="en-US" sz="1800" spc="-1" strike="noStrike">
              <a:latin typeface="Arial"/>
            </a:endParaRPr>
          </a:p>
          <a:p>
            <a:pPr>
              <a:lnSpc>
                <a:spcPct val="100000"/>
              </a:lnSpc>
            </a:pPr>
            <a:r>
              <a:rPr b="1" lang="en-US" sz="1800" spc="-1" strike="noStrike">
                <a:solidFill>
                  <a:srgbClr val="b3cac7"/>
                </a:solidFill>
                <a:latin typeface="arial"/>
                <a:ea typeface="DejaVu Sans"/>
              </a:rPr>
              <a:t> </a:t>
            </a:r>
            <a:r>
              <a:rPr b="1" lang="en-US" sz="1800" spc="-1" strike="noStrike">
                <a:solidFill>
                  <a:srgbClr val="b3cac7"/>
                </a:solidFill>
                <a:latin typeface="arial"/>
                <a:ea typeface="DejaVu Sans"/>
              </a:rPr>
              <a:t>	</a:t>
            </a:r>
            <a:r>
              <a:rPr b="1" lang="en-US" sz="1800" spc="-1" strike="noStrike">
                <a:solidFill>
                  <a:srgbClr val="b3cac7"/>
                </a:solidFill>
                <a:latin typeface="arial"/>
                <a:ea typeface="DejaVu Sans"/>
              </a:rPr>
              <a:t>	</a:t>
            </a:r>
            <a:r>
              <a:rPr b="1" lang="en-US" sz="1800" spc="-1" strike="noStrike">
                <a:solidFill>
                  <a:srgbClr val="b3cac7"/>
                </a:solidFill>
                <a:latin typeface="arial"/>
                <a:ea typeface="DejaVu Sans"/>
              </a:rPr>
              <a:t>   </a:t>
            </a:r>
            <a:r>
              <a:rPr b="1" lang="en-US" sz="1800" spc="-1" strike="noStrike">
                <a:solidFill>
                  <a:srgbClr val="81d41a"/>
                </a:solidFill>
                <a:latin typeface="arial"/>
                <a:ea typeface="DejaVu Sans"/>
              </a:rPr>
              <a:t>statements</a:t>
            </a:r>
            <a:endParaRPr b="0" lang="en-US" sz="1800" spc="-1" strike="noStrike">
              <a:latin typeface="Arial"/>
            </a:endParaRPr>
          </a:p>
          <a:p>
            <a:pPr>
              <a:lnSpc>
                <a:spcPct val="100000"/>
              </a:lnSpc>
            </a:pPr>
            <a:r>
              <a:rPr b="1" lang="en-US" sz="1800" spc="-1" strike="noStrike">
                <a:solidFill>
                  <a:srgbClr val="b3cac7"/>
                </a:solidFill>
                <a:latin typeface="arial"/>
                <a:ea typeface="DejaVu Sans"/>
              </a:rPr>
              <a:t>	</a:t>
            </a:r>
            <a:r>
              <a:rPr b="1" lang="en-US" sz="1800" spc="-1" strike="noStrike">
                <a:solidFill>
                  <a:srgbClr val="b3cac7"/>
                </a:solidFill>
                <a:latin typeface="arial"/>
                <a:ea typeface="DejaVu Sans"/>
              </a:rPr>
              <a:t>}</a:t>
            </a:r>
            <a:endParaRPr b="0" lang="en-US" sz="1800" spc="-1" strike="noStrike">
              <a:latin typeface="Arial"/>
            </a:endParaRPr>
          </a:p>
        </p:txBody>
      </p:sp>
      <p:sp>
        <p:nvSpPr>
          <p:cNvPr id="274" name="CustomShape 6"/>
          <p:cNvSpPr/>
          <p:nvPr/>
        </p:nvSpPr>
        <p:spPr>
          <a:xfrm>
            <a:off x="5577840" y="3659760"/>
            <a:ext cx="6032880" cy="127800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pPr>
              <a:lnSpc>
                <a:spcPct val="100000"/>
              </a:lnSpc>
            </a:pPr>
            <a:r>
              <a:rPr b="1" lang="en-US" sz="1800" spc="-1" strike="noStrike">
                <a:solidFill>
                  <a:srgbClr val="b4c7dc"/>
                </a:solidFill>
                <a:latin typeface="arial"/>
                <a:ea typeface="DejaVu Sans"/>
              </a:rPr>
              <a:t>	</a:t>
            </a:r>
            <a:r>
              <a:rPr b="1" lang="en-US" sz="1800" spc="-1" strike="noStrike">
                <a:solidFill>
                  <a:srgbClr val="b4c7dc"/>
                </a:solidFill>
                <a:latin typeface="arial"/>
                <a:ea typeface="DejaVu Sans"/>
              </a:rPr>
              <a:t>var </a:t>
            </a:r>
            <a:r>
              <a:rPr b="1" lang="en-US" sz="1800" spc="-1" strike="noStrike">
                <a:solidFill>
                  <a:srgbClr val="ff8000"/>
                </a:solidFill>
                <a:latin typeface="arial"/>
                <a:ea typeface="DejaVu Sans"/>
              </a:rPr>
              <a:t>myFunction</a:t>
            </a:r>
            <a:r>
              <a:rPr b="1" lang="en-US" sz="1800" spc="-1" strike="noStrike">
                <a:solidFill>
                  <a:srgbClr val="b4c7dc"/>
                </a:solidFill>
                <a:latin typeface="arial"/>
                <a:ea typeface="DejaVu Sans"/>
              </a:rPr>
              <a:t> = function </a:t>
            </a:r>
            <a:r>
              <a:rPr b="1" lang="en-US" sz="1800" spc="-1" strike="noStrike">
                <a:solidFill>
                  <a:srgbClr val="ff8000"/>
                </a:solidFill>
                <a:latin typeface="arial"/>
                <a:ea typeface="DejaVu Sans"/>
              </a:rPr>
              <a:t>namedFunction</a:t>
            </a:r>
            <a:r>
              <a:rPr b="1" lang="en-US" sz="1800" spc="-1" strike="noStrike">
                <a:solidFill>
                  <a:srgbClr val="b4c7dc"/>
                </a:solidFill>
                <a:latin typeface="arial"/>
                <a:ea typeface="DejaVu Sans"/>
              </a:rPr>
              <a:t>( ){</a:t>
            </a:r>
            <a:endParaRPr b="0" lang="en-US" sz="1800" spc="-1" strike="noStrike">
              <a:latin typeface="Arial"/>
            </a:endParaRPr>
          </a:p>
          <a:p>
            <a:pPr>
              <a:lnSpc>
                <a:spcPct val="100000"/>
              </a:lnSpc>
            </a:pPr>
            <a:r>
              <a:rPr b="1" lang="en-US" sz="1800" spc="-1" strike="noStrike">
                <a:solidFill>
                  <a:srgbClr val="b4c7dc"/>
                </a:solidFill>
                <a:latin typeface="arial"/>
                <a:ea typeface="DejaVu Sans"/>
              </a:rPr>
              <a:t>   </a:t>
            </a:r>
            <a:r>
              <a:rPr b="1" lang="en-US" sz="1800" spc="-1" strike="noStrike">
                <a:solidFill>
                  <a:srgbClr val="b4c7dc"/>
                </a:solidFill>
                <a:latin typeface="arial"/>
                <a:ea typeface="DejaVu Sans"/>
              </a:rPr>
              <a:t>	</a:t>
            </a:r>
            <a:r>
              <a:rPr b="1" lang="en-US" sz="1800" spc="-1" strike="noStrike">
                <a:solidFill>
                  <a:srgbClr val="b4c7dc"/>
                </a:solidFill>
                <a:latin typeface="arial"/>
                <a:ea typeface="DejaVu Sans"/>
              </a:rPr>
              <a:t>	</a:t>
            </a:r>
            <a:r>
              <a:rPr b="1" lang="en-US" sz="1800" spc="-1" strike="noStrike">
                <a:solidFill>
                  <a:srgbClr val="b4c7dc"/>
                </a:solidFill>
                <a:latin typeface="arial"/>
                <a:ea typeface="DejaVu Sans"/>
              </a:rPr>
              <a:t> </a:t>
            </a:r>
            <a:r>
              <a:rPr b="1" lang="en-US" sz="1800" spc="-1" strike="noStrike">
                <a:solidFill>
                  <a:srgbClr val="81d41a"/>
                </a:solidFill>
                <a:latin typeface="arial"/>
                <a:ea typeface="DejaVu Sans"/>
              </a:rPr>
              <a:t>statements</a:t>
            </a:r>
            <a:endParaRPr b="0" lang="en-US" sz="1800" spc="-1" strike="noStrike">
              <a:latin typeface="Arial"/>
            </a:endParaRPr>
          </a:p>
          <a:p>
            <a:pPr>
              <a:lnSpc>
                <a:spcPct val="100000"/>
              </a:lnSpc>
            </a:pPr>
            <a:r>
              <a:rPr b="1" lang="en-US" sz="1800" spc="-1" strike="noStrike">
                <a:solidFill>
                  <a:srgbClr val="b4c7dc"/>
                </a:solidFill>
                <a:latin typeface="arial"/>
                <a:ea typeface="DejaVu Sans"/>
              </a:rPr>
              <a:t>	</a:t>
            </a:r>
            <a:r>
              <a:rPr b="1" lang="en-US" sz="1800" spc="-1" strike="noStrike">
                <a:solidFill>
                  <a:srgbClr val="b4c7dc"/>
                </a:solidFill>
                <a:latin typeface="arial"/>
                <a:ea typeface="DejaVu Sans"/>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732960" y="274320"/>
            <a:ext cx="11245680" cy="683280"/>
          </a:xfrm>
          <a:prstGeom prst="rect">
            <a:avLst/>
          </a:prstGeom>
          <a:noFill/>
          <a:ln>
            <a:noFill/>
          </a:ln>
        </p:spPr>
        <p:style>
          <a:lnRef idx="0"/>
          <a:fillRef idx="0"/>
          <a:effectRef idx="0"/>
          <a:fontRef idx="minor"/>
        </p:style>
        <p:txBody>
          <a:bodyPr lIns="0" rIns="90000" tIns="45000" bIns="45000">
            <a:noAutofit/>
          </a:bodyPr>
          <a:p>
            <a:pPr algn="ctr">
              <a:lnSpc>
                <a:spcPct val="90000"/>
              </a:lnSpc>
            </a:pPr>
            <a:r>
              <a:rPr b="1" lang="en-US" sz="3000" spc="-1" strike="noStrike">
                <a:solidFill>
                  <a:srgbClr val="000000"/>
                </a:solidFill>
                <a:latin typeface="arial"/>
                <a:ea typeface="DejaVu Sans"/>
              </a:rPr>
              <a:t>FUNCTION DECLARATION     VS      FUNCTION EXPRESSION </a:t>
            </a:r>
            <a:endParaRPr b="0" lang="en-US" sz="3000" spc="-1" strike="noStrike">
              <a:latin typeface="Arial"/>
            </a:endParaRPr>
          </a:p>
        </p:txBody>
      </p:sp>
      <p:sp>
        <p:nvSpPr>
          <p:cNvPr id="276" name="CustomShape 2"/>
          <p:cNvSpPr/>
          <p:nvPr/>
        </p:nvSpPr>
        <p:spPr>
          <a:xfrm>
            <a:off x="1372680" y="914400"/>
            <a:ext cx="4479120" cy="109584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pPr>
              <a:lnSpc>
                <a:spcPct val="100000"/>
              </a:lnSpc>
            </a:pPr>
            <a:r>
              <a:rPr b="1" lang="en-US" sz="2000" spc="-1" strike="noStrike">
                <a:solidFill>
                  <a:srgbClr val="729fcf"/>
                </a:solidFill>
                <a:latin typeface="arial"/>
                <a:ea typeface="Noto Sans CJK SC"/>
              </a:rPr>
              <a:t>let </a:t>
            </a:r>
            <a:r>
              <a:rPr b="1" lang="en-US" sz="2000" spc="-1" strike="noStrike">
                <a:solidFill>
                  <a:srgbClr val="ff8000"/>
                </a:solidFill>
                <a:latin typeface="arial"/>
                <a:ea typeface="DejaVu Sans"/>
              </a:rPr>
              <a:t> add</a:t>
            </a:r>
            <a:r>
              <a:rPr b="1" lang="en-US" sz="2000" spc="-1" strike="noStrike">
                <a:solidFill>
                  <a:srgbClr val="729fcf"/>
                </a:solidFill>
                <a:latin typeface="arial"/>
                <a:ea typeface="DejaVu Sans"/>
              </a:rPr>
              <a:t> = function </a:t>
            </a:r>
            <a:r>
              <a:rPr b="1" lang="en-US" sz="2000" spc="-1" strike="noStrike">
                <a:solidFill>
                  <a:srgbClr val="ff8000"/>
                </a:solidFill>
                <a:latin typeface="arial"/>
                <a:ea typeface="DejaVu Sans"/>
              </a:rPr>
              <a:t>addition</a:t>
            </a:r>
            <a:r>
              <a:rPr b="1" lang="en-US" sz="2000" spc="-1" strike="noStrike">
                <a:solidFill>
                  <a:srgbClr val="729fcf"/>
                </a:solidFill>
                <a:latin typeface="arial"/>
                <a:ea typeface="DejaVu Sans"/>
              </a:rPr>
              <a:t>(</a:t>
            </a:r>
            <a:r>
              <a:rPr b="1" lang="en-US" sz="2000" spc="-1" strike="noStrike">
                <a:solidFill>
                  <a:srgbClr val="ff0000"/>
                </a:solidFill>
                <a:latin typeface="arial"/>
                <a:ea typeface="DejaVu Sans"/>
              </a:rPr>
              <a:t>x</a:t>
            </a:r>
            <a:r>
              <a:rPr b="1" lang="en-US" sz="2000" spc="-1" strike="noStrike">
                <a:solidFill>
                  <a:srgbClr val="729fcf"/>
                </a:solidFill>
                <a:latin typeface="arial"/>
                <a:ea typeface="DejaVu Sans"/>
              </a:rPr>
              <a:t>, </a:t>
            </a:r>
            <a:r>
              <a:rPr b="1" lang="en-US" sz="2000" spc="-1" strike="noStrike">
                <a:solidFill>
                  <a:srgbClr val="ff0000"/>
                </a:solidFill>
                <a:latin typeface="arial"/>
                <a:ea typeface="DejaVu Sans"/>
              </a:rPr>
              <a:t>y</a:t>
            </a:r>
            <a:r>
              <a:rPr b="1" lang="en-US" sz="2000" spc="-1" strike="noStrike">
                <a:solidFill>
                  <a:srgbClr val="729fcf"/>
                </a:solidFill>
                <a:latin typeface="arial"/>
                <a:ea typeface="DejaVu Sans"/>
              </a:rPr>
              <a:t>) {</a:t>
            </a:r>
            <a:endParaRPr b="0" lang="en-US" sz="2000" spc="-1" strike="noStrike">
              <a:latin typeface="Arial"/>
            </a:endParaRPr>
          </a:p>
          <a:p>
            <a:pPr>
              <a:lnSpc>
                <a:spcPct val="100000"/>
              </a:lnSpc>
            </a:pPr>
            <a:r>
              <a:rPr b="1" lang="en-US" sz="2000" spc="-1" strike="noStrike">
                <a:solidFill>
                  <a:srgbClr val="729fcf"/>
                </a:solidFill>
                <a:latin typeface="arial"/>
                <a:ea typeface="DejaVu Sans"/>
              </a:rPr>
              <a:t>   </a:t>
            </a:r>
            <a:r>
              <a:rPr b="1" lang="en-US" sz="2000" spc="-1" strike="noStrike">
                <a:solidFill>
                  <a:srgbClr val="729fcf"/>
                </a:solidFill>
                <a:latin typeface="arial"/>
                <a:ea typeface="DejaVu Sans"/>
              </a:rPr>
              <a:t>	</a:t>
            </a:r>
            <a:r>
              <a:rPr b="1" lang="en-US" sz="2000" spc="-1" strike="noStrike">
                <a:solidFill>
                  <a:srgbClr val="81d41a"/>
                </a:solidFill>
                <a:latin typeface="arial"/>
                <a:ea typeface="DejaVu Sans"/>
              </a:rPr>
              <a:t>return</a:t>
            </a:r>
            <a:r>
              <a:rPr b="1" lang="en-US" sz="2000" spc="-1" strike="noStrike">
                <a:solidFill>
                  <a:srgbClr val="729fcf"/>
                </a:solidFill>
                <a:latin typeface="arial"/>
                <a:ea typeface="DejaVu Sans"/>
              </a:rPr>
              <a:t> </a:t>
            </a:r>
            <a:r>
              <a:rPr b="1" lang="en-US" sz="2000" spc="-1" strike="noStrike">
                <a:solidFill>
                  <a:srgbClr val="ff0000"/>
                </a:solidFill>
                <a:latin typeface="arial"/>
                <a:ea typeface="DejaVu Sans"/>
              </a:rPr>
              <a:t>x</a:t>
            </a:r>
            <a:r>
              <a:rPr b="1" lang="en-US" sz="2000" spc="-1" strike="noStrike">
                <a:solidFill>
                  <a:srgbClr val="729fcf"/>
                </a:solidFill>
                <a:latin typeface="arial"/>
                <a:ea typeface="DejaVu Sans"/>
              </a:rPr>
              <a:t> + </a:t>
            </a:r>
            <a:r>
              <a:rPr b="1" lang="en-US" sz="2000" spc="-1" strike="noStrike">
                <a:solidFill>
                  <a:srgbClr val="ff0000"/>
                </a:solidFill>
                <a:latin typeface="arial"/>
                <a:ea typeface="DejaVu Sans"/>
              </a:rPr>
              <a:t>y</a:t>
            </a:r>
            <a:r>
              <a:rPr b="1" lang="en-US" sz="2000" spc="-1" strike="noStrike">
                <a:solidFill>
                  <a:srgbClr val="729fcf"/>
                </a:solidFill>
                <a:latin typeface="arial"/>
                <a:ea typeface="DejaVu Sans"/>
              </a:rPr>
              <a:t>;</a:t>
            </a:r>
            <a:endParaRPr b="0" lang="en-US" sz="2000" spc="-1" strike="noStrike">
              <a:latin typeface="Arial"/>
            </a:endParaRPr>
          </a:p>
          <a:p>
            <a:pPr>
              <a:lnSpc>
                <a:spcPct val="100000"/>
              </a:lnSpc>
            </a:pPr>
            <a:r>
              <a:rPr b="1" lang="en-US" sz="2000" spc="-1" strike="noStrike">
                <a:solidFill>
                  <a:srgbClr val="729fcf"/>
                </a:solidFill>
                <a:latin typeface="arial"/>
                <a:ea typeface="DejaVu Sans"/>
              </a:rPr>
              <a:t>}</a:t>
            </a:r>
            <a:endParaRPr b="0" lang="en-US" sz="2000" spc="-1" strike="noStrike">
              <a:latin typeface="Arial"/>
            </a:endParaRPr>
          </a:p>
        </p:txBody>
      </p:sp>
      <p:sp>
        <p:nvSpPr>
          <p:cNvPr id="277" name="CustomShape 3"/>
          <p:cNvSpPr/>
          <p:nvPr/>
        </p:nvSpPr>
        <p:spPr>
          <a:xfrm>
            <a:off x="6675120" y="914400"/>
            <a:ext cx="4387680" cy="109584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pPr>
              <a:lnSpc>
                <a:spcPct val="100000"/>
              </a:lnSpc>
            </a:pPr>
            <a:r>
              <a:rPr b="1" lang="en-US" sz="2000" spc="-1" strike="noStrike">
                <a:solidFill>
                  <a:srgbClr val="729fcf"/>
                </a:solidFill>
                <a:latin typeface="arial"/>
                <a:ea typeface="Noto Sans CJK SC"/>
              </a:rPr>
              <a:t>let </a:t>
            </a:r>
            <a:r>
              <a:rPr b="1" lang="en-US" sz="2000" spc="-1" strike="noStrike">
                <a:solidFill>
                  <a:srgbClr val="ff8000"/>
                </a:solidFill>
                <a:latin typeface="arial"/>
                <a:ea typeface="Noto Sans CJK SC"/>
              </a:rPr>
              <a:t>add</a:t>
            </a:r>
            <a:r>
              <a:rPr b="1" lang="en-US" sz="2000" spc="-1" strike="noStrike">
                <a:solidFill>
                  <a:srgbClr val="ff8000"/>
                </a:solidFill>
                <a:latin typeface="arial"/>
                <a:ea typeface="DejaVu Sans"/>
              </a:rPr>
              <a:t> </a:t>
            </a:r>
            <a:r>
              <a:rPr b="1" lang="en-US" sz="2000" spc="-1" strike="noStrike">
                <a:solidFill>
                  <a:srgbClr val="729fcf"/>
                </a:solidFill>
                <a:latin typeface="arial"/>
                <a:ea typeface="DejaVu Sans"/>
              </a:rPr>
              <a:t>=function (</a:t>
            </a:r>
            <a:r>
              <a:rPr b="1" lang="en-US" sz="2000" spc="-1" strike="noStrike">
                <a:solidFill>
                  <a:srgbClr val="ff0000"/>
                </a:solidFill>
                <a:latin typeface="arial"/>
                <a:ea typeface="DejaVu Sans"/>
              </a:rPr>
              <a:t>x</a:t>
            </a:r>
            <a:r>
              <a:rPr b="1" lang="en-US" sz="2000" spc="-1" strike="noStrike">
                <a:solidFill>
                  <a:srgbClr val="729fcf"/>
                </a:solidFill>
                <a:latin typeface="arial"/>
                <a:ea typeface="DejaVu Sans"/>
              </a:rPr>
              <a:t>, </a:t>
            </a:r>
            <a:r>
              <a:rPr b="1" lang="en-US" sz="2000" spc="-1" strike="noStrike">
                <a:solidFill>
                  <a:srgbClr val="ff0000"/>
                </a:solidFill>
                <a:latin typeface="arial"/>
                <a:ea typeface="DejaVu Sans"/>
              </a:rPr>
              <a:t>y</a:t>
            </a:r>
            <a:r>
              <a:rPr b="1" lang="en-US" sz="2000" spc="-1" strike="noStrike">
                <a:solidFill>
                  <a:srgbClr val="729fcf"/>
                </a:solidFill>
                <a:latin typeface="arial"/>
                <a:ea typeface="DejaVu Sans"/>
              </a:rPr>
              <a:t>) {</a:t>
            </a:r>
            <a:endParaRPr b="0" lang="en-US" sz="2000" spc="-1" strike="noStrike">
              <a:latin typeface="Arial"/>
            </a:endParaRPr>
          </a:p>
          <a:p>
            <a:pPr>
              <a:lnSpc>
                <a:spcPct val="100000"/>
              </a:lnSpc>
            </a:pPr>
            <a:r>
              <a:rPr b="1" lang="en-US" sz="2000" spc="-1" strike="noStrike">
                <a:solidFill>
                  <a:srgbClr val="729fcf"/>
                </a:solidFill>
                <a:latin typeface="arial"/>
                <a:ea typeface="DejaVu Sans"/>
              </a:rPr>
              <a:t>   </a:t>
            </a:r>
            <a:r>
              <a:rPr b="1" lang="en-US" sz="2000" spc="-1" strike="noStrike">
                <a:solidFill>
                  <a:srgbClr val="729fcf"/>
                </a:solidFill>
                <a:latin typeface="arial"/>
                <a:ea typeface="DejaVu Sans"/>
              </a:rPr>
              <a:t>	</a:t>
            </a:r>
            <a:r>
              <a:rPr b="1" lang="en-US" sz="2000" spc="-1" strike="noStrike">
                <a:solidFill>
                  <a:srgbClr val="81d41a"/>
                </a:solidFill>
                <a:latin typeface="arial"/>
                <a:ea typeface="DejaVu Sans"/>
              </a:rPr>
              <a:t>return</a:t>
            </a:r>
            <a:r>
              <a:rPr b="1" lang="en-US" sz="2000" spc="-1" strike="noStrike">
                <a:solidFill>
                  <a:srgbClr val="729fcf"/>
                </a:solidFill>
                <a:latin typeface="arial"/>
                <a:ea typeface="DejaVu Sans"/>
              </a:rPr>
              <a:t> </a:t>
            </a:r>
            <a:r>
              <a:rPr b="1" lang="en-US" sz="2000" spc="-1" strike="noStrike">
                <a:solidFill>
                  <a:srgbClr val="ff0000"/>
                </a:solidFill>
                <a:latin typeface="arial"/>
                <a:ea typeface="DejaVu Sans"/>
              </a:rPr>
              <a:t>x</a:t>
            </a:r>
            <a:r>
              <a:rPr b="1" lang="en-US" sz="2000" spc="-1" strike="noStrike">
                <a:solidFill>
                  <a:srgbClr val="729fcf"/>
                </a:solidFill>
                <a:latin typeface="arial"/>
                <a:ea typeface="DejaVu Sans"/>
              </a:rPr>
              <a:t> + </a:t>
            </a:r>
            <a:r>
              <a:rPr b="1" lang="en-US" sz="2000" spc="-1" strike="noStrike">
                <a:solidFill>
                  <a:srgbClr val="ff0000"/>
                </a:solidFill>
                <a:latin typeface="arial"/>
                <a:ea typeface="DejaVu Sans"/>
              </a:rPr>
              <a:t>y</a:t>
            </a:r>
            <a:r>
              <a:rPr b="1" lang="en-US" sz="2000" spc="-1" strike="noStrike">
                <a:solidFill>
                  <a:srgbClr val="729fcf"/>
                </a:solidFill>
                <a:latin typeface="arial"/>
                <a:ea typeface="DejaVu Sans"/>
              </a:rPr>
              <a:t>;</a:t>
            </a:r>
            <a:endParaRPr b="0" lang="en-US" sz="2000" spc="-1" strike="noStrike">
              <a:latin typeface="Arial"/>
            </a:endParaRPr>
          </a:p>
          <a:p>
            <a:pPr>
              <a:lnSpc>
                <a:spcPct val="100000"/>
              </a:lnSpc>
            </a:pPr>
            <a:r>
              <a:rPr b="1" lang="en-US" sz="2000" spc="-1" strike="noStrike">
                <a:solidFill>
                  <a:srgbClr val="729fcf"/>
                </a:solidFill>
                <a:latin typeface="arial"/>
                <a:ea typeface="DejaVu Sans"/>
              </a:rPr>
              <a:t>}</a:t>
            </a:r>
            <a:endParaRPr b="0" lang="en-US" sz="2000" spc="-1" strike="noStrike">
              <a:latin typeface="Arial"/>
            </a:endParaRPr>
          </a:p>
        </p:txBody>
      </p:sp>
      <p:sp>
        <p:nvSpPr>
          <p:cNvPr id="278" name="CustomShape 4"/>
          <p:cNvSpPr/>
          <p:nvPr/>
        </p:nvSpPr>
        <p:spPr>
          <a:xfrm>
            <a:off x="731520" y="2103120"/>
            <a:ext cx="10789560" cy="38386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200" spc="-1" strike="noStrike">
                <a:solidFill>
                  <a:srgbClr val="000000"/>
                </a:solidFill>
                <a:latin typeface="arial"/>
                <a:ea typeface="DejaVu Sans"/>
              </a:rPr>
              <a:t>The first difference – a name</a:t>
            </a:r>
            <a:r>
              <a:rPr b="0" lang="en-US" sz="2200" spc="-1" strike="noStrike">
                <a:solidFill>
                  <a:srgbClr val="ffffff"/>
                </a:solidFill>
                <a:latin typeface="arial"/>
                <a:ea typeface="DejaVu Sans"/>
              </a:rPr>
              <a:t>. When you create a function with a name, that is a function declaration. The name may be omitted in function expressions, making that function “anonymous”.</a:t>
            </a:r>
            <a:endParaRPr b="0" lang="en-US" sz="2200" spc="-1" strike="noStrike">
              <a:latin typeface="Arial"/>
            </a:endParaRPr>
          </a:p>
          <a:p>
            <a:pPr>
              <a:lnSpc>
                <a:spcPct val="100000"/>
              </a:lnSpc>
            </a:pPr>
            <a:r>
              <a:rPr b="1" lang="en-US" sz="2200" spc="-1" strike="noStrike">
                <a:solidFill>
                  <a:srgbClr val="000000"/>
                </a:solidFill>
                <a:latin typeface="arial"/>
                <a:ea typeface="DejaVu Sans"/>
              </a:rPr>
              <a:t>The second difference – hoisting</a:t>
            </a:r>
            <a:r>
              <a:rPr b="1" lang="en-US" sz="2200" spc="-1" strike="noStrike">
                <a:solidFill>
                  <a:srgbClr val="ffffff"/>
                </a:solidFill>
                <a:latin typeface="arial"/>
                <a:ea typeface="DejaVu Sans"/>
              </a:rPr>
              <a:t>.</a:t>
            </a:r>
            <a:endParaRPr b="0" lang="en-US" sz="2200" spc="-1" strike="noStrike">
              <a:latin typeface="Arial"/>
            </a:endParaRPr>
          </a:p>
          <a:p>
            <a:pPr>
              <a:lnSpc>
                <a:spcPct val="100000"/>
              </a:lnSpc>
            </a:pPr>
            <a:r>
              <a:rPr b="0" lang="en-US" sz="2200" spc="-1" strike="noStrike">
                <a:solidFill>
                  <a:srgbClr val="ffffff"/>
                </a:solidFill>
                <a:latin typeface="arial"/>
                <a:ea typeface="DejaVu Sans"/>
              </a:rPr>
              <a:t>Hoisting refers to the availability of functions and variables “at the top” of your code, as opposed to only after they are created. The objects are initialized at compile time and available anywhere in your file. Function declarations are hoisted but function expressions are not.</a:t>
            </a:r>
            <a:endParaRPr b="0" lang="en-US" sz="2200" spc="-1" strike="noStrike">
              <a:latin typeface="Arial"/>
            </a:endParaRPr>
          </a:p>
          <a:p>
            <a:pPr>
              <a:lnSpc>
                <a:spcPct val="100000"/>
              </a:lnSpc>
            </a:pPr>
            <a:r>
              <a:rPr b="1" lang="en-US" sz="2200" spc="-1" strike="noStrike">
                <a:solidFill>
                  <a:srgbClr val="000000"/>
                </a:solidFill>
                <a:latin typeface="arial"/>
                <a:ea typeface="DejaVu Sans"/>
              </a:rPr>
              <a:t>Summary</a:t>
            </a:r>
            <a:r>
              <a:rPr b="0" lang="en-US" sz="2200" spc="-1" strike="noStrike">
                <a:solidFill>
                  <a:srgbClr val="ffffff"/>
                </a:solidFill>
                <a:latin typeface="arial"/>
                <a:ea typeface="DejaVu Sans"/>
              </a:rPr>
              <a:t>, use function declarations when you want to create a function on the global scope and make it available throughout your code. Use function expressions to limit where the function is available, keep your global scope light, and maintain clean syntax.</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9" name="" descr=""/>
          <p:cNvPicPr/>
          <p:nvPr/>
        </p:nvPicPr>
        <p:blipFill>
          <a:blip r:embed="rId1"/>
          <a:stretch/>
        </p:blipFill>
        <p:spPr>
          <a:xfrm>
            <a:off x="1463040" y="1371600"/>
            <a:ext cx="4936680" cy="4296600"/>
          </a:xfrm>
          <a:prstGeom prst="rect">
            <a:avLst/>
          </a:prstGeom>
          <a:ln>
            <a:noFill/>
          </a:ln>
        </p:spPr>
      </p:pic>
      <p:sp>
        <p:nvSpPr>
          <p:cNvPr id="280" name="CustomShape 1"/>
          <p:cNvSpPr/>
          <p:nvPr/>
        </p:nvSpPr>
        <p:spPr>
          <a:xfrm>
            <a:off x="824040" y="640080"/>
            <a:ext cx="10147680" cy="4006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US" sz="3000" spc="-1" strike="noStrike">
                <a:solidFill>
                  <a:srgbClr val="000000"/>
                </a:solidFill>
                <a:latin typeface="Arial"/>
                <a:ea typeface="DejaVu Sans"/>
              </a:rPr>
              <a:t>	</a:t>
            </a:r>
            <a:r>
              <a:rPr b="1" lang="en-US" sz="3000" spc="-1" strike="noStrike">
                <a:solidFill>
                  <a:srgbClr val="000000"/>
                </a:solidFill>
                <a:latin typeface="Arial"/>
                <a:ea typeface="DejaVu Sans"/>
              </a:rPr>
              <a:t>EXAMPLE OF HOISTING</a:t>
            </a:r>
            <a:endParaRPr b="0" lang="en-US" sz="3000" spc="-1" strike="noStrike">
              <a:latin typeface="Arial"/>
            </a:endParaRPr>
          </a:p>
        </p:txBody>
      </p:sp>
      <p:pic>
        <p:nvPicPr>
          <p:cNvPr id="281" name="" descr=""/>
          <p:cNvPicPr/>
          <p:nvPr/>
        </p:nvPicPr>
        <p:blipFill>
          <a:blip r:embed="rId2"/>
          <a:stretch/>
        </p:blipFill>
        <p:spPr>
          <a:xfrm>
            <a:off x="7077240" y="1371600"/>
            <a:ext cx="3370320" cy="429660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2.xml><?xml version="1.0" encoding="utf-8"?>
<ds:datastoreItem xmlns:ds="http://schemas.openxmlformats.org/officeDocument/2006/customXml" ds:itemID="{E9033E08-7FE9-4F6D-B155-A8777B4A5A57}">
  <ds:schemaRefs>
    <ds:schemaRef ds:uri="341e6018-ac0a-4dfb-8409-db9e0d25502e"/>
    <ds:schemaRef ds:uri="835f28f2-30f1-4728-84d2-86d96e14348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975</TotalTime>
  <Application>LibreOffice/6.4.6.2$Linux_X86_64 LibreOffice_project/40$Build-2</Application>
  <Company>Verint Systems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2018-11-02T13:55:27Z</dcterms:created>
  <dc:creator>Strutynska, Viktoriya</dc:creator>
  <dc:description/>
  <dc:language>en-US</dc:language>
  <cp:lastModifiedBy/>
  <dcterms:modified xsi:type="dcterms:W3CDTF">2021-02-21T17:27:48Z</dcterms:modified>
  <cp:revision>8</cp:revision>
  <dc:subject/>
  <dc:title>508/WCAG SERVICE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Verint Systems</vt:lpwstr>
  </property>
  <property fmtid="{D5CDD505-2E9C-101B-9397-08002B2CF9AE}" pid="4" name="ContentTypeId">
    <vt:lpwstr>0x0101004195FC54A15F344D83577B1CDDD67A5D</vt:lpwstr>
  </property>
  <property fmtid="{D5CDD505-2E9C-101B-9397-08002B2CF9AE}" pid="5" name="HiddenSlides">
    <vt:i4>0</vt:i4>
  </property>
  <property fmtid="{D5CDD505-2E9C-101B-9397-08002B2CF9AE}" pid="6" name="HyperlinksChanged">
    <vt:bool>0</vt:bool>
  </property>
  <property fmtid="{D5CDD505-2E9C-101B-9397-08002B2CF9AE}" pid="7" name="LinksUpToDate">
    <vt:bool>0</vt:bool>
  </property>
  <property fmtid="{D5CDD505-2E9C-101B-9397-08002B2CF9AE}" pid="8" name="Notes">
    <vt:i4>1</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17</vt:i4>
  </property>
</Properties>
</file>