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3.wmf" ContentType="image/x-wmf"/>
  <Override PartName="/ppt/media/image4.wmf" ContentType="image/x-wmf"/>
  <Override PartName="/ppt/media/image10.png" ContentType="image/png"/>
  <Override PartName="/ppt/media/image5.wmf" ContentType="image/x-wmf"/>
  <Override PartName="/ppt/media/image11.png" ContentType="image/png"/>
  <Override PartName="/ppt/media/image8.png" ContentType="image/png"/>
  <Override PartName="/ppt/media/image13.png" ContentType="image/png"/>
  <Override PartName="/ppt/media/image14.png" ContentType="image/png"/>
  <Override PartName="/ppt/media/image7.png" ContentType="image/png"/>
  <Override PartName="/ppt/media/image22.jpeg" ContentType="image/jpeg"/>
  <Override PartName="/ppt/media/image9.png" ContentType="image/png"/>
  <Override PartName="/ppt/media/image12.png" ContentType="image/png"/>
  <Override PartName="/ppt/media/image30.png" ContentType="image/png"/>
  <Override PartName="/ppt/media/image15.png" ContentType="image/png"/>
  <Override PartName="/ppt/media/image16.png" ContentType="image/png"/>
  <Override PartName="/ppt/media/image17.png" ContentType="image/png"/>
  <Override PartName="/ppt/media/image6.jpeg" ContentType="image/jpeg"/>
  <Override PartName="/ppt/media/image18.png" ContentType="image/png"/>
  <Override PartName="/ppt/media/image20.jpeg" ContentType="image/jpeg"/>
  <Override PartName="/ppt/media/image19.png" ContentType="image/png"/>
  <Override PartName="/ppt/media/image21.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1.wmf" ContentType="image/x-wmf"/>
  <Override PartName="/ppt/media/image29.png" ContentType="image/png"/>
  <Override PartName="/ppt/media/image2.wmf" ContentType="image/x-wmf"/>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6"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4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49"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3"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55"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5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59"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63"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5"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66"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70"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71"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3"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74"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75"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76"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77"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78"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5" name="PlaceHolder 2"/>
          <p:cNvSpPr>
            <a:spLocks noGrp="1"/>
          </p:cNvSpPr>
          <p:nvPr>
            <p:ph type="body"/>
          </p:nvPr>
        </p:nvSpPr>
        <p:spPr>
          <a:xfrm>
            <a:off x="609480" y="1604520"/>
            <a:ext cx="1097244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27"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33"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34"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36"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37"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38"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0"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1"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2"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4" name="PlaceHolder 2"/>
          <p:cNvSpPr>
            <a:spLocks noGrp="1"/>
          </p:cNvSpPr>
          <p:nvPr>
            <p:ph type="body"/>
          </p:nvPr>
        </p:nvSpPr>
        <p:spPr>
          <a:xfrm>
            <a:off x="609480" y="1604520"/>
            <a:ext cx="10972440" cy="1896840"/>
          </a:xfrm>
          <a:prstGeom prst="rect">
            <a:avLst/>
          </a:prstGeom>
        </p:spPr>
        <p:txBody>
          <a:bodyPr lIns="0" rIns="0" tIns="0" bIns="0">
            <a:normAutofit/>
          </a:bodyPr>
          <a:p>
            <a:endParaRPr b="0" lang="uk-UA" sz="3200" spc="-1" strike="noStrike">
              <a:latin typeface="Arial"/>
            </a:endParaRPr>
          </a:p>
        </p:txBody>
      </p:sp>
      <p:sp>
        <p:nvSpPr>
          <p:cNvPr id="145" name="PlaceHolder 3"/>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7"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149"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
        <p:nvSpPr>
          <p:cNvPr id="150" name="PlaceHolder 5"/>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52" name="PlaceHolder 2"/>
          <p:cNvSpPr>
            <a:spLocks noGrp="1"/>
          </p:cNvSpPr>
          <p:nvPr>
            <p:ph type="body"/>
          </p:nvPr>
        </p:nvSpPr>
        <p:spPr>
          <a:xfrm>
            <a:off x="609480" y="1604520"/>
            <a:ext cx="3533040" cy="1896840"/>
          </a:xfrm>
          <a:prstGeom prst="rect">
            <a:avLst/>
          </a:prstGeom>
        </p:spPr>
        <p:txBody>
          <a:bodyPr lIns="0" rIns="0" tIns="0" bIns="0">
            <a:normAutofit/>
          </a:bodyPr>
          <a:p>
            <a:endParaRPr b="0" lang="uk-UA" sz="3200" spc="-1" strike="noStrike">
              <a:latin typeface="Arial"/>
            </a:endParaRPr>
          </a:p>
        </p:txBody>
      </p:sp>
      <p:sp>
        <p:nvSpPr>
          <p:cNvPr id="153" name="PlaceHolder 3"/>
          <p:cNvSpPr>
            <a:spLocks noGrp="1"/>
          </p:cNvSpPr>
          <p:nvPr>
            <p:ph type="body"/>
          </p:nvPr>
        </p:nvSpPr>
        <p:spPr>
          <a:xfrm>
            <a:off x="4319640" y="1604520"/>
            <a:ext cx="3533040" cy="1896840"/>
          </a:xfrm>
          <a:prstGeom prst="rect">
            <a:avLst/>
          </a:prstGeom>
        </p:spPr>
        <p:txBody>
          <a:bodyPr lIns="0" rIns="0" tIns="0" bIns="0">
            <a:normAutofit/>
          </a:bodyPr>
          <a:p>
            <a:endParaRPr b="0" lang="uk-UA" sz="3200" spc="-1" strike="noStrike">
              <a:latin typeface="Arial"/>
            </a:endParaRPr>
          </a:p>
        </p:txBody>
      </p:sp>
      <p:sp>
        <p:nvSpPr>
          <p:cNvPr id="154" name="PlaceHolder 4"/>
          <p:cNvSpPr>
            <a:spLocks noGrp="1"/>
          </p:cNvSpPr>
          <p:nvPr>
            <p:ph type="body"/>
          </p:nvPr>
        </p:nvSpPr>
        <p:spPr>
          <a:xfrm>
            <a:off x="8029800" y="1604520"/>
            <a:ext cx="3533040" cy="1896840"/>
          </a:xfrm>
          <a:prstGeom prst="rect">
            <a:avLst/>
          </a:prstGeom>
        </p:spPr>
        <p:txBody>
          <a:bodyPr lIns="0" rIns="0" tIns="0" bIns="0">
            <a:normAutofit/>
          </a:bodyPr>
          <a:p>
            <a:endParaRPr b="0" lang="uk-UA" sz="3200" spc="-1" strike="noStrike">
              <a:latin typeface="Arial"/>
            </a:endParaRPr>
          </a:p>
        </p:txBody>
      </p:sp>
      <p:sp>
        <p:nvSpPr>
          <p:cNvPr id="155" name="PlaceHolder 5"/>
          <p:cNvSpPr>
            <a:spLocks noGrp="1"/>
          </p:cNvSpPr>
          <p:nvPr>
            <p:ph type="body"/>
          </p:nvPr>
        </p:nvSpPr>
        <p:spPr>
          <a:xfrm>
            <a:off x="609480" y="3682080"/>
            <a:ext cx="3533040" cy="1896840"/>
          </a:xfrm>
          <a:prstGeom prst="rect">
            <a:avLst/>
          </a:prstGeom>
        </p:spPr>
        <p:txBody>
          <a:bodyPr lIns="0" rIns="0" tIns="0" bIns="0">
            <a:normAutofit/>
          </a:bodyPr>
          <a:p>
            <a:endParaRPr b="0" lang="uk-UA" sz="3200" spc="-1" strike="noStrike">
              <a:latin typeface="Arial"/>
            </a:endParaRPr>
          </a:p>
        </p:txBody>
      </p:sp>
      <p:sp>
        <p:nvSpPr>
          <p:cNvPr id="156" name="PlaceHolder 6"/>
          <p:cNvSpPr>
            <a:spLocks noGrp="1"/>
          </p:cNvSpPr>
          <p:nvPr>
            <p:ph type="body"/>
          </p:nvPr>
        </p:nvSpPr>
        <p:spPr>
          <a:xfrm>
            <a:off x="4319640" y="3682080"/>
            <a:ext cx="3533040" cy="1896840"/>
          </a:xfrm>
          <a:prstGeom prst="rect">
            <a:avLst/>
          </a:prstGeom>
        </p:spPr>
        <p:txBody>
          <a:bodyPr lIns="0" rIns="0" tIns="0" bIns="0">
            <a:normAutofit/>
          </a:bodyPr>
          <a:p>
            <a:endParaRPr b="0" lang="uk-UA" sz="3200" spc="-1" strike="noStrike">
              <a:latin typeface="Arial"/>
            </a:endParaRPr>
          </a:p>
        </p:txBody>
      </p:sp>
      <p:sp>
        <p:nvSpPr>
          <p:cNvPr id="157" name="PlaceHolder 7"/>
          <p:cNvSpPr>
            <a:spLocks noGrp="1"/>
          </p:cNvSpPr>
          <p:nvPr>
            <p:ph type="body"/>
          </p:nvPr>
        </p:nvSpPr>
        <p:spPr>
          <a:xfrm>
            <a:off x="8029800" y="3682080"/>
            <a:ext cx="353304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uk-U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uk-UA"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uk-UA"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uk-U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uk-UA"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uk-UA"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uk-UA"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uk-U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wmf"/><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wmf"/><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wmf"/><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0" name="Picture 8" descr=""/>
          <p:cNvPicPr/>
          <p:nvPr/>
        </p:nvPicPr>
        <p:blipFill>
          <a:blip r:embed="rId2"/>
          <a:stretch/>
        </p:blipFill>
        <p:spPr>
          <a:xfrm>
            <a:off x="9959040" y="5906880"/>
            <a:ext cx="1544760" cy="263160"/>
          </a:xfrm>
          <a:prstGeom prst="rect">
            <a:avLst/>
          </a:prstGeom>
          <a:ln>
            <a:noFill/>
          </a:ln>
        </p:spPr>
      </p:pic>
      <p:pic>
        <p:nvPicPr>
          <p:cNvPr id="1" name="Picture 8" descr=""/>
          <p:cNvPicPr/>
          <p:nvPr/>
        </p:nvPicPr>
        <p:blipFill>
          <a:blip r:embed="rId3"/>
          <a:stretch/>
        </p:blipFill>
        <p:spPr>
          <a:xfrm>
            <a:off x="9959040" y="5906880"/>
            <a:ext cx="1544760" cy="263160"/>
          </a:xfrm>
          <a:prstGeom prst="rect">
            <a:avLst/>
          </a:prstGeom>
          <a:ln>
            <a:noFill/>
          </a:ln>
        </p:spPr>
      </p:pic>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тексту заголовка клацніть </a:t>
            </a:r>
            <a:r>
              <a:rPr b="0" lang="uk-UA" sz="4400" spc="-1" strike="noStrike">
                <a:latin typeface="Arial"/>
              </a:rPr>
              <a:t>мишею</a:t>
            </a:r>
            <a:endParaRPr b="0" lang="uk-UA"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40" name="Picture 8" descr=""/>
          <p:cNvPicPr/>
          <p:nvPr/>
        </p:nvPicPr>
        <p:blipFill>
          <a:blip r:embed="rId2"/>
          <a:stretch/>
        </p:blipFill>
        <p:spPr>
          <a:xfrm>
            <a:off x="9959040" y="5906880"/>
            <a:ext cx="1544760" cy="263160"/>
          </a:xfrm>
          <a:prstGeom prst="rect">
            <a:avLst/>
          </a:prstGeom>
          <a:ln>
            <a:noFill/>
          </a:ln>
        </p:spPr>
      </p:pic>
      <p:sp>
        <p:nvSpPr>
          <p:cNvPr id="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a:t>
            </a:r>
            <a:r>
              <a:rPr b="0" lang="uk-UA" sz="4400" spc="-1" strike="noStrike">
                <a:latin typeface="Arial"/>
              </a:rPr>
              <a:t>тексту </a:t>
            </a:r>
            <a:r>
              <a:rPr b="0" lang="uk-UA" sz="4400" spc="-1" strike="noStrike">
                <a:latin typeface="Arial"/>
              </a:rPr>
              <a:t>заголовка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4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562d7f"/>
            </a:gs>
            <a:gs pos="100000">
              <a:srgbClr val="00bcde"/>
            </a:gs>
          </a:gsLst>
          <a:lin ang="10800000"/>
        </a:gradFill>
      </p:bgPr>
    </p:bg>
    <p:spTree>
      <p:nvGrpSpPr>
        <p:cNvPr id="1" name=""/>
        <p:cNvGrpSpPr/>
        <p:nvPr/>
      </p:nvGrpSpPr>
      <p:grpSpPr>
        <a:xfrm>
          <a:off x="0" y="0"/>
          <a:ext cx="0" cy="0"/>
          <a:chOff x="0" y="0"/>
          <a:chExt cx="0" cy="0"/>
        </a:xfrm>
      </p:grpSpPr>
      <p:pic>
        <p:nvPicPr>
          <p:cNvPr id="79" name="Picture 8" descr=""/>
          <p:cNvPicPr/>
          <p:nvPr/>
        </p:nvPicPr>
        <p:blipFill>
          <a:blip r:embed="rId2"/>
          <a:stretch/>
        </p:blipFill>
        <p:spPr>
          <a:xfrm>
            <a:off x="9959040" y="5906880"/>
            <a:ext cx="1544760" cy="263160"/>
          </a:xfrm>
          <a:prstGeom prst="rect">
            <a:avLst/>
          </a:prstGeom>
          <a:ln>
            <a:noFill/>
          </a:ln>
        </p:spPr>
      </p:pic>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правки </a:t>
            </a:r>
            <a:r>
              <a:rPr b="0" lang="uk-UA" sz="4400" spc="-1" strike="noStrike">
                <a:latin typeface="Arial"/>
              </a:rPr>
              <a:t>тексту </a:t>
            </a:r>
            <a:r>
              <a:rPr b="0" lang="uk-UA" sz="4400" spc="-1" strike="noStrike">
                <a:latin typeface="Arial"/>
              </a:rPr>
              <a:t>заголовка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000000"/>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000000"/>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000000"/>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000000"/>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000000"/>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000000"/>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8" name="Picture 8" descr=""/>
          <p:cNvPicPr/>
          <p:nvPr/>
        </p:nvPicPr>
        <p:blipFill>
          <a:blip r:embed="rId2"/>
          <a:stretch/>
        </p:blipFill>
        <p:spPr>
          <a:xfrm>
            <a:off x="9959040" y="5906880"/>
            <a:ext cx="1544760" cy="263160"/>
          </a:xfrm>
          <a:prstGeom prst="rect">
            <a:avLst/>
          </a:prstGeom>
          <a:ln>
            <a:noFill/>
          </a:ln>
        </p:spPr>
      </p:pic>
      <p:sp>
        <p:nvSpPr>
          <p:cNvPr id="119" name="CustomShape 1"/>
          <p:cNvSpPr/>
          <p:nvPr/>
        </p:nvSpPr>
        <p:spPr>
          <a:xfrm>
            <a:off x="9487080" y="236880"/>
            <a:ext cx="2119320" cy="257040"/>
          </a:xfrm>
          <a:prstGeom prst="rect">
            <a:avLst/>
          </a:prstGeom>
          <a:noFill/>
          <a:ln>
            <a:noFill/>
          </a:ln>
        </p:spPr>
        <p:style>
          <a:lnRef idx="0"/>
          <a:fillRef idx="0"/>
          <a:effectRef idx="0"/>
          <a:fontRef idx="minor"/>
        </p:style>
        <p:txBody>
          <a:bodyPr lIns="90000" rIns="90000" tIns="45000" bIns="45000">
            <a:spAutoFit/>
          </a:bodyPr>
          <a:p>
            <a:pPr algn="r">
              <a:lnSpc>
                <a:spcPct val="100000"/>
              </a:lnSpc>
            </a:pPr>
            <a:r>
              <a:rPr b="0" lang="en-US" sz="1100" spc="-1" strike="noStrike">
                <a:solidFill>
                  <a:srgbClr val="000000"/>
                </a:solidFill>
                <a:latin typeface="Open Sans Regular"/>
                <a:ea typeface="Open Sans Regular"/>
              </a:rPr>
              <a:t>SoftServe Confidential</a:t>
            </a:r>
            <a:endParaRPr b="0" lang="uk-UA" sz="1100" spc="-1" strike="noStrike">
              <a:latin typeface="Arial"/>
            </a:endParaRPr>
          </a:p>
        </p:txBody>
      </p:sp>
      <p:sp>
        <p:nvSpPr>
          <p:cNvPr id="120"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uk-UA" sz="4400" spc="-1" strike="noStrike">
                <a:latin typeface="Arial"/>
              </a:rPr>
              <a:t>Для </a:t>
            </a:r>
            <a:r>
              <a:rPr b="0" lang="uk-UA" sz="4400" spc="-1" strike="noStrike">
                <a:latin typeface="Arial"/>
              </a:rPr>
              <a:t>правки </a:t>
            </a:r>
            <a:r>
              <a:rPr b="0" lang="uk-UA" sz="4400" spc="-1" strike="noStrike">
                <a:latin typeface="Arial"/>
              </a:rPr>
              <a:t>тексту </a:t>
            </a:r>
            <a:r>
              <a:rPr b="0" lang="uk-UA" sz="4400" spc="-1" strike="noStrike">
                <a:latin typeface="Arial"/>
              </a:rPr>
              <a:t>заголовк</a:t>
            </a:r>
            <a:r>
              <a:rPr b="0" lang="uk-UA" sz="4400" spc="-1" strike="noStrike">
                <a:latin typeface="Arial"/>
              </a:rPr>
              <a:t>а </a:t>
            </a:r>
            <a:r>
              <a:rPr b="0" lang="uk-UA" sz="4400" spc="-1" strike="noStrike">
                <a:latin typeface="Arial"/>
              </a:rPr>
              <a:t>клацніть </a:t>
            </a:r>
            <a:r>
              <a:rPr b="0" lang="uk-UA" sz="4400" spc="-1" strike="noStrike">
                <a:latin typeface="Arial"/>
              </a:rPr>
              <a:t>мишею</a:t>
            </a:r>
            <a:endParaRPr b="0" lang="uk-UA" sz="4400" spc="-1" strike="noStrike">
              <a:latin typeface="Arial"/>
            </a:endParaRPr>
          </a:p>
        </p:txBody>
      </p:sp>
      <p:sp>
        <p:nvSpPr>
          <p:cNvPr id="121"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uk-UA" sz="3200" spc="-1" strike="noStrike">
                <a:latin typeface="Arial"/>
              </a:rPr>
              <a:t>Для редагування структури клацніть мишею</a:t>
            </a:r>
            <a:endParaRPr b="0" lang="uk-UA" sz="3200" spc="-1" strike="noStrike">
              <a:latin typeface="Arial"/>
            </a:endParaRPr>
          </a:p>
          <a:p>
            <a:pPr lvl="1" marL="864000" indent="-324000">
              <a:spcBef>
                <a:spcPts val="1134"/>
              </a:spcBef>
              <a:buClr>
                <a:srgbClr val="ffffff"/>
              </a:buClr>
              <a:buSzPct val="75000"/>
              <a:buFont typeface="Symbol" charset="2"/>
              <a:buChar char=""/>
            </a:pPr>
            <a:r>
              <a:rPr b="0" lang="uk-UA" sz="2800" spc="-1" strike="noStrike">
                <a:latin typeface="Arial"/>
              </a:rPr>
              <a:t>Другий рівень структури</a:t>
            </a:r>
            <a:endParaRPr b="0" lang="uk-UA" sz="2800" spc="-1" strike="noStrike">
              <a:latin typeface="Arial"/>
            </a:endParaRPr>
          </a:p>
          <a:p>
            <a:pPr lvl="2" marL="1296000" indent="-288000">
              <a:spcBef>
                <a:spcPts val="850"/>
              </a:spcBef>
              <a:buClr>
                <a:srgbClr val="ffffff"/>
              </a:buClr>
              <a:buSzPct val="45000"/>
              <a:buFont typeface="Wingdings" charset="2"/>
              <a:buChar char=""/>
            </a:pPr>
            <a:r>
              <a:rPr b="0" lang="uk-UA" sz="2400" spc="-1" strike="noStrike">
                <a:latin typeface="Arial"/>
              </a:rPr>
              <a:t>Третій рівень структури</a:t>
            </a:r>
            <a:endParaRPr b="0" lang="uk-UA" sz="2400" spc="-1" strike="noStrike">
              <a:latin typeface="Arial"/>
            </a:endParaRPr>
          </a:p>
          <a:p>
            <a:pPr lvl="3" marL="1728000" indent="-216000">
              <a:spcBef>
                <a:spcPts val="567"/>
              </a:spcBef>
              <a:buClr>
                <a:srgbClr val="ffffff"/>
              </a:buClr>
              <a:buSzPct val="75000"/>
              <a:buFont typeface="Symbol" charset="2"/>
              <a:buChar char=""/>
            </a:pPr>
            <a:r>
              <a:rPr b="0" lang="uk-UA" sz="2000" spc="-1" strike="noStrike">
                <a:latin typeface="Arial"/>
              </a:rPr>
              <a:t>Четвертий рівень структури</a:t>
            </a:r>
            <a:endParaRPr b="0" lang="uk-UA" sz="2000" spc="-1" strike="noStrike">
              <a:latin typeface="Arial"/>
            </a:endParaRPr>
          </a:p>
          <a:p>
            <a:pPr lvl="4" marL="2160000" indent="-216000">
              <a:spcBef>
                <a:spcPts val="283"/>
              </a:spcBef>
              <a:buClr>
                <a:srgbClr val="ffffff"/>
              </a:buClr>
              <a:buSzPct val="45000"/>
              <a:buFont typeface="Wingdings" charset="2"/>
              <a:buChar char=""/>
            </a:pPr>
            <a:r>
              <a:rPr b="0" lang="uk-UA" sz="2000" spc="-1" strike="noStrike">
                <a:latin typeface="Arial"/>
              </a:rPr>
              <a:t>П'ятий рівень структури</a:t>
            </a:r>
            <a:endParaRPr b="0" lang="uk-UA" sz="2000" spc="-1" strike="noStrike">
              <a:latin typeface="Arial"/>
            </a:endParaRPr>
          </a:p>
          <a:p>
            <a:pPr lvl="5" marL="2592000" indent="-216000">
              <a:spcBef>
                <a:spcPts val="283"/>
              </a:spcBef>
              <a:buClr>
                <a:srgbClr val="ffffff"/>
              </a:buClr>
              <a:buSzPct val="45000"/>
              <a:buFont typeface="Wingdings" charset="2"/>
              <a:buChar char=""/>
            </a:pPr>
            <a:r>
              <a:rPr b="0" lang="uk-UA" sz="2000" spc="-1" strike="noStrike">
                <a:latin typeface="Arial"/>
              </a:rPr>
              <a:t>Шостий рівень структури</a:t>
            </a:r>
            <a:endParaRPr b="0" lang="uk-UA" sz="2000" spc="-1" strike="noStrike">
              <a:latin typeface="Arial"/>
            </a:endParaRPr>
          </a:p>
          <a:p>
            <a:pPr lvl="6" marL="3024000" indent="-216000">
              <a:spcBef>
                <a:spcPts val="283"/>
              </a:spcBef>
              <a:buClr>
                <a:srgbClr val="ffffff"/>
              </a:buClr>
              <a:buSzPct val="45000"/>
              <a:buFont typeface="Wingdings" charset="2"/>
              <a:buChar char=""/>
            </a:pPr>
            <a:r>
              <a:rPr b="0" lang="uk-UA" sz="2000" spc="-1" strike="noStrike">
                <a:latin typeface="Arial"/>
              </a:rPr>
              <a:t>Сьомий рівень структури</a:t>
            </a:r>
            <a:endParaRPr b="0" lang="uk-U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gist.github.com/wojteklu/73c6914cc446146b8b533c0988cf8d29" TargetMode="External"/><Relationship Id="rId2" Type="http://schemas.openxmlformats.org/officeDocument/2006/relationships/hyperlink" Target="https://levelup.gitconnected.com/javascript-clean-code-solid-9d135f824180" TargetMode="External"/><Relationship Id="rId3" Type="http://schemas.openxmlformats.org/officeDocument/2006/relationships/hyperlink" Target="https://medium.com/javascript-in-plain-english/javascript-clean-code-best-practices-461c24c53cae" TargetMode="External"/><Relationship Id="rId4" Type="http://schemas.openxmlformats.org/officeDocument/2006/relationships/hyperlink" Target="https://github.com/ryanmcdermott/clean-code-javascript" TargetMode="External"/><Relationship Id="rId5" Type="http://schemas.openxmlformats.org/officeDocument/2006/relationships/hyperlink" Target="https://dzone.com/articles/6-tips-to-help-you-write-cleaner-code-in-nodejs" TargetMode="External"/><Relationship Id="rId6" Type="http://schemas.openxmlformats.org/officeDocument/2006/relationships/hyperlink" Target="https://thenextweb.com/syndication/2020/07/25/how-to-write-cleaner-code-with-javascript/" TargetMode="External"/><Relationship Id="rId7" Type="http://schemas.openxmlformats.org/officeDocument/2006/relationships/hyperlink" Target="https://www.atyantik.com/clean-code-practices-javascript/" TargetMode="External"/><Relationship Id="rId8" Type="http://schemas.openxmlformats.org/officeDocument/2006/relationships/hyperlink" Target="https://blog.bitsrc.io/solid-the-dependency-inversion-principle-in-angular-6e4b9c484960" TargetMode="External"/><Relationship Id="rId9"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85800" y="685800"/>
            <a:ext cx="10818360" cy="683640"/>
          </a:xfrm>
          <a:prstGeom prst="rect">
            <a:avLst/>
          </a:prstGeom>
          <a:noFill/>
          <a:ln>
            <a:noFill/>
          </a:ln>
        </p:spPr>
        <p:style>
          <a:lnRef idx="0"/>
          <a:fillRef idx="0"/>
          <a:effectRef idx="0"/>
          <a:fontRef idx="minor"/>
        </p:style>
      </p:sp>
      <p:sp>
        <p:nvSpPr>
          <p:cNvPr id="159" name="CustomShape 2"/>
          <p:cNvSpPr/>
          <p:nvPr/>
        </p:nvSpPr>
        <p:spPr>
          <a:xfrm>
            <a:off x="685800" y="2057400"/>
            <a:ext cx="10818360" cy="3426840"/>
          </a:xfrm>
          <a:prstGeom prst="rect">
            <a:avLst/>
          </a:prstGeom>
          <a:noFill/>
          <a:ln>
            <a:noFill/>
          </a:ln>
        </p:spPr>
        <p:style>
          <a:lnRef idx="0"/>
          <a:fillRef idx="0"/>
          <a:effectRef idx="0"/>
          <a:fontRef idx="minor"/>
        </p:style>
      </p:sp>
      <p:sp>
        <p:nvSpPr>
          <p:cNvPr id="160" name="CustomShape 3"/>
          <p:cNvSpPr/>
          <p:nvPr/>
        </p:nvSpPr>
        <p:spPr>
          <a:xfrm>
            <a:off x="576000" y="1008000"/>
            <a:ext cx="3598920" cy="5306400"/>
          </a:xfrm>
          <a:prstGeom prst="rect">
            <a:avLst/>
          </a:prstGeom>
          <a:noFill/>
          <a:ln>
            <a:noFill/>
          </a:ln>
        </p:spPr>
        <p:style>
          <a:lnRef idx="0"/>
          <a:fillRef idx="0"/>
          <a:effectRef idx="0"/>
          <a:fontRef idx="minor"/>
        </p:style>
      </p:sp>
      <p:sp>
        <p:nvSpPr>
          <p:cNvPr id="161" name="CustomShape 4"/>
          <p:cNvSpPr/>
          <p:nvPr/>
        </p:nvSpPr>
        <p:spPr>
          <a:xfrm>
            <a:off x="832680" y="5837400"/>
            <a:ext cx="3465360" cy="293400"/>
          </a:xfrm>
          <a:prstGeom prst="rect">
            <a:avLst/>
          </a:prstGeom>
          <a:noFill/>
          <a:ln>
            <a:noFill/>
          </a:ln>
        </p:spPr>
        <p:style>
          <a:lnRef idx="0"/>
          <a:fillRef idx="0"/>
          <a:effectRef idx="0"/>
          <a:fontRef idx="minor"/>
        </p:style>
      </p:sp>
      <p:sp>
        <p:nvSpPr>
          <p:cNvPr id="162" name="CustomShape 5"/>
          <p:cNvSpPr/>
          <p:nvPr/>
        </p:nvSpPr>
        <p:spPr>
          <a:xfrm>
            <a:off x="-61560" y="97200"/>
            <a:ext cx="12389040" cy="6681240"/>
          </a:xfrm>
          <a:prstGeom prst="rect">
            <a:avLst/>
          </a:prstGeom>
          <a:noFill/>
          <a:ln>
            <a:noFill/>
          </a:ln>
        </p:spPr>
        <p:style>
          <a:lnRef idx="0"/>
          <a:fillRef idx="0"/>
          <a:effectRef idx="0"/>
          <a:fontRef idx="minor"/>
        </p:style>
        <p:txBody>
          <a:bodyPr lIns="90000" rIns="90000" tIns="45000" bIns="45000" anchor="ctr">
            <a:noAutofit/>
          </a:bodyPr>
          <a:p>
            <a:pPr>
              <a:lnSpc>
                <a:spcPts val="11001"/>
              </a:lnSpc>
            </a:pPr>
            <a:r>
              <a:rPr b="0" lang="en-US" sz="150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WRITING</a:t>
            </a:r>
            <a:endParaRPr b="0" lang="uk-UA" sz="13500" spc="-1" strike="noStrike">
              <a:latin typeface="Arial"/>
            </a:endParaRPr>
          </a:p>
          <a:p>
            <a:pPr>
              <a:lnSpc>
                <a:spcPts val="11001"/>
              </a:lnSpc>
            </a:pP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	</a:t>
            </a:r>
            <a:r>
              <a:rPr b="0" lang="en-US" sz="13500" spc="-1" strike="noStrike">
                <a:solidFill>
                  <a:srgbClr val="ffffff"/>
                </a:solidFill>
                <a:latin typeface="Proxima Nova Black"/>
                <a:ea typeface="Noto Sans CJK SC"/>
              </a:rPr>
              <a:t>CLEAN             CODE</a:t>
            </a:r>
            <a:endParaRPr b="0" lang="uk-UA" sz="135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685800" y="685800"/>
            <a:ext cx="10818360" cy="683640"/>
          </a:xfrm>
          <a:prstGeom prst="rect">
            <a:avLst/>
          </a:prstGeom>
          <a:noFill/>
          <a:ln>
            <a:noFill/>
          </a:ln>
        </p:spPr>
        <p:style>
          <a:lnRef idx="0"/>
          <a:fillRef idx="0"/>
          <a:effectRef idx="0"/>
          <a:fontRef idx="minor"/>
        </p:style>
      </p:sp>
      <p:sp>
        <p:nvSpPr>
          <p:cNvPr id="200" name="CustomShape 2"/>
          <p:cNvSpPr/>
          <p:nvPr/>
        </p:nvSpPr>
        <p:spPr>
          <a:xfrm>
            <a:off x="6330600" y="2057400"/>
            <a:ext cx="5173200" cy="3426840"/>
          </a:xfrm>
          <a:prstGeom prst="rect">
            <a:avLst/>
          </a:prstGeom>
          <a:noFill/>
          <a:ln>
            <a:noFill/>
          </a:ln>
        </p:spPr>
        <p:style>
          <a:lnRef idx="0"/>
          <a:fillRef idx="0"/>
          <a:effectRef idx="0"/>
          <a:fontRef idx="minor"/>
        </p:style>
      </p:sp>
      <p:sp>
        <p:nvSpPr>
          <p:cNvPr id="201" name="CustomShape 3"/>
          <p:cNvSpPr/>
          <p:nvPr/>
        </p:nvSpPr>
        <p:spPr>
          <a:xfrm>
            <a:off x="4608000" y="432000"/>
            <a:ext cx="2422800" cy="798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202" name="CustomShape 4"/>
          <p:cNvSpPr/>
          <p:nvPr/>
        </p:nvSpPr>
        <p:spPr>
          <a:xfrm>
            <a:off x="-163080" y="1202760"/>
            <a:ext cx="12042000" cy="1100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Liberation Serif;Times New Roman"/>
                <a:ea typeface="Lohit Devanagari"/>
              </a:rPr>
              <a:t> </a:t>
            </a:r>
            <a:r>
              <a:rPr b="1" lang="uk-UA" sz="3600" spc="-1" strike="noStrike">
                <a:solidFill>
                  <a:srgbClr val="ffffff"/>
                </a:solidFill>
                <a:latin typeface="Liberation Serif;Times New Roman"/>
                <a:ea typeface="Lohit Devanagari"/>
              </a:rPr>
              <a:t>Використовуйте коментарі для роз’яснень </a:t>
            </a:r>
            <a:endParaRPr b="0" lang="uk-UA" sz="3600" spc="-1" strike="noStrike">
              <a:latin typeface="Arial"/>
            </a:endParaRPr>
          </a:p>
        </p:txBody>
      </p:sp>
      <p:pic>
        <p:nvPicPr>
          <p:cNvPr id="203" name="" descr=""/>
          <p:cNvPicPr/>
          <p:nvPr/>
        </p:nvPicPr>
        <p:blipFill>
          <a:blip r:embed="rId1"/>
          <a:stretch/>
        </p:blipFill>
        <p:spPr>
          <a:xfrm>
            <a:off x="1440000" y="1944000"/>
            <a:ext cx="8351640" cy="4246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648000" y="550440"/>
            <a:ext cx="10870920" cy="51912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Неважливо, наскільки ми намагаємось придумати значущі імена для наших змінних, функцій та методів. Наш код сам по собі ще не настільки ідеальний, як може бути. Проблема може бути в тому, що його важко зрозуміти чи використати. Деколи ми не знаємо, чому ми реалізуємо ту чи іншу функцію чи метод або чому хтось створив її саме таким чином. Також, коли ми опиняємось у ситуації, коли ми вирішили застосувати якийсь хак, швидке виправлення чи нетрадиційний підхід. Отож потрібно використовувати коментарі для пояснення, чому ми зробили те, що зробили. Краще використовувати один-два рядки для коментаря з поясненнями, ніж змушувати людей гадати.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85800" y="685800"/>
            <a:ext cx="10818360" cy="683640"/>
          </a:xfrm>
          <a:prstGeom prst="rect">
            <a:avLst/>
          </a:prstGeom>
          <a:noFill/>
          <a:ln>
            <a:noFill/>
          </a:ln>
        </p:spPr>
        <p:style>
          <a:lnRef idx="0"/>
          <a:fillRef idx="0"/>
          <a:effectRef idx="0"/>
          <a:fontRef idx="minor"/>
        </p:style>
      </p:sp>
      <p:sp>
        <p:nvSpPr>
          <p:cNvPr id="206" name="CustomShape 2"/>
          <p:cNvSpPr/>
          <p:nvPr/>
        </p:nvSpPr>
        <p:spPr>
          <a:xfrm>
            <a:off x="685800" y="2057400"/>
            <a:ext cx="5172840" cy="3426840"/>
          </a:xfrm>
          <a:prstGeom prst="rect">
            <a:avLst/>
          </a:prstGeom>
          <a:noFill/>
          <a:ln>
            <a:noFill/>
          </a:ln>
        </p:spPr>
        <p:style>
          <a:lnRef idx="0"/>
          <a:fillRef idx="0"/>
          <a:effectRef idx="0"/>
          <a:fontRef idx="minor"/>
        </p:style>
      </p:sp>
      <p:sp>
        <p:nvSpPr>
          <p:cNvPr id="207" name="CustomShape 3"/>
          <p:cNvSpPr/>
          <p:nvPr/>
        </p:nvSpPr>
        <p:spPr>
          <a:xfrm>
            <a:off x="6330600" y="2057400"/>
            <a:ext cx="5173200" cy="3426840"/>
          </a:xfrm>
          <a:prstGeom prst="rect">
            <a:avLst/>
          </a:prstGeom>
          <a:noFill/>
          <a:ln>
            <a:noFill/>
          </a:ln>
        </p:spPr>
        <p:style>
          <a:lnRef idx="0"/>
          <a:fillRef idx="0"/>
          <a:effectRef idx="0"/>
          <a:fontRef idx="minor"/>
        </p:style>
      </p:sp>
      <p:sp>
        <p:nvSpPr>
          <p:cNvPr id="208" name="CustomShape 4"/>
          <p:cNvSpPr/>
          <p:nvPr/>
        </p:nvSpPr>
        <p:spPr>
          <a:xfrm>
            <a:off x="4536000" y="504000"/>
            <a:ext cx="2422800" cy="798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209" name="CustomShape 5"/>
          <p:cNvSpPr/>
          <p:nvPr/>
        </p:nvSpPr>
        <p:spPr>
          <a:xfrm>
            <a:off x="216000" y="1202760"/>
            <a:ext cx="12042000" cy="1100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000000"/>
                </a:solidFill>
                <a:latin typeface="Liberation Serif;Times New Roman"/>
                <a:ea typeface="Lohit Devanagari"/>
              </a:rPr>
              <a:t> </a:t>
            </a:r>
            <a:r>
              <a:rPr b="1" lang="uk-UA" sz="3600" spc="-1" strike="noStrike">
                <a:solidFill>
                  <a:srgbClr val="ffffff"/>
                </a:solidFill>
                <a:latin typeface="Arial"/>
                <a:ea typeface="Lohit Devanagari"/>
              </a:rPr>
              <a:t>Дотримуватись послідовності </a:t>
            </a:r>
            <a:endParaRPr b="0" lang="uk-UA" sz="3600" spc="-1" strike="noStrike">
              <a:latin typeface="Arial"/>
            </a:endParaRPr>
          </a:p>
        </p:txBody>
      </p:sp>
      <p:sp>
        <p:nvSpPr>
          <p:cNvPr id="210" name="CustomShape 6"/>
          <p:cNvSpPr/>
          <p:nvPr/>
        </p:nvSpPr>
        <p:spPr>
          <a:xfrm>
            <a:off x="685800" y="1944000"/>
            <a:ext cx="10833120" cy="3915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Коли ми знаходимо конкретні практики кодування або стиль, який нам подобається, ми повинні дотримуватися цього і використовувати його скрізь. Використання різних методів кодування чи стилів у різних проектах - це не гарна ідея. Проект, написаний різними стилями — це все одно, що книжка на різних мовах. Завжди в такій ситуації знайдеться той хто чогось не розуміє. Тому є загально прийняті норми, яких потрібно дотримуватись. Наприклад такі, які показані в наступному слайді.</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3888000" y="1815480"/>
            <a:ext cx="4246920" cy="3655440"/>
          </a:xfrm>
          <a:prstGeom prst="rect">
            <a:avLst/>
          </a:prstGeom>
          <a:ln>
            <a:noFill/>
          </a:ln>
        </p:spPr>
      </p:pic>
      <p:sp>
        <p:nvSpPr>
          <p:cNvPr id="212" name="Line 1"/>
          <p:cNvSpPr/>
          <p:nvPr/>
        </p:nvSpPr>
        <p:spPr>
          <a:xfrm flipH="1">
            <a:off x="5256000" y="1080000"/>
            <a:ext cx="360000" cy="792000"/>
          </a:xfrm>
          <a:prstGeom prst="line">
            <a:avLst/>
          </a:prstGeom>
          <a:ln w="10080">
            <a:solidFill>
              <a:srgbClr val="000000"/>
            </a:solidFill>
            <a:round/>
            <a:tailEnd len="med" type="triangle" w="med"/>
          </a:ln>
        </p:spPr>
        <p:style>
          <a:lnRef idx="0"/>
          <a:fillRef idx="0"/>
          <a:effectRef idx="0"/>
          <a:fontRef idx="minor"/>
        </p:style>
      </p:sp>
      <p:sp>
        <p:nvSpPr>
          <p:cNvPr id="213" name="CustomShape 2"/>
          <p:cNvSpPr/>
          <p:nvPr/>
        </p:nvSpPr>
        <p:spPr>
          <a:xfrm>
            <a:off x="5040000" y="433080"/>
            <a:ext cx="1870920" cy="43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 між параметрами</a:t>
            </a:r>
            <a:endParaRPr b="0" lang="uk-UA" sz="1800" spc="-1" strike="noStrike">
              <a:latin typeface="Arial"/>
            </a:endParaRPr>
          </a:p>
        </p:txBody>
      </p:sp>
      <p:sp>
        <p:nvSpPr>
          <p:cNvPr id="214" name="Line 3"/>
          <p:cNvSpPr/>
          <p:nvPr/>
        </p:nvSpPr>
        <p:spPr>
          <a:xfrm flipV="1">
            <a:off x="5544000" y="1166040"/>
            <a:ext cx="2160000" cy="705960"/>
          </a:xfrm>
          <a:prstGeom prst="line">
            <a:avLst/>
          </a:prstGeom>
          <a:ln w="10080">
            <a:solidFill>
              <a:srgbClr val="000000"/>
            </a:solidFill>
            <a:round/>
            <a:headEnd len="med" type="triangle" w="med"/>
          </a:ln>
        </p:spPr>
        <p:style>
          <a:lnRef idx="0"/>
          <a:fillRef idx="0"/>
          <a:effectRef idx="0"/>
          <a:fontRef idx="minor"/>
        </p:style>
      </p:sp>
      <p:sp>
        <p:nvSpPr>
          <p:cNvPr id="215" name="CustomShape 4"/>
          <p:cNvSpPr/>
          <p:nvPr/>
        </p:nvSpPr>
        <p:spPr>
          <a:xfrm>
            <a:off x="7344000" y="432000"/>
            <a:ext cx="3383640" cy="430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Перша фігурна дужка в тому ж рядку після пробілу</a:t>
            </a:r>
            <a:endParaRPr b="0" lang="uk-UA" sz="1800" spc="-1" strike="noStrike">
              <a:latin typeface="Arial"/>
            </a:endParaRPr>
          </a:p>
        </p:txBody>
      </p:sp>
      <p:sp>
        <p:nvSpPr>
          <p:cNvPr id="216" name="Line 5"/>
          <p:cNvSpPr/>
          <p:nvPr/>
        </p:nvSpPr>
        <p:spPr>
          <a:xfrm flipH="1" flipV="1">
            <a:off x="4248000" y="1152000"/>
            <a:ext cx="648000" cy="720000"/>
          </a:xfrm>
          <a:prstGeom prst="line">
            <a:avLst/>
          </a:prstGeom>
          <a:ln w="10080">
            <a:solidFill>
              <a:srgbClr val="000000"/>
            </a:solidFill>
            <a:round/>
            <a:headEnd len="med" type="triangle" w="med"/>
          </a:ln>
        </p:spPr>
        <p:style>
          <a:lnRef idx="0"/>
          <a:fillRef idx="0"/>
          <a:effectRef idx="0"/>
          <a:fontRef idx="minor"/>
        </p:style>
      </p:sp>
      <p:sp>
        <p:nvSpPr>
          <p:cNvPr id="217" name="CustomShape 6"/>
          <p:cNvSpPr/>
          <p:nvPr/>
        </p:nvSpPr>
        <p:spPr>
          <a:xfrm>
            <a:off x="1944000" y="432000"/>
            <a:ext cx="2446920" cy="430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Без пробілів між ім’ям функції та першою дужкою</a:t>
            </a:r>
            <a:endParaRPr b="0" lang="uk-UA" sz="1800" spc="-1" strike="noStrike">
              <a:latin typeface="Arial"/>
            </a:endParaRPr>
          </a:p>
        </p:txBody>
      </p:sp>
      <p:sp>
        <p:nvSpPr>
          <p:cNvPr id="218" name="Line 7"/>
          <p:cNvSpPr/>
          <p:nvPr/>
        </p:nvSpPr>
        <p:spPr>
          <a:xfrm flipH="1" flipV="1">
            <a:off x="3024000" y="1944000"/>
            <a:ext cx="936000" cy="216000"/>
          </a:xfrm>
          <a:prstGeom prst="line">
            <a:avLst/>
          </a:prstGeom>
          <a:ln>
            <a:solidFill>
              <a:srgbClr val="000000"/>
            </a:solidFill>
            <a:headEnd len="med" type="triangle" w="med"/>
          </a:ln>
        </p:spPr>
        <p:style>
          <a:lnRef idx="0"/>
          <a:fillRef idx="0"/>
          <a:effectRef idx="0"/>
          <a:fontRef idx="minor"/>
        </p:style>
      </p:sp>
      <p:sp>
        <p:nvSpPr>
          <p:cNvPr id="219" name="CustomShape 8"/>
          <p:cNvSpPr/>
          <p:nvPr/>
        </p:nvSpPr>
        <p:spPr>
          <a:xfrm>
            <a:off x="936000" y="1584000"/>
            <a:ext cx="266292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Відступ 2 пробіли</a:t>
            </a:r>
            <a:endParaRPr b="0" lang="uk-UA" sz="1800" spc="-1" strike="noStrike">
              <a:latin typeface="Arial"/>
            </a:endParaRPr>
          </a:p>
        </p:txBody>
      </p:sp>
      <p:sp>
        <p:nvSpPr>
          <p:cNvPr id="220" name="CustomShape 9"/>
          <p:cNvSpPr/>
          <p:nvPr/>
        </p:nvSpPr>
        <p:spPr>
          <a:xfrm>
            <a:off x="8280000" y="1585080"/>
            <a:ext cx="3671640" cy="43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Пробіли навколо операторів</a:t>
            </a:r>
            <a:endParaRPr b="0" lang="uk-UA" sz="1800" spc="-1" strike="noStrike">
              <a:latin typeface="Arial"/>
            </a:endParaRPr>
          </a:p>
        </p:txBody>
      </p:sp>
      <p:sp>
        <p:nvSpPr>
          <p:cNvPr id="221" name="Line 10"/>
          <p:cNvSpPr/>
          <p:nvPr/>
        </p:nvSpPr>
        <p:spPr>
          <a:xfrm flipV="1">
            <a:off x="5688000" y="1944000"/>
            <a:ext cx="2664000" cy="504000"/>
          </a:xfrm>
          <a:prstGeom prst="line">
            <a:avLst/>
          </a:prstGeom>
          <a:ln w="10080">
            <a:solidFill>
              <a:srgbClr val="000000"/>
            </a:solidFill>
            <a:round/>
            <a:headEnd len="med" type="triangle" w="med"/>
          </a:ln>
        </p:spPr>
        <p:style>
          <a:lnRef idx="0"/>
          <a:fillRef idx="0"/>
          <a:effectRef idx="0"/>
          <a:fontRef idx="minor"/>
        </p:style>
      </p:sp>
      <p:sp>
        <p:nvSpPr>
          <p:cNvPr id="222" name="Line 11"/>
          <p:cNvSpPr/>
          <p:nvPr/>
        </p:nvSpPr>
        <p:spPr>
          <a:xfrm>
            <a:off x="5328000" y="2736000"/>
            <a:ext cx="3096000" cy="0"/>
          </a:xfrm>
          <a:prstGeom prst="line">
            <a:avLst/>
          </a:prstGeom>
          <a:ln w="10080">
            <a:solidFill>
              <a:srgbClr val="000000"/>
            </a:solidFill>
            <a:round/>
            <a:headEnd len="med" type="triangle" w="med"/>
          </a:ln>
        </p:spPr>
        <p:style>
          <a:lnRef idx="0"/>
          <a:fillRef idx="0"/>
          <a:effectRef idx="0"/>
          <a:fontRef idx="minor"/>
        </p:style>
      </p:sp>
      <p:sp>
        <p:nvSpPr>
          <p:cNvPr id="223" name="CustomShape 12"/>
          <p:cNvSpPr/>
          <p:nvPr/>
        </p:nvSpPr>
        <p:spPr>
          <a:xfrm>
            <a:off x="8496000" y="2520000"/>
            <a:ext cx="388764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Крапка з комою обов’язкова</a:t>
            </a:r>
            <a:endParaRPr b="0" lang="uk-UA" sz="1800" spc="-1" strike="noStrike">
              <a:latin typeface="Arial"/>
            </a:endParaRPr>
          </a:p>
        </p:txBody>
      </p:sp>
      <p:sp>
        <p:nvSpPr>
          <p:cNvPr id="224" name="Line 13"/>
          <p:cNvSpPr/>
          <p:nvPr/>
        </p:nvSpPr>
        <p:spPr>
          <a:xfrm flipV="1">
            <a:off x="5616000" y="3384000"/>
            <a:ext cx="2808000" cy="360000"/>
          </a:xfrm>
          <a:prstGeom prst="line">
            <a:avLst/>
          </a:prstGeom>
          <a:ln w="10080">
            <a:solidFill>
              <a:srgbClr val="000000"/>
            </a:solidFill>
            <a:round/>
            <a:headEnd len="med" type="triangle" w="med"/>
          </a:ln>
        </p:spPr>
        <p:style>
          <a:lnRef idx="0"/>
          <a:fillRef idx="0"/>
          <a:effectRef idx="0"/>
          <a:fontRef idx="minor"/>
        </p:style>
      </p:sp>
      <p:sp>
        <p:nvSpPr>
          <p:cNvPr id="225" name="CustomShape 14"/>
          <p:cNvSpPr/>
          <p:nvPr/>
        </p:nvSpPr>
        <p:spPr>
          <a:xfrm>
            <a:off x="8496000" y="3223800"/>
            <a:ext cx="3167640" cy="430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 між параметрами</a:t>
            </a:r>
            <a:endParaRPr b="0" lang="uk-UA" sz="1800" spc="-1" strike="noStrike">
              <a:latin typeface="Arial"/>
            </a:endParaRPr>
          </a:p>
        </p:txBody>
      </p:sp>
      <p:sp>
        <p:nvSpPr>
          <p:cNvPr id="226" name="Line 15"/>
          <p:cNvSpPr/>
          <p:nvPr/>
        </p:nvSpPr>
        <p:spPr>
          <a:xfrm flipV="1">
            <a:off x="6264000" y="4248000"/>
            <a:ext cx="2088000" cy="216000"/>
          </a:xfrm>
          <a:prstGeom prst="line">
            <a:avLst/>
          </a:prstGeom>
          <a:ln w="10080">
            <a:solidFill>
              <a:srgbClr val="000000"/>
            </a:solidFill>
            <a:round/>
            <a:headEnd len="med" type="triangle" w="med"/>
          </a:ln>
        </p:spPr>
        <p:style>
          <a:lnRef idx="0"/>
          <a:fillRef idx="0"/>
          <a:effectRef idx="0"/>
          <a:fontRef idx="minor"/>
        </p:style>
      </p:sp>
      <p:sp>
        <p:nvSpPr>
          <p:cNvPr id="227" name="CustomShape 16"/>
          <p:cNvSpPr/>
          <p:nvPr/>
        </p:nvSpPr>
        <p:spPr>
          <a:xfrm>
            <a:off x="8496000" y="4059720"/>
            <a:ext cx="316764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Рядки не дуже довгі</a:t>
            </a:r>
            <a:endParaRPr b="0" lang="uk-UA" sz="1800" spc="-1" strike="noStrike">
              <a:latin typeface="Arial"/>
            </a:endParaRPr>
          </a:p>
        </p:txBody>
      </p:sp>
      <p:sp>
        <p:nvSpPr>
          <p:cNvPr id="228" name="Line 17"/>
          <p:cNvSpPr/>
          <p:nvPr/>
        </p:nvSpPr>
        <p:spPr>
          <a:xfrm>
            <a:off x="4752000" y="4896000"/>
            <a:ext cx="3312000" cy="360000"/>
          </a:xfrm>
          <a:prstGeom prst="line">
            <a:avLst/>
          </a:prstGeom>
          <a:ln w="10080">
            <a:solidFill>
              <a:srgbClr val="000000"/>
            </a:solidFill>
            <a:round/>
            <a:headEnd len="med" type="triangle" w="med"/>
          </a:ln>
        </p:spPr>
        <p:style>
          <a:lnRef idx="0"/>
          <a:fillRef idx="0"/>
          <a:effectRef idx="0"/>
          <a:fontRef idx="minor"/>
        </p:style>
      </p:sp>
      <p:sp>
        <p:nvSpPr>
          <p:cNvPr id="229" name="CustomShape 18"/>
          <p:cNvSpPr/>
          <p:nvPr/>
        </p:nvSpPr>
        <p:spPr>
          <a:xfrm>
            <a:off x="8135280" y="5040000"/>
            <a:ext cx="367164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 else { без переносу рядка</a:t>
            </a:r>
            <a:endParaRPr b="0" lang="uk-UA" sz="1800" spc="-1" strike="noStrike">
              <a:latin typeface="Arial"/>
            </a:endParaRPr>
          </a:p>
        </p:txBody>
      </p:sp>
      <p:sp>
        <p:nvSpPr>
          <p:cNvPr id="230" name="Line 19"/>
          <p:cNvSpPr/>
          <p:nvPr/>
        </p:nvSpPr>
        <p:spPr>
          <a:xfrm>
            <a:off x="4680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231" name="Line 20"/>
          <p:cNvSpPr/>
          <p:nvPr/>
        </p:nvSpPr>
        <p:spPr>
          <a:xfrm flipH="1">
            <a:off x="5184000" y="5256000"/>
            <a:ext cx="288000" cy="504000"/>
          </a:xfrm>
          <a:prstGeom prst="line">
            <a:avLst/>
          </a:prstGeom>
          <a:ln w="10080">
            <a:solidFill>
              <a:srgbClr val="000000"/>
            </a:solidFill>
            <a:round/>
            <a:headEnd len="med" type="triangle" w="med"/>
          </a:ln>
        </p:spPr>
        <p:style>
          <a:lnRef idx="0"/>
          <a:fillRef idx="0"/>
          <a:effectRef idx="0"/>
          <a:fontRef idx="minor"/>
        </p:style>
      </p:sp>
      <p:sp>
        <p:nvSpPr>
          <p:cNvPr id="232" name="CustomShape 21"/>
          <p:cNvSpPr/>
          <p:nvPr/>
        </p:nvSpPr>
        <p:spPr>
          <a:xfrm>
            <a:off x="3240000" y="5787720"/>
            <a:ext cx="4751640" cy="25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Пробіли для вкладеного виклику</a:t>
            </a:r>
            <a:endParaRPr b="0" lang="uk-UA" sz="1800" spc="-1" strike="noStrike">
              <a:latin typeface="Arial"/>
            </a:endParaRPr>
          </a:p>
        </p:txBody>
      </p:sp>
      <p:sp>
        <p:nvSpPr>
          <p:cNvPr id="233" name="Line 22"/>
          <p:cNvSpPr/>
          <p:nvPr/>
        </p:nvSpPr>
        <p:spPr>
          <a:xfrm flipH="1">
            <a:off x="2952000" y="4176000"/>
            <a:ext cx="1080000" cy="72000"/>
          </a:xfrm>
          <a:prstGeom prst="line">
            <a:avLst/>
          </a:prstGeom>
          <a:ln w="10080">
            <a:solidFill>
              <a:srgbClr val="000000"/>
            </a:solidFill>
            <a:round/>
            <a:headEnd len="med" type="triangle" w="med"/>
          </a:ln>
        </p:spPr>
        <p:style>
          <a:lnRef idx="0"/>
          <a:fillRef idx="0"/>
          <a:effectRef idx="0"/>
          <a:fontRef idx="minor"/>
        </p:style>
      </p:sp>
      <p:sp>
        <p:nvSpPr>
          <p:cNvPr id="234" name="CustomShape 23"/>
          <p:cNvSpPr/>
          <p:nvPr/>
        </p:nvSpPr>
        <p:spPr>
          <a:xfrm>
            <a:off x="504000" y="3888000"/>
            <a:ext cx="2662920" cy="43056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1800" spc="-1" strike="noStrike">
                <a:solidFill>
                  <a:srgbClr val="000000"/>
                </a:solidFill>
                <a:latin typeface="Arial"/>
                <a:ea typeface="DejaVu Sans"/>
              </a:rPr>
              <a:t>Пуста стрічка між логічними блоками</a:t>
            </a:r>
            <a:endParaRPr b="0" lang="uk-UA" sz="1800" spc="-1" strike="noStrike">
              <a:latin typeface="Arial"/>
            </a:endParaRPr>
          </a:p>
        </p:txBody>
      </p:sp>
      <p:sp>
        <p:nvSpPr>
          <p:cNvPr id="235" name="Line 24"/>
          <p:cNvSpPr/>
          <p:nvPr/>
        </p:nvSpPr>
        <p:spPr>
          <a:xfrm flipH="1">
            <a:off x="2664000" y="2592000"/>
            <a:ext cx="1296000" cy="0"/>
          </a:xfrm>
          <a:prstGeom prst="line">
            <a:avLst/>
          </a:prstGeom>
          <a:ln w="10080">
            <a:solidFill>
              <a:srgbClr val="000000"/>
            </a:solidFill>
            <a:round/>
            <a:headEnd len="med" type="triangle" w="med"/>
          </a:ln>
        </p:spPr>
        <p:style>
          <a:lnRef idx="0"/>
          <a:fillRef idx="0"/>
          <a:effectRef idx="0"/>
          <a:fontRef idx="minor"/>
        </p:style>
      </p:sp>
      <p:sp>
        <p:nvSpPr>
          <p:cNvPr id="236" name="CustomShape 25"/>
          <p:cNvSpPr/>
          <p:nvPr/>
        </p:nvSpPr>
        <p:spPr>
          <a:xfrm>
            <a:off x="72000" y="2223000"/>
            <a:ext cx="3167280" cy="512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800" spc="-1" strike="noStrike">
                <a:solidFill>
                  <a:srgbClr val="000000"/>
                </a:solidFill>
                <a:latin typeface="Arial"/>
                <a:ea typeface="DejaVu Sans"/>
              </a:rPr>
              <a:t>Пробіл після for / if / while</a:t>
            </a:r>
            <a:endParaRPr b="0" lang="uk-UA"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685800" y="685800"/>
            <a:ext cx="10818360" cy="683640"/>
          </a:xfrm>
          <a:prstGeom prst="rect">
            <a:avLst/>
          </a:prstGeom>
          <a:noFill/>
          <a:ln>
            <a:noFill/>
          </a:ln>
        </p:spPr>
        <p:style>
          <a:lnRef idx="0"/>
          <a:fillRef idx="0"/>
          <a:effectRef idx="0"/>
          <a:fontRef idx="minor"/>
        </p:style>
      </p:sp>
      <p:sp>
        <p:nvSpPr>
          <p:cNvPr id="238" name="CustomShape 2"/>
          <p:cNvSpPr/>
          <p:nvPr/>
        </p:nvSpPr>
        <p:spPr>
          <a:xfrm>
            <a:off x="6330600" y="2057400"/>
            <a:ext cx="5173200" cy="3426840"/>
          </a:xfrm>
          <a:prstGeom prst="rect">
            <a:avLst/>
          </a:prstGeom>
          <a:noFill/>
          <a:ln>
            <a:noFill/>
          </a:ln>
        </p:spPr>
        <p:style>
          <a:lnRef idx="0"/>
          <a:fillRef idx="0"/>
          <a:effectRef idx="0"/>
          <a:fontRef idx="minor"/>
        </p:style>
      </p:sp>
      <p:sp>
        <p:nvSpPr>
          <p:cNvPr id="239" name="CustomShape 3"/>
          <p:cNvSpPr/>
          <p:nvPr/>
        </p:nvSpPr>
        <p:spPr>
          <a:xfrm>
            <a:off x="4632120" y="504000"/>
            <a:ext cx="2422800" cy="798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240" name="CustomShape 4"/>
          <p:cNvSpPr/>
          <p:nvPr/>
        </p:nvSpPr>
        <p:spPr>
          <a:xfrm>
            <a:off x="233280" y="1296000"/>
            <a:ext cx="12042000" cy="7164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Liberation Serif;Times New Roman"/>
                <a:ea typeface="Lohit Devanagari"/>
              </a:rPr>
              <a:t>Регулярно передивлятися свій код </a:t>
            </a:r>
            <a:endParaRPr b="0" lang="uk-UA" sz="3600" spc="-1" strike="noStrike">
              <a:latin typeface="Arial"/>
            </a:endParaRPr>
          </a:p>
        </p:txBody>
      </p:sp>
      <p:sp>
        <p:nvSpPr>
          <p:cNvPr id="241" name="CustomShape 5"/>
          <p:cNvSpPr/>
          <p:nvPr/>
        </p:nvSpPr>
        <p:spPr>
          <a:xfrm>
            <a:off x="648000" y="1987920"/>
            <a:ext cx="10855800" cy="39157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Просто писати чистий код - це не все. Наша робота не закінчена з останньою крапкою з комою. Наступним кроком є ​​підтримка чистоти нашого коду. Чистий код вимагає обслуговування. Коли ми щось пишемо, нам слід регулярно переглядати, очищати це та намагатися вдосконалити. Ті ж самі оновлення програмного забезпечення, які кожному приходять на телефон — це результат регулярного перегляду та вдосконалення раніше написаного коду. Це можливість зробити краще.</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720000" y="144000"/>
            <a:ext cx="10870920" cy="5616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1" lang="uk-UA" sz="3000" spc="-1" strike="noStrike">
                <a:solidFill>
                  <a:srgbClr val="ffffff"/>
                </a:solidFill>
                <a:latin typeface="Arial"/>
                <a:ea typeface="DejaVu Sans"/>
              </a:rPr>
              <a:t>Модульні тести</a:t>
            </a:r>
            <a:r>
              <a:rPr b="0" lang="uk-UA" sz="3000" spc="-1" strike="noStrike">
                <a:solidFill>
                  <a:srgbClr val="ffffff"/>
                </a:solidFill>
                <a:latin typeface="Arial"/>
                <a:ea typeface="DejaVu Sans"/>
              </a:rPr>
              <a:t> - це охоронці якості вашого коду. Своєчасно охоплюючи свій код модульними тестами, ви переглядаєте себе та свій код. У майбутньому модульні тести та тестова розробка допоможуть виявити слабкі місця та визначити, де поведінка програми спотворена або порушена. </a:t>
            </a:r>
            <a:endParaRPr b="0" lang="uk-UA" sz="3000" spc="-1" strike="noStrike">
              <a:latin typeface="Arial"/>
            </a:endParaRPr>
          </a:p>
          <a:p>
            <a:pPr algn="just">
              <a:lnSpc>
                <a:spcPct val="100000"/>
              </a:lnSpc>
            </a:pPr>
            <a:r>
              <a:rPr b="1" lang="uk-UA" sz="3000" spc="-1" strike="noStrike">
                <a:solidFill>
                  <a:srgbClr val="ffffff"/>
                </a:solidFill>
                <a:latin typeface="Arial"/>
                <a:ea typeface="DejaVu Sans"/>
              </a:rPr>
              <a:t>Рефакторинг. </a:t>
            </a:r>
            <a:r>
              <a:rPr b="0" lang="uk-UA" sz="3000" spc="-1" strike="noStrike">
                <a:solidFill>
                  <a:srgbClr val="ffffff"/>
                </a:solidFill>
                <a:latin typeface="Arial"/>
                <a:ea typeface="DejaVu Sans"/>
              </a:rPr>
              <a:t>Саме це робить ваш код чистим, красивим, вдосконаленим та легшим для розуміння. Завжди є місце для вдосконалення. </a:t>
            </a:r>
            <a:r>
              <a:rPr b="0" lang="uk-UA" sz="3000" spc="-1" strike="noStrike">
                <a:solidFill>
                  <a:srgbClr val="ffffff"/>
                </a:solidFill>
                <a:latin typeface="Arial"/>
                <a:ea typeface="DejaVu Sans"/>
              </a:rPr>
              <a:t>Рефакторинг слід робити обережно і невеликими шматками, щоб ви не зіпсували одну частину, намагаючись виправити іншу.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528000" y="504000"/>
            <a:ext cx="6478920" cy="741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4600" spc="-1" strike="noStrike">
                <a:solidFill>
                  <a:srgbClr val="ffffff"/>
                </a:solidFill>
                <a:latin typeface="Arial"/>
                <a:ea typeface="DejaVu Sans"/>
              </a:rPr>
              <a:t>Принципи SOLID</a:t>
            </a:r>
            <a:endParaRPr b="0" lang="uk-UA" sz="4600" spc="-1" strike="noStrike">
              <a:latin typeface="Arial"/>
            </a:endParaRPr>
          </a:p>
        </p:txBody>
      </p:sp>
      <p:sp>
        <p:nvSpPr>
          <p:cNvPr id="244" name="CustomShape 2"/>
          <p:cNvSpPr/>
          <p:nvPr/>
        </p:nvSpPr>
        <p:spPr>
          <a:xfrm>
            <a:off x="720720" y="1274760"/>
            <a:ext cx="10654920" cy="4340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1" lang="uk-UA" sz="3000" spc="-1" strike="noStrike">
                <a:solidFill>
                  <a:srgbClr val="ffffff"/>
                </a:solidFill>
                <a:latin typeface="Arial"/>
                <a:ea typeface="DejaVu Sans"/>
              </a:rPr>
              <a:t> </a:t>
            </a:r>
            <a:r>
              <a:rPr b="1" lang="uk-UA" sz="3000" spc="-1" strike="noStrike">
                <a:solidFill>
                  <a:srgbClr val="ffffff"/>
                </a:solidFill>
                <a:latin typeface="Arial"/>
                <a:ea typeface="DejaVu Sans"/>
              </a:rPr>
              <a:t>SOLID</a:t>
            </a:r>
            <a:r>
              <a:rPr b="0" lang="uk-UA" sz="3000" spc="-1" strike="noStrike">
                <a:solidFill>
                  <a:srgbClr val="ffffff"/>
                </a:solidFill>
                <a:latin typeface="Arial"/>
                <a:ea typeface="DejaVu Sans"/>
              </a:rPr>
              <a:t> — це абревіатура складена з перших літер п'яти базових принципів об'єктно-орієнтованого програмування та дизайну запропонована Робертом Мартіном. </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Принципи SOLID використовуються для дизайну та розробки таких програмних систем, які, з великою ймовірністю, зможуть тривалий час розвиватися, розширятися і підтримуватися. </a:t>
            </a:r>
            <a:endParaRPr b="0" lang="uk-UA" sz="3000" spc="-1" strike="noStrike">
              <a:latin typeface="Arial"/>
            </a:endParaRPr>
          </a:p>
          <a:p>
            <a:pPr algn="just">
              <a:lnSpc>
                <a:spcPct val="100000"/>
              </a:lnSpc>
            </a:pPr>
            <a:endParaRPr b="0" lang="uk-UA" sz="3000" spc="-1" strike="noStrike">
              <a:latin typeface="Arial"/>
            </a:endParaRPr>
          </a:p>
          <a:p>
            <a:pPr algn="just">
              <a:lnSpc>
                <a:spcPct val="100000"/>
              </a:lnSpc>
            </a:pPr>
            <a:endParaRPr b="0" lang="uk-UA" sz="3000" spc="-1" strike="noStrike">
              <a:latin typeface="Arial"/>
            </a:endParaRPr>
          </a:p>
          <a:p>
            <a:pPr algn="just">
              <a:lnSpc>
                <a:spcPct val="100000"/>
              </a:lnSpc>
            </a:pP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720000" y="720000"/>
            <a:ext cx="10798920" cy="345240"/>
          </a:xfrm>
          <a:prstGeom prst="rect">
            <a:avLst/>
          </a:prstGeom>
          <a:noFill/>
          <a:ln>
            <a:noFill/>
          </a:ln>
        </p:spPr>
        <p:style>
          <a:lnRef idx="0"/>
          <a:fillRef idx="0"/>
          <a:effectRef idx="0"/>
          <a:fontRef idx="minor"/>
        </p:style>
      </p:sp>
      <p:sp>
        <p:nvSpPr>
          <p:cNvPr id="246" name="CustomShape 2"/>
          <p:cNvSpPr/>
          <p:nvPr/>
        </p:nvSpPr>
        <p:spPr>
          <a:xfrm>
            <a:off x="720000" y="221400"/>
            <a:ext cx="10798920" cy="5616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endParaRPr b="0" lang="uk-UA" sz="1800" spc="-1" strike="noStrike">
              <a:latin typeface="Arial"/>
            </a:endParaRPr>
          </a:p>
          <a:p>
            <a:pPr algn="just">
              <a:lnSpc>
                <a:spcPct val="100000"/>
              </a:lnSpc>
            </a:pPr>
            <a:r>
              <a:rPr b="1" lang="uk-UA" sz="3000" spc="-1" strike="noStrike">
                <a:solidFill>
                  <a:srgbClr val="ffffff"/>
                </a:solidFill>
                <a:latin typeface="Arial"/>
                <a:ea typeface="DejaVu Sans"/>
              </a:rPr>
              <a:t> </a:t>
            </a:r>
            <a:r>
              <a:rPr b="1" lang="uk-UA" sz="4600" spc="-1" strike="noStrike">
                <a:solidFill>
                  <a:srgbClr val="ffffff"/>
                </a:solidFill>
                <a:latin typeface="Arial"/>
                <a:ea typeface="DejaVu Sans"/>
              </a:rPr>
              <a:t>S</a:t>
            </a:r>
            <a:r>
              <a:rPr b="1" lang="uk-UA" sz="3000" spc="-1" strike="noStrike">
                <a:solidFill>
                  <a:srgbClr val="ffffff"/>
                </a:solidFill>
                <a:latin typeface="Arial"/>
                <a:ea typeface="DejaVu Sans"/>
              </a:rPr>
              <a:t> - Принцип єдиного обов'язку</a:t>
            </a:r>
            <a:r>
              <a:rPr b="0" lang="uk-UA" sz="3000" spc="-1" strike="noStrike">
                <a:solidFill>
                  <a:srgbClr val="ffffff"/>
                </a:solidFill>
                <a:latin typeface="Arial"/>
                <a:ea typeface="DejaVu Sans"/>
              </a:rPr>
              <a:t> (англ. Single Responsibility Principle, SRP) —  Кожен програмний модуль має одну і лише одну причину зміни. Оскільки програмні системи змінюються з урахуванням потреб користувачів та задоволення зацікавлених сторін, тому ми можемо переформулювати принцип так: « Кожен модуль повинен нести відповідальність перед одним і лише одним користувачем чи зацікавленою стороною » .              Припустимо в нас є об’єкт Employee, він має три функції: calcuPay (), reportHours () та save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7" name="" descr=""/>
          <p:cNvPicPr/>
          <p:nvPr/>
        </p:nvPicPr>
        <p:blipFill>
          <a:blip r:embed="rId1"/>
          <a:stretch/>
        </p:blipFill>
        <p:spPr>
          <a:xfrm>
            <a:off x="709920" y="792000"/>
            <a:ext cx="5193720" cy="5193720"/>
          </a:xfrm>
          <a:prstGeom prst="rect">
            <a:avLst/>
          </a:prstGeom>
          <a:ln>
            <a:noFill/>
          </a:ln>
        </p:spPr>
      </p:pic>
      <p:sp>
        <p:nvSpPr>
          <p:cNvPr id="248" name="CustomShape 1"/>
          <p:cNvSpPr/>
          <p:nvPr/>
        </p:nvSpPr>
        <p:spPr>
          <a:xfrm>
            <a:off x="6048000" y="864000"/>
            <a:ext cx="6262920" cy="4052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2800" spc="-1" strike="noStrike">
                <a:solidFill>
                  <a:srgbClr val="ffffff"/>
                </a:solidFill>
                <a:latin typeface="Arial"/>
                <a:ea typeface="DejaVu Sans"/>
              </a:rPr>
              <a:t>Така структура порушує SRP,</a:t>
            </a:r>
            <a:endParaRPr b="0" lang="uk-UA" sz="2800" spc="-1" strike="noStrike">
              <a:latin typeface="Arial"/>
            </a:endParaRPr>
          </a:p>
          <a:p>
            <a:pPr>
              <a:lnSpc>
                <a:spcPct val="100000"/>
              </a:lnSpc>
            </a:pPr>
            <a:r>
              <a:rPr b="0" lang="uk-UA" sz="2800" spc="-1" strike="noStrike">
                <a:solidFill>
                  <a:srgbClr val="ffffff"/>
                </a:solidFill>
                <a:latin typeface="Arial"/>
                <a:ea typeface="DejaVu Sans"/>
              </a:rPr>
              <a:t>оскільки:</a:t>
            </a:r>
            <a:endParaRPr b="0" lang="uk-UA" sz="2800" spc="-1" strike="noStrike">
              <a:latin typeface="Arial"/>
            </a:endParaRPr>
          </a:p>
          <a:p>
            <a:pPr>
              <a:lnSpc>
                <a:spcPct val="100000"/>
              </a:lnSpc>
            </a:pPr>
            <a:r>
              <a:rPr b="0" lang="uk-UA" sz="2800" spc="-1" strike="noStrike">
                <a:solidFill>
                  <a:srgbClr val="ffffff"/>
                </a:solidFill>
                <a:latin typeface="Arial"/>
                <a:ea typeface="DejaVu Sans"/>
              </a:rPr>
              <a:t>- calculatePay () відповідає за               бухгалтерію</a:t>
            </a:r>
            <a:endParaRPr b="0" lang="uk-UA" sz="2800" spc="-1" strike="noStrike">
              <a:latin typeface="Arial"/>
            </a:endParaRPr>
          </a:p>
          <a:p>
            <a:pPr>
              <a:lnSpc>
                <a:spcPct val="100000"/>
              </a:lnSpc>
            </a:pPr>
            <a:r>
              <a:rPr b="0" lang="uk-UA" sz="2800" spc="-1" strike="noStrike">
                <a:solidFill>
                  <a:srgbClr val="ffffff"/>
                </a:solidFill>
                <a:latin typeface="Arial"/>
                <a:ea typeface="DejaVu Sans"/>
              </a:rPr>
              <a:t>- reportHours () використовується          відділом кадрів</a:t>
            </a:r>
            <a:endParaRPr b="0" lang="uk-UA" sz="2800" spc="-1" strike="noStrike">
              <a:latin typeface="Arial"/>
            </a:endParaRPr>
          </a:p>
          <a:p>
            <a:pPr>
              <a:lnSpc>
                <a:spcPct val="100000"/>
              </a:lnSpc>
            </a:pPr>
            <a:r>
              <a:rPr b="0" lang="uk-UA" sz="2800" spc="-1" strike="noStrike">
                <a:solidFill>
                  <a:srgbClr val="ffffff"/>
                </a:solidFill>
                <a:latin typeface="Arial"/>
                <a:ea typeface="DejaVu Sans"/>
              </a:rPr>
              <a:t>- save () визначається                            адміністраторами баз даних</a:t>
            </a:r>
            <a:endParaRPr b="0" lang="uk-UA" sz="2800" spc="-1" strike="noStrike">
              <a:latin typeface="Arial"/>
            </a:endParaRPr>
          </a:p>
          <a:p>
            <a:pPr>
              <a:lnSpc>
                <a:spcPct val="100000"/>
              </a:lnSpc>
            </a:pPr>
            <a:r>
              <a:rPr b="0" lang="uk-UA" sz="2800" spc="-1" strike="noStrike">
                <a:solidFill>
                  <a:srgbClr val="ffffff"/>
                </a:solidFill>
                <a:latin typeface="Arial"/>
                <a:ea typeface="DejaVu Sans"/>
              </a:rPr>
              <a:t>Щоб уникнути цієї проблеми потрібно відокремити код</a:t>
            </a:r>
            <a:endParaRPr b="0" lang="uk-UA"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9" name="" descr=""/>
          <p:cNvPicPr/>
          <p:nvPr/>
        </p:nvPicPr>
        <p:blipFill>
          <a:blip r:embed="rId1"/>
          <a:stretch/>
        </p:blipFill>
        <p:spPr>
          <a:xfrm>
            <a:off x="792000" y="793440"/>
            <a:ext cx="4032000" cy="2059560"/>
          </a:xfrm>
          <a:prstGeom prst="rect">
            <a:avLst/>
          </a:prstGeom>
          <a:ln>
            <a:noFill/>
          </a:ln>
        </p:spPr>
      </p:pic>
      <p:pic>
        <p:nvPicPr>
          <p:cNvPr id="250" name="" descr=""/>
          <p:cNvPicPr/>
          <p:nvPr/>
        </p:nvPicPr>
        <p:blipFill>
          <a:blip r:embed="rId2"/>
          <a:stretch/>
        </p:blipFill>
        <p:spPr>
          <a:xfrm>
            <a:off x="5472000" y="763200"/>
            <a:ext cx="4093200" cy="2044800"/>
          </a:xfrm>
          <a:prstGeom prst="rect">
            <a:avLst/>
          </a:prstGeom>
          <a:ln>
            <a:noFill/>
          </a:ln>
        </p:spPr>
      </p:pic>
      <p:pic>
        <p:nvPicPr>
          <p:cNvPr id="251" name="" descr=""/>
          <p:cNvPicPr/>
          <p:nvPr/>
        </p:nvPicPr>
        <p:blipFill>
          <a:blip r:embed="rId3"/>
          <a:stretch/>
        </p:blipFill>
        <p:spPr>
          <a:xfrm>
            <a:off x="792000" y="3456000"/>
            <a:ext cx="4032000" cy="2016000"/>
          </a:xfrm>
          <a:prstGeom prst="rect">
            <a:avLst/>
          </a:prstGeom>
          <a:ln>
            <a:noFill/>
          </a:ln>
        </p:spPr>
      </p:pic>
      <p:pic>
        <p:nvPicPr>
          <p:cNvPr id="252" name="" descr=""/>
          <p:cNvPicPr/>
          <p:nvPr/>
        </p:nvPicPr>
        <p:blipFill>
          <a:blip r:embed="rId4"/>
          <a:stretch/>
        </p:blipFill>
        <p:spPr>
          <a:xfrm>
            <a:off x="5544000" y="3456720"/>
            <a:ext cx="3960000" cy="19796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720000" y="720000"/>
            <a:ext cx="10798920" cy="6012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i="1" lang="uk-UA" sz="3600" spc="-1" strike="noStrike">
                <a:solidFill>
                  <a:srgbClr val="ffff00"/>
                </a:solidFill>
                <a:latin typeface="Arial"/>
                <a:ea typeface="DejaVu Sans"/>
              </a:rPr>
              <a:t>Для чого нам писати чистий код?</a:t>
            </a:r>
            <a:endParaRPr b="0" lang="uk-UA" sz="3600" spc="-1" strike="noStrike">
              <a:latin typeface="Arial"/>
            </a:endParaRPr>
          </a:p>
        </p:txBody>
      </p:sp>
      <p:sp>
        <p:nvSpPr>
          <p:cNvPr id="164" name="CustomShape 2"/>
          <p:cNvSpPr/>
          <p:nvPr/>
        </p:nvSpPr>
        <p:spPr>
          <a:xfrm>
            <a:off x="1008720" y="1694520"/>
            <a:ext cx="10798920" cy="1113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i="1" lang="uk-UA" sz="3600" spc="-1" strike="noStrike">
                <a:solidFill>
                  <a:srgbClr val="ffffff"/>
                </a:solidFill>
                <a:latin typeface="Arial"/>
                <a:ea typeface="DejaVu Sans"/>
              </a:rPr>
              <a:t>Краще візуальне сприйняття</a:t>
            </a:r>
            <a:endParaRPr b="0" lang="uk-UA" sz="3600" spc="-1" strike="noStrike">
              <a:latin typeface="Arial"/>
            </a:endParaRPr>
          </a:p>
          <a:p>
            <a:pPr algn="ctr">
              <a:lnSpc>
                <a:spcPct val="100000"/>
              </a:lnSpc>
            </a:pPr>
            <a:endParaRPr b="0" lang="uk-UA" sz="3600" spc="-1" strike="noStrike">
              <a:latin typeface="Arial"/>
            </a:endParaRPr>
          </a:p>
        </p:txBody>
      </p:sp>
      <p:sp>
        <p:nvSpPr>
          <p:cNvPr id="165" name="CustomShape 3"/>
          <p:cNvSpPr/>
          <p:nvPr/>
        </p:nvSpPr>
        <p:spPr>
          <a:xfrm>
            <a:off x="720000" y="3096000"/>
            <a:ext cx="10798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600" spc="-1" strike="noStrike">
                <a:solidFill>
                  <a:srgbClr val="000000"/>
                </a:solidFill>
                <a:latin typeface="Arial"/>
                <a:ea typeface="Noto Sans CJK SC"/>
              </a:rPr>
              <a:t>               </a:t>
            </a:r>
            <a:r>
              <a:rPr b="0" i="1" lang="uk-UA" sz="3600" spc="-1" strike="noStrike">
                <a:solidFill>
                  <a:srgbClr val="000000"/>
                </a:solidFill>
                <a:latin typeface="Arial"/>
                <a:ea typeface="Noto Sans CJK SC"/>
              </a:rPr>
              <a:t> </a:t>
            </a:r>
            <a:r>
              <a:rPr b="1" i="1" lang="uk-UA" sz="3600" spc="-1" strike="noStrike">
                <a:solidFill>
                  <a:srgbClr val="ffffff"/>
                </a:solidFill>
                <a:latin typeface="Arial"/>
                <a:ea typeface="Noto Sans CJK SC"/>
              </a:rPr>
              <a:t>Простіше почати або продовжити</a:t>
            </a:r>
            <a:endParaRPr b="0" lang="uk-UA" sz="3600" spc="-1" strike="noStrike">
              <a:latin typeface="Arial"/>
            </a:endParaRPr>
          </a:p>
        </p:txBody>
      </p:sp>
      <p:sp>
        <p:nvSpPr>
          <p:cNvPr id="166" name="CustomShape 4"/>
          <p:cNvSpPr/>
          <p:nvPr/>
        </p:nvSpPr>
        <p:spPr>
          <a:xfrm>
            <a:off x="720000" y="4509720"/>
            <a:ext cx="10798920" cy="6012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600" spc="-1" strike="noStrike">
                <a:solidFill>
                  <a:srgbClr val="000000"/>
                </a:solidFill>
                <a:latin typeface="Arial"/>
                <a:ea typeface="Noto Sans CJK SC"/>
              </a:rPr>
              <a:t>      </a:t>
            </a:r>
            <a:r>
              <a:rPr b="0" lang="uk-UA" sz="3600" spc="-1" strike="noStrike">
                <a:solidFill>
                  <a:srgbClr val="ffff00"/>
                </a:solidFill>
                <a:latin typeface="Arial"/>
                <a:ea typeface="Noto Sans CJK SC"/>
              </a:rPr>
              <a:t>         </a:t>
            </a:r>
            <a:r>
              <a:rPr b="1" i="1" lang="uk-UA" sz="3600" spc="-1" strike="noStrike">
                <a:solidFill>
                  <a:srgbClr val="ffffff"/>
                </a:solidFill>
                <a:latin typeface="Arial"/>
                <a:ea typeface="Noto Sans CJK SC"/>
              </a:rPr>
              <a:t> </a:t>
            </a:r>
            <a:r>
              <a:rPr b="1" i="1" lang="uk-UA" sz="3600" spc="-1" strike="noStrike">
                <a:solidFill>
                  <a:srgbClr val="ffffff"/>
                </a:solidFill>
                <a:latin typeface="Arial"/>
                <a:ea typeface="Noto Sans CJK SC"/>
              </a:rPr>
              <a:t>Краще для командної роботи</a:t>
            </a:r>
            <a:r>
              <a:rPr b="0" i="1" lang="uk-UA" sz="3600" spc="-1" strike="noStrike">
                <a:solidFill>
                  <a:srgbClr val="000000"/>
                </a:solidFill>
                <a:latin typeface="Arial"/>
                <a:ea typeface="Noto Sans CJK SC"/>
              </a:rPr>
              <a:t> </a:t>
            </a:r>
            <a:endParaRPr b="0" lang="uk-UA"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3" name="" descr=""/>
          <p:cNvPicPr/>
          <p:nvPr/>
        </p:nvPicPr>
        <p:blipFill>
          <a:blip r:embed="rId1"/>
          <a:stretch/>
        </p:blipFill>
        <p:spPr>
          <a:xfrm>
            <a:off x="2289960" y="741240"/>
            <a:ext cx="7138080" cy="53776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720000" y="792000"/>
            <a:ext cx="10006920" cy="2442240"/>
          </a:xfrm>
          <a:prstGeom prst="rect">
            <a:avLst/>
          </a:prstGeom>
          <a:noFill/>
          <a:ln>
            <a:noFill/>
          </a:ln>
        </p:spPr>
        <p:style>
          <a:lnRef idx="0"/>
          <a:fillRef idx="0"/>
          <a:effectRef idx="0"/>
          <a:fontRef idx="minor"/>
        </p:style>
      </p:sp>
      <p:sp>
        <p:nvSpPr>
          <p:cNvPr id="255" name="CustomShape 2"/>
          <p:cNvSpPr/>
          <p:nvPr/>
        </p:nvSpPr>
        <p:spPr>
          <a:xfrm>
            <a:off x="576720" y="288000"/>
            <a:ext cx="10798920" cy="6268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uk-UA" sz="4600" spc="-1" strike="noStrike">
                <a:solidFill>
                  <a:srgbClr val="ffffff"/>
                </a:solidFill>
                <a:latin typeface="Arial"/>
                <a:ea typeface="DejaVu Sans"/>
              </a:rPr>
              <a:t>O</a:t>
            </a:r>
            <a:r>
              <a:rPr b="1" lang="uk-UA" sz="3000" spc="-1" strike="noStrike">
                <a:solidFill>
                  <a:srgbClr val="ffffff"/>
                </a:solidFill>
                <a:latin typeface="Arial"/>
                <a:ea typeface="DejaVu Sans"/>
              </a:rPr>
              <a:t> </a:t>
            </a:r>
            <a:r>
              <a:rPr b="0" lang="uk-UA" sz="3000" spc="-1" strike="noStrike">
                <a:solidFill>
                  <a:srgbClr val="ffffff"/>
                </a:solidFill>
                <a:latin typeface="Arial"/>
                <a:ea typeface="DejaVu Sans"/>
              </a:rPr>
              <a:t>- Принцип відкритості/закритості (англ. Open Closed Principle, OCP) — важливий принцип об'єктно-орієнтованого програмування, який означає, що «програмні сутності, такі як класи, модулі, функції, методи та ін. мають бути відкритими для розширення та закритими для змін». Це означає, що вони можуть надавати можливість змінювати свою поведінку без або з мінімальними змінами коду. Нехай припустимо, що кожен працівник має свою професію і надає привілеї. Але як бути, якщо ми введемо нову професію у систему і не змінимо існуючі речі. Тож ми можемо зробити, як показано в прикладі нижче, щоб зробити так, щоб він пройшов OCP.</a:t>
            </a:r>
            <a:endParaRPr b="0" lang="uk-UA" sz="3000" spc="-1" strike="noStrike">
              <a:latin typeface="Arial"/>
            </a:endParaRPr>
          </a:p>
          <a:p>
            <a:pPr algn="just">
              <a:lnSpc>
                <a:spcPct val="100000"/>
              </a:lnSpc>
            </a:pP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6" name="" descr=""/>
          <p:cNvPicPr/>
          <p:nvPr/>
        </p:nvPicPr>
        <p:blipFill>
          <a:blip r:embed="rId1"/>
          <a:stretch/>
        </p:blipFill>
        <p:spPr>
          <a:xfrm>
            <a:off x="1368000" y="648000"/>
            <a:ext cx="9430920" cy="5110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48000" y="504000"/>
            <a:ext cx="10870920" cy="22316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Нам не потрібно змінювати існуючий код, а ми можемо розширити його, щоб додати нову роль. OCP є однією з рушійних сил архітектури систем. Мета полягає в тому, щоб зробити систему легкою для розширення, не зазнаючи значного впливу змін.</a:t>
            </a:r>
            <a:endParaRPr b="0" lang="uk-UA" sz="3000" spc="-1" strike="noStrike">
              <a:latin typeface="Arial"/>
            </a:endParaRPr>
          </a:p>
        </p:txBody>
      </p:sp>
      <p:pic>
        <p:nvPicPr>
          <p:cNvPr id="258" name="" descr=""/>
          <p:cNvPicPr/>
          <p:nvPr/>
        </p:nvPicPr>
        <p:blipFill>
          <a:blip r:embed="rId1"/>
          <a:stretch/>
        </p:blipFill>
        <p:spPr>
          <a:xfrm>
            <a:off x="1338840" y="3096000"/>
            <a:ext cx="8380440" cy="34549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648000" y="144000"/>
            <a:ext cx="11015640" cy="56995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L</a:t>
            </a:r>
            <a:r>
              <a:rPr b="0" lang="uk-UA" sz="3000" spc="-1" strike="noStrike">
                <a:solidFill>
                  <a:srgbClr val="ffffff"/>
                </a:solidFill>
                <a:latin typeface="Arial"/>
                <a:ea typeface="DejaVu Sans"/>
              </a:rPr>
              <a:t> - Принцип заміщення Лісков (англ. Liskov Substitution Principle, LSP) - для побудови програмних систем із взаємозамінних деталей ці деталі повинні дотримуватися правила, який дозволяє замінювати ці деталі одну на іншу.  У контексті JavaScript це означає, що:</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Методи підкласу, які замінюють методи базового класу, повинні мати точно стільки ж аргументів.</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Кожен аргумент та тип повернення перевизначеного методу повинен бути того самого типу, що і в методі базового класу.</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Типи винятків, викинутих із методу перевизначення, повинні бути однаковими метод базового класу.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0" name="" descr=""/>
          <p:cNvPicPr/>
          <p:nvPr/>
        </p:nvPicPr>
        <p:blipFill>
          <a:blip r:embed="rId1"/>
          <a:stretch/>
        </p:blipFill>
        <p:spPr>
          <a:xfrm>
            <a:off x="2952000" y="1296000"/>
            <a:ext cx="6118920" cy="4998600"/>
          </a:xfrm>
          <a:prstGeom prst="rect">
            <a:avLst/>
          </a:prstGeom>
          <a:ln>
            <a:noFill/>
          </a:ln>
        </p:spPr>
      </p:pic>
      <p:sp>
        <p:nvSpPr>
          <p:cNvPr id="261" name="CustomShape 1"/>
          <p:cNvSpPr/>
          <p:nvPr/>
        </p:nvSpPr>
        <p:spPr>
          <a:xfrm>
            <a:off x="720000" y="648000"/>
            <a:ext cx="10870920" cy="939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3000" spc="-1" strike="noStrike">
                <a:solidFill>
                  <a:srgbClr val="ffffff"/>
                </a:solidFill>
                <a:latin typeface="Arial"/>
                <a:ea typeface="DejaVu Sans"/>
              </a:rPr>
              <a:t>Найкращий спосіб пояснити LSP - показати приклад: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792000" y="720000"/>
            <a:ext cx="70920" cy="345240"/>
          </a:xfrm>
          <a:prstGeom prst="rect">
            <a:avLst/>
          </a:prstGeom>
          <a:noFill/>
          <a:ln>
            <a:noFill/>
          </a:ln>
        </p:spPr>
        <p:style>
          <a:lnRef idx="0"/>
          <a:fillRef idx="0"/>
          <a:effectRef idx="0"/>
          <a:fontRef idx="minor"/>
        </p:style>
      </p:sp>
      <p:sp>
        <p:nvSpPr>
          <p:cNvPr id="263" name="CustomShape 2"/>
          <p:cNvSpPr/>
          <p:nvPr/>
        </p:nvSpPr>
        <p:spPr>
          <a:xfrm>
            <a:off x="648000" y="576000"/>
            <a:ext cx="10870920" cy="4910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У цьому прикладі клас Eagle змінює метод fly, але це не порушує LSP, оскільки написання нових методів сумісне з базовим класом методу. Методи підкласу, які замінюють методи базового класу, повинні мати однакову кількість аргументів. LSP не наполягає на тому, що повернене значення перевизначеного методу також повинно бути однаковим. </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Клас "Пінгвін" порушує LSP двома способами:</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1. Перевизначений метод fly не має однакову кількість аргументів.</a:t>
            </a:r>
            <a:endParaRPr b="0" lang="uk-UA" sz="3000" spc="-1" strike="noStrike">
              <a:latin typeface="Arial"/>
            </a:endParaRPr>
          </a:p>
          <a:p>
            <a:pPr>
              <a:lnSpc>
                <a:spcPct val="100000"/>
              </a:lnSpc>
            </a:pPr>
            <a:r>
              <a:rPr b="0" lang="uk-UA" sz="3000" spc="-1" strike="noStrike">
                <a:solidFill>
                  <a:srgbClr val="ffffff"/>
                </a:solidFill>
                <a:latin typeface="Arial"/>
                <a:ea typeface="DejaVu Sans"/>
              </a:rPr>
              <a:t>2 . Тип повернення методу fly() не однаковий з батьківським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584000" y="1008000"/>
            <a:ext cx="179640" cy="345240"/>
          </a:xfrm>
          <a:prstGeom prst="rect">
            <a:avLst/>
          </a:prstGeom>
          <a:noFill/>
          <a:ln>
            <a:noFill/>
          </a:ln>
        </p:spPr>
        <p:style>
          <a:lnRef idx="0"/>
          <a:fillRef idx="0"/>
          <a:effectRef idx="0"/>
          <a:fontRef idx="minor"/>
        </p:style>
      </p:sp>
      <p:sp>
        <p:nvSpPr>
          <p:cNvPr id="265" name="CustomShape 2"/>
          <p:cNvSpPr/>
          <p:nvPr/>
        </p:nvSpPr>
        <p:spPr>
          <a:xfrm>
            <a:off x="702720" y="372240"/>
            <a:ext cx="10798920" cy="51912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I</a:t>
            </a:r>
            <a:r>
              <a:rPr b="0" lang="uk-UA" sz="3000" spc="-1" strike="noStrike">
                <a:solidFill>
                  <a:srgbClr val="ffffff"/>
                </a:solidFill>
                <a:latin typeface="Arial"/>
                <a:ea typeface="DejaVu Sans"/>
              </a:rPr>
              <a:t> - Принцип розділення інтерфейсу (англ. Interface Segregation Principle, ISP) Клієнти не повинні залежати від методів, які вони не використовують. Отже, даний принцип означає, що занадто «товсті» інтерфейси необхідно розділяти на менші та специфічні, щоб клієнти знали лише про ті методи, що необхідні для них у роботі. Як результат, при зміні певного функціоналу, незмінними мають лишитися ті класи, що не використовують його. Тобто виконання цього принципу допомагає системі залишатися гнучкою при внесенні до неї змін та лишатися простою для рефакторингу.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668160" y="599040"/>
            <a:ext cx="10798920" cy="93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Давайте визначимо "абстрактний" Phone клас, який буде грати роль інтерфейсу в нашому випадку: </a:t>
            </a:r>
            <a:endParaRPr b="0" lang="uk-UA" sz="3000" spc="-1" strike="noStrike">
              <a:latin typeface="Arial"/>
            </a:endParaRPr>
          </a:p>
        </p:txBody>
      </p:sp>
      <p:pic>
        <p:nvPicPr>
          <p:cNvPr id="267" name="" descr=""/>
          <p:cNvPicPr/>
          <p:nvPr/>
        </p:nvPicPr>
        <p:blipFill>
          <a:blip r:embed="rId1"/>
          <a:stretch/>
        </p:blipFill>
        <p:spPr>
          <a:xfrm>
            <a:off x="1944000" y="1845720"/>
            <a:ext cx="6935760" cy="44172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648000" y="572040"/>
            <a:ext cx="11375640" cy="93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Чи можемо ми використовувати його для визначення iPhone? </a:t>
            </a:r>
            <a:endParaRPr b="0" lang="uk-UA" sz="3000" spc="-1" strike="noStrike">
              <a:latin typeface="Arial"/>
            </a:endParaRPr>
          </a:p>
        </p:txBody>
      </p:sp>
      <p:pic>
        <p:nvPicPr>
          <p:cNvPr id="269" name="" descr=""/>
          <p:cNvPicPr/>
          <p:nvPr/>
        </p:nvPicPr>
        <p:blipFill>
          <a:blip r:embed="rId1"/>
          <a:stretch/>
        </p:blipFill>
        <p:spPr>
          <a:xfrm>
            <a:off x="2808000" y="1512000"/>
            <a:ext cx="5872680" cy="47970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679560" y="568800"/>
            <a:ext cx="4390920" cy="798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168" name="CustomShape 2"/>
          <p:cNvSpPr/>
          <p:nvPr/>
        </p:nvSpPr>
        <p:spPr>
          <a:xfrm>
            <a:off x="792000" y="1296000"/>
            <a:ext cx="10726920" cy="11131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ffffff"/>
                </a:solidFill>
                <a:latin typeface="Arial"/>
                <a:ea typeface="Lohit Devanagari"/>
              </a:rPr>
              <a:t>  </a:t>
            </a:r>
            <a:r>
              <a:rPr b="1" lang="uk-UA" sz="3600" spc="-1" strike="noStrike">
                <a:solidFill>
                  <a:srgbClr val="ffffff"/>
                </a:solidFill>
                <a:latin typeface="Arial"/>
                <a:ea typeface="Lohit Devanagari"/>
              </a:rPr>
              <a:t>Зробіть код зрозумілим для людей</a:t>
            </a:r>
            <a:r>
              <a:rPr b="0" lang="uk-UA" sz="3600" spc="-1" strike="noStrike">
                <a:solidFill>
                  <a:srgbClr val="ffffd7"/>
                </a:solidFill>
                <a:latin typeface="Arial"/>
                <a:ea typeface="Lohit Devanagari"/>
              </a:rPr>
              <a:t> </a:t>
            </a:r>
            <a:endParaRPr b="0" lang="uk-UA" sz="3600" spc="-1" strike="noStrike">
              <a:latin typeface="Arial"/>
            </a:endParaRPr>
          </a:p>
        </p:txBody>
      </p:sp>
      <p:pic>
        <p:nvPicPr>
          <p:cNvPr id="169" name="" descr=""/>
          <p:cNvPicPr/>
          <p:nvPr/>
        </p:nvPicPr>
        <p:blipFill>
          <a:blip r:embed="rId1"/>
          <a:stretch/>
        </p:blipFill>
        <p:spPr>
          <a:xfrm>
            <a:off x="2925360" y="2670120"/>
            <a:ext cx="5713560" cy="330480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581400" y="539280"/>
            <a:ext cx="11730240" cy="93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Гаразд, але для старої Nokia 3310 цей інтерфейс буде порушувати принцип "Я" </a:t>
            </a:r>
            <a:endParaRPr b="0" lang="uk-UA" sz="3000" spc="-1" strike="noStrike">
              <a:latin typeface="Arial"/>
            </a:endParaRPr>
          </a:p>
        </p:txBody>
      </p:sp>
      <p:pic>
        <p:nvPicPr>
          <p:cNvPr id="271" name="" descr=""/>
          <p:cNvPicPr/>
          <p:nvPr/>
        </p:nvPicPr>
        <p:blipFill>
          <a:blip r:embed="rId1"/>
          <a:stretch/>
        </p:blipFill>
        <p:spPr>
          <a:xfrm>
            <a:off x="2664000" y="1688760"/>
            <a:ext cx="5830920" cy="450216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76000" y="144000"/>
            <a:ext cx="11087640" cy="56163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4600" spc="-1" strike="noStrike">
                <a:solidFill>
                  <a:srgbClr val="ffffff"/>
                </a:solidFill>
                <a:latin typeface="Arial"/>
                <a:ea typeface="DejaVu Sans"/>
              </a:rPr>
              <a:t>D</a:t>
            </a:r>
            <a:r>
              <a:rPr b="0" lang="uk-UA" sz="3000" spc="-1" strike="noStrike">
                <a:solidFill>
                  <a:srgbClr val="ffffff"/>
                </a:solidFill>
                <a:latin typeface="Arial"/>
                <a:ea typeface="DejaVu Sans"/>
              </a:rPr>
              <a:t> - Принцип інве́рсії зале́жностей (англ. Dependency Inversion Principle, DIP) —  суть принципу полягає у розриві зв'язності між програмними модулями вищого та нижчого рівнів за допомогою спільних абстракцій.  Принцип формулюється наступним чином:</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Модулі вищого рівня не повинні залежати від модулів нижчого рівня. Обидва типи модулів повинні залежати від абстракцій.</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 </a:t>
            </a:r>
            <a:r>
              <a:rPr b="0" lang="uk-UA" sz="3000" spc="-1" strike="noStrike">
                <a:solidFill>
                  <a:srgbClr val="ffffff"/>
                </a:solidFill>
                <a:latin typeface="Arial"/>
                <a:ea typeface="DejaVu Sans"/>
              </a:rPr>
              <a:t>- Абстракції не повинні залежати від деталей реалізації.      Деталі реалізації повинні залежати від абстракцій.</a:t>
            </a:r>
            <a:endParaRPr b="0" lang="uk-UA" sz="3000" spc="-1" strike="noStrike">
              <a:latin typeface="Arial"/>
            </a:endParaRPr>
          </a:p>
          <a:p>
            <a:pPr algn="just">
              <a:lnSpc>
                <a:spcPct val="100000"/>
              </a:lnSpc>
            </a:pPr>
            <a:r>
              <a:rPr b="0" lang="uk-UA" sz="3000" spc="-1" strike="noStrike">
                <a:solidFill>
                  <a:srgbClr val="ffffff"/>
                </a:solidFill>
                <a:latin typeface="Arial"/>
                <a:ea typeface="DejaVu Sans"/>
              </a:rPr>
              <a:t>Принцип інверсії залежностей вирішує проблеми невдалого проектування програм.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3" name="" descr=""/>
          <p:cNvPicPr/>
          <p:nvPr/>
        </p:nvPicPr>
        <p:blipFill>
          <a:blip r:embed="rId1"/>
          <a:stretch/>
        </p:blipFill>
        <p:spPr>
          <a:xfrm>
            <a:off x="639720" y="1549080"/>
            <a:ext cx="3319200" cy="4281840"/>
          </a:xfrm>
          <a:prstGeom prst="rect">
            <a:avLst/>
          </a:prstGeom>
          <a:ln>
            <a:noFill/>
          </a:ln>
        </p:spPr>
      </p:pic>
      <p:pic>
        <p:nvPicPr>
          <p:cNvPr id="274" name="" descr=""/>
          <p:cNvPicPr/>
          <p:nvPr/>
        </p:nvPicPr>
        <p:blipFill>
          <a:blip r:embed="rId2"/>
          <a:stretch/>
        </p:blipFill>
        <p:spPr>
          <a:xfrm>
            <a:off x="4608000" y="1584000"/>
            <a:ext cx="5957280" cy="4246920"/>
          </a:xfrm>
          <a:prstGeom prst="rect">
            <a:avLst/>
          </a:prstGeom>
          <a:ln>
            <a:noFill/>
          </a:ln>
        </p:spPr>
      </p:pic>
      <p:sp>
        <p:nvSpPr>
          <p:cNvPr id="275" name="CustomShape 1"/>
          <p:cNvSpPr/>
          <p:nvPr/>
        </p:nvSpPr>
        <p:spPr>
          <a:xfrm>
            <a:off x="576000" y="576000"/>
            <a:ext cx="10870920" cy="51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Тут клас високого залежить від класів низького рівня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6" name="" descr=""/>
          <p:cNvPicPr/>
          <p:nvPr/>
        </p:nvPicPr>
        <p:blipFill>
          <a:blip r:embed="rId1"/>
          <a:stretch/>
        </p:blipFill>
        <p:spPr>
          <a:xfrm>
            <a:off x="1008000" y="791640"/>
            <a:ext cx="3360240" cy="5399280"/>
          </a:xfrm>
          <a:prstGeom prst="rect">
            <a:avLst/>
          </a:prstGeom>
          <a:ln>
            <a:noFill/>
          </a:ln>
        </p:spPr>
      </p:pic>
      <p:sp>
        <p:nvSpPr>
          <p:cNvPr id="277" name="CustomShape 1"/>
          <p:cNvSpPr/>
          <p:nvPr/>
        </p:nvSpPr>
        <p:spPr>
          <a:xfrm>
            <a:off x="4896000" y="2736000"/>
            <a:ext cx="6478920" cy="136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ffff"/>
                </a:solidFill>
                <a:latin typeface="Arial"/>
                <a:ea typeface="DejaVu Sans"/>
              </a:rPr>
              <a:t>Щоб уникнути проблеми в цьому простому випадку ми повинні зробити щось подібне.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2952000" y="792000"/>
            <a:ext cx="6694920" cy="741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uk-UA" sz="4600" spc="-1" strike="noStrike">
                <a:solidFill>
                  <a:srgbClr val="ffffff"/>
                </a:solidFill>
                <a:latin typeface="Arial"/>
                <a:ea typeface="DejaVu Sans"/>
              </a:rPr>
              <a:t>Корисні посилання</a:t>
            </a:r>
            <a:endParaRPr b="0" lang="uk-UA" sz="4600" spc="-1" strike="noStrike">
              <a:latin typeface="Arial"/>
            </a:endParaRPr>
          </a:p>
        </p:txBody>
      </p:sp>
      <p:sp>
        <p:nvSpPr>
          <p:cNvPr id="279" name="CustomShape 2"/>
          <p:cNvSpPr/>
          <p:nvPr/>
        </p:nvSpPr>
        <p:spPr>
          <a:xfrm>
            <a:off x="2305080" y="1944000"/>
            <a:ext cx="10942920" cy="433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1500" spc="-1" strike="noStrike" u="sng">
                <a:solidFill>
                  <a:srgbClr val="000000"/>
                </a:solidFill>
                <a:uFillTx/>
                <a:latin typeface="Arial"/>
                <a:ea typeface="DejaVu Sans"/>
                <a:hlinkClick r:id="rId1"/>
              </a:rPr>
              <a:t>https://gist.github.com/wojteklu/73c6914cc446146b8b533c0988cf8d29</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2"/>
              </a:rPr>
              <a:t>https://levelup.gitconnected.com/javascript-clean-code-solid-9d135f824180</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3"/>
              </a:rPr>
              <a:t>https://medium.com/javascript-in-plain-english/javascript-clean-code-best-practices-461c24c53cae</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4"/>
              </a:rPr>
              <a:t>https://github.com/ryanmcdermott/clean-code-javascript</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5"/>
              </a:rPr>
              <a:t>https://dzone.com/articles/6-tips-to-help-you-write-cleaner-code-in-nodejs</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6"/>
              </a:rPr>
              <a:t>https://thenextweb.com/syndication/2020/07/25/how-to-write-cleaner-code-with-javascript/</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7"/>
              </a:rPr>
              <a:t>https://www.atyantik.com/clean-code-practices-javascript/</a:t>
            </a:r>
            <a:endParaRPr b="0" lang="uk-UA" sz="1500" spc="-1" strike="noStrike">
              <a:latin typeface="Arial"/>
            </a:endParaRPr>
          </a:p>
          <a:p>
            <a:pPr>
              <a:lnSpc>
                <a:spcPct val="100000"/>
              </a:lnSpc>
            </a:pPr>
            <a:endParaRPr b="0" lang="uk-UA" sz="1500" spc="-1" strike="noStrike">
              <a:latin typeface="Arial"/>
            </a:endParaRPr>
          </a:p>
          <a:p>
            <a:pPr>
              <a:lnSpc>
                <a:spcPct val="100000"/>
              </a:lnSpc>
            </a:pPr>
            <a:r>
              <a:rPr b="0" lang="uk-UA" sz="1500" spc="-1" strike="noStrike" u="sng">
                <a:solidFill>
                  <a:srgbClr val="000000"/>
                </a:solidFill>
                <a:uFillTx/>
                <a:latin typeface="Arial"/>
                <a:ea typeface="DejaVu Sans"/>
                <a:hlinkClick r:id="rId8"/>
              </a:rPr>
              <a:t>https://blog.bitsrc.io/solid-the-dependency-inversion-principle-in-angular-6e4b9c484960</a:t>
            </a:r>
            <a:endParaRPr b="0" lang="uk-UA" sz="1500" spc="-1" strike="noStrike">
              <a:latin typeface="Arial"/>
            </a:endParaRPr>
          </a:p>
          <a:p>
            <a:pPr>
              <a:lnSpc>
                <a:spcPct val="100000"/>
              </a:lnSpc>
            </a:pPr>
            <a:endParaRPr b="0" lang="uk-UA" sz="1500" spc="-1" strike="noStrike">
              <a:latin typeface="Arial"/>
            </a:endParaRPr>
          </a:p>
          <a:p>
            <a:pPr>
              <a:lnSpc>
                <a:spcPct val="100000"/>
              </a:lnSpc>
            </a:pPr>
            <a:endParaRPr b="0" lang="uk-UA" sz="1500" spc="-1" strike="noStrike">
              <a:latin typeface="Arial"/>
            </a:endParaRPr>
          </a:p>
          <a:p>
            <a:pPr>
              <a:lnSpc>
                <a:spcPct val="100000"/>
              </a:lnSpc>
            </a:pPr>
            <a:endParaRPr b="0" lang="uk-UA" sz="1500" spc="-1" strike="noStrike">
              <a:latin typeface="Arial"/>
            </a:endParaRPr>
          </a:p>
          <a:p>
            <a:pPr>
              <a:lnSpc>
                <a:spcPct val="100000"/>
              </a:lnSpc>
            </a:pPr>
            <a:endParaRPr b="0" lang="uk-UA" sz="15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880000" y="1728000"/>
            <a:ext cx="8206920" cy="363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uk-UA" sz="15000" spc="-1" strike="noStrike">
                <a:solidFill>
                  <a:srgbClr val="f6f9d4"/>
                </a:solidFill>
                <a:latin typeface="Arial"/>
                <a:ea typeface="DejaVu Sans"/>
              </a:rPr>
              <a:t>Дякую !</a:t>
            </a:r>
            <a:endParaRPr b="0" lang="uk-UA" sz="15000" spc="-1" strike="noStrike">
              <a:latin typeface="Arial"/>
            </a:endParaRPr>
          </a:p>
          <a:p>
            <a:pPr>
              <a:lnSpc>
                <a:spcPct val="100000"/>
              </a:lnSpc>
            </a:pPr>
            <a:endParaRPr b="0" lang="uk-UA" sz="15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1" name="pasted-image.png" descr=""/>
          <p:cNvPicPr/>
          <p:nvPr/>
        </p:nvPicPr>
        <p:blipFill>
          <a:blip r:embed="rId1"/>
          <a:stretch/>
        </p:blipFill>
        <p:spPr>
          <a:xfrm>
            <a:off x="0" y="0"/>
            <a:ext cx="12189960" cy="6855840"/>
          </a:xfrm>
          <a:prstGeom prst="rect">
            <a:avLst/>
          </a:prstGeom>
          <a:ln w="126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76000" y="648000"/>
            <a:ext cx="10871640" cy="4766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Noto Sans CJK SC"/>
              </a:rPr>
              <a:t>Найпростіший спосіб - використовувати пробіли. Це нормально, щоб зменшити наш код, перш ніж ми його відправляємо. Однак не потрібно писати код, який виглядає як зменшений. Натомість ми можемо використовувати відступи, розриви рядків та порожні рядки, щоб зробити структуру нашого коду більш читабельною. Коли ми вирішимо прийняти цю практику, читабельність та зрозумілість нашого коду можуть значно покращитися. Тоді одного погляду на наш код може бути достатньо, щоб зрозуміти його. Давайте розглянемо два простих приклади.</a:t>
            </a:r>
            <a:r>
              <a:rPr b="0" lang="uk-UA" sz="3000" spc="-1" strike="noStrike">
                <a:solidFill>
                  <a:srgbClr val="000000"/>
                </a:solidFill>
                <a:latin typeface="Arial"/>
                <a:ea typeface="Noto Sans CJK SC"/>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 descr=""/>
          <p:cNvPicPr/>
          <p:nvPr/>
        </p:nvPicPr>
        <p:blipFill>
          <a:blip r:embed="rId1"/>
          <a:stretch/>
        </p:blipFill>
        <p:spPr>
          <a:xfrm>
            <a:off x="1728000" y="1152000"/>
            <a:ext cx="8571240" cy="1903680"/>
          </a:xfrm>
          <a:prstGeom prst="rect">
            <a:avLst/>
          </a:prstGeom>
          <a:ln>
            <a:noFill/>
          </a:ln>
        </p:spPr>
      </p:pic>
      <p:sp>
        <p:nvSpPr>
          <p:cNvPr id="172" name="CustomShape 1"/>
          <p:cNvSpPr/>
          <p:nvPr/>
        </p:nvSpPr>
        <p:spPr>
          <a:xfrm>
            <a:off x="4320000" y="504000"/>
            <a:ext cx="4750920" cy="51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000000"/>
                </a:solidFill>
                <a:latin typeface="Arial"/>
                <a:ea typeface="DejaVu Sans"/>
              </a:rPr>
              <a:t>   </a:t>
            </a:r>
            <a:r>
              <a:rPr b="0" lang="uk-UA" sz="3000" spc="-1" strike="noStrike">
                <a:solidFill>
                  <a:srgbClr val="ff4000"/>
                </a:solidFill>
                <a:latin typeface="Arial"/>
                <a:ea typeface="DejaVu Sans"/>
              </a:rPr>
              <a:t>  </a:t>
            </a:r>
            <a:r>
              <a:rPr b="0" lang="uk-UA" sz="3000" spc="-1" strike="noStrike">
                <a:solidFill>
                  <a:srgbClr val="ff4000"/>
                </a:solidFill>
                <a:latin typeface="Arial"/>
                <a:ea typeface="DejaVu Sans"/>
              </a:rPr>
              <a:t>Важко читати </a:t>
            </a:r>
            <a:endParaRPr b="0" lang="uk-UA" sz="3000" spc="-1" strike="noStrike">
              <a:latin typeface="Arial"/>
            </a:endParaRPr>
          </a:p>
        </p:txBody>
      </p:sp>
      <p:pic>
        <p:nvPicPr>
          <p:cNvPr id="173" name="" descr=""/>
          <p:cNvPicPr/>
          <p:nvPr/>
        </p:nvPicPr>
        <p:blipFill>
          <a:blip r:embed="rId2"/>
          <a:stretch/>
        </p:blipFill>
        <p:spPr>
          <a:xfrm>
            <a:off x="3424680" y="3816720"/>
            <a:ext cx="5286960" cy="2446920"/>
          </a:xfrm>
          <a:prstGeom prst="rect">
            <a:avLst/>
          </a:prstGeom>
          <a:ln>
            <a:noFill/>
          </a:ln>
        </p:spPr>
      </p:pic>
      <p:sp>
        <p:nvSpPr>
          <p:cNvPr id="174" name="CustomShape 2"/>
          <p:cNvSpPr/>
          <p:nvPr/>
        </p:nvSpPr>
        <p:spPr>
          <a:xfrm>
            <a:off x="5112000" y="3168000"/>
            <a:ext cx="4318920" cy="51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Краще так</a:t>
            </a:r>
            <a:r>
              <a:rPr b="0" lang="uk-UA" sz="3000" spc="-1" strike="noStrike">
                <a:solidFill>
                  <a:srgbClr val="000000"/>
                </a:solidFill>
                <a:latin typeface="Arial"/>
                <a:ea typeface="DejaVu Sans"/>
              </a:rPr>
              <a:t>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685800"/>
            <a:ext cx="10818360" cy="683640"/>
          </a:xfrm>
          <a:prstGeom prst="rect">
            <a:avLst/>
          </a:prstGeom>
          <a:noFill/>
          <a:ln>
            <a:noFill/>
          </a:ln>
        </p:spPr>
        <p:style>
          <a:lnRef idx="0"/>
          <a:fillRef idx="0"/>
          <a:effectRef idx="0"/>
          <a:fontRef idx="minor"/>
        </p:style>
      </p:sp>
      <p:sp>
        <p:nvSpPr>
          <p:cNvPr id="176" name="CustomShape 2"/>
          <p:cNvSpPr/>
          <p:nvPr/>
        </p:nvSpPr>
        <p:spPr>
          <a:xfrm>
            <a:off x="685800" y="2057400"/>
            <a:ext cx="5172840" cy="3426840"/>
          </a:xfrm>
          <a:prstGeom prst="rect">
            <a:avLst/>
          </a:prstGeom>
          <a:noFill/>
          <a:ln>
            <a:noFill/>
          </a:ln>
        </p:spPr>
        <p:style>
          <a:lnRef idx="0"/>
          <a:fillRef idx="0"/>
          <a:effectRef idx="0"/>
          <a:fontRef idx="minor"/>
        </p:style>
      </p:sp>
      <p:sp>
        <p:nvSpPr>
          <p:cNvPr id="177" name="CustomShape 3"/>
          <p:cNvSpPr/>
          <p:nvPr/>
        </p:nvSpPr>
        <p:spPr>
          <a:xfrm>
            <a:off x="6330600" y="2057400"/>
            <a:ext cx="5173200" cy="3426840"/>
          </a:xfrm>
          <a:prstGeom prst="rect">
            <a:avLst/>
          </a:prstGeom>
          <a:noFill/>
          <a:ln>
            <a:noFill/>
          </a:ln>
        </p:spPr>
        <p:style>
          <a:lnRef idx="0"/>
          <a:fillRef idx="0"/>
          <a:effectRef idx="0"/>
          <a:fontRef idx="minor"/>
        </p:style>
      </p:sp>
      <p:sp>
        <p:nvSpPr>
          <p:cNvPr id="178" name="CustomShape 4"/>
          <p:cNvSpPr/>
          <p:nvPr/>
        </p:nvSpPr>
        <p:spPr>
          <a:xfrm>
            <a:off x="4632120" y="432000"/>
            <a:ext cx="2422800" cy="94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179" name="CustomShape 5"/>
          <p:cNvSpPr/>
          <p:nvPr/>
        </p:nvSpPr>
        <p:spPr>
          <a:xfrm>
            <a:off x="268920" y="1224720"/>
            <a:ext cx="12042000" cy="64692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000000"/>
                </a:solidFill>
                <a:latin typeface="Arial"/>
                <a:ea typeface="Lohit Devanagari"/>
              </a:rPr>
              <a:t> </a:t>
            </a:r>
            <a:r>
              <a:rPr b="1" lang="uk-UA" sz="3600" spc="-1" strike="noStrike">
                <a:solidFill>
                  <a:srgbClr val="ffffff"/>
                </a:solidFill>
                <a:latin typeface="Arial"/>
                <a:ea typeface="Lohit Devanagari"/>
              </a:rPr>
              <a:t>Використовуйте значущі імена змінних та функцій </a:t>
            </a:r>
            <a:endParaRPr b="0" lang="uk-UA" sz="3600" spc="-1" strike="noStrike">
              <a:latin typeface="Arial"/>
            </a:endParaRPr>
          </a:p>
        </p:txBody>
      </p:sp>
      <p:pic>
        <p:nvPicPr>
          <p:cNvPr id="180" name="" descr=""/>
          <p:cNvPicPr/>
          <p:nvPr/>
        </p:nvPicPr>
        <p:blipFill>
          <a:blip r:embed="rId1"/>
          <a:stretch/>
        </p:blipFill>
        <p:spPr>
          <a:xfrm>
            <a:off x="1152000" y="2664000"/>
            <a:ext cx="4198680" cy="3094920"/>
          </a:xfrm>
          <a:prstGeom prst="rect">
            <a:avLst/>
          </a:prstGeom>
          <a:ln>
            <a:noFill/>
          </a:ln>
        </p:spPr>
      </p:pic>
      <p:pic>
        <p:nvPicPr>
          <p:cNvPr id="181" name="" descr=""/>
          <p:cNvPicPr/>
          <p:nvPr/>
        </p:nvPicPr>
        <p:blipFill>
          <a:blip r:embed="rId2"/>
          <a:stretch/>
        </p:blipFill>
        <p:spPr>
          <a:xfrm>
            <a:off x="6480000" y="2664000"/>
            <a:ext cx="4190040" cy="3166920"/>
          </a:xfrm>
          <a:prstGeom prst="rect">
            <a:avLst/>
          </a:prstGeom>
          <a:ln>
            <a:noFill/>
          </a:ln>
        </p:spPr>
      </p:pic>
      <p:sp>
        <p:nvSpPr>
          <p:cNvPr id="182" name="CustomShape 6"/>
          <p:cNvSpPr/>
          <p:nvPr/>
        </p:nvSpPr>
        <p:spPr>
          <a:xfrm>
            <a:off x="1872000" y="2057400"/>
            <a:ext cx="3310920" cy="74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4000"/>
                </a:solidFill>
                <a:latin typeface="Arial"/>
                <a:ea typeface="DejaVu Sans"/>
              </a:rPr>
              <a:t>Незрозуміло</a:t>
            </a:r>
            <a:endParaRPr b="0" lang="uk-UA" sz="3000" spc="-1" strike="noStrike">
              <a:latin typeface="Arial"/>
            </a:endParaRPr>
          </a:p>
        </p:txBody>
      </p:sp>
      <p:sp>
        <p:nvSpPr>
          <p:cNvPr id="183" name="CustomShape 7"/>
          <p:cNvSpPr/>
          <p:nvPr/>
        </p:nvSpPr>
        <p:spPr>
          <a:xfrm>
            <a:off x="7560000" y="2057400"/>
            <a:ext cx="2734920" cy="90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Зрозуміло</a:t>
            </a:r>
            <a:endParaRPr b="0" lang="uk-UA" sz="3000" spc="-1" strike="noStrike">
              <a:latin typeface="Arial"/>
            </a:endParaRPr>
          </a:p>
        </p:txBody>
      </p:sp>
      <p:sp>
        <p:nvSpPr>
          <p:cNvPr id="184" name="Line 8"/>
          <p:cNvSpPr/>
          <p:nvPr/>
        </p:nvSpPr>
        <p:spPr>
          <a:xfrm>
            <a:off x="7632000" y="3528000"/>
            <a:ext cx="936000" cy="0"/>
          </a:xfrm>
          <a:prstGeom prst="line">
            <a:avLst/>
          </a:prstGeom>
          <a:ln w="10080">
            <a:solidFill>
              <a:srgbClr val="ff0000"/>
            </a:solidFill>
            <a:round/>
          </a:ln>
        </p:spPr>
        <p:style>
          <a:lnRef idx="0"/>
          <a:fillRef idx="0"/>
          <a:effectRef idx="0"/>
          <a:fontRef idx="minor"/>
        </p:style>
      </p:sp>
      <p:sp>
        <p:nvSpPr>
          <p:cNvPr id="185" name="Line 9"/>
          <p:cNvSpPr/>
          <p:nvPr/>
        </p:nvSpPr>
        <p:spPr>
          <a:xfrm>
            <a:off x="7632000" y="4536000"/>
            <a:ext cx="1296000" cy="0"/>
          </a:xfrm>
          <a:prstGeom prst="line">
            <a:avLst/>
          </a:prstGeom>
          <a:ln w="10080">
            <a:solidFill>
              <a:srgbClr val="ff0000"/>
            </a:solidFill>
            <a:round/>
          </a:ln>
        </p:spPr>
        <p:style>
          <a:lnRef idx="0"/>
          <a:fillRef idx="0"/>
          <a:effectRef idx="0"/>
          <a:fontRef idx="minor"/>
        </p:style>
      </p:sp>
      <p:sp>
        <p:nvSpPr>
          <p:cNvPr id="186" name="Line 10"/>
          <p:cNvSpPr/>
          <p:nvPr/>
        </p:nvSpPr>
        <p:spPr>
          <a:xfrm>
            <a:off x="2448000" y="3384000"/>
            <a:ext cx="504000" cy="0"/>
          </a:xfrm>
          <a:prstGeom prst="line">
            <a:avLst/>
          </a:prstGeom>
          <a:ln w="10080">
            <a:solidFill>
              <a:srgbClr val="ff0000"/>
            </a:solidFill>
            <a:round/>
          </a:ln>
        </p:spPr>
        <p:style>
          <a:lnRef idx="0"/>
          <a:fillRef idx="0"/>
          <a:effectRef idx="0"/>
          <a:fontRef idx="minor"/>
        </p:style>
      </p:sp>
      <p:sp>
        <p:nvSpPr>
          <p:cNvPr id="187" name="Line 11"/>
          <p:cNvSpPr/>
          <p:nvPr/>
        </p:nvSpPr>
        <p:spPr>
          <a:xfrm>
            <a:off x="2437920" y="4514040"/>
            <a:ext cx="504000" cy="0"/>
          </a:xfrm>
          <a:prstGeom prst="line">
            <a:avLst/>
          </a:prstGeom>
          <a:ln w="10080">
            <a:solidFill>
              <a:srgbClr val="ff00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648000" y="684360"/>
            <a:ext cx="10798920" cy="476604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Що означає значуще? Значущі імена - це досить описові імена, щоб інші люди, і не лише ми, змогли зрозуміти призначення змінної, функції або методу. Іншими словами, сама назва повинна підказувати, для чого використовується змінна, функція чи метод або що вона містить. Хорошим правилом є обмеження імен трьома-чотирма словами. Якщо нам потрібно використовувати більше чотирьох слів, можливо, ми намагаємося робити занадто багато речей одночасно, і нам слід спростити код. </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85800" y="685800"/>
            <a:ext cx="10818360" cy="683640"/>
          </a:xfrm>
          <a:prstGeom prst="rect">
            <a:avLst/>
          </a:prstGeom>
          <a:noFill/>
          <a:ln>
            <a:noFill/>
          </a:ln>
        </p:spPr>
        <p:style>
          <a:lnRef idx="0"/>
          <a:fillRef idx="0"/>
          <a:effectRef idx="0"/>
          <a:fontRef idx="minor"/>
        </p:style>
      </p:sp>
      <p:sp>
        <p:nvSpPr>
          <p:cNvPr id="190" name="CustomShape 2"/>
          <p:cNvSpPr/>
          <p:nvPr/>
        </p:nvSpPr>
        <p:spPr>
          <a:xfrm>
            <a:off x="685800" y="2057400"/>
            <a:ext cx="5172840" cy="3426840"/>
          </a:xfrm>
          <a:prstGeom prst="rect">
            <a:avLst/>
          </a:prstGeom>
          <a:noFill/>
          <a:ln>
            <a:noFill/>
          </a:ln>
        </p:spPr>
        <p:style>
          <a:lnRef idx="0"/>
          <a:fillRef idx="0"/>
          <a:effectRef idx="0"/>
          <a:fontRef idx="minor"/>
        </p:style>
      </p:sp>
      <p:sp>
        <p:nvSpPr>
          <p:cNvPr id="191" name="CustomShape 3"/>
          <p:cNvSpPr/>
          <p:nvPr/>
        </p:nvSpPr>
        <p:spPr>
          <a:xfrm>
            <a:off x="6330600" y="2057400"/>
            <a:ext cx="5173200" cy="3426840"/>
          </a:xfrm>
          <a:prstGeom prst="rect">
            <a:avLst/>
          </a:prstGeom>
          <a:noFill/>
          <a:ln>
            <a:noFill/>
          </a:ln>
        </p:spPr>
        <p:style>
          <a:lnRef idx="0"/>
          <a:fillRef idx="0"/>
          <a:effectRef idx="0"/>
          <a:fontRef idx="minor"/>
        </p:style>
      </p:sp>
      <p:sp>
        <p:nvSpPr>
          <p:cNvPr id="192" name="CustomShape 4"/>
          <p:cNvSpPr/>
          <p:nvPr/>
        </p:nvSpPr>
        <p:spPr>
          <a:xfrm>
            <a:off x="4632120" y="432000"/>
            <a:ext cx="2422800" cy="798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5000" spc="-1" strike="noStrike">
                <a:solidFill>
                  <a:srgbClr val="ffff00"/>
                </a:solidFill>
                <a:latin typeface="Arial"/>
                <a:ea typeface="DejaVu Sans"/>
              </a:rPr>
              <a:t>Поради</a:t>
            </a:r>
            <a:endParaRPr b="0" lang="uk-UA" sz="5000" spc="-1" strike="noStrike">
              <a:latin typeface="Arial"/>
            </a:endParaRPr>
          </a:p>
        </p:txBody>
      </p:sp>
      <p:sp>
        <p:nvSpPr>
          <p:cNvPr id="193" name="CustomShape 5"/>
          <p:cNvSpPr/>
          <p:nvPr/>
        </p:nvSpPr>
        <p:spPr>
          <a:xfrm>
            <a:off x="0" y="1346040"/>
            <a:ext cx="12042000" cy="110088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uk-UA" sz="3600" spc="-1" strike="noStrike">
                <a:solidFill>
                  <a:srgbClr val="000000"/>
                </a:solidFill>
                <a:latin typeface="Liberation Serif;Times New Roman"/>
                <a:ea typeface="Lohit Devanagari"/>
              </a:rPr>
              <a:t> </a:t>
            </a:r>
            <a:r>
              <a:rPr b="1" lang="uk-UA" sz="3600" spc="-1" strike="noStrike">
                <a:solidFill>
                  <a:srgbClr val="ffffff"/>
                </a:solidFill>
                <a:latin typeface="Arial"/>
                <a:ea typeface="Lohit Devanagari"/>
              </a:rPr>
              <a:t>Функція або метод використовує лише одне завдання</a:t>
            </a:r>
            <a:r>
              <a:rPr b="1" lang="uk-UA" sz="3600" spc="-1" strike="noStrike">
                <a:solidFill>
                  <a:srgbClr val="ffffff"/>
                </a:solidFill>
                <a:latin typeface="Liberation Serif;Times New Roman"/>
                <a:ea typeface="Lohit Devanagari"/>
              </a:rPr>
              <a:t> </a:t>
            </a:r>
            <a:endParaRPr b="0" lang="uk-UA" sz="3600" spc="-1" strike="noStrike">
              <a:latin typeface="Arial"/>
            </a:endParaRPr>
          </a:p>
        </p:txBody>
      </p:sp>
      <p:pic>
        <p:nvPicPr>
          <p:cNvPr id="194" name="" descr=""/>
          <p:cNvPicPr/>
          <p:nvPr/>
        </p:nvPicPr>
        <p:blipFill>
          <a:blip r:embed="rId1"/>
          <a:stretch/>
        </p:blipFill>
        <p:spPr>
          <a:xfrm>
            <a:off x="792000" y="3240000"/>
            <a:ext cx="6190920" cy="2340720"/>
          </a:xfrm>
          <a:prstGeom prst="rect">
            <a:avLst/>
          </a:prstGeom>
          <a:ln>
            <a:noFill/>
          </a:ln>
        </p:spPr>
      </p:pic>
      <p:pic>
        <p:nvPicPr>
          <p:cNvPr id="195" name="" descr=""/>
          <p:cNvPicPr/>
          <p:nvPr/>
        </p:nvPicPr>
        <p:blipFill>
          <a:blip r:embed="rId2"/>
          <a:stretch/>
        </p:blipFill>
        <p:spPr>
          <a:xfrm>
            <a:off x="7776000" y="3168000"/>
            <a:ext cx="3655800" cy="2374920"/>
          </a:xfrm>
          <a:prstGeom prst="rect">
            <a:avLst/>
          </a:prstGeom>
          <a:ln>
            <a:noFill/>
          </a:ln>
        </p:spPr>
      </p:pic>
      <p:sp>
        <p:nvSpPr>
          <p:cNvPr id="196" name="CustomShape 6"/>
          <p:cNvSpPr/>
          <p:nvPr/>
        </p:nvSpPr>
        <p:spPr>
          <a:xfrm>
            <a:off x="3024000" y="2592000"/>
            <a:ext cx="3310920" cy="51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ff4000"/>
                </a:solidFill>
                <a:latin typeface="Arial"/>
                <a:ea typeface="DejaVu Sans"/>
              </a:rPr>
              <a:t>Погано </a:t>
            </a:r>
            <a:endParaRPr b="0" lang="uk-UA" sz="3000" spc="-1" strike="noStrike">
              <a:latin typeface="Arial"/>
            </a:endParaRPr>
          </a:p>
        </p:txBody>
      </p:sp>
      <p:sp>
        <p:nvSpPr>
          <p:cNvPr id="197" name="CustomShape 7"/>
          <p:cNvSpPr/>
          <p:nvPr/>
        </p:nvSpPr>
        <p:spPr>
          <a:xfrm>
            <a:off x="8928720" y="2520000"/>
            <a:ext cx="2806920" cy="65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uk-UA" sz="3000" spc="-1" strike="noStrike">
                <a:solidFill>
                  <a:srgbClr val="81d41a"/>
                </a:solidFill>
                <a:latin typeface="Arial"/>
                <a:ea typeface="DejaVu Sans"/>
              </a:rPr>
              <a:t>Добре</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48000" y="576000"/>
            <a:ext cx="11087640" cy="43408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0" lang="uk-UA" sz="3000" spc="-1" strike="noStrike">
                <a:solidFill>
                  <a:srgbClr val="ffffff"/>
                </a:solidFill>
                <a:latin typeface="Arial"/>
                <a:ea typeface="DejaVu Sans"/>
              </a:rPr>
              <a:t>Функція не повинна бути пристосована до всіх випадків життя. Так вона стає великою по функціоналу і по суті для якогось конкретного випадку. Застосувати її повторно можна дуже рідко. Та й важко знайти ім’я такій функції. Часом можна самому заплутатись в тому, що написав. Це створює безлад. Натомість можна застосовувати функції які виконують лише одне завдання. Така практика була запроваджена Робертом Мартіном, як один із п’яти обєктно-орієнтованих принципів проектування, також відомих як SOLID, але про це пізніше....</a:t>
            </a:r>
            <a:endParaRPr b="0" lang="uk-UA" sz="3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TotalTime>
  <Application>LibreOffice/6.4.6.2$Linux_X86_64 LibreOffice_project/40$Build-2</Application>
  <Company>Verint Systems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2018-11-02T13:55:27Z</dcterms:created>
  <dc:creator>Strutynska, Viktoriya</dc:creator>
  <dc:description/>
  <dc:language>uk-UA</dc:language>
  <cp:lastModifiedBy/>
  <dcterms:modified xsi:type="dcterms:W3CDTF">2021-01-25T11:44:21Z</dcterms:modified>
  <cp:revision>9</cp:revision>
  <dc:subject/>
  <dc:title>508/WCAG SERVICE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Verint Systems</vt:lpwstr>
  </property>
  <property fmtid="{D5CDD505-2E9C-101B-9397-08002B2CF9AE}" pid="4" name="ContentTypeId">
    <vt:lpwstr>0x0101004195FC54A15F344D83577B1CDDD67A5D</vt:lpwstr>
  </property>
  <property fmtid="{D5CDD505-2E9C-101B-9397-08002B2CF9AE}" pid="5" name="HiddenSlides">
    <vt:i4>0</vt:i4>
  </property>
  <property fmtid="{D5CDD505-2E9C-101B-9397-08002B2CF9AE}" pid="6" name="HyperlinksChanged">
    <vt:bool>0</vt:bool>
  </property>
  <property fmtid="{D5CDD505-2E9C-101B-9397-08002B2CF9AE}" pid="7" name="LinksUpToDate">
    <vt:bool>0</vt:bool>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17</vt:i4>
  </property>
</Properties>
</file>