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0cU04/ZSa70UmaO7fNVSXDE5q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5e3d6750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55e3d6750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5e3d6750e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5e3d6750e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5e3d6750e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155e3d6750e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e24b9fb8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7e24b9fb81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7e24b9fb81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5e3d6750e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55e3d6750e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5d20182c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55d20182c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5d20182ca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5d20182ca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5d20182ca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5d20182ca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5d20182c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5d20182c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5e3d6750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155e3d6750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155e3d6750e_0_2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55e3d6750e_0_28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155e3d6750e_0_28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g155e3d6750e_0_28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155e3d6750e_0_28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55e3d6750e_0_28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155e3d6750e_0_2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55e3d6750e_0_29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155e3d6750e_0_29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g155e3d6750e_0_29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155e3d6750e_0_29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155e3d6750e_0_29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155e3d6750e_0_3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55e3d6750e_0_30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155e3d6750e_0_30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g155e3d6750e_0_30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g155e3d6750e_0_30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55e3d6750e_0_30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155e3d6750e_0_30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55e3d6750e_0_3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452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55e3d6750e_0_30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155e3d6750e_0_309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g155e3d6750e_0_30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155e3d6750e_0_30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155e3d6750e_0_30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5e3d6750e_0_31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155e3d6750e_0_31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2" name="Google Shape;122;g155e3d6750e_0_31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g155e3d6750e_0_31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4" name="Google Shape;124;g155e3d6750e_0_31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155e3d6750e_0_3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155e3d6750e_0_3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155e3d6750e_0_3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5e3d6750e_0_3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155e3d6750e_0_3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155e3d6750e_0_3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155e3d6750e_0_3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5e3d6750e_0_3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55e3d6750e_0_3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155e3d6750e_0_3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5e3d6750e_0_3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155e3d6750e_0_33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40" name="Google Shape;140;g155e3d6750e_0_334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1" name="Google Shape;141;g155e3d6750e_0_3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155e3d6750e_0_3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55e3d6750e_0_3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5e3d6750e_0_34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55e3d6750e_0_34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g155e3d6750e_0_34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8" name="Google Shape;148;g155e3d6750e_0_3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155e3d6750e_0_3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155e3d6750e_0_3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5e3d6750e_0_3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155e3d6750e_0_348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g155e3d6750e_0_34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155e3d6750e_0_34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155e3d6750e_0_3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5e3d6750e_0_35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155e3d6750e_0_35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g155e3d6750e_0_35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155e3d6750e_0_3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g155e3d6750e_0_3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452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5e3d6750e_0_28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g155e3d6750e_0_28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155e3d6750e_0_28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155e3d6750e_0_28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g155e3d6750e_0_28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assistant@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sedc-codecademy/skwd10-wdel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maui/get-started/first-app?pivots=devices-windows&amp;tabs=vswi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200">
                <a:solidFill>
                  <a:schemeClr val="lt1"/>
                </a:solidFill>
              </a:rPr>
              <a:t>Cross-platform apps development using MAUI</a:t>
            </a:r>
            <a:endParaRPr sz="6600">
              <a:solidFill>
                <a:schemeClr val="lt1"/>
              </a:solidFill>
            </a:endParaRPr>
          </a:p>
        </p:txBody>
      </p:sp>
      <p:sp>
        <p:nvSpPr>
          <p:cNvPr id="168" name="Google Shape;168;p1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Иван Џиковски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Ведра Стојановска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5e3d6750e_0_2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XAML Overview</a:t>
            </a:r>
            <a:endParaRPr/>
          </a:p>
        </p:txBody>
      </p:sp>
      <p:sp>
        <p:nvSpPr>
          <p:cNvPr id="226" name="Google Shape;226;g155e3d6750e_0_264"/>
          <p:cNvSpPr txBox="1">
            <a:spLocks noGrp="1"/>
          </p:cNvSpPr>
          <p:nvPr>
            <p:ph type="body" idx="1"/>
          </p:nvPr>
        </p:nvSpPr>
        <p:spPr>
          <a:xfrm>
            <a:off x="264300" y="1707325"/>
            <a:ext cx="4472100" cy="24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342900" lvl="0" indent="-254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Declarative way to define the UI</a:t>
            </a:r>
            <a:endParaRPr/>
          </a:p>
          <a:p>
            <a:pPr marL="342900" lvl="0" indent="-254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Based on XML</a:t>
            </a:r>
            <a:endParaRPr/>
          </a:p>
          <a:p>
            <a:pPr marL="342900" lvl="0" indent="-254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Similar to HTML</a:t>
            </a:r>
            <a:endParaRPr/>
          </a:p>
          <a:p>
            <a:pPr marL="342900" lvl="0" indent="-254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objects behind the scenes</a:t>
            </a:r>
            <a:endParaRPr/>
          </a:p>
        </p:txBody>
      </p:sp>
      <p:pic>
        <p:nvPicPr>
          <p:cNvPr id="227" name="Google Shape;227;g155e3d6750e_0_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975" y="198844"/>
            <a:ext cx="4102802" cy="350691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5e3d6750e_0_3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and Hot Reload</a:t>
            </a:r>
            <a:endParaRPr/>
          </a:p>
        </p:txBody>
      </p:sp>
      <p:pic>
        <p:nvPicPr>
          <p:cNvPr id="233" name="Google Shape;233;g155e3d6750e_0_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50" y="1888795"/>
            <a:ext cx="5719775" cy="256655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4" name="Google Shape;234;g155e3d6750e_0_3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378" y="1182350"/>
            <a:ext cx="4306455" cy="197178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g155e3d6750e_0_3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5888" y="1001419"/>
            <a:ext cx="4410983" cy="364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55e3d6750e_0_3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6530" y="1001419"/>
            <a:ext cx="4409696" cy="364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155e3d6750e_0_3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06530" y="1001419"/>
            <a:ext cx="4409696" cy="364488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55e3d6750e_0_371"/>
          <p:cNvSpPr txBox="1">
            <a:spLocks noGrp="1"/>
          </p:cNvSpPr>
          <p:nvPr>
            <p:ph type="title"/>
          </p:nvPr>
        </p:nvSpPr>
        <p:spPr>
          <a:xfrm>
            <a:off x="781050" y="3500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Mobile Development Iteration Loop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ubTitle" idx="4294967295"/>
          </p:nvPr>
        </p:nvSpPr>
        <p:spPr>
          <a:xfrm>
            <a:off x="789250" y="1294250"/>
            <a:ext cx="5571300" cy="2904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2400" dirty="0" err="1">
                <a:latin typeface="Roboto"/>
                <a:ea typeface="Roboto"/>
                <a:cs typeface="Roboto"/>
                <a:sym typeface="Roboto"/>
              </a:rPr>
              <a:t>ivan.dzikovski@gmail.com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" sz="2400" dirty="0">
                <a:latin typeface="Roboto"/>
                <a:ea typeface="Roboto"/>
                <a:sym typeface="Roboto"/>
                <a:hlinkClick r:id="rId3"/>
              </a:rPr>
              <a:t>email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1100"/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You can find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the code at</a:t>
            </a:r>
          </a:p>
          <a:p>
            <a:pPr lvl="0" indent="-381000">
              <a:spcBef>
                <a:spcPts val="1000"/>
              </a:spcBef>
              <a:spcAft>
                <a:spcPts val="1000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  <a:hlinkClick r:id="rId4"/>
              </a:rPr>
              <a:t>Repository with the code Link</a:t>
            </a:r>
            <a:endParaRPr lang="en-US" sz="2400" dirty="0">
              <a:latin typeface="Roboto"/>
              <a:ea typeface="Roboto"/>
              <a:cs typeface="Roboto"/>
              <a:sym typeface="Roboto"/>
            </a:endParaRPr>
          </a:p>
          <a:p>
            <a:pPr marL="76200" lvl="0" indent="0" algn="l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2400"/>
              <a:buNone/>
            </a:pPr>
            <a:endParaRPr sz="2400" dirty="0"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g155e3d6750e_0_378"/>
          <p:cNvGrpSpPr/>
          <p:nvPr/>
        </p:nvGrpSpPr>
        <p:grpSpPr>
          <a:xfrm>
            <a:off x="2617969" y="3045936"/>
            <a:ext cx="618868" cy="762528"/>
            <a:chOff x="3330525" y="4399275"/>
            <a:chExt cx="390650" cy="481850"/>
          </a:xfrm>
        </p:grpSpPr>
        <p:sp>
          <p:nvSpPr>
            <p:cNvPr id="248" name="Google Shape;248;g155e3d6750e_0_378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155e3d6750e_0_378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155e3d6750e_0_378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155e3d6750e_0_378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155e3d6750e_0_378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155e3d6750e_0_378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155e3d6750e_0_378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g155e3d6750e_0_378"/>
          <p:cNvGrpSpPr/>
          <p:nvPr/>
        </p:nvGrpSpPr>
        <p:grpSpPr>
          <a:xfrm>
            <a:off x="5569428" y="2970295"/>
            <a:ext cx="569837" cy="762488"/>
            <a:chOff x="3938800" y="4399275"/>
            <a:chExt cx="359700" cy="481825"/>
          </a:xfrm>
        </p:grpSpPr>
        <p:sp>
          <p:nvSpPr>
            <p:cNvPr id="256" name="Google Shape;256;g155e3d6750e_0_37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155e3d6750e_0_37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155e3d6750e_0_37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155e3d6750e_0_37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155e3d6750e_0_37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g155e3d6750e_0_378"/>
          <p:cNvSpPr/>
          <p:nvPr/>
        </p:nvSpPr>
        <p:spPr>
          <a:xfrm>
            <a:off x="4901607" y="1557005"/>
            <a:ext cx="1676145" cy="1295865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A5B7C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55e3d6750e_0_378"/>
          <p:cNvSpPr/>
          <p:nvPr/>
        </p:nvSpPr>
        <p:spPr>
          <a:xfrm rot="10800000">
            <a:off x="2451955" y="1631554"/>
            <a:ext cx="1218632" cy="1300672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55e3d6750e_0_37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.NET </a:t>
            </a:r>
            <a:r>
              <a:rPr lang="en" b="1"/>
              <a:t>M</a:t>
            </a:r>
            <a:r>
              <a:rPr lang="en"/>
              <a:t>ulti-platform </a:t>
            </a:r>
            <a:r>
              <a:rPr lang="en" b="1"/>
              <a:t>A</a:t>
            </a:r>
            <a:r>
              <a:rPr lang="en"/>
              <a:t>pp </a:t>
            </a:r>
            <a:r>
              <a:rPr lang="en" b="1"/>
              <a:t>UI </a:t>
            </a:r>
            <a:r>
              <a:rPr lang="en"/>
              <a:t>(.NET MAUI)</a:t>
            </a:r>
            <a:endParaRPr/>
          </a:p>
        </p:txBody>
      </p:sp>
      <p:pic>
        <p:nvPicPr>
          <p:cNvPr id="174" name="Google Shape;17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6650" y="1093650"/>
            <a:ext cx="3322850" cy="29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"/>
          <p:cNvSpPr txBox="1"/>
          <p:nvPr/>
        </p:nvSpPr>
        <p:spPr>
          <a:xfrm>
            <a:off x="155900" y="1766475"/>
            <a:ext cx="4632600" cy="20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Cross-platform framework for creating native mobile and desktop apps with C# and XAML.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Allows us to develop apps that can run on Android, iOS, macOS, and Windows from a single shared code-base.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What is Xamarin?</a:t>
            </a:r>
            <a:endParaRPr/>
          </a:p>
        </p:txBody>
      </p:sp>
      <p:pic>
        <p:nvPicPr>
          <p:cNvPr id="181" name="Google Shape;18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838" y="1323625"/>
            <a:ext cx="6184326" cy="29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Xamarin.Forms</a:t>
            </a:r>
            <a:endParaRPr/>
          </a:p>
        </p:txBody>
      </p:sp>
      <p:pic>
        <p:nvPicPr>
          <p:cNvPr id="187" name="Google Shape;187;p4" descr="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4677" y="1268044"/>
            <a:ext cx="4914645" cy="287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 descr="A picture containing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4677" y="3389819"/>
            <a:ext cx="2045843" cy="750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6938" y="3389819"/>
            <a:ext cx="4912384" cy="750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5d20182ca_0_8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MAUI vs. Native</a:t>
            </a:r>
            <a:endParaRPr/>
          </a:p>
        </p:txBody>
      </p:sp>
      <p:sp>
        <p:nvSpPr>
          <p:cNvPr id="195" name="Google Shape;195;g155d20182ca_0_85"/>
          <p:cNvSpPr txBox="1">
            <a:spLocks noGrp="1"/>
          </p:cNvSpPr>
          <p:nvPr>
            <p:ph type="body" idx="1"/>
          </p:nvPr>
        </p:nvSpPr>
        <p:spPr>
          <a:xfrm>
            <a:off x="-112575" y="1369219"/>
            <a:ext cx="45129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/>
              <a:t>MAUI App Development</a:t>
            </a:r>
            <a:endParaRPr sz="1700"/>
          </a:p>
          <a:p>
            <a:pPr marL="177800" lvl="0" indent="-3810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6AA84F"/>
                </a:solidFill>
              </a:rPr>
              <a:t>C# for both iOS and Android</a:t>
            </a:r>
            <a:endParaRPr sz="1700">
              <a:solidFill>
                <a:srgbClr val="6AA84F"/>
              </a:solidFill>
            </a:endParaRPr>
          </a:p>
          <a:p>
            <a:pPr marL="177800" lvl="0" indent="-3810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6AA84F"/>
                </a:solidFill>
              </a:rPr>
              <a:t>One code base and one team for iOS and Android</a:t>
            </a:r>
            <a:endParaRPr sz="1700">
              <a:solidFill>
                <a:srgbClr val="6AA84F"/>
              </a:solidFill>
            </a:endParaRPr>
          </a:p>
          <a:p>
            <a:pPr marL="177800" lvl="0" indent="-3810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6AA84F"/>
                </a:solidFill>
              </a:rPr>
              <a:t>Faster development</a:t>
            </a:r>
            <a:endParaRPr sz="1700">
              <a:solidFill>
                <a:srgbClr val="6AA84F"/>
              </a:solidFill>
            </a:endParaRPr>
          </a:p>
          <a:p>
            <a:pPr marL="177800" lvl="0" indent="-3810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E06666"/>
                </a:solidFill>
              </a:rPr>
              <a:t>Lower performance compared to native apps</a:t>
            </a:r>
            <a:endParaRPr sz="1700">
              <a:solidFill>
                <a:srgbClr val="E06666"/>
              </a:solidFill>
            </a:endParaRPr>
          </a:p>
          <a:p>
            <a:pPr marL="177800" lvl="0" indent="-3810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E06666"/>
                </a:solidFill>
              </a:rPr>
              <a:t>Latest features and improvements available after Xamarin update</a:t>
            </a:r>
            <a:endParaRPr sz="1700">
              <a:solidFill>
                <a:srgbClr val="E06666"/>
              </a:solidFill>
            </a:endParaRPr>
          </a:p>
        </p:txBody>
      </p:sp>
      <p:sp>
        <p:nvSpPr>
          <p:cNvPr id="196" name="Google Shape;196;g155d20182ca_0_85"/>
          <p:cNvSpPr txBox="1">
            <a:spLocks noGrp="1"/>
          </p:cNvSpPr>
          <p:nvPr>
            <p:ph type="body" idx="4294967295"/>
          </p:nvPr>
        </p:nvSpPr>
        <p:spPr>
          <a:xfrm>
            <a:off x="47434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/>
              <a:t>Native App Development</a:t>
            </a:r>
            <a:endParaRPr sz="1700"/>
          </a:p>
          <a:p>
            <a:pPr marL="177800" lvl="0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E06666"/>
                </a:solidFill>
              </a:rPr>
              <a:t>Swift for iOS and Kotlin for Android</a:t>
            </a:r>
            <a:endParaRPr sz="1700">
              <a:solidFill>
                <a:srgbClr val="E06666"/>
              </a:solidFill>
            </a:endParaRPr>
          </a:p>
          <a:p>
            <a:pPr marL="177800" lvl="0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E06666"/>
                </a:solidFill>
              </a:rPr>
              <a:t>Multiple code bases and teams to support iOS and Android</a:t>
            </a:r>
            <a:endParaRPr sz="1700">
              <a:solidFill>
                <a:srgbClr val="E06666"/>
              </a:solidFill>
            </a:endParaRPr>
          </a:p>
          <a:p>
            <a:pPr marL="177800" lvl="0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E06666"/>
                </a:solidFill>
              </a:rPr>
              <a:t>Time consuming development</a:t>
            </a:r>
            <a:endParaRPr sz="1700">
              <a:solidFill>
                <a:srgbClr val="E06666"/>
              </a:solidFill>
            </a:endParaRPr>
          </a:p>
          <a:p>
            <a:pPr marL="177800" lvl="0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6AA84F"/>
                </a:solidFill>
              </a:rPr>
              <a:t>High performance in native built apps</a:t>
            </a:r>
            <a:endParaRPr sz="1700">
              <a:solidFill>
                <a:srgbClr val="6AA84F"/>
              </a:solidFill>
            </a:endParaRPr>
          </a:p>
          <a:p>
            <a:pPr marL="177800" lvl="0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6AA84F"/>
                </a:solidFill>
              </a:rPr>
              <a:t>Latest features and improvements available right away</a:t>
            </a:r>
            <a:endParaRPr sz="1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5d20182ca_0_28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Course Overview</a:t>
            </a:r>
            <a:endParaRPr/>
          </a:p>
        </p:txBody>
      </p:sp>
      <p:sp>
        <p:nvSpPr>
          <p:cNvPr id="202" name="Google Shape;202;g155d20182ca_0_282"/>
          <p:cNvSpPr txBox="1">
            <a:spLocks noGrp="1"/>
          </p:cNvSpPr>
          <p:nvPr>
            <p:ph type="body" idx="1"/>
          </p:nvPr>
        </p:nvSpPr>
        <p:spPr>
          <a:xfrm>
            <a:off x="627450" y="1243050"/>
            <a:ext cx="8264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3429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Building native apps using XAML and C#</a:t>
            </a:r>
            <a:endParaRPr/>
          </a:p>
          <a:p>
            <a:pPr marL="3429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Creating designs using Layouts and UI Components</a:t>
            </a:r>
            <a:endParaRPr/>
          </a:p>
          <a:p>
            <a:pPr marL="3429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Decoupled Apps by using the MVVM Pattern</a:t>
            </a:r>
            <a:endParaRPr/>
          </a:p>
          <a:p>
            <a:pPr marL="3429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Data Binding and how does it work</a:t>
            </a:r>
            <a:endParaRPr/>
          </a:p>
          <a:p>
            <a:pPr marL="3429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Working with local data and consuming REST APIs</a:t>
            </a:r>
            <a:endParaRPr/>
          </a:p>
          <a:p>
            <a:pPr marL="3429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Creating backend services and integrating the App</a:t>
            </a:r>
            <a:endParaRPr/>
          </a:p>
          <a:p>
            <a:pPr marL="3429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Deploying and Distributing Xamarin.Forms Applications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5d20182ca_0_29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Format</a:t>
            </a:r>
            <a:endParaRPr/>
          </a:p>
        </p:txBody>
      </p:sp>
      <p:sp>
        <p:nvSpPr>
          <p:cNvPr id="208" name="Google Shape;208;g155d20182ca_0_29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91425" rIns="91425" bIns="950975" anchor="t" anchorCtr="0">
            <a:noAutofit/>
          </a:bodyPr>
          <a:lstStyle/>
          <a:p>
            <a:pPr marL="457200" lvl="0" indent="-340518" algn="just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SzPts val="1763"/>
              <a:buChar char="●"/>
            </a:pPr>
            <a:r>
              <a:rPr lang="en" sz="2305"/>
              <a:t>Short theory intro about one to two slides</a:t>
            </a:r>
            <a:endParaRPr sz="2305"/>
          </a:p>
          <a:p>
            <a:pPr marL="457200" lvl="0" indent="-340518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63"/>
              <a:buChar char="●"/>
            </a:pPr>
            <a:r>
              <a:rPr lang="en" sz="2305"/>
              <a:t>Sandbox App examples</a:t>
            </a:r>
            <a:endParaRPr sz="2305"/>
          </a:p>
          <a:p>
            <a:pPr marL="457200" lvl="0" indent="-340518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63"/>
              <a:buChar char="●"/>
            </a:pPr>
            <a:r>
              <a:rPr lang="en" sz="2305"/>
              <a:t>Real Estate App</a:t>
            </a:r>
            <a:endParaRPr sz="2305"/>
          </a:p>
          <a:p>
            <a:pPr marL="457200" lvl="0" indent="-340518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63"/>
              <a:buChar char="●"/>
            </a:pPr>
            <a:r>
              <a:rPr lang="en" sz="2305"/>
              <a:t>No homework</a:t>
            </a:r>
            <a:endParaRPr sz="2305"/>
          </a:p>
          <a:p>
            <a:pPr marL="457200" lvl="0" indent="-340518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63"/>
              <a:buChar char="●"/>
            </a:pPr>
            <a:r>
              <a:rPr lang="en" sz="2305"/>
              <a:t>Code will be pushed to GitHub after each class</a:t>
            </a:r>
            <a:endParaRPr sz="230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5d20182ca_0_28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Setting up the environment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g155d20182ca_0_28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https://learn.microsoft.com/en-us/dotnet/maui/get-started/first-app?pivots=devices-windows&amp;tabs=vswin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5e3d6750e_0_8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MAUI Development Environment</a:t>
            </a:r>
            <a:endParaRPr/>
          </a:p>
        </p:txBody>
      </p:sp>
      <p:pic>
        <p:nvPicPr>
          <p:cNvPr id="220" name="Google Shape;220;g155e3d6750e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8619" y="1268119"/>
            <a:ext cx="5686758" cy="328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Macintosh PowerPoint</Application>
  <PresentationFormat>On-screen Show (16:9)</PresentationFormat>
  <Paragraphs>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Roboto</vt:lpstr>
      <vt:lpstr>Office Theme</vt:lpstr>
      <vt:lpstr>Office Theme</vt:lpstr>
      <vt:lpstr>Cross-platform apps development using MAUI</vt:lpstr>
      <vt:lpstr>.NET Multi-platform App UI (.NET MAUI)</vt:lpstr>
      <vt:lpstr>What is Xamarin?</vt:lpstr>
      <vt:lpstr>Xamarin.Forms</vt:lpstr>
      <vt:lpstr>MAUI vs. Native</vt:lpstr>
      <vt:lpstr>High Level Course Overview</vt:lpstr>
      <vt:lpstr>Course Format</vt:lpstr>
      <vt:lpstr>Setting up the environment</vt:lpstr>
      <vt:lpstr>MAUI Development Environment</vt:lpstr>
      <vt:lpstr>XAML Overview</vt:lpstr>
      <vt:lpstr>Debugging and Hot Reload</vt:lpstr>
      <vt:lpstr>Mobile Development Iteration Loop</vt:lpstr>
      <vt:lpstr>QUESTIONS?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apps development using MAUI</dc:title>
  <cp:lastModifiedBy>Ivan Djikovski</cp:lastModifiedBy>
  <cp:revision>1</cp:revision>
  <dcterms:modified xsi:type="dcterms:W3CDTF">2022-09-18T15:06:11Z</dcterms:modified>
</cp:coreProperties>
</file>