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xgI/x2p1iIv21pWmn12CduM8qt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c028a98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5c028a98d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c038884b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5c038884bd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c038884b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5c038884bd_1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c038884bd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g5c038884bd_1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c06c80f00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c06c80f0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c038884b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g5c038884bd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c038884bd_2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c038884bd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68"/>
        <p:cNvGrpSpPr/>
        <p:nvPr/>
      </p:nvGrpSpPr>
      <p:grpSpPr>
        <a:xfrm>
          <a:off x="0" y="0"/>
          <a:ext cx="0" cy="0"/>
          <a:chOff x="0" y="0"/>
          <a:chExt cx="0" cy="0"/>
        </a:xfrm>
      </p:grpSpPr>
      <p:sp>
        <p:nvSpPr>
          <p:cNvPr id="69" name="Google Shape;6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54"/>
        <p:cNvGrpSpPr/>
        <p:nvPr/>
      </p:nvGrpSpPr>
      <p:grpSpPr>
        <a:xfrm>
          <a:off x="0" y="0"/>
          <a:ext cx="0" cy="0"/>
          <a:chOff x="0" y="0"/>
          <a:chExt cx="0" cy="0"/>
        </a:xfrm>
      </p:grpSpPr>
      <p:sp>
        <p:nvSpPr>
          <p:cNvPr id="55" name="Google Shape;55;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a:buNone/>
            </a:pPr>
            <a:r>
              <a:rPr lang="en-US"/>
              <a:t>ソフトウェア総合演習</a:t>
            </a:r>
            <a:br>
              <a:rPr lang="en-US"/>
            </a:br>
            <a:r>
              <a:rPr lang="en-US"/>
              <a:t>中間レビュー</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400"/>
              <a:buNone/>
            </a:pPr>
            <a:r>
              <a:rPr lang="en-US"/>
              <a:t>Team name: “Introduction of Java”</a:t>
            </a:r>
            <a:endParaRPr/>
          </a:p>
          <a:p>
            <a:pPr marL="2286000" lvl="0" indent="457200" algn="l" rtl="0">
              <a:lnSpc>
                <a:spcPct val="80000"/>
              </a:lnSpc>
              <a:spcBef>
                <a:spcPts val="1000"/>
              </a:spcBef>
              <a:spcAft>
                <a:spcPts val="0"/>
              </a:spcAft>
              <a:buClr>
                <a:schemeClr val="dk1"/>
              </a:buClr>
              <a:buSzPts val="2400"/>
              <a:buNone/>
            </a:pPr>
            <a:r>
              <a:rPr lang="en-US"/>
              <a:t>s1250029 　Yuhi Matsuo</a:t>
            </a:r>
            <a:endParaRPr/>
          </a:p>
          <a:p>
            <a:pPr marL="0" lvl="0" indent="0" algn="ctr" rtl="0">
              <a:lnSpc>
                <a:spcPct val="80000"/>
              </a:lnSpc>
              <a:spcBef>
                <a:spcPts val="1000"/>
              </a:spcBef>
              <a:spcAft>
                <a:spcPts val="0"/>
              </a:spcAft>
              <a:buClr>
                <a:schemeClr val="dk1"/>
              </a:buClr>
              <a:buSzPts val="2400"/>
              <a:buNone/>
            </a:pPr>
            <a:r>
              <a:rPr lang="en-US"/>
              <a:t>s1250034　Ryusei Takano</a:t>
            </a:r>
            <a:endParaRPr/>
          </a:p>
          <a:p>
            <a:pPr marL="0" lvl="0" indent="0" algn="ctr" rtl="0">
              <a:lnSpc>
                <a:spcPct val="80000"/>
              </a:lnSpc>
              <a:spcBef>
                <a:spcPts val="1000"/>
              </a:spcBef>
              <a:spcAft>
                <a:spcPts val="0"/>
              </a:spcAft>
              <a:buClr>
                <a:schemeClr val="dk1"/>
              </a:buClr>
              <a:buSzPts val="2400"/>
              <a:buNone/>
            </a:pPr>
            <a:r>
              <a:rPr lang="en-US"/>
              <a:t>s1250090　Masato Kanno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 1-2</a:t>
            </a:r>
            <a:endParaRPr/>
          </a:p>
        </p:txBody>
      </p:sp>
      <p:pic>
        <p:nvPicPr>
          <p:cNvPr id="164" name="Google Shape;164;p10" descr="空 が含まれている画像&#10;&#10;自動的に生成された説明"/>
          <p:cNvPicPr preferRelativeResize="0">
            <a:picLocks noGrp="1"/>
          </p:cNvPicPr>
          <p:nvPr>
            <p:ph type="body" idx="1"/>
          </p:nvPr>
        </p:nvPicPr>
        <p:blipFill rotWithShape="1">
          <a:blip r:embed="rId3">
            <a:alphaModFix/>
          </a:blip>
          <a:srcRect/>
          <a:stretch/>
        </p:blipFill>
        <p:spPr>
          <a:xfrm>
            <a:off x="3195108" y="1825625"/>
            <a:ext cx="5801784" cy="4351338"/>
          </a:xfrm>
          <a:prstGeom prst="rect">
            <a:avLst/>
          </a:prstGeom>
          <a:noFill/>
          <a:ln>
            <a:noFill/>
          </a:ln>
        </p:spPr>
      </p:pic>
      <p:sp>
        <p:nvSpPr>
          <p:cNvPr id="165" name="Google Shape;165;p10"/>
          <p:cNvSpPr txBox="1"/>
          <p:nvPr/>
        </p:nvSpPr>
        <p:spPr>
          <a:xfrm>
            <a:off x="838200" y="2483644"/>
            <a:ext cx="894797" cy="34163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6 5 0 0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0 0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2 5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4 7</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5 5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7 1</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9 5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1 4</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1 6</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2 5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3 5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4 6</a:t>
            </a:r>
            <a:endParaRPr/>
          </a:p>
        </p:txBody>
      </p:sp>
      <p:sp>
        <p:nvSpPr>
          <p:cNvPr id="166" name="Google Shape;166;p10"/>
          <p:cNvSpPr txBox="1"/>
          <p:nvPr/>
        </p:nvSpPr>
        <p:spPr>
          <a:xfrm>
            <a:off x="9543550" y="2483650"/>
            <a:ext cx="1544400" cy="10212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chemeClr val="dk1"/>
                </a:solidFill>
              </a:rPr>
              <a:t>3.66667 3.66667</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4.86885 2.70492</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5.86957 3.26087</a:t>
            </a:r>
            <a:endParaRPr>
              <a:solidFill>
                <a:schemeClr val="dk1"/>
              </a:solidFill>
            </a:endParaRPr>
          </a:p>
          <a:p>
            <a:pPr marL="0" marR="0" lvl="0" indent="0" algn="l" rtl="0">
              <a:spcBef>
                <a:spcPts val="0"/>
              </a:spcBef>
              <a:spcAft>
                <a:spcPts val="0"/>
              </a:spcAft>
              <a:buNone/>
            </a:pPr>
            <a:endParaRPr sz="1800">
              <a:solidFill>
                <a:schemeClr val="dk1"/>
              </a:solidFill>
            </a:endParaRPr>
          </a:p>
        </p:txBody>
      </p:sp>
      <p:sp>
        <p:nvSpPr>
          <p:cNvPr id="167" name="Google Shape;167;p10"/>
          <p:cNvSpPr txBox="1"/>
          <p:nvPr/>
        </p:nvSpPr>
        <p:spPr>
          <a:xfrm>
            <a:off x="916749" y="2032066"/>
            <a:ext cx="737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Input</a:t>
            </a:r>
            <a:endParaRPr/>
          </a:p>
        </p:txBody>
      </p:sp>
      <p:sp>
        <p:nvSpPr>
          <p:cNvPr id="168" name="Google Shape;168;p10"/>
          <p:cNvSpPr txBox="1"/>
          <p:nvPr/>
        </p:nvSpPr>
        <p:spPr>
          <a:xfrm>
            <a:off x="9837400" y="2032075"/>
            <a:ext cx="956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rPr>
              <a:t>out</a:t>
            </a:r>
            <a:r>
              <a:rPr lang="en-US" sz="1800">
                <a:solidFill>
                  <a:schemeClr val="dk1"/>
                </a:solidFill>
                <a:latin typeface="Arial"/>
                <a:ea typeface="Arial"/>
                <a:cs typeface="Arial"/>
                <a:sym typeface="Arial"/>
              </a:rPr>
              <a:t>put</a:t>
            </a:r>
            <a:endParaRPr/>
          </a:p>
        </p:txBody>
      </p:sp>
      <p:cxnSp>
        <p:nvCxnSpPr>
          <p:cNvPr id="169" name="Google Shape;169;p10"/>
          <p:cNvCxnSpPr/>
          <p:nvPr/>
        </p:nvCxnSpPr>
        <p:spPr>
          <a:xfrm rot="10800000">
            <a:off x="4702600" y="1463850"/>
            <a:ext cx="1095000" cy="2501100"/>
          </a:xfrm>
          <a:prstGeom prst="straightConnector1">
            <a:avLst/>
          </a:prstGeom>
          <a:noFill/>
          <a:ln w="9525" cap="flat" cmpd="sng">
            <a:solidFill>
              <a:srgbClr val="FF0000"/>
            </a:solidFill>
            <a:prstDash val="solid"/>
            <a:round/>
            <a:headEnd type="none" w="med" len="med"/>
            <a:tailEnd type="none" w="med" len="med"/>
          </a:ln>
        </p:spPr>
      </p:cxnSp>
      <p:cxnSp>
        <p:nvCxnSpPr>
          <p:cNvPr id="170" name="Google Shape;170;p10"/>
          <p:cNvCxnSpPr/>
          <p:nvPr/>
        </p:nvCxnSpPr>
        <p:spPr>
          <a:xfrm>
            <a:off x="6350850" y="4368375"/>
            <a:ext cx="0" cy="818400"/>
          </a:xfrm>
          <a:prstGeom prst="straightConnector1">
            <a:avLst/>
          </a:prstGeom>
          <a:noFill/>
          <a:ln w="9525" cap="flat" cmpd="sng">
            <a:solidFill>
              <a:srgbClr val="FF0000"/>
            </a:solidFill>
            <a:prstDash val="solid"/>
            <a:round/>
            <a:headEnd type="none" w="med" len="med"/>
            <a:tailEnd type="none" w="med" len="med"/>
          </a:ln>
        </p:spPr>
      </p:cxnSp>
      <p:cxnSp>
        <p:nvCxnSpPr>
          <p:cNvPr id="171" name="Google Shape;171;p10"/>
          <p:cNvCxnSpPr/>
          <p:nvPr/>
        </p:nvCxnSpPr>
        <p:spPr>
          <a:xfrm rot="10800000" flipH="1">
            <a:off x="6811900" y="1406225"/>
            <a:ext cx="979800" cy="2720100"/>
          </a:xfrm>
          <a:prstGeom prst="straightConnector1">
            <a:avLst/>
          </a:prstGeom>
          <a:noFill/>
          <a:ln w="9525" cap="flat" cmpd="sng">
            <a:solidFill>
              <a:srgbClr val="FF0000"/>
            </a:solidFill>
            <a:prstDash val="solid"/>
            <a:round/>
            <a:headEnd type="none" w="med" len="med"/>
            <a:tailEnd type="none" w="med" len="med"/>
          </a:ln>
        </p:spPr>
      </p:cxnSp>
      <p:sp>
        <p:nvSpPr>
          <p:cNvPr id="172" name="Google Shape;172;p10"/>
          <p:cNvSpPr txBox="1"/>
          <p:nvPr/>
        </p:nvSpPr>
        <p:spPr>
          <a:xfrm>
            <a:off x="3778000" y="1036925"/>
            <a:ext cx="18582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(3.66667, 3.66667)</a:t>
            </a:r>
            <a:endParaRPr>
              <a:solidFill>
                <a:srgbClr val="FF0000"/>
              </a:solidFill>
            </a:endParaRPr>
          </a:p>
        </p:txBody>
      </p:sp>
      <p:sp>
        <p:nvSpPr>
          <p:cNvPr id="173" name="Google Shape;173;p10"/>
          <p:cNvSpPr txBox="1"/>
          <p:nvPr/>
        </p:nvSpPr>
        <p:spPr>
          <a:xfrm>
            <a:off x="6881025" y="1036925"/>
            <a:ext cx="18582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(5.86957, 3.26087)</a:t>
            </a:r>
            <a:endParaRPr>
              <a:solidFill>
                <a:srgbClr val="FF0000"/>
              </a:solidFill>
            </a:endParaRPr>
          </a:p>
        </p:txBody>
      </p:sp>
      <p:sp>
        <p:nvSpPr>
          <p:cNvPr id="174" name="Google Shape;174;p10"/>
          <p:cNvSpPr txBox="1"/>
          <p:nvPr/>
        </p:nvSpPr>
        <p:spPr>
          <a:xfrm>
            <a:off x="5421750" y="5186775"/>
            <a:ext cx="18582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(4.86885, 2.70492)</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5c028a98d7_0_0"/>
          <p:cNvSpPr txBox="1">
            <a:spLocks noGrp="1"/>
          </p:cNvSpPr>
          <p:nvPr>
            <p:ph type="title"/>
          </p:nvPr>
        </p:nvSpPr>
        <p:spPr>
          <a:xfrm>
            <a:off x="261900" y="29597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t>Phase 1-2 algorithm &amp; Code &amp; Demo</a:t>
            </a:r>
            <a:endParaRPr/>
          </a:p>
        </p:txBody>
      </p:sp>
      <p:sp>
        <p:nvSpPr>
          <p:cNvPr id="180" name="Google Shape;180;g5c028a98d7_0_0"/>
          <p:cNvSpPr txBox="1"/>
          <p:nvPr/>
        </p:nvSpPr>
        <p:spPr>
          <a:xfrm>
            <a:off x="495625" y="1565700"/>
            <a:ext cx="6212400" cy="48081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en-US" sz="2400"/>
              <a:t>Phase 1-1にて二つの線分から交差点を求めるメソッドを作ったのでそれを用いて交差点を求める</a:t>
            </a:r>
            <a:endParaRPr sz="2400"/>
          </a:p>
          <a:p>
            <a:pPr marL="457200" lvl="0" indent="0" algn="l" rtl="0">
              <a:lnSpc>
                <a:spcPct val="115000"/>
              </a:lnSpc>
              <a:spcBef>
                <a:spcPts val="0"/>
              </a:spcBef>
              <a:spcAft>
                <a:spcPts val="0"/>
              </a:spcAft>
              <a:buNone/>
            </a:pPr>
            <a:endParaRPr sz="2400"/>
          </a:p>
          <a:p>
            <a:pPr marL="457200" lvl="0" indent="-381000" algn="l" rtl="0">
              <a:lnSpc>
                <a:spcPct val="115000"/>
              </a:lnSpc>
              <a:spcBef>
                <a:spcPts val="0"/>
              </a:spcBef>
              <a:spcAft>
                <a:spcPts val="0"/>
              </a:spcAft>
              <a:buSzPts val="2400"/>
              <a:buChar char="●"/>
            </a:pPr>
            <a:r>
              <a:rPr lang="en-US" sz="2400"/>
              <a:t>交差点のリストを作り、追加</a:t>
            </a:r>
            <a:endParaRPr sz="2400"/>
          </a:p>
          <a:p>
            <a:pPr marL="457200" lvl="0" indent="0" algn="l" rtl="0">
              <a:lnSpc>
                <a:spcPct val="115000"/>
              </a:lnSpc>
              <a:spcBef>
                <a:spcPts val="0"/>
              </a:spcBef>
              <a:spcAft>
                <a:spcPts val="0"/>
              </a:spcAft>
              <a:buNone/>
            </a:pPr>
            <a:endParaRPr sz="2400"/>
          </a:p>
          <a:p>
            <a:pPr marL="457200" lvl="0" indent="-381000" algn="l" rtl="0">
              <a:lnSpc>
                <a:spcPct val="115000"/>
              </a:lnSpc>
              <a:spcBef>
                <a:spcPts val="0"/>
              </a:spcBef>
              <a:spcAft>
                <a:spcPts val="0"/>
              </a:spcAft>
              <a:buSzPts val="2400"/>
              <a:buChar char="●"/>
            </a:pPr>
            <a:r>
              <a:rPr lang="en-US" sz="2400"/>
              <a:t>各交差点のx座標を第一のキー</a:t>
            </a:r>
            <a:r>
              <a:rPr lang="en-US" sz="2400">
                <a:solidFill>
                  <a:schemeClr val="dk1"/>
                </a:solidFill>
              </a:rPr>
              <a:t>y座標を第二のキーとし</a:t>
            </a:r>
            <a:r>
              <a:rPr lang="en-US" sz="2400"/>
              <a:t>てソートする</a:t>
            </a:r>
            <a:endParaRPr sz="2400"/>
          </a:p>
          <a:p>
            <a:pPr marL="0" lvl="0" indent="0" algn="l" rtl="0">
              <a:lnSpc>
                <a:spcPct val="115000"/>
              </a:lnSpc>
              <a:spcBef>
                <a:spcPts val="0"/>
              </a:spcBef>
              <a:spcAft>
                <a:spcPts val="0"/>
              </a:spcAft>
              <a:buClr>
                <a:schemeClr val="dk1"/>
              </a:buClr>
              <a:buSzPts val="1100"/>
              <a:buFont typeface="Arial"/>
              <a:buNone/>
            </a:pPr>
            <a:endParaRPr sz="2400"/>
          </a:p>
          <a:p>
            <a:pPr marL="457200" lvl="0" indent="-381000" algn="l" rtl="0">
              <a:lnSpc>
                <a:spcPct val="115000"/>
              </a:lnSpc>
              <a:spcBef>
                <a:spcPts val="0"/>
              </a:spcBef>
              <a:spcAft>
                <a:spcPts val="0"/>
              </a:spcAft>
              <a:buSzPts val="2400"/>
              <a:buChar char="●"/>
            </a:pPr>
            <a:r>
              <a:rPr lang="en-US" sz="2400"/>
              <a:t>ソートの方法はComparatorをimplementsしてCollections.sort()</a:t>
            </a:r>
            <a:endParaRPr sz="2400"/>
          </a:p>
          <a:p>
            <a:pPr marL="0" lvl="0" indent="0" algn="l" rtl="0">
              <a:lnSpc>
                <a:spcPct val="115000"/>
              </a:lnSpc>
              <a:spcBef>
                <a:spcPts val="0"/>
              </a:spcBef>
              <a:spcAft>
                <a:spcPts val="0"/>
              </a:spcAft>
              <a:buClr>
                <a:schemeClr val="dk1"/>
              </a:buClr>
              <a:buSzPts val="1100"/>
              <a:buFont typeface="Arial"/>
              <a:buNone/>
            </a:pPr>
            <a:endParaRPr sz="1800"/>
          </a:p>
          <a:p>
            <a:pPr marL="0" lvl="0" indent="0" algn="l" rtl="0">
              <a:spcBef>
                <a:spcPts val="0"/>
              </a:spcBef>
              <a:spcAft>
                <a:spcPts val="0"/>
              </a:spcAft>
              <a:buNone/>
            </a:pPr>
            <a:endParaRPr sz="1800"/>
          </a:p>
        </p:txBody>
      </p:sp>
      <p:pic>
        <p:nvPicPr>
          <p:cNvPr id="181" name="Google Shape;181;g5c028a98d7_0_0"/>
          <p:cNvPicPr preferRelativeResize="0"/>
          <p:nvPr/>
        </p:nvPicPr>
        <p:blipFill>
          <a:blip r:embed="rId3">
            <a:alphaModFix/>
          </a:blip>
          <a:stretch>
            <a:fillRect/>
          </a:stretch>
        </p:blipFill>
        <p:spPr>
          <a:xfrm>
            <a:off x="7319550" y="1273138"/>
            <a:ext cx="4872449" cy="55299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 1-3</a:t>
            </a:r>
            <a:endParaRPr/>
          </a:p>
        </p:txBody>
      </p:sp>
      <p:pic>
        <p:nvPicPr>
          <p:cNvPr id="187" name="Google Shape;187;p12" descr="空, 室内 が含まれている画像&#10;&#10;自動的に生成された説明"/>
          <p:cNvPicPr preferRelativeResize="0">
            <a:picLocks noGrp="1"/>
          </p:cNvPicPr>
          <p:nvPr>
            <p:ph type="body" idx="1"/>
          </p:nvPr>
        </p:nvPicPr>
        <p:blipFill rotWithShape="1">
          <a:blip r:embed="rId3">
            <a:alphaModFix/>
          </a:blip>
          <a:srcRect/>
          <a:stretch/>
        </p:blipFill>
        <p:spPr>
          <a:xfrm>
            <a:off x="3195158" y="1690700"/>
            <a:ext cx="5801700" cy="4351200"/>
          </a:xfrm>
          <a:prstGeom prst="rect">
            <a:avLst/>
          </a:prstGeom>
          <a:noFill/>
          <a:ln>
            <a:noFill/>
          </a:ln>
        </p:spPr>
      </p:pic>
      <p:sp>
        <p:nvSpPr>
          <p:cNvPr id="188" name="Google Shape;188;p12"/>
          <p:cNvSpPr txBox="1"/>
          <p:nvPr/>
        </p:nvSpPr>
        <p:spPr>
          <a:xfrm>
            <a:off x="838250" y="1757000"/>
            <a:ext cx="1810200" cy="47580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rPr>
              <a:t>6 5 0 5 </a:t>
            </a:r>
            <a:endParaRPr sz="1800">
              <a:solidFill>
                <a:schemeClr val="dk1"/>
              </a:solidFill>
            </a:endParaRPr>
          </a:p>
          <a:p>
            <a:pPr marL="0" marR="0" lvl="0" indent="0" algn="l" rtl="0">
              <a:spcBef>
                <a:spcPts val="0"/>
              </a:spcBef>
              <a:spcAft>
                <a:spcPts val="0"/>
              </a:spcAft>
              <a:buNone/>
            </a:pPr>
            <a:r>
              <a:rPr lang="en-US" sz="1800">
                <a:solidFill>
                  <a:schemeClr val="dk1"/>
                </a:solidFill>
              </a:rPr>
              <a:t>0 0 </a:t>
            </a:r>
            <a:endParaRPr sz="1800">
              <a:solidFill>
                <a:schemeClr val="dk1"/>
              </a:solidFill>
            </a:endParaRPr>
          </a:p>
          <a:p>
            <a:pPr marL="0" marR="0" lvl="0" indent="0" algn="l" rtl="0">
              <a:spcBef>
                <a:spcPts val="0"/>
              </a:spcBef>
              <a:spcAft>
                <a:spcPts val="0"/>
              </a:spcAft>
              <a:buNone/>
            </a:pPr>
            <a:r>
              <a:rPr lang="en-US" sz="1800">
                <a:solidFill>
                  <a:schemeClr val="dk1"/>
                </a:solidFill>
              </a:rPr>
              <a:t>2 5</a:t>
            </a:r>
            <a:endParaRPr sz="1800">
              <a:solidFill>
                <a:schemeClr val="dk1"/>
              </a:solidFill>
            </a:endParaRPr>
          </a:p>
          <a:p>
            <a:pPr marL="0" marR="0" lvl="0" indent="0" algn="l" rtl="0">
              <a:spcBef>
                <a:spcPts val="0"/>
              </a:spcBef>
              <a:spcAft>
                <a:spcPts val="0"/>
              </a:spcAft>
              <a:buNone/>
            </a:pPr>
            <a:r>
              <a:rPr lang="en-US" sz="1800">
                <a:solidFill>
                  <a:schemeClr val="dk1"/>
                </a:solidFill>
              </a:rPr>
              <a:t>4 7 </a:t>
            </a:r>
            <a:endParaRPr sz="1800">
              <a:solidFill>
                <a:schemeClr val="dk1"/>
              </a:solidFill>
            </a:endParaRPr>
          </a:p>
          <a:p>
            <a:pPr marL="0" marR="0" lvl="0" indent="0" algn="l" rtl="0">
              <a:spcBef>
                <a:spcPts val="0"/>
              </a:spcBef>
              <a:spcAft>
                <a:spcPts val="0"/>
              </a:spcAft>
              <a:buNone/>
            </a:pPr>
            <a:r>
              <a:rPr lang="en-US" sz="1800">
                <a:solidFill>
                  <a:schemeClr val="dk1"/>
                </a:solidFill>
              </a:rPr>
              <a:t>5 5 </a:t>
            </a:r>
            <a:endParaRPr sz="1800">
              <a:solidFill>
                <a:schemeClr val="dk1"/>
              </a:solidFill>
            </a:endParaRPr>
          </a:p>
          <a:p>
            <a:pPr marL="0" marR="0" lvl="0" indent="0" algn="l" rtl="0">
              <a:spcBef>
                <a:spcPts val="0"/>
              </a:spcBef>
              <a:spcAft>
                <a:spcPts val="0"/>
              </a:spcAft>
              <a:buNone/>
            </a:pPr>
            <a:r>
              <a:rPr lang="en-US" sz="1800">
                <a:solidFill>
                  <a:schemeClr val="dk1"/>
                </a:solidFill>
              </a:rPr>
              <a:t>7 1 </a:t>
            </a:r>
            <a:endParaRPr sz="1800">
              <a:solidFill>
                <a:schemeClr val="dk1"/>
              </a:solidFill>
            </a:endParaRPr>
          </a:p>
          <a:p>
            <a:pPr marL="0" marR="0" lvl="0" indent="0" algn="l" rtl="0">
              <a:spcBef>
                <a:spcPts val="0"/>
              </a:spcBef>
              <a:spcAft>
                <a:spcPts val="0"/>
              </a:spcAft>
              <a:buNone/>
            </a:pPr>
            <a:r>
              <a:rPr lang="en-US" sz="1800">
                <a:solidFill>
                  <a:schemeClr val="dk1"/>
                </a:solidFill>
              </a:rPr>
              <a:t>9 5 </a:t>
            </a:r>
            <a:endParaRPr sz="1800">
              <a:solidFill>
                <a:schemeClr val="dk1"/>
              </a:solidFill>
            </a:endParaRPr>
          </a:p>
          <a:p>
            <a:pPr marL="0" marR="0" lvl="0" indent="0" algn="l" rtl="0">
              <a:spcBef>
                <a:spcPts val="0"/>
              </a:spcBef>
              <a:spcAft>
                <a:spcPts val="0"/>
              </a:spcAft>
              <a:buNone/>
            </a:pPr>
            <a:r>
              <a:rPr lang="en-US" sz="1800">
                <a:solidFill>
                  <a:schemeClr val="dk1"/>
                </a:solidFill>
              </a:rPr>
              <a:t>1 4 </a:t>
            </a:r>
            <a:endParaRPr sz="1800">
              <a:solidFill>
                <a:schemeClr val="dk1"/>
              </a:solidFill>
            </a:endParaRPr>
          </a:p>
          <a:p>
            <a:pPr marL="0" marR="0" lvl="0" indent="0" algn="l" rtl="0">
              <a:spcBef>
                <a:spcPts val="0"/>
              </a:spcBef>
              <a:spcAft>
                <a:spcPts val="0"/>
              </a:spcAft>
              <a:buNone/>
            </a:pPr>
            <a:r>
              <a:rPr lang="en-US" sz="1800">
                <a:solidFill>
                  <a:schemeClr val="dk1"/>
                </a:solidFill>
              </a:rPr>
              <a:t>1 6 </a:t>
            </a:r>
            <a:endParaRPr sz="1800">
              <a:solidFill>
                <a:schemeClr val="dk1"/>
              </a:solidFill>
            </a:endParaRPr>
          </a:p>
          <a:p>
            <a:pPr marL="0" marR="0" lvl="0" indent="0" algn="l" rtl="0">
              <a:spcBef>
                <a:spcPts val="0"/>
              </a:spcBef>
              <a:spcAft>
                <a:spcPts val="0"/>
              </a:spcAft>
              <a:buNone/>
            </a:pPr>
            <a:r>
              <a:rPr lang="en-US" sz="1800">
                <a:solidFill>
                  <a:schemeClr val="dk1"/>
                </a:solidFill>
              </a:rPr>
              <a:t>2 5 </a:t>
            </a:r>
            <a:endParaRPr sz="1800">
              <a:solidFill>
                <a:schemeClr val="dk1"/>
              </a:solidFill>
            </a:endParaRPr>
          </a:p>
          <a:p>
            <a:pPr marL="0" marR="0" lvl="0" indent="0" algn="l" rtl="0">
              <a:spcBef>
                <a:spcPts val="0"/>
              </a:spcBef>
              <a:spcAft>
                <a:spcPts val="0"/>
              </a:spcAft>
              <a:buNone/>
            </a:pPr>
            <a:r>
              <a:rPr lang="en-US" sz="1800">
                <a:solidFill>
                  <a:schemeClr val="dk1"/>
                </a:solidFill>
              </a:rPr>
              <a:t>3 5 </a:t>
            </a:r>
            <a:endParaRPr sz="1800">
              <a:solidFill>
                <a:schemeClr val="dk1"/>
              </a:solidFill>
            </a:endParaRPr>
          </a:p>
          <a:p>
            <a:pPr marL="0" marR="0" lvl="0" indent="0" algn="l" rtl="0">
              <a:spcBef>
                <a:spcPts val="0"/>
              </a:spcBef>
              <a:spcAft>
                <a:spcPts val="0"/>
              </a:spcAft>
              <a:buNone/>
            </a:pPr>
            <a:r>
              <a:rPr lang="en-US" sz="1800">
                <a:solidFill>
                  <a:schemeClr val="dk1"/>
                </a:solidFill>
              </a:rPr>
              <a:t>4 6 </a:t>
            </a:r>
            <a:endParaRPr sz="1800">
              <a:solidFill>
                <a:schemeClr val="dk1"/>
              </a:solidFill>
            </a:endParaRPr>
          </a:p>
          <a:p>
            <a:pPr marL="0" marR="0" lvl="0" indent="0" algn="l" rtl="0">
              <a:spcBef>
                <a:spcPts val="0"/>
              </a:spcBef>
              <a:spcAft>
                <a:spcPts val="0"/>
              </a:spcAft>
              <a:buNone/>
            </a:pPr>
            <a:r>
              <a:rPr lang="en-US" sz="1800">
                <a:solidFill>
                  <a:schemeClr val="dk1"/>
                </a:solidFill>
              </a:rPr>
              <a:t>1 4 1 </a:t>
            </a:r>
            <a:endParaRPr sz="1800">
              <a:solidFill>
                <a:schemeClr val="dk1"/>
              </a:solidFill>
            </a:endParaRPr>
          </a:p>
          <a:p>
            <a:pPr marL="0" marR="0" lvl="0" indent="0" algn="l" rtl="0">
              <a:spcBef>
                <a:spcPts val="0"/>
              </a:spcBef>
              <a:spcAft>
                <a:spcPts val="0"/>
              </a:spcAft>
              <a:buNone/>
            </a:pPr>
            <a:r>
              <a:rPr lang="en-US" sz="1800">
                <a:solidFill>
                  <a:schemeClr val="dk1"/>
                </a:solidFill>
              </a:rPr>
              <a:t>5 6 1 </a:t>
            </a:r>
            <a:endParaRPr sz="1800">
              <a:solidFill>
                <a:schemeClr val="dk1"/>
              </a:solidFill>
            </a:endParaRPr>
          </a:p>
          <a:p>
            <a:pPr marL="0" marR="0" lvl="0" indent="0" algn="l" rtl="0">
              <a:spcBef>
                <a:spcPts val="0"/>
              </a:spcBef>
              <a:spcAft>
                <a:spcPts val="0"/>
              </a:spcAft>
              <a:buNone/>
            </a:pPr>
            <a:r>
              <a:rPr lang="en-US" sz="1800">
                <a:solidFill>
                  <a:schemeClr val="dk1"/>
                </a:solidFill>
              </a:rPr>
              <a:t>C1 6 1 </a:t>
            </a:r>
            <a:endParaRPr sz="1800">
              <a:solidFill>
                <a:schemeClr val="dk1"/>
              </a:solidFill>
            </a:endParaRPr>
          </a:p>
          <a:p>
            <a:pPr marL="0" marR="0" lvl="0" indent="0" algn="l" rtl="0">
              <a:spcBef>
                <a:spcPts val="0"/>
              </a:spcBef>
              <a:spcAft>
                <a:spcPts val="0"/>
              </a:spcAft>
              <a:buNone/>
            </a:pPr>
            <a:r>
              <a:rPr lang="en-US" sz="1800">
                <a:solidFill>
                  <a:schemeClr val="dk1"/>
                </a:solidFill>
              </a:rPr>
              <a:t>C10001 1 </a:t>
            </a:r>
            <a:endParaRPr sz="1800">
              <a:solidFill>
                <a:schemeClr val="dk1"/>
              </a:solidFill>
            </a:endParaRPr>
          </a:p>
          <a:p>
            <a:pPr marL="0" marR="0" lvl="0" indent="0" algn="l" rtl="0">
              <a:spcBef>
                <a:spcPts val="0"/>
              </a:spcBef>
              <a:spcAft>
                <a:spcPts val="0"/>
              </a:spcAft>
              <a:buNone/>
            </a:pPr>
            <a:r>
              <a:rPr lang="en-US" sz="1800">
                <a:solidFill>
                  <a:schemeClr val="dk1"/>
                </a:solidFill>
              </a:rPr>
              <a:t>C1 C3 1 </a:t>
            </a:r>
            <a:endParaRPr/>
          </a:p>
        </p:txBody>
      </p:sp>
      <p:sp>
        <p:nvSpPr>
          <p:cNvPr id="189" name="Google Shape;189;p12"/>
          <p:cNvSpPr txBox="1"/>
          <p:nvPr/>
        </p:nvSpPr>
        <p:spPr>
          <a:xfrm>
            <a:off x="916799" y="1387691"/>
            <a:ext cx="737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Input</a:t>
            </a:r>
            <a:endParaRPr/>
          </a:p>
        </p:txBody>
      </p:sp>
      <p:sp>
        <p:nvSpPr>
          <p:cNvPr id="190" name="Google Shape;190;p12"/>
          <p:cNvSpPr txBox="1"/>
          <p:nvPr/>
        </p:nvSpPr>
        <p:spPr>
          <a:xfrm>
            <a:off x="9543550" y="2483650"/>
            <a:ext cx="1544400" cy="11460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rPr>
              <a:t>7.07107 </a:t>
            </a:r>
            <a:endParaRPr>
              <a:solidFill>
                <a:schemeClr val="dk1"/>
              </a:solidFill>
            </a:endParaRPr>
          </a:p>
          <a:p>
            <a:pPr marL="0" marR="0" lvl="0" indent="0" algn="l" rtl="0">
              <a:spcBef>
                <a:spcPts val="0"/>
              </a:spcBef>
              <a:spcAft>
                <a:spcPts val="0"/>
              </a:spcAft>
              <a:buNone/>
            </a:pPr>
            <a:r>
              <a:rPr lang="en-US">
                <a:solidFill>
                  <a:schemeClr val="dk1"/>
                </a:solidFill>
              </a:rPr>
              <a:t>6.10882 </a:t>
            </a:r>
            <a:endParaRPr>
              <a:solidFill>
                <a:schemeClr val="dk1"/>
              </a:solidFill>
            </a:endParaRPr>
          </a:p>
          <a:p>
            <a:pPr marL="0" marR="0" lvl="0" indent="0" algn="l" rtl="0">
              <a:spcBef>
                <a:spcPts val="0"/>
              </a:spcBef>
              <a:spcAft>
                <a:spcPts val="0"/>
              </a:spcAft>
              <a:buNone/>
            </a:pPr>
            <a:r>
              <a:rPr lang="en-US">
                <a:solidFill>
                  <a:schemeClr val="dk1"/>
                </a:solidFill>
              </a:rPr>
              <a:t>5.88562 </a:t>
            </a:r>
            <a:endParaRPr>
              <a:solidFill>
                <a:schemeClr val="dk1"/>
              </a:solidFill>
            </a:endParaRPr>
          </a:p>
          <a:p>
            <a:pPr marL="0" marR="0" lvl="0" indent="0" algn="l" rtl="0">
              <a:spcBef>
                <a:spcPts val="0"/>
              </a:spcBef>
              <a:spcAft>
                <a:spcPts val="0"/>
              </a:spcAft>
              <a:buNone/>
            </a:pPr>
            <a:r>
              <a:rPr lang="en-US">
                <a:solidFill>
                  <a:schemeClr val="dk1"/>
                </a:solidFill>
              </a:rPr>
              <a:t>NA </a:t>
            </a:r>
            <a:endParaRPr>
              <a:solidFill>
                <a:schemeClr val="dk1"/>
              </a:solidFill>
            </a:endParaRPr>
          </a:p>
          <a:p>
            <a:pPr marL="0" marR="0" lvl="0" indent="0" algn="l" rtl="0">
              <a:spcBef>
                <a:spcPts val="0"/>
              </a:spcBef>
              <a:spcAft>
                <a:spcPts val="0"/>
              </a:spcAft>
              <a:buNone/>
            </a:pPr>
            <a:r>
              <a:rPr lang="en-US">
                <a:solidFill>
                  <a:schemeClr val="dk1"/>
                </a:solidFill>
              </a:rPr>
              <a:t>2.68432 </a:t>
            </a:r>
            <a:endParaRPr sz="1800">
              <a:solidFill>
                <a:schemeClr val="dk1"/>
              </a:solidFill>
            </a:endParaRPr>
          </a:p>
        </p:txBody>
      </p:sp>
      <p:sp>
        <p:nvSpPr>
          <p:cNvPr id="191" name="Google Shape;191;p12"/>
          <p:cNvSpPr txBox="1"/>
          <p:nvPr/>
        </p:nvSpPr>
        <p:spPr>
          <a:xfrm>
            <a:off x="9837400" y="2032075"/>
            <a:ext cx="956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rPr>
              <a:t>out</a:t>
            </a:r>
            <a:r>
              <a:rPr lang="en-US" sz="1800">
                <a:solidFill>
                  <a:schemeClr val="dk1"/>
                </a:solidFill>
                <a:latin typeface="Arial"/>
                <a:ea typeface="Arial"/>
                <a:cs typeface="Arial"/>
                <a:sym typeface="Arial"/>
              </a:rPr>
              <a:t>put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 1-3</a:t>
            </a:r>
            <a:endParaRPr/>
          </a:p>
        </p:txBody>
      </p:sp>
      <p:sp>
        <p:nvSpPr>
          <p:cNvPr id="197" name="Google Shape;197;p13"/>
          <p:cNvSpPr txBox="1">
            <a:spLocks noGrp="1"/>
          </p:cNvSpPr>
          <p:nvPr>
            <p:ph type="body" idx="1"/>
          </p:nvPr>
        </p:nvSpPr>
        <p:spPr>
          <a:xfrm>
            <a:off x="838200" y="1435150"/>
            <a:ext cx="10515600" cy="11691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a:t>点をAxisクラスのArrayListにした</a:t>
            </a:r>
            <a:endParaRPr/>
          </a:p>
          <a:p>
            <a:pPr marL="457200" lvl="0" indent="-342900" algn="l" rtl="0">
              <a:spcBef>
                <a:spcPts val="0"/>
              </a:spcBef>
              <a:spcAft>
                <a:spcPts val="0"/>
              </a:spcAft>
              <a:buSzPts val="1800"/>
              <a:buChar char="•"/>
            </a:pPr>
            <a:r>
              <a:rPr lang="en-US"/>
              <a:t>線分をSegmentクラスのArrayListにした</a:t>
            </a:r>
            <a:endParaRPr/>
          </a:p>
          <a:p>
            <a:pPr marL="0" lvl="0" indent="0" algn="l" rtl="0">
              <a:lnSpc>
                <a:spcPct val="90000"/>
              </a:lnSpc>
              <a:spcBef>
                <a:spcPts val="0"/>
              </a:spcBef>
              <a:spcAft>
                <a:spcPts val="0"/>
              </a:spcAft>
              <a:buNone/>
            </a:pPr>
            <a:endParaRPr/>
          </a:p>
        </p:txBody>
      </p:sp>
      <p:pic>
        <p:nvPicPr>
          <p:cNvPr id="198" name="Google Shape;198;p13"/>
          <p:cNvPicPr preferRelativeResize="0"/>
          <p:nvPr/>
        </p:nvPicPr>
        <p:blipFill>
          <a:blip r:embed="rId3">
            <a:alphaModFix/>
          </a:blip>
          <a:stretch>
            <a:fillRect/>
          </a:stretch>
        </p:blipFill>
        <p:spPr>
          <a:xfrm>
            <a:off x="838200" y="5799300"/>
            <a:ext cx="7595701" cy="567775"/>
          </a:xfrm>
          <a:prstGeom prst="rect">
            <a:avLst/>
          </a:prstGeom>
          <a:noFill/>
          <a:ln>
            <a:noFill/>
          </a:ln>
        </p:spPr>
      </p:pic>
      <p:pic>
        <p:nvPicPr>
          <p:cNvPr id="199" name="Google Shape;199;p13"/>
          <p:cNvPicPr preferRelativeResize="0"/>
          <p:nvPr/>
        </p:nvPicPr>
        <p:blipFill>
          <a:blip r:embed="rId4">
            <a:alphaModFix/>
          </a:blip>
          <a:stretch>
            <a:fillRect/>
          </a:stretch>
        </p:blipFill>
        <p:spPr>
          <a:xfrm>
            <a:off x="4725600" y="2475449"/>
            <a:ext cx="4393225" cy="3037275"/>
          </a:xfrm>
          <a:prstGeom prst="rect">
            <a:avLst/>
          </a:prstGeom>
          <a:noFill/>
          <a:ln>
            <a:noFill/>
          </a:ln>
        </p:spPr>
      </p:pic>
      <p:pic>
        <p:nvPicPr>
          <p:cNvPr id="200" name="Google Shape;200;p13"/>
          <p:cNvPicPr preferRelativeResize="0"/>
          <p:nvPr/>
        </p:nvPicPr>
        <p:blipFill rotWithShape="1">
          <a:blip r:embed="rId5">
            <a:alphaModFix/>
          </a:blip>
          <a:srcRect b="38548"/>
          <a:stretch/>
        </p:blipFill>
        <p:spPr>
          <a:xfrm>
            <a:off x="838200" y="2475450"/>
            <a:ext cx="3595894" cy="303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5c038884bd_1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t>Phase 1-3</a:t>
            </a:r>
            <a:endParaRPr/>
          </a:p>
        </p:txBody>
      </p:sp>
      <p:sp>
        <p:nvSpPr>
          <p:cNvPr id="206" name="Google Shape;206;g5c038884bd_1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0"/>
              </a:spcBef>
              <a:spcAft>
                <a:spcPts val="0"/>
              </a:spcAft>
              <a:buSzPts val="1800"/>
              <a:buChar char="•"/>
            </a:pPr>
            <a:r>
              <a:rPr lang="en-US"/>
              <a:t>交差点をもとに線分を分割して道にする</a:t>
            </a:r>
            <a:endParaRPr/>
          </a:p>
          <a:p>
            <a:pPr marL="457200" lvl="0" indent="0" algn="l" rtl="0">
              <a:lnSpc>
                <a:spcPct val="90000"/>
              </a:lnSpc>
              <a:spcBef>
                <a:spcPts val="0"/>
              </a:spcBef>
              <a:spcAft>
                <a:spcPts val="0"/>
              </a:spcAft>
              <a:buNone/>
            </a:pPr>
            <a:endParaRPr/>
          </a:p>
          <a:p>
            <a:pPr marL="0" lvl="0" indent="0" algn="l" rtl="0">
              <a:lnSpc>
                <a:spcPct val="115000"/>
              </a:lnSpc>
              <a:spcBef>
                <a:spcPts val="0"/>
              </a:spcBef>
              <a:spcAft>
                <a:spcPts val="0"/>
              </a:spcAft>
              <a:buNone/>
            </a:pPr>
            <a:r>
              <a:rPr lang="en-US" sz="2400"/>
              <a:t>アルゴリズム</a:t>
            </a:r>
            <a:endParaRPr sz="2400"/>
          </a:p>
          <a:p>
            <a:pPr marL="457200" lvl="0" indent="-381000" algn="l" rtl="0">
              <a:lnSpc>
                <a:spcPct val="115000"/>
              </a:lnSpc>
              <a:spcBef>
                <a:spcPts val="0"/>
              </a:spcBef>
              <a:spcAft>
                <a:spcPts val="0"/>
              </a:spcAft>
              <a:buSzPts val="2400"/>
              <a:buAutoNum type="arabicPeriod"/>
            </a:pPr>
            <a:r>
              <a:rPr lang="en-US" sz="2400"/>
              <a:t>線分上に点があるかどうか判断</a:t>
            </a:r>
            <a:endParaRPr sz="2400"/>
          </a:p>
          <a:p>
            <a:pPr marL="457200" lvl="0" indent="-381000" algn="l" rtl="0">
              <a:lnSpc>
                <a:spcPct val="115000"/>
              </a:lnSpc>
              <a:spcBef>
                <a:spcPts val="0"/>
              </a:spcBef>
              <a:spcAft>
                <a:spcPts val="0"/>
              </a:spcAft>
              <a:buSzPts val="2400"/>
              <a:buAutoNum type="arabicPeriod"/>
            </a:pPr>
            <a:r>
              <a:rPr lang="en-US" sz="2400"/>
              <a:t>点があったら、点を登録</a:t>
            </a:r>
            <a:endParaRPr sz="2400"/>
          </a:p>
          <a:p>
            <a:pPr marL="457200" lvl="0" indent="-381000" algn="l" rtl="0">
              <a:lnSpc>
                <a:spcPct val="115000"/>
              </a:lnSpc>
              <a:spcBef>
                <a:spcPts val="0"/>
              </a:spcBef>
              <a:spcAft>
                <a:spcPts val="0"/>
              </a:spcAft>
              <a:buSzPts val="2400"/>
              <a:buAutoNum type="arabicPeriod"/>
            </a:pPr>
            <a:r>
              <a:rPr lang="en-US" sz="2400"/>
              <a:t>登録された点をもとに</a:t>
            </a:r>
            <a:endParaRPr sz="2400"/>
          </a:p>
          <a:p>
            <a:pPr marL="914400" lvl="0" indent="0" algn="l" rtl="0">
              <a:lnSpc>
                <a:spcPct val="115000"/>
              </a:lnSpc>
              <a:spcBef>
                <a:spcPts val="0"/>
              </a:spcBef>
              <a:spcAft>
                <a:spcPts val="0"/>
              </a:spcAft>
              <a:buNone/>
            </a:pPr>
            <a:r>
              <a:rPr lang="en-US" sz="2400"/>
              <a:t>端点(1つ目)と点</a:t>
            </a:r>
            <a:endParaRPr sz="2400"/>
          </a:p>
          <a:p>
            <a:pPr marL="914400" lvl="0" indent="0" algn="l" rtl="0">
              <a:lnSpc>
                <a:spcPct val="115000"/>
              </a:lnSpc>
              <a:spcBef>
                <a:spcPts val="0"/>
              </a:spcBef>
              <a:spcAft>
                <a:spcPts val="0"/>
              </a:spcAft>
              <a:buNone/>
            </a:pPr>
            <a:r>
              <a:rPr lang="en-US" sz="2400"/>
              <a:t>点と点</a:t>
            </a:r>
            <a:endParaRPr sz="2400"/>
          </a:p>
          <a:p>
            <a:pPr marL="914400" lvl="0" indent="0" algn="l" rtl="0">
              <a:lnSpc>
                <a:spcPct val="115000"/>
              </a:lnSpc>
              <a:spcBef>
                <a:spcPts val="0"/>
              </a:spcBef>
              <a:spcAft>
                <a:spcPts val="0"/>
              </a:spcAft>
              <a:buNone/>
            </a:pPr>
            <a:r>
              <a:rPr lang="en-US" sz="2400"/>
              <a:t>点と端点(2つ目)</a:t>
            </a:r>
            <a:endParaRPr sz="2400"/>
          </a:p>
          <a:p>
            <a:pPr marL="0" lvl="0" indent="0" algn="l" rtl="0">
              <a:lnSpc>
                <a:spcPct val="115000"/>
              </a:lnSpc>
              <a:spcBef>
                <a:spcPts val="0"/>
              </a:spcBef>
              <a:spcAft>
                <a:spcPts val="0"/>
              </a:spcAft>
              <a:buNone/>
            </a:pPr>
            <a:r>
              <a:rPr lang="en-US" sz="2400"/>
              <a:t>	と分割してSegmentリストに追加</a:t>
            </a:r>
            <a:endParaRPr sz="2400"/>
          </a:p>
          <a:p>
            <a:pPr marL="0" lvl="0" indent="0" algn="l" rtl="0">
              <a:lnSpc>
                <a:spcPct val="115000"/>
              </a:lnSpc>
              <a:spcBef>
                <a:spcPts val="0"/>
              </a:spcBef>
              <a:spcAft>
                <a:spcPts val="0"/>
              </a:spcAft>
              <a:buNone/>
            </a:pPr>
            <a:r>
              <a:rPr lang="en-US" sz="2400"/>
              <a:t>4. 元の線分をSegmentリストから削除</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endParaRPr sz="2400"/>
          </a:p>
        </p:txBody>
      </p:sp>
      <p:pic>
        <p:nvPicPr>
          <p:cNvPr id="207" name="Google Shape;207;g5c038884bd_1_0" descr="空, 室内 が含まれている画像&#10;&#10;自動的に生成された説明"/>
          <p:cNvPicPr preferRelativeResize="0">
            <a:picLocks noGrp="1"/>
          </p:cNvPicPr>
          <p:nvPr>
            <p:ph type="body" idx="1"/>
          </p:nvPr>
        </p:nvPicPr>
        <p:blipFill rotWithShape="1">
          <a:blip r:embed="rId3">
            <a:alphaModFix/>
          </a:blip>
          <a:srcRect/>
          <a:stretch/>
        </p:blipFill>
        <p:spPr>
          <a:xfrm>
            <a:off x="7000502" y="2911925"/>
            <a:ext cx="4353300" cy="3264900"/>
          </a:xfrm>
          <a:prstGeom prst="rect">
            <a:avLst/>
          </a:prstGeom>
          <a:noFill/>
          <a:ln>
            <a:noFill/>
          </a:ln>
        </p:spPr>
      </p:pic>
      <p:cxnSp>
        <p:nvCxnSpPr>
          <p:cNvPr id="208" name="Google Shape;208;g5c038884bd_1_0"/>
          <p:cNvCxnSpPr/>
          <p:nvPr/>
        </p:nvCxnSpPr>
        <p:spPr>
          <a:xfrm>
            <a:off x="9067300" y="3421325"/>
            <a:ext cx="306900" cy="613800"/>
          </a:xfrm>
          <a:prstGeom prst="straightConnector1">
            <a:avLst/>
          </a:prstGeom>
          <a:noFill/>
          <a:ln w="38100" cap="flat" cmpd="sng">
            <a:solidFill>
              <a:srgbClr val="FF0000"/>
            </a:solidFill>
            <a:prstDash val="solid"/>
            <a:round/>
            <a:headEnd type="none" w="med" len="med"/>
            <a:tailEnd type="none" w="med" len="med"/>
          </a:ln>
        </p:spPr>
      </p:cxnSp>
      <p:cxnSp>
        <p:nvCxnSpPr>
          <p:cNvPr id="209" name="Google Shape;209;g5c038884bd_1_0"/>
          <p:cNvCxnSpPr/>
          <p:nvPr/>
        </p:nvCxnSpPr>
        <p:spPr>
          <a:xfrm>
            <a:off x="9420150" y="4111725"/>
            <a:ext cx="276300" cy="491100"/>
          </a:xfrm>
          <a:prstGeom prst="straightConnector1">
            <a:avLst/>
          </a:prstGeom>
          <a:noFill/>
          <a:ln w="38100" cap="flat" cmpd="sng">
            <a:solidFill>
              <a:srgbClr val="FF0000"/>
            </a:solidFill>
            <a:prstDash val="solid"/>
            <a:round/>
            <a:headEnd type="none" w="med" len="med"/>
            <a:tailEnd type="none" w="med" len="med"/>
          </a:ln>
        </p:spPr>
      </p:cxnSp>
      <p:cxnSp>
        <p:nvCxnSpPr>
          <p:cNvPr id="210" name="Google Shape;210;g5c038884bd_1_0"/>
          <p:cNvCxnSpPr/>
          <p:nvPr/>
        </p:nvCxnSpPr>
        <p:spPr>
          <a:xfrm>
            <a:off x="9711675" y="4679400"/>
            <a:ext cx="336600" cy="612900"/>
          </a:xfrm>
          <a:prstGeom prst="straightConnector1">
            <a:avLst/>
          </a:prstGeom>
          <a:noFill/>
          <a:ln w="38100" cap="flat" cmpd="sng">
            <a:solidFill>
              <a:srgbClr val="FF0000"/>
            </a:solidFill>
            <a:prstDash val="solid"/>
            <a:round/>
            <a:headEnd type="none" w="med" len="med"/>
            <a:tailEnd type="none" w="med" len="med"/>
          </a:ln>
        </p:spPr>
      </p:cxnSp>
      <p:cxnSp>
        <p:nvCxnSpPr>
          <p:cNvPr id="211" name="Google Shape;211;g5c038884bd_1_0"/>
          <p:cNvCxnSpPr/>
          <p:nvPr/>
        </p:nvCxnSpPr>
        <p:spPr>
          <a:xfrm flipH="1">
            <a:off x="9389350" y="2470100"/>
            <a:ext cx="828600" cy="1196700"/>
          </a:xfrm>
          <a:prstGeom prst="straightConnector1">
            <a:avLst/>
          </a:prstGeom>
          <a:noFill/>
          <a:ln w="76200" cap="flat" cmpd="sng">
            <a:solidFill>
              <a:schemeClr val="dk2"/>
            </a:solidFill>
            <a:prstDash val="solid"/>
            <a:round/>
            <a:headEnd type="none" w="med" len="med"/>
            <a:tailEnd type="triangle" w="med" len="med"/>
          </a:ln>
        </p:spPr>
      </p:cxnSp>
      <p:sp>
        <p:nvSpPr>
          <p:cNvPr id="212" name="Google Shape;212;g5c038884bd_1_0"/>
          <p:cNvSpPr txBox="1"/>
          <p:nvPr/>
        </p:nvSpPr>
        <p:spPr>
          <a:xfrm>
            <a:off x="9067300" y="1917687"/>
            <a:ext cx="2562300" cy="6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それぞれ別の道としてSegmentのリストに追加する</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5c038884bd_1_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t>Phase 1-3</a:t>
            </a:r>
            <a:endParaRPr/>
          </a:p>
        </p:txBody>
      </p:sp>
      <p:sp>
        <p:nvSpPr>
          <p:cNvPr id="218" name="Google Shape;218;g5c038884bd_1_8"/>
          <p:cNvSpPr txBox="1">
            <a:spLocks noGrp="1"/>
          </p:cNvSpPr>
          <p:nvPr>
            <p:ph type="body" idx="1"/>
          </p:nvPr>
        </p:nvSpPr>
        <p:spPr>
          <a:xfrm>
            <a:off x="838200" y="1472750"/>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0"/>
              </a:spcBef>
              <a:spcAft>
                <a:spcPts val="0"/>
              </a:spcAft>
              <a:buSzPts val="1800"/>
              <a:buChar char="•"/>
            </a:pPr>
            <a:r>
              <a:rPr lang="en-US"/>
              <a:t>最短経路の出力</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sz="1800"/>
              <a:t>アルゴリズム</a:t>
            </a:r>
            <a:endParaRPr sz="1800"/>
          </a:p>
          <a:p>
            <a:pPr marL="0" lvl="0" indent="0" algn="l" rtl="0">
              <a:lnSpc>
                <a:spcPct val="90000"/>
              </a:lnSpc>
              <a:spcBef>
                <a:spcPts val="0"/>
              </a:spcBef>
              <a:spcAft>
                <a:spcPts val="0"/>
              </a:spcAft>
              <a:buNone/>
            </a:pPr>
            <a:r>
              <a:rPr lang="en-US" sz="1800"/>
              <a:t>ダイクストラ法</a:t>
            </a:r>
            <a:endParaRPr sz="1800"/>
          </a:p>
        </p:txBody>
      </p:sp>
      <p:pic>
        <p:nvPicPr>
          <p:cNvPr id="219" name="Google Shape;219;g5c038884bd_1_8"/>
          <p:cNvPicPr preferRelativeResize="0"/>
          <p:nvPr/>
        </p:nvPicPr>
        <p:blipFill>
          <a:blip r:embed="rId3">
            <a:alphaModFix/>
          </a:blip>
          <a:stretch>
            <a:fillRect/>
          </a:stretch>
        </p:blipFill>
        <p:spPr>
          <a:xfrm>
            <a:off x="7703503" y="0"/>
            <a:ext cx="4488493" cy="6857999"/>
          </a:xfrm>
          <a:prstGeom prst="rect">
            <a:avLst/>
          </a:prstGeom>
          <a:noFill/>
          <a:ln>
            <a:noFill/>
          </a:ln>
        </p:spPr>
      </p:pic>
      <p:pic>
        <p:nvPicPr>
          <p:cNvPr id="220" name="Google Shape;220;g5c038884bd_1_8"/>
          <p:cNvPicPr preferRelativeResize="0"/>
          <p:nvPr/>
        </p:nvPicPr>
        <p:blipFill rotWithShape="1">
          <a:blip r:embed="rId4">
            <a:alphaModFix/>
          </a:blip>
          <a:srcRect r="14610"/>
          <a:stretch/>
        </p:blipFill>
        <p:spPr>
          <a:xfrm>
            <a:off x="3215000" y="1960725"/>
            <a:ext cx="4488500" cy="4897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5c038884bd_1_1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t>Phase 1-4</a:t>
            </a:r>
            <a:endParaRPr/>
          </a:p>
        </p:txBody>
      </p:sp>
      <p:sp>
        <p:nvSpPr>
          <p:cNvPr id="226" name="Google Shape;226;g5c038884bd_1_1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r>
              <a:rPr lang="en-US"/>
              <a:t>・1-3のプログラムを元に通過点を表示させる。</a:t>
            </a:r>
            <a:endParaRPr/>
          </a:p>
        </p:txBody>
      </p:sp>
      <p:pic>
        <p:nvPicPr>
          <p:cNvPr id="227" name="Google Shape;227;g5c038884bd_1_19" descr="空, 室内 が含まれている画像&#10;&#10;自動的に生成された説明"/>
          <p:cNvPicPr preferRelativeResize="0">
            <a:picLocks noGrp="1"/>
          </p:cNvPicPr>
          <p:nvPr>
            <p:ph type="body" idx="1"/>
          </p:nvPr>
        </p:nvPicPr>
        <p:blipFill rotWithShape="1">
          <a:blip r:embed="rId3">
            <a:alphaModFix/>
          </a:blip>
          <a:srcRect/>
          <a:stretch/>
        </p:blipFill>
        <p:spPr>
          <a:xfrm>
            <a:off x="7553152" y="3361850"/>
            <a:ext cx="4353300" cy="3264900"/>
          </a:xfrm>
          <a:prstGeom prst="rect">
            <a:avLst/>
          </a:prstGeom>
          <a:noFill/>
          <a:ln>
            <a:noFill/>
          </a:ln>
        </p:spPr>
      </p:pic>
      <p:pic>
        <p:nvPicPr>
          <p:cNvPr id="228" name="Google Shape;228;g5c038884bd_1_19"/>
          <p:cNvPicPr preferRelativeResize="0"/>
          <p:nvPr/>
        </p:nvPicPr>
        <p:blipFill>
          <a:blip r:embed="rId4">
            <a:alphaModFix/>
          </a:blip>
          <a:stretch>
            <a:fillRect/>
          </a:stretch>
        </p:blipFill>
        <p:spPr>
          <a:xfrm>
            <a:off x="684300" y="2750725"/>
            <a:ext cx="6488850" cy="3876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5c06c80f00_2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Phase 1-4</a:t>
            </a:r>
            <a:endParaRPr/>
          </a:p>
        </p:txBody>
      </p:sp>
      <p:sp>
        <p:nvSpPr>
          <p:cNvPr id="234" name="Google Shape;234;g5c06c80f00_2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・1-3でダイクストラ法を用いて訪れたかどうかの判定のあと、次へ進む点を保存する→配列は0で初期化</a:t>
            </a:r>
            <a:endParaRPr/>
          </a:p>
          <a:p>
            <a:pPr marL="0" lvl="0" indent="0" algn="l" rtl="0">
              <a:spcBef>
                <a:spcPts val="1000"/>
              </a:spcBef>
              <a:spcAft>
                <a:spcPts val="0"/>
              </a:spcAft>
              <a:buNone/>
            </a:pPr>
            <a:r>
              <a:rPr lang="en-US"/>
              <a:t>・保存した配列を元に0になるまでprint。交点の場合、nを引くことによってC1などのprintを実現。</a:t>
            </a:r>
            <a:endParaRPr/>
          </a:p>
          <a:p>
            <a:pPr marL="0" lvl="0" indent="0" algn="l" rtl="0">
              <a:spcBef>
                <a:spcPts val="1000"/>
              </a:spcBef>
              <a:spcAft>
                <a:spcPts val="0"/>
              </a:spcAft>
              <a:buNone/>
            </a:pPr>
            <a:endParaRPr/>
          </a:p>
        </p:txBody>
      </p:sp>
      <p:pic>
        <p:nvPicPr>
          <p:cNvPr id="235" name="Google Shape;235;g5c06c80f00_2_0"/>
          <p:cNvPicPr preferRelativeResize="0"/>
          <p:nvPr/>
        </p:nvPicPr>
        <p:blipFill>
          <a:blip r:embed="rId3">
            <a:alphaModFix/>
          </a:blip>
          <a:stretch>
            <a:fillRect/>
          </a:stretch>
        </p:blipFill>
        <p:spPr>
          <a:xfrm>
            <a:off x="263750" y="4538975"/>
            <a:ext cx="6346801" cy="2097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 2-5</a:t>
            </a:r>
            <a:endParaRPr/>
          </a:p>
        </p:txBody>
      </p:sp>
      <p:pic>
        <p:nvPicPr>
          <p:cNvPr id="241" name="Google Shape;241;p14" descr="空, 室内 が含まれている画像&#10;&#10;自動的に生成された説明"/>
          <p:cNvPicPr preferRelativeResize="0">
            <a:picLocks noGrp="1"/>
          </p:cNvPicPr>
          <p:nvPr>
            <p:ph type="body" idx="1"/>
          </p:nvPr>
        </p:nvPicPr>
        <p:blipFill rotWithShape="1">
          <a:blip r:embed="rId3">
            <a:alphaModFix/>
          </a:blip>
          <a:srcRect/>
          <a:stretch/>
        </p:blipFill>
        <p:spPr>
          <a:xfrm>
            <a:off x="2803208" y="1825625"/>
            <a:ext cx="5801700" cy="4351200"/>
          </a:xfrm>
          <a:prstGeom prst="rect">
            <a:avLst/>
          </a:prstGeom>
          <a:noFill/>
          <a:ln>
            <a:noFill/>
          </a:ln>
        </p:spPr>
      </p:pic>
      <p:sp>
        <p:nvSpPr>
          <p:cNvPr id="242" name="Google Shape;242;p14"/>
          <p:cNvSpPr txBox="1"/>
          <p:nvPr/>
        </p:nvSpPr>
        <p:spPr>
          <a:xfrm>
            <a:off x="838200" y="1825625"/>
            <a:ext cx="1305600" cy="45252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6 5 0 2</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0 0</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2 5</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4 7</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5 5</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7 1</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9 5</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1 4</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1 6</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2 5</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3 5</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4 6</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1 4 4</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C1 C3 2</a:t>
            </a:r>
            <a:endParaRPr sz="1800">
              <a:solidFill>
                <a:schemeClr val="dk1"/>
              </a:solidFill>
            </a:endParaRPr>
          </a:p>
          <a:p>
            <a:pPr marL="0" marR="0" lvl="0" indent="0" algn="l" rtl="0">
              <a:spcBef>
                <a:spcPts val="0"/>
              </a:spcBef>
              <a:spcAft>
                <a:spcPts val="0"/>
              </a:spcAft>
              <a:buNone/>
            </a:pPr>
            <a:endParaRPr/>
          </a:p>
        </p:txBody>
      </p:sp>
      <p:sp>
        <p:nvSpPr>
          <p:cNvPr id="243" name="Google Shape;243;p14"/>
          <p:cNvSpPr txBox="1"/>
          <p:nvPr/>
        </p:nvSpPr>
        <p:spPr>
          <a:xfrm>
            <a:off x="1122149" y="1456316"/>
            <a:ext cx="737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Input</a:t>
            </a:r>
            <a:endParaRPr/>
          </a:p>
        </p:txBody>
      </p:sp>
      <p:sp>
        <p:nvSpPr>
          <p:cNvPr id="244" name="Google Shape;244;p14"/>
          <p:cNvSpPr txBox="1"/>
          <p:nvPr/>
        </p:nvSpPr>
        <p:spPr>
          <a:xfrm>
            <a:off x="9543550" y="1825625"/>
            <a:ext cx="1083600" cy="45252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US" sz="1800">
                <a:solidFill>
                  <a:schemeClr val="dk1"/>
                </a:solidFill>
              </a:rPr>
              <a:t>7.07107</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8.65895</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8.99492</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9.81419</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2.68433</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3.83002</a:t>
            </a:r>
            <a:endParaRPr sz="1800">
              <a:solidFill>
                <a:schemeClr val="dk1"/>
              </a:solidFill>
            </a:endParaRPr>
          </a:p>
          <a:p>
            <a:pPr marL="0" lvl="0" indent="0" algn="l" rtl="0">
              <a:lnSpc>
                <a:spcPct val="115000"/>
              </a:lnSpc>
              <a:spcBef>
                <a:spcPts val="0"/>
              </a:spcBef>
              <a:spcAft>
                <a:spcPts val="0"/>
              </a:spcAft>
              <a:buSzPts val="1100"/>
              <a:buNone/>
            </a:pPr>
            <a:endParaRPr sz="1800">
              <a:solidFill>
                <a:schemeClr val="dk1"/>
              </a:solidFill>
            </a:endParaRPr>
          </a:p>
          <a:p>
            <a:pPr marL="0" marR="0" lvl="0" indent="0" algn="l" rtl="0">
              <a:spcBef>
                <a:spcPts val="0"/>
              </a:spcBef>
              <a:spcAft>
                <a:spcPts val="0"/>
              </a:spcAft>
              <a:buNone/>
            </a:pPr>
            <a:endParaRPr/>
          </a:p>
        </p:txBody>
      </p:sp>
      <p:sp>
        <p:nvSpPr>
          <p:cNvPr id="245" name="Google Shape;245;p14"/>
          <p:cNvSpPr txBox="1"/>
          <p:nvPr/>
        </p:nvSpPr>
        <p:spPr>
          <a:xfrm>
            <a:off x="9635775" y="1387175"/>
            <a:ext cx="945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rPr>
              <a:t>Output</a:t>
            </a:r>
            <a:endParaRPr/>
          </a:p>
        </p:txBody>
      </p:sp>
      <p:cxnSp>
        <p:nvCxnSpPr>
          <p:cNvPr id="246" name="Google Shape;246;p14"/>
          <p:cNvCxnSpPr/>
          <p:nvPr/>
        </p:nvCxnSpPr>
        <p:spPr>
          <a:xfrm>
            <a:off x="9416800" y="1952425"/>
            <a:ext cx="11400" cy="10791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14"/>
          <p:cNvCxnSpPr/>
          <p:nvPr/>
        </p:nvCxnSpPr>
        <p:spPr>
          <a:xfrm rot="10800000" flipH="1">
            <a:off x="9108700" y="2490775"/>
            <a:ext cx="319500" cy="2400"/>
          </a:xfrm>
          <a:prstGeom prst="straightConnector1">
            <a:avLst/>
          </a:prstGeom>
          <a:noFill/>
          <a:ln w="9525" cap="flat" cmpd="sng">
            <a:solidFill>
              <a:schemeClr val="dk2"/>
            </a:solidFill>
            <a:prstDash val="solid"/>
            <a:round/>
            <a:headEnd type="none" w="med" len="med"/>
            <a:tailEnd type="none" w="med" len="med"/>
          </a:ln>
        </p:spPr>
      </p:cxnSp>
      <p:sp>
        <p:nvSpPr>
          <p:cNvPr id="248" name="Google Shape;248;p14"/>
          <p:cNvSpPr txBox="1"/>
          <p:nvPr/>
        </p:nvSpPr>
        <p:spPr>
          <a:xfrm>
            <a:off x="8728400" y="2296150"/>
            <a:ext cx="564900" cy="2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1-4</a:t>
            </a:r>
            <a:endParaRPr>
              <a:solidFill>
                <a:srgbClr val="FF0000"/>
              </a:solidFill>
            </a:endParaRPr>
          </a:p>
        </p:txBody>
      </p:sp>
      <p:cxnSp>
        <p:nvCxnSpPr>
          <p:cNvPr id="249" name="Google Shape;249;p14"/>
          <p:cNvCxnSpPr/>
          <p:nvPr/>
        </p:nvCxnSpPr>
        <p:spPr>
          <a:xfrm>
            <a:off x="9422500" y="3152400"/>
            <a:ext cx="0" cy="553200"/>
          </a:xfrm>
          <a:prstGeom prst="straightConnector1">
            <a:avLst/>
          </a:prstGeom>
          <a:noFill/>
          <a:ln w="9525" cap="flat" cmpd="sng">
            <a:solidFill>
              <a:schemeClr val="dk2"/>
            </a:solidFill>
            <a:prstDash val="solid"/>
            <a:round/>
            <a:headEnd type="none" w="med" len="med"/>
            <a:tailEnd type="none" w="med" len="med"/>
          </a:ln>
        </p:spPr>
      </p:cxnSp>
      <p:cxnSp>
        <p:nvCxnSpPr>
          <p:cNvPr id="250" name="Google Shape;250;p14"/>
          <p:cNvCxnSpPr/>
          <p:nvPr/>
        </p:nvCxnSpPr>
        <p:spPr>
          <a:xfrm>
            <a:off x="9140150" y="3423225"/>
            <a:ext cx="288000" cy="5700"/>
          </a:xfrm>
          <a:prstGeom prst="straightConnector1">
            <a:avLst/>
          </a:prstGeom>
          <a:noFill/>
          <a:ln w="9525" cap="flat" cmpd="sng">
            <a:solidFill>
              <a:schemeClr val="dk2"/>
            </a:solidFill>
            <a:prstDash val="solid"/>
            <a:round/>
            <a:headEnd type="none" w="med" len="med"/>
            <a:tailEnd type="none" w="med" len="med"/>
          </a:ln>
        </p:spPr>
      </p:cxnSp>
      <p:sp>
        <p:nvSpPr>
          <p:cNvPr id="251" name="Google Shape;251;p14"/>
          <p:cNvSpPr txBox="1"/>
          <p:nvPr/>
        </p:nvSpPr>
        <p:spPr>
          <a:xfrm>
            <a:off x="8563750" y="3201000"/>
            <a:ext cx="737700" cy="2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C1-C3</a:t>
            </a:r>
            <a:endParaRPr>
              <a:solidFill>
                <a:srgbClr val="FF0000"/>
              </a:solidFill>
            </a:endParaRPr>
          </a:p>
        </p:txBody>
      </p:sp>
      <p:sp>
        <p:nvSpPr>
          <p:cNvPr id="252" name="Google Shape;252;p14"/>
          <p:cNvSpPr txBox="1"/>
          <p:nvPr/>
        </p:nvSpPr>
        <p:spPr>
          <a:xfrm>
            <a:off x="10647025" y="1825625"/>
            <a:ext cx="12477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rPr>
              <a:t>1番目の最短路</a:t>
            </a:r>
            <a:endParaRPr sz="1200">
              <a:solidFill>
                <a:schemeClr val="dk1"/>
              </a:solidFill>
            </a:endParaRPr>
          </a:p>
        </p:txBody>
      </p:sp>
      <p:sp>
        <p:nvSpPr>
          <p:cNvPr id="253" name="Google Shape;253;p14"/>
          <p:cNvSpPr txBox="1"/>
          <p:nvPr/>
        </p:nvSpPr>
        <p:spPr>
          <a:xfrm>
            <a:off x="10618075" y="2121475"/>
            <a:ext cx="13056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rPr>
              <a:t>2番目の最短路</a:t>
            </a:r>
            <a:endParaRPr sz="1200">
              <a:solidFill>
                <a:schemeClr val="dk1"/>
              </a:solidFill>
            </a:endParaRPr>
          </a:p>
        </p:txBody>
      </p:sp>
      <p:sp>
        <p:nvSpPr>
          <p:cNvPr id="254" name="Google Shape;254;p14"/>
          <p:cNvSpPr txBox="1"/>
          <p:nvPr/>
        </p:nvSpPr>
        <p:spPr>
          <a:xfrm>
            <a:off x="10618075" y="2435225"/>
            <a:ext cx="13056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rPr>
              <a:t>3番目の最短路</a:t>
            </a:r>
            <a:endParaRPr sz="1200">
              <a:solidFill>
                <a:schemeClr val="dk1"/>
              </a:solidFill>
            </a:endParaRPr>
          </a:p>
        </p:txBody>
      </p:sp>
      <p:sp>
        <p:nvSpPr>
          <p:cNvPr id="255" name="Google Shape;255;p14"/>
          <p:cNvSpPr txBox="1"/>
          <p:nvPr/>
        </p:nvSpPr>
        <p:spPr>
          <a:xfrm>
            <a:off x="10618075" y="2725925"/>
            <a:ext cx="13056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rPr>
              <a:t>4番目の最短路</a:t>
            </a:r>
            <a:endParaRPr sz="1200">
              <a:solidFill>
                <a:schemeClr val="dk1"/>
              </a:solidFill>
            </a:endParaRPr>
          </a:p>
        </p:txBody>
      </p:sp>
      <p:sp>
        <p:nvSpPr>
          <p:cNvPr id="256" name="Google Shape;256;p14"/>
          <p:cNvSpPr txBox="1"/>
          <p:nvPr/>
        </p:nvSpPr>
        <p:spPr>
          <a:xfrm>
            <a:off x="10618075" y="3044825"/>
            <a:ext cx="13056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rPr>
              <a:t>1番目の最短路</a:t>
            </a:r>
            <a:endParaRPr sz="1200">
              <a:solidFill>
                <a:schemeClr val="dk1"/>
              </a:solidFill>
            </a:endParaRPr>
          </a:p>
        </p:txBody>
      </p:sp>
      <p:sp>
        <p:nvSpPr>
          <p:cNvPr id="257" name="Google Shape;257;p14"/>
          <p:cNvSpPr txBox="1"/>
          <p:nvPr/>
        </p:nvSpPr>
        <p:spPr>
          <a:xfrm>
            <a:off x="10618075" y="3330375"/>
            <a:ext cx="13056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rPr>
              <a:t>2番目の最短路</a:t>
            </a:r>
            <a:endParaRPr sz="1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5c038884bd_2_0"/>
          <p:cNvSpPr txBox="1">
            <a:spLocks noGrp="1"/>
          </p:cNvSpPr>
          <p:nvPr>
            <p:ph type="title"/>
          </p:nvPr>
        </p:nvSpPr>
        <p:spPr>
          <a:xfrm>
            <a:off x="59615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t>Phase 2-5 algorithm, Code &amp; Demo</a:t>
            </a:r>
            <a:endParaRPr/>
          </a:p>
        </p:txBody>
      </p:sp>
      <p:sp>
        <p:nvSpPr>
          <p:cNvPr id="263" name="Google Shape;263;g5c038884bd_2_0"/>
          <p:cNvSpPr txBox="1"/>
          <p:nvPr/>
        </p:nvSpPr>
        <p:spPr>
          <a:xfrm>
            <a:off x="336825" y="2068925"/>
            <a:ext cx="5728500" cy="3820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3C3C3C"/>
              </a:buClr>
              <a:buSzPts val="2400"/>
              <a:buChar char="●"/>
            </a:pPr>
            <a:r>
              <a:rPr lang="en-US" sz="2400">
                <a:solidFill>
                  <a:srgbClr val="3C3C3C"/>
                </a:solidFill>
                <a:highlight>
                  <a:srgbClr val="FFFFFF"/>
                </a:highlight>
              </a:rPr>
              <a:t>基本のalgorithmはPhase 1-3の拡張</a:t>
            </a:r>
            <a:endParaRPr sz="2400">
              <a:solidFill>
                <a:srgbClr val="3C3C3C"/>
              </a:solidFill>
              <a:highlight>
                <a:srgbClr val="FFFFFF"/>
              </a:highlight>
            </a:endParaRPr>
          </a:p>
          <a:p>
            <a:pPr marL="457200" lvl="0" indent="0" algn="l" rtl="0">
              <a:spcBef>
                <a:spcPts val="0"/>
              </a:spcBef>
              <a:spcAft>
                <a:spcPts val="0"/>
              </a:spcAft>
              <a:buNone/>
            </a:pPr>
            <a:endParaRPr sz="2400">
              <a:solidFill>
                <a:srgbClr val="3C3C3C"/>
              </a:solidFill>
              <a:highlight>
                <a:srgbClr val="FFFFFF"/>
              </a:highlight>
            </a:endParaRPr>
          </a:p>
          <a:p>
            <a:pPr marL="457200" lvl="0" indent="-381000" algn="l" rtl="0">
              <a:spcBef>
                <a:spcPts val="0"/>
              </a:spcBef>
              <a:spcAft>
                <a:spcPts val="0"/>
              </a:spcAft>
              <a:buClr>
                <a:srgbClr val="3C3C3C"/>
              </a:buClr>
              <a:buSzPts val="2400"/>
              <a:buChar char="●"/>
            </a:pPr>
            <a:r>
              <a:rPr lang="en-US" sz="2400">
                <a:solidFill>
                  <a:srgbClr val="3C3C3C"/>
                </a:solidFill>
                <a:highlight>
                  <a:srgbClr val="FFFFFF"/>
                </a:highlight>
              </a:rPr>
              <a:t>優先度付きキューを用いてダイクストラ調にグラフを探索し，通常なら最短距離が確定した頂点を切り捨てるところを k 個の最短距離が確定した頂点を切り捨てるようにする.</a:t>
            </a:r>
            <a:endParaRPr sz="2400">
              <a:solidFill>
                <a:srgbClr val="3C3C3C"/>
              </a:solidFill>
              <a:highlight>
                <a:srgbClr val="FFFFFF"/>
              </a:highlight>
            </a:endParaRPr>
          </a:p>
          <a:p>
            <a:pPr marL="457200" lvl="0" indent="0" algn="l" rtl="0">
              <a:spcBef>
                <a:spcPts val="0"/>
              </a:spcBef>
              <a:spcAft>
                <a:spcPts val="0"/>
              </a:spcAft>
              <a:buNone/>
            </a:pPr>
            <a:endParaRPr sz="2400">
              <a:solidFill>
                <a:srgbClr val="3C3C3C"/>
              </a:solidFill>
              <a:highlight>
                <a:srgbClr val="FFFFFF"/>
              </a:highlight>
            </a:endParaRPr>
          </a:p>
          <a:p>
            <a:pPr marL="457200" lvl="0" indent="-381000" algn="l" rtl="0">
              <a:spcBef>
                <a:spcPts val="0"/>
              </a:spcBef>
              <a:spcAft>
                <a:spcPts val="0"/>
              </a:spcAft>
              <a:buClr>
                <a:srgbClr val="3C3C3C"/>
              </a:buClr>
              <a:buSzPts val="2400"/>
              <a:buChar char="●"/>
            </a:pPr>
            <a:r>
              <a:rPr lang="en-US" sz="2400">
                <a:solidFill>
                  <a:srgbClr val="3C3C3C"/>
                </a:solidFill>
                <a:highlight>
                  <a:srgbClr val="FFFFFF"/>
                </a:highlight>
              </a:rPr>
              <a:t>この方法で計算量 O(k E log V) になる．</a:t>
            </a:r>
            <a:endParaRPr sz="2400"/>
          </a:p>
        </p:txBody>
      </p:sp>
      <p:pic>
        <p:nvPicPr>
          <p:cNvPr id="264" name="Google Shape;264;g5c038884bd_2_0"/>
          <p:cNvPicPr preferRelativeResize="0"/>
          <p:nvPr/>
        </p:nvPicPr>
        <p:blipFill>
          <a:blip r:embed="rId3">
            <a:alphaModFix/>
          </a:blip>
          <a:stretch>
            <a:fillRect/>
          </a:stretch>
        </p:blipFill>
        <p:spPr>
          <a:xfrm>
            <a:off x="6261275" y="1337025"/>
            <a:ext cx="5930726" cy="5359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開発環境</a:t>
            </a:r>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開発言語: </a:t>
            </a:r>
            <a:endParaRPr/>
          </a:p>
          <a:p>
            <a:pPr marL="685800" lvl="1" indent="-292100" algn="l" rtl="0">
              <a:lnSpc>
                <a:spcPct val="90000"/>
              </a:lnSpc>
              <a:spcBef>
                <a:spcPts val="0"/>
              </a:spcBef>
              <a:spcAft>
                <a:spcPts val="0"/>
              </a:spcAft>
              <a:buClr>
                <a:schemeClr val="dk1"/>
              </a:buClr>
              <a:buSzPts val="2800"/>
              <a:buChar char="•"/>
            </a:pPr>
            <a:r>
              <a:rPr lang="en-US"/>
              <a:t>Java （java version "10" 2018-03-20）</a:t>
            </a:r>
            <a:endParaRPr/>
          </a:p>
          <a:p>
            <a:pPr marL="685800" lvl="1" indent="-292100" algn="l" rtl="0">
              <a:spcBef>
                <a:spcPts val="0"/>
              </a:spcBef>
              <a:spcAft>
                <a:spcPts val="0"/>
              </a:spcAft>
              <a:buSzPts val="2800"/>
              <a:buChar char="•"/>
            </a:pPr>
            <a:r>
              <a:rPr lang="en-US"/>
              <a:t>Python3 (Python 3. 6. 5)</a:t>
            </a:r>
            <a:endParaRPr/>
          </a:p>
          <a:p>
            <a:pPr marL="685800" lvl="0" indent="0" algn="l" rtl="0">
              <a:spcBef>
                <a:spcPts val="0"/>
              </a:spcBef>
              <a:spcAft>
                <a:spcPts val="0"/>
              </a:spcAft>
              <a:buNone/>
            </a:pPr>
            <a:endParaRPr/>
          </a:p>
          <a:p>
            <a:pPr marL="228600" lvl="0" indent="-228600" algn="l" rtl="0">
              <a:lnSpc>
                <a:spcPct val="90000"/>
              </a:lnSpc>
              <a:spcBef>
                <a:spcPts val="1000"/>
              </a:spcBef>
              <a:spcAft>
                <a:spcPts val="0"/>
              </a:spcAft>
              <a:buClr>
                <a:schemeClr val="dk1"/>
              </a:buClr>
              <a:buSzPts val="2800"/>
              <a:buChar char="•"/>
            </a:pPr>
            <a:r>
              <a:rPr lang="en-US"/>
              <a:t>コンパイラ: javac 10</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開発ツール</a:t>
            </a:r>
            <a:endParaRPr/>
          </a:p>
          <a:p>
            <a:pPr marL="685800" lvl="1" indent="-228600" algn="l" rtl="0">
              <a:lnSpc>
                <a:spcPct val="90000"/>
              </a:lnSpc>
              <a:spcBef>
                <a:spcPts val="500"/>
              </a:spcBef>
              <a:spcAft>
                <a:spcPts val="0"/>
              </a:spcAft>
              <a:buClr>
                <a:schemeClr val="dk1"/>
              </a:buClr>
              <a:buSzPts val="2400"/>
              <a:buChar char="•"/>
            </a:pPr>
            <a:r>
              <a:rPr lang="en-US"/>
              <a:t>Text editor: Atom, Visual Studio Code</a:t>
            </a:r>
            <a:endParaRPr/>
          </a:p>
          <a:p>
            <a:pPr marL="0" lvl="0" indent="0" algn="l" rtl="0">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 2-6</a:t>
            </a:r>
            <a:endParaRPr/>
          </a:p>
        </p:txBody>
      </p:sp>
      <p:sp>
        <p:nvSpPr>
          <p:cNvPr id="270" name="Google Shape;27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a:t>・距離の計算を行う際、移動先の通過点を配列に格納する</a:t>
            </a:r>
            <a:endParaRPr/>
          </a:p>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 2-7</a:t>
            </a:r>
            <a:endParaRPr/>
          </a:p>
        </p:txBody>
      </p:sp>
      <p:sp>
        <p:nvSpPr>
          <p:cNvPr id="276" name="Google Shape;27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2800"/>
              <a:buNone/>
            </a:pPr>
            <a:r>
              <a:rPr lang="en-US" sz="1800"/>
              <a:t>新たに与えられる P 個の地点(x,y 座標)について、道路網にその地点を繋げるために必要 な最小の⻑さの道をどこに作ればよいか求める</a:t>
            </a:r>
            <a:endParaRPr sz="1800"/>
          </a:p>
          <a:p>
            <a:pPr marL="0" lvl="0" indent="0" algn="l" rtl="0">
              <a:lnSpc>
                <a:spcPct val="115000"/>
              </a:lnSpc>
              <a:spcBef>
                <a:spcPts val="0"/>
              </a:spcBef>
              <a:spcAft>
                <a:spcPts val="0"/>
              </a:spcAft>
              <a:buClr>
                <a:schemeClr val="dk1"/>
              </a:buClr>
              <a:buSzPts val="2800"/>
              <a:buNone/>
            </a:pPr>
            <a:endParaRPr sz="1800"/>
          </a:p>
          <a:p>
            <a:pPr marL="457200" lvl="0" indent="-342900" algn="l" rtl="0">
              <a:lnSpc>
                <a:spcPct val="115000"/>
              </a:lnSpc>
              <a:spcBef>
                <a:spcPts val="0"/>
              </a:spcBef>
              <a:spcAft>
                <a:spcPts val="0"/>
              </a:spcAft>
              <a:buSzPts val="1800"/>
              <a:buAutoNum type="arabicPeriod"/>
            </a:pPr>
            <a:r>
              <a:rPr lang="en-US" sz="1800"/>
              <a:t>追加点と各線分との間の距離を求める</a:t>
            </a:r>
            <a:endParaRPr sz="1800"/>
          </a:p>
          <a:p>
            <a:pPr marL="457200" lvl="0" indent="-342900" algn="l" rtl="0">
              <a:lnSpc>
                <a:spcPct val="115000"/>
              </a:lnSpc>
              <a:spcBef>
                <a:spcPts val="0"/>
              </a:spcBef>
              <a:spcAft>
                <a:spcPts val="0"/>
              </a:spcAft>
              <a:buSzPts val="1800"/>
              <a:buAutoNum type="arabicPeriod"/>
            </a:pPr>
            <a:r>
              <a:rPr lang="en-US" sz="1800"/>
              <a:t>最短距離の線分を見つける </a:t>
            </a:r>
            <a:endParaRPr sz="1800"/>
          </a:p>
          <a:p>
            <a:pPr marL="457200" lvl="0" indent="-342900" algn="l" rtl="0">
              <a:lnSpc>
                <a:spcPct val="115000"/>
              </a:lnSpc>
              <a:spcBef>
                <a:spcPts val="0"/>
              </a:spcBef>
              <a:spcAft>
                <a:spcPts val="0"/>
              </a:spcAft>
              <a:buSzPts val="1800"/>
              <a:buAutoNum type="arabicPeriod"/>
            </a:pPr>
            <a:r>
              <a:rPr lang="en-US" sz="1800"/>
              <a:t>線分と追加点の交点の座標を求める</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Phase2-8 pattern1</a:t>
            </a:r>
            <a:endParaRPr/>
          </a:p>
        </p:txBody>
      </p:sp>
      <p:pic>
        <p:nvPicPr>
          <p:cNvPr id="282" name="Google Shape;282;p17"/>
          <p:cNvPicPr preferRelativeResize="0"/>
          <p:nvPr/>
        </p:nvPicPr>
        <p:blipFill rotWithShape="1">
          <a:blip r:embed="rId3">
            <a:alphaModFix/>
          </a:blip>
          <a:srcRect/>
          <a:stretch/>
        </p:blipFill>
        <p:spPr>
          <a:xfrm>
            <a:off x="3175000" y="1690688"/>
            <a:ext cx="5842000" cy="4381500"/>
          </a:xfrm>
          <a:prstGeom prst="rect">
            <a:avLst/>
          </a:prstGeom>
          <a:noFill/>
          <a:ln>
            <a:noFill/>
          </a:ln>
        </p:spPr>
      </p:pic>
      <p:sp>
        <p:nvSpPr>
          <p:cNvPr id="283" name="Google Shape;283;p17"/>
          <p:cNvSpPr txBox="1"/>
          <p:nvPr/>
        </p:nvSpPr>
        <p:spPr>
          <a:xfrm>
            <a:off x="1116420" y="1997839"/>
            <a:ext cx="1189554" cy="286232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5 4 0 0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0 2</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1 2</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2 2</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3 2</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4 2</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1 2</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2 3</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3 4</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4 5</a:t>
            </a:r>
            <a:endParaRPr/>
          </a:p>
        </p:txBody>
      </p:sp>
      <p:sp>
        <p:nvSpPr>
          <p:cNvPr id="284" name="Google Shape;284;p17"/>
          <p:cNvSpPr txBox="1"/>
          <p:nvPr/>
        </p:nvSpPr>
        <p:spPr>
          <a:xfrm>
            <a:off x="9971087" y="1796902"/>
            <a:ext cx="1107996" cy="147732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幹線道路</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1-2</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2-3</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3-4</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4-5</a:t>
            </a:r>
            <a:endParaRPr sz="1800">
              <a:solidFill>
                <a:schemeClr val="dk1"/>
              </a:solidFill>
              <a:latin typeface="Arial"/>
              <a:ea typeface="Arial"/>
              <a:cs typeface="Arial"/>
              <a:sym typeface="Arial"/>
            </a:endParaRPr>
          </a:p>
        </p:txBody>
      </p:sp>
      <p:sp>
        <p:nvSpPr>
          <p:cNvPr id="285" name="Google Shape;285;p17"/>
          <p:cNvSpPr txBox="1"/>
          <p:nvPr/>
        </p:nvSpPr>
        <p:spPr>
          <a:xfrm>
            <a:off x="10077790" y="1455779"/>
            <a:ext cx="88197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output</a:t>
            </a:r>
            <a:endParaRPr sz="1800">
              <a:solidFill>
                <a:schemeClr val="dk1"/>
              </a:solidFill>
              <a:latin typeface="Arial"/>
              <a:ea typeface="Arial"/>
              <a:cs typeface="Arial"/>
              <a:sym typeface="Arial"/>
            </a:endParaRPr>
          </a:p>
        </p:txBody>
      </p:sp>
      <p:sp>
        <p:nvSpPr>
          <p:cNvPr id="286" name="Google Shape;286;p17"/>
          <p:cNvSpPr txBox="1"/>
          <p:nvPr/>
        </p:nvSpPr>
        <p:spPr>
          <a:xfrm>
            <a:off x="1376512" y="1455791"/>
            <a:ext cx="737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Input</a:t>
            </a:r>
            <a:endParaRPr/>
          </a:p>
        </p:txBody>
      </p:sp>
      <p:cxnSp>
        <p:nvCxnSpPr>
          <p:cNvPr id="287" name="Google Shape;287;p17"/>
          <p:cNvCxnSpPr/>
          <p:nvPr/>
        </p:nvCxnSpPr>
        <p:spPr>
          <a:xfrm rot="10800000" flipH="1">
            <a:off x="4272450" y="3907325"/>
            <a:ext cx="741300" cy="9600"/>
          </a:xfrm>
          <a:prstGeom prst="straightConnector1">
            <a:avLst/>
          </a:prstGeom>
          <a:noFill/>
          <a:ln w="38100" cap="flat" cmpd="sng">
            <a:solidFill>
              <a:srgbClr val="FF0000"/>
            </a:solidFill>
            <a:prstDash val="solid"/>
            <a:round/>
            <a:headEnd type="none" w="med" len="med"/>
            <a:tailEnd type="none" w="med" len="med"/>
          </a:ln>
        </p:spPr>
      </p:cxnSp>
      <p:cxnSp>
        <p:nvCxnSpPr>
          <p:cNvPr id="288" name="Google Shape;288;p17"/>
          <p:cNvCxnSpPr/>
          <p:nvPr/>
        </p:nvCxnSpPr>
        <p:spPr>
          <a:xfrm rot="10800000" flipH="1">
            <a:off x="5312325" y="3907325"/>
            <a:ext cx="741300" cy="9600"/>
          </a:xfrm>
          <a:prstGeom prst="straightConnector1">
            <a:avLst/>
          </a:prstGeom>
          <a:noFill/>
          <a:ln w="38100" cap="flat" cmpd="sng">
            <a:solidFill>
              <a:srgbClr val="FF0000"/>
            </a:solidFill>
            <a:prstDash val="solid"/>
            <a:round/>
            <a:headEnd type="none" w="med" len="med"/>
            <a:tailEnd type="none" w="med" len="med"/>
          </a:ln>
        </p:spPr>
      </p:cxnSp>
      <p:cxnSp>
        <p:nvCxnSpPr>
          <p:cNvPr id="289" name="Google Shape;289;p17"/>
          <p:cNvCxnSpPr/>
          <p:nvPr/>
        </p:nvCxnSpPr>
        <p:spPr>
          <a:xfrm rot="10800000" flipH="1">
            <a:off x="6294625" y="3907325"/>
            <a:ext cx="741300" cy="9600"/>
          </a:xfrm>
          <a:prstGeom prst="straightConnector1">
            <a:avLst/>
          </a:prstGeom>
          <a:noFill/>
          <a:ln w="38100" cap="flat" cmpd="sng">
            <a:solidFill>
              <a:srgbClr val="FF0000"/>
            </a:solidFill>
            <a:prstDash val="solid"/>
            <a:round/>
            <a:headEnd type="none" w="med" len="med"/>
            <a:tailEnd type="none" w="med" len="med"/>
          </a:ln>
        </p:spPr>
      </p:cxnSp>
      <p:cxnSp>
        <p:nvCxnSpPr>
          <p:cNvPr id="290" name="Google Shape;290;p17"/>
          <p:cNvCxnSpPr/>
          <p:nvPr/>
        </p:nvCxnSpPr>
        <p:spPr>
          <a:xfrm rot="10800000" flipH="1">
            <a:off x="7323000" y="3907325"/>
            <a:ext cx="741300" cy="960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Phase2-8 pattern2</a:t>
            </a:r>
            <a:endParaRPr/>
          </a:p>
        </p:txBody>
      </p:sp>
      <p:pic>
        <p:nvPicPr>
          <p:cNvPr id="296" name="Google Shape;296;p18" descr="空 が含まれている画像&#10;&#10;自動的に生成された説明"/>
          <p:cNvPicPr preferRelativeResize="0"/>
          <p:nvPr/>
        </p:nvPicPr>
        <p:blipFill rotWithShape="1">
          <a:blip r:embed="rId3">
            <a:alphaModFix/>
          </a:blip>
          <a:srcRect/>
          <a:stretch/>
        </p:blipFill>
        <p:spPr>
          <a:xfrm>
            <a:off x="3175000" y="1438275"/>
            <a:ext cx="5842000" cy="4381500"/>
          </a:xfrm>
          <a:prstGeom prst="rect">
            <a:avLst/>
          </a:prstGeom>
          <a:noFill/>
          <a:ln>
            <a:noFill/>
          </a:ln>
        </p:spPr>
      </p:pic>
      <p:sp>
        <p:nvSpPr>
          <p:cNvPr id="297" name="Google Shape;297;p18"/>
          <p:cNvSpPr txBox="1"/>
          <p:nvPr/>
        </p:nvSpPr>
        <p:spPr>
          <a:xfrm>
            <a:off x="1286539" y="1903228"/>
            <a:ext cx="894797" cy="452431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7 8 0 0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1 5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3 1</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5 5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7 5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7 1</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9 1</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9 5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1 2</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1 3</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2 3</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3 4</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4 5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5 6</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6 7</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4 7</a:t>
            </a:r>
            <a:endParaRPr/>
          </a:p>
        </p:txBody>
      </p:sp>
      <p:sp>
        <p:nvSpPr>
          <p:cNvPr id="298" name="Google Shape;298;p18"/>
          <p:cNvSpPr txBox="1"/>
          <p:nvPr/>
        </p:nvSpPr>
        <p:spPr>
          <a:xfrm>
            <a:off x="9971087" y="1796902"/>
            <a:ext cx="1107996"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幹線道路</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3-4</a:t>
            </a:r>
            <a:endParaRPr sz="1800">
              <a:solidFill>
                <a:schemeClr val="dk1"/>
              </a:solidFill>
              <a:latin typeface="Arial"/>
              <a:ea typeface="Arial"/>
              <a:cs typeface="Arial"/>
              <a:sym typeface="Arial"/>
            </a:endParaRPr>
          </a:p>
        </p:txBody>
      </p:sp>
      <p:sp>
        <p:nvSpPr>
          <p:cNvPr id="299" name="Google Shape;299;p18"/>
          <p:cNvSpPr txBox="1"/>
          <p:nvPr/>
        </p:nvSpPr>
        <p:spPr>
          <a:xfrm>
            <a:off x="10077790" y="1455779"/>
            <a:ext cx="88197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output</a:t>
            </a:r>
            <a:endParaRPr sz="1800">
              <a:solidFill>
                <a:schemeClr val="dk1"/>
              </a:solidFill>
              <a:latin typeface="Arial"/>
              <a:ea typeface="Arial"/>
              <a:cs typeface="Arial"/>
              <a:sym typeface="Arial"/>
            </a:endParaRPr>
          </a:p>
        </p:txBody>
      </p:sp>
      <p:sp>
        <p:nvSpPr>
          <p:cNvPr id="300" name="Google Shape;300;p18"/>
          <p:cNvSpPr txBox="1"/>
          <p:nvPr/>
        </p:nvSpPr>
        <p:spPr>
          <a:xfrm>
            <a:off x="1376512" y="1455791"/>
            <a:ext cx="737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Input</a:t>
            </a:r>
            <a:endParaRPr/>
          </a:p>
        </p:txBody>
      </p:sp>
      <p:cxnSp>
        <p:nvCxnSpPr>
          <p:cNvPr id="301" name="Google Shape;301;p18"/>
          <p:cNvCxnSpPr/>
          <p:nvPr/>
        </p:nvCxnSpPr>
        <p:spPr>
          <a:xfrm rot="10800000" flipH="1">
            <a:off x="6254925" y="2117950"/>
            <a:ext cx="833700" cy="420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Phase2-8 pattern3</a:t>
            </a:r>
            <a:endParaRPr/>
          </a:p>
        </p:txBody>
      </p:sp>
      <p:pic>
        <p:nvPicPr>
          <p:cNvPr id="307" name="Google Shape;307;p19" descr="空, 次, テーブル, 室内 が含まれている画像&#10;&#10;自動的に生成された説明"/>
          <p:cNvPicPr preferRelativeResize="0"/>
          <p:nvPr/>
        </p:nvPicPr>
        <p:blipFill rotWithShape="1">
          <a:blip r:embed="rId3">
            <a:alphaModFix/>
          </a:blip>
          <a:srcRect/>
          <a:stretch/>
        </p:blipFill>
        <p:spPr>
          <a:xfrm>
            <a:off x="3616430" y="1796902"/>
            <a:ext cx="5842000" cy="4381500"/>
          </a:xfrm>
          <a:prstGeom prst="rect">
            <a:avLst/>
          </a:prstGeom>
          <a:noFill/>
          <a:ln>
            <a:noFill/>
          </a:ln>
        </p:spPr>
      </p:pic>
      <p:sp>
        <p:nvSpPr>
          <p:cNvPr id="308" name="Google Shape;308;p19"/>
          <p:cNvSpPr txBox="1"/>
          <p:nvPr/>
        </p:nvSpPr>
        <p:spPr>
          <a:xfrm>
            <a:off x="1031359" y="1669535"/>
            <a:ext cx="1189554" cy="507831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16 19 0 0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3 5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1 6</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2 5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2 3</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1 1</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2 1</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2 2</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1 2</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4 1</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3 2</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5 1</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6 1</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4 3</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4 5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5 5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5 6</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1 2</a:t>
            </a:r>
            <a:endParaRPr/>
          </a:p>
        </p:txBody>
      </p:sp>
      <p:sp>
        <p:nvSpPr>
          <p:cNvPr id="309" name="Google Shape;309;p19"/>
          <p:cNvSpPr txBox="1"/>
          <p:nvPr/>
        </p:nvSpPr>
        <p:spPr>
          <a:xfrm>
            <a:off x="2220913" y="1669534"/>
            <a:ext cx="1288814" cy="507831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1 4</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1 3</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2 4</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3 4</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4 7</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5 7</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6 7</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7 8</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7 10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9 10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9 11</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10 11</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11 12</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10 13</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13 14</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13 15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14 16</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15 16</a:t>
            </a:r>
            <a:endParaRPr/>
          </a:p>
        </p:txBody>
      </p:sp>
      <p:sp>
        <p:nvSpPr>
          <p:cNvPr id="310" name="Google Shape;310;p19"/>
          <p:cNvSpPr txBox="1"/>
          <p:nvPr/>
        </p:nvSpPr>
        <p:spPr>
          <a:xfrm>
            <a:off x="9971087" y="1796902"/>
            <a:ext cx="1107996" cy="230832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幹線道路</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4-7</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5-7</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6-7</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7-8</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7-10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10-13</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11-12</a:t>
            </a:r>
            <a:endParaRPr sz="1800">
              <a:solidFill>
                <a:schemeClr val="dk1"/>
              </a:solidFill>
              <a:latin typeface="Arial"/>
              <a:ea typeface="Arial"/>
              <a:cs typeface="Arial"/>
              <a:sym typeface="Arial"/>
            </a:endParaRPr>
          </a:p>
        </p:txBody>
      </p:sp>
      <p:sp>
        <p:nvSpPr>
          <p:cNvPr id="311" name="Google Shape;311;p19"/>
          <p:cNvSpPr txBox="1"/>
          <p:nvPr/>
        </p:nvSpPr>
        <p:spPr>
          <a:xfrm>
            <a:off x="1852062" y="1300203"/>
            <a:ext cx="7377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Input</a:t>
            </a:r>
            <a:endParaRPr/>
          </a:p>
        </p:txBody>
      </p:sp>
      <p:sp>
        <p:nvSpPr>
          <p:cNvPr id="312" name="Google Shape;312;p19"/>
          <p:cNvSpPr txBox="1"/>
          <p:nvPr/>
        </p:nvSpPr>
        <p:spPr>
          <a:xfrm>
            <a:off x="10077790" y="1455779"/>
            <a:ext cx="88197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output</a:t>
            </a:r>
            <a:endParaRPr sz="1800">
              <a:solidFill>
                <a:schemeClr val="dk1"/>
              </a:solidFill>
              <a:latin typeface="Arial"/>
              <a:ea typeface="Arial"/>
              <a:cs typeface="Arial"/>
              <a:sym typeface="Arial"/>
            </a:endParaRPr>
          </a:p>
        </p:txBody>
      </p:sp>
      <p:cxnSp>
        <p:nvCxnSpPr>
          <p:cNvPr id="313" name="Google Shape;313;p19"/>
          <p:cNvCxnSpPr/>
          <p:nvPr/>
        </p:nvCxnSpPr>
        <p:spPr>
          <a:xfrm>
            <a:off x="5509450" y="4921625"/>
            <a:ext cx="622500" cy="0"/>
          </a:xfrm>
          <a:prstGeom prst="straightConnector1">
            <a:avLst/>
          </a:prstGeom>
          <a:noFill/>
          <a:ln w="38100" cap="flat" cmpd="sng">
            <a:solidFill>
              <a:srgbClr val="FF0000"/>
            </a:solidFill>
            <a:prstDash val="solid"/>
            <a:round/>
            <a:headEnd type="none" w="med" len="med"/>
            <a:tailEnd type="none" w="med" len="med"/>
          </a:ln>
        </p:spPr>
      </p:cxnSp>
      <p:cxnSp>
        <p:nvCxnSpPr>
          <p:cNvPr id="314" name="Google Shape;314;p19"/>
          <p:cNvCxnSpPr/>
          <p:nvPr/>
        </p:nvCxnSpPr>
        <p:spPr>
          <a:xfrm flipH="1">
            <a:off x="5382500" y="4449050"/>
            <a:ext cx="11700" cy="368700"/>
          </a:xfrm>
          <a:prstGeom prst="straightConnector1">
            <a:avLst/>
          </a:prstGeom>
          <a:noFill/>
          <a:ln w="38100" cap="flat" cmpd="sng">
            <a:solidFill>
              <a:srgbClr val="FF0000"/>
            </a:solidFill>
            <a:prstDash val="solid"/>
            <a:round/>
            <a:headEnd type="none" w="med" len="med"/>
            <a:tailEnd type="none" w="med" len="med"/>
          </a:ln>
        </p:spPr>
      </p:cxnSp>
      <p:cxnSp>
        <p:nvCxnSpPr>
          <p:cNvPr id="315" name="Google Shape;315;p19"/>
          <p:cNvCxnSpPr/>
          <p:nvPr/>
        </p:nvCxnSpPr>
        <p:spPr>
          <a:xfrm>
            <a:off x="4647550" y="4921625"/>
            <a:ext cx="622500" cy="0"/>
          </a:xfrm>
          <a:prstGeom prst="straightConnector1">
            <a:avLst/>
          </a:prstGeom>
          <a:noFill/>
          <a:ln w="38100" cap="flat" cmpd="sng">
            <a:solidFill>
              <a:srgbClr val="FF0000"/>
            </a:solidFill>
            <a:prstDash val="solid"/>
            <a:round/>
            <a:headEnd type="none" w="med" len="med"/>
            <a:tailEnd type="none" w="med" len="med"/>
          </a:ln>
        </p:spPr>
      </p:cxnSp>
      <p:cxnSp>
        <p:nvCxnSpPr>
          <p:cNvPr id="316" name="Google Shape;316;p19"/>
          <p:cNvCxnSpPr/>
          <p:nvPr/>
        </p:nvCxnSpPr>
        <p:spPr>
          <a:xfrm flipH="1">
            <a:off x="5382500" y="5027925"/>
            <a:ext cx="11700" cy="368700"/>
          </a:xfrm>
          <a:prstGeom prst="straightConnector1">
            <a:avLst/>
          </a:prstGeom>
          <a:noFill/>
          <a:ln w="38100" cap="flat" cmpd="sng">
            <a:solidFill>
              <a:srgbClr val="FF0000"/>
            </a:solidFill>
            <a:prstDash val="solid"/>
            <a:round/>
            <a:headEnd type="none" w="med" len="med"/>
            <a:tailEnd type="none" w="med" len="med"/>
          </a:ln>
        </p:spPr>
      </p:cxnSp>
      <p:cxnSp>
        <p:nvCxnSpPr>
          <p:cNvPr id="317" name="Google Shape;317;p19"/>
          <p:cNvCxnSpPr/>
          <p:nvPr/>
        </p:nvCxnSpPr>
        <p:spPr>
          <a:xfrm flipH="1">
            <a:off x="4667950" y="4972850"/>
            <a:ext cx="613800" cy="490500"/>
          </a:xfrm>
          <a:prstGeom prst="straightConnector1">
            <a:avLst/>
          </a:prstGeom>
          <a:noFill/>
          <a:ln w="38100" cap="flat" cmpd="sng">
            <a:solidFill>
              <a:srgbClr val="FF0000"/>
            </a:solidFill>
            <a:prstDash val="solid"/>
            <a:round/>
            <a:headEnd type="none" w="med" len="med"/>
            <a:tailEnd type="none" w="med" len="med"/>
          </a:ln>
        </p:spPr>
      </p:cxnSp>
      <p:cxnSp>
        <p:nvCxnSpPr>
          <p:cNvPr id="318" name="Google Shape;318;p19"/>
          <p:cNvCxnSpPr/>
          <p:nvPr/>
        </p:nvCxnSpPr>
        <p:spPr>
          <a:xfrm flipH="1">
            <a:off x="6284150" y="4368375"/>
            <a:ext cx="689100" cy="510300"/>
          </a:xfrm>
          <a:prstGeom prst="straightConnector1">
            <a:avLst/>
          </a:prstGeom>
          <a:noFill/>
          <a:ln w="38100" cap="flat" cmpd="sng">
            <a:solidFill>
              <a:srgbClr val="FF0000"/>
            </a:solidFill>
            <a:prstDash val="solid"/>
            <a:round/>
            <a:headEnd type="none" w="med" len="med"/>
            <a:tailEnd type="none" w="med" len="med"/>
          </a:ln>
        </p:spPr>
      </p:cxnSp>
      <p:cxnSp>
        <p:nvCxnSpPr>
          <p:cNvPr id="319" name="Google Shape;319;p19"/>
          <p:cNvCxnSpPr/>
          <p:nvPr/>
        </p:nvCxnSpPr>
        <p:spPr>
          <a:xfrm>
            <a:off x="7955525" y="5535075"/>
            <a:ext cx="622500" cy="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745975" y="2037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Phase2-8 Codes</a:t>
            </a:r>
            <a:endParaRPr/>
          </a:p>
        </p:txBody>
      </p:sp>
      <p:pic>
        <p:nvPicPr>
          <p:cNvPr id="325" name="Google Shape;325;p20" descr="スクリーンショット が含まれている画像&#10;&#10;自動的に生成された説明"/>
          <p:cNvPicPr preferRelativeResize="0"/>
          <p:nvPr/>
        </p:nvPicPr>
        <p:blipFill rotWithShape="1">
          <a:blip r:embed="rId3">
            <a:alphaModFix/>
          </a:blip>
          <a:srcRect/>
          <a:stretch/>
        </p:blipFill>
        <p:spPr>
          <a:xfrm>
            <a:off x="7053925" y="976000"/>
            <a:ext cx="5062600" cy="5312401"/>
          </a:xfrm>
          <a:prstGeom prst="rect">
            <a:avLst/>
          </a:prstGeom>
          <a:noFill/>
          <a:ln>
            <a:noFill/>
          </a:ln>
        </p:spPr>
      </p:pic>
      <p:sp>
        <p:nvSpPr>
          <p:cNvPr id="326" name="Google Shape;326;p20"/>
          <p:cNvSpPr txBox="1"/>
          <p:nvPr/>
        </p:nvSpPr>
        <p:spPr>
          <a:xfrm>
            <a:off x="0" y="1459000"/>
            <a:ext cx="7053900" cy="4829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1800"/>
              <a:t>深さ優先探索 (DFS/Depth-First Search) はスタックを用いた探索方法で、グラフのノー ドを巡る。</a:t>
            </a:r>
            <a:endParaRPr sz="1800"/>
          </a:p>
          <a:p>
            <a:pPr marL="45720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Char char="●"/>
            </a:pPr>
            <a:r>
              <a:rPr lang="en-US" sz="1800"/>
              <a:t>関数の再帰はスタックを用いて実現されているため、DFSを再帰関数で実装する。DFS をした時に通った辺と頂点は、DFS を始めた頂点を根とする木になる。</a:t>
            </a:r>
            <a:endParaRPr sz="1800"/>
          </a:p>
          <a:p>
            <a:pPr marL="45720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Clr>
                <a:schemeClr val="dk1"/>
              </a:buClr>
              <a:buSzPts val="1800"/>
              <a:buChar char="●"/>
            </a:pPr>
            <a:r>
              <a:rPr lang="en-US" sz="1800">
                <a:solidFill>
                  <a:schemeClr val="dk1"/>
                </a:solidFill>
              </a:rPr>
              <a:t>グラフが連結な時、DFS をするとすべての頂点を通るが、通らなかった辺のことを後退辺 (backward edge) と言う。</a:t>
            </a:r>
            <a:endParaRPr sz="1800">
              <a:solidFill>
                <a:schemeClr val="dk1"/>
              </a:solidFill>
            </a:endParaRPr>
          </a:p>
          <a:p>
            <a:pPr marL="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Clr>
                <a:schemeClr val="dk1"/>
              </a:buClr>
              <a:buSzPts val="1800"/>
              <a:buChar char="●"/>
            </a:pPr>
            <a:r>
              <a:rPr lang="en-US" sz="1800">
                <a:solidFill>
                  <a:schemeClr val="dk1"/>
                </a:solidFill>
              </a:rPr>
              <a:t>連結単純無向グラフで、DFS を行い、頂点を訪れた順に順序付け (prenum) する。 各頂点 v の lowest を次のように定める。</a:t>
            </a:r>
            <a:endParaRPr sz="1800">
              <a:solidFill>
                <a:schemeClr val="dk1"/>
              </a:solidFill>
            </a:endParaRPr>
          </a:p>
          <a:p>
            <a:pPr marL="457200" lvl="0" indent="0" algn="l" rtl="0">
              <a:lnSpc>
                <a:spcPct val="115000"/>
              </a:lnSpc>
              <a:spcBef>
                <a:spcPts val="0"/>
              </a:spcBef>
              <a:spcAft>
                <a:spcPts val="0"/>
              </a:spcAft>
              <a:buNone/>
            </a:pPr>
            <a:r>
              <a:rPr lang="en-US" sz="1800">
                <a:solidFill>
                  <a:schemeClr val="dk1"/>
                </a:solidFill>
              </a:rPr>
              <a:t>「 頂点 v から DFS 木の葉方向の辺を 0 回以上、後退辺を 0 回以上 1 回以下通って行け る頂点の prenum の最小値 」</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3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1"/>
          <p:cNvSpPr txBox="1">
            <a:spLocks noGrp="1"/>
          </p:cNvSpPr>
          <p:nvPr>
            <p:ph type="title"/>
          </p:nvPr>
        </p:nvSpPr>
        <p:spPr>
          <a:xfrm>
            <a:off x="68835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Phase2-8 Codes &amp; Demo</a:t>
            </a:r>
            <a:endParaRPr/>
          </a:p>
        </p:txBody>
      </p:sp>
      <p:pic>
        <p:nvPicPr>
          <p:cNvPr id="332" name="Google Shape;332;p21"/>
          <p:cNvPicPr preferRelativeResize="0"/>
          <p:nvPr/>
        </p:nvPicPr>
        <p:blipFill rotWithShape="1">
          <a:blip r:embed="rId3">
            <a:alphaModFix/>
          </a:blip>
          <a:srcRect/>
          <a:stretch/>
        </p:blipFill>
        <p:spPr>
          <a:xfrm>
            <a:off x="7221200" y="979725"/>
            <a:ext cx="4694175" cy="5613176"/>
          </a:xfrm>
          <a:prstGeom prst="rect">
            <a:avLst/>
          </a:prstGeom>
          <a:noFill/>
          <a:ln>
            <a:noFill/>
          </a:ln>
        </p:spPr>
      </p:pic>
      <p:sp>
        <p:nvSpPr>
          <p:cNvPr id="333" name="Google Shape;333;p21"/>
          <p:cNvSpPr txBox="1"/>
          <p:nvPr/>
        </p:nvSpPr>
        <p:spPr>
          <a:xfrm>
            <a:off x="184425" y="1395575"/>
            <a:ext cx="6869400" cy="5381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sz="1800">
                <a:solidFill>
                  <a:schemeClr val="dk1"/>
                </a:solidFill>
              </a:rPr>
              <a:t>prenum は、DFS で訪れた順につけているので、DFS 木の親の prenumは必ず子のprenumよりも小さくなる。後退辺を無視したグラフを考えると、e(u, v)(u が v の親とする) を取 り除いた時、グラフは DFS を始めた頂点を根とする木と v を根とする木の、2 つにわかれます。この 2 つの木が、後退辺によってつながれていれば e(u, v) は橋ではなく、そうでな ければ e(u, v) は橋という事になる。lowest は v を含む木の頂点からの後退辺で行ける DFS木の最も根に近い頂点の prenum を表しているので、 辺 e(u, v) が橋 ⇔ prenum [u] &lt; lowest [v] であることがわかります。</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a:solidFill>
                  <a:schemeClr val="dk1"/>
                </a:solidFill>
              </a:rPr>
              <a:t>ord,lowest が求まっていればある辺が橋かどうか O(1) で判断できる。これで、橋は prenum, lowestを求める DFS で O(|V |), す べての辺が橋であるかのチェックで O(|E|) の合計 O(|V | + |E|) で求められる。 </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3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Test-Case Generator</a:t>
            </a:r>
            <a:endParaRPr/>
          </a:p>
        </p:txBody>
      </p:sp>
      <p:pic>
        <p:nvPicPr>
          <p:cNvPr id="339" name="Google Shape;339;p22"/>
          <p:cNvPicPr preferRelativeResize="0"/>
          <p:nvPr/>
        </p:nvPicPr>
        <p:blipFill>
          <a:blip r:embed="rId3">
            <a:alphaModFix/>
          </a:blip>
          <a:stretch>
            <a:fillRect/>
          </a:stretch>
        </p:blipFill>
        <p:spPr>
          <a:xfrm>
            <a:off x="6485140" y="0"/>
            <a:ext cx="5706871" cy="6858001"/>
          </a:xfrm>
          <a:prstGeom prst="rect">
            <a:avLst/>
          </a:prstGeom>
          <a:noFill/>
          <a:ln>
            <a:noFill/>
          </a:ln>
        </p:spPr>
      </p:pic>
      <p:sp>
        <p:nvSpPr>
          <p:cNvPr id="340" name="Google Shape;340;p22"/>
          <p:cNvSpPr txBox="1"/>
          <p:nvPr/>
        </p:nvSpPr>
        <p:spPr>
          <a:xfrm>
            <a:off x="461025" y="1844250"/>
            <a:ext cx="5706900" cy="31695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2400"/>
              <a:t>ここでは全般的なデータを生成しているため、各Phaseに詳細に合わせたジェネレータを作る必要がある。</a:t>
            </a:r>
            <a:endParaRPr sz="2400"/>
          </a:p>
          <a:p>
            <a:pPr marL="0" lvl="0" indent="0" algn="l" rtl="0">
              <a:spcBef>
                <a:spcPts val="0"/>
              </a:spcBef>
              <a:spcAft>
                <a:spcPts val="0"/>
              </a:spcAft>
              <a:buNone/>
            </a:pPr>
            <a:endParaRPr sz="2400"/>
          </a:p>
          <a:p>
            <a:pPr marL="457200" lvl="0" indent="-381000" algn="l" rtl="0">
              <a:spcBef>
                <a:spcPts val="0"/>
              </a:spcBef>
              <a:spcAft>
                <a:spcPts val="0"/>
              </a:spcAft>
              <a:buSzPts val="2400"/>
              <a:buChar char="●"/>
            </a:pPr>
            <a:r>
              <a:rPr lang="en-US" sz="2400"/>
              <a:t>基本的にRandメソッドを使って指定された範囲の乱数を生成し出力している。</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Visualizer</a:t>
            </a:r>
            <a:endParaRPr/>
          </a:p>
        </p:txBody>
      </p:sp>
      <p:pic>
        <p:nvPicPr>
          <p:cNvPr id="346" name="Google Shape;346;p23" descr="スクリーンショット, テキスト が含まれている画像&#10;&#10;自動的に生成された説明"/>
          <p:cNvPicPr preferRelativeResize="0"/>
          <p:nvPr/>
        </p:nvPicPr>
        <p:blipFill rotWithShape="1">
          <a:blip r:embed="rId3">
            <a:alphaModFix/>
          </a:blip>
          <a:srcRect/>
          <a:stretch/>
        </p:blipFill>
        <p:spPr>
          <a:xfrm>
            <a:off x="7532347" y="0"/>
            <a:ext cx="4659653" cy="6858000"/>
          </a:xfrm>
          <a:prstGeom prst="rect">
            <a:avLst/>
          </a:prstGeom>
          <a:noFill/>
          <a:ln>
            <a:noFill/>
          </a:ln>
        </p:spPr>
      </p:pic>
      <p:sp>
        <p:nvSpPr>
          <p:cNvPr id="347" name="Google Shape;347;p23"/>
          <p:cNvSpPr txBox="1"/>
          <p:nvPr/>
        </p:nvSpPr>
        <p:spPr>
          <a:xfrm>
            <a:off x="449550" y="1844175"/>
            <a:ext cx="6639000" cy="3953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Verdana"/>
              <a:buChar char="●"/>
            </a:pPr>
            <a:r>
              <a:rPr lang="en-US" sz="1800">
                <a:solidFill>
                  <a:schemeClr val="dk1"/>
                </a:solidFill>
                <a:highlight>
                  <a:srgbClr val="FFFFFF"/>
                </a:highlight>
                <a:latin typeface="Verdana"/>
                <a:ea typeface="Verdana"/>
                <a:cs typeface="Verdana"/>
                <a:sym typeface="Verdana"/>
              </a:rPr>
              <a:t>Pythonでは、グラフ・ネットワークを扱うライブラリーとして</a:t>
            </a:r>
            <a:r>
              <a:rPr lang="en-US" sz="1800" b="1">
                <a:solidFill>
                  <a:schemeClr val="dk1"/>
                </a:solidFill>
                <a:latin typeface="Verdana"/>
                <a:ea typeface="Verdana"/>
                <a:cs typeface="Verdana"/>
                <a:sym typeface="Verdana"/>
              </a:rPr>
              <a:t>NetworkX</a:t>
            </a:r>
            <a:r>
              <a:rPr lang="en-US" sz="1800">
                <a:solidFill>
                  <a:schemeClr val="dk1"/>
                </a:solidFill>
                <a:highlight>
                  <a:srgbClr val="FFFFFF"/>
                </a:highlight>
                <a:latin typeface="Verdana"/>
                <a:ea typeface="Verdana"/>
                <a:cs typeface="Verdana"/>
                <a:sym typeface="Verdana"/>
              </a:rPr>
              <a:t>がある</a:t>
            </a:r>
            <a:endParaRPr sz="1800">
              <a:solidFill>
                <a:schemeClr val="dk1"/>
              </a:solidFill>
              <a:highlight>
                <a:srgbClr val="FFFFFF"/>
              </a:highlight>
              <a:latin typeface="Verdana"/>
              <a:ea typeface="Verdana"/>
              <a:cs typeface="Verdana"/>
              <a:sym typeface="Verdana"/>
            </a:endParaRPr>
          </a:p>
          <a:p>
            <a:pPr marL="457200" lvl="0" indent="0" algn="l" rtl="0">
              <a:spcBef>
                <a:spcPts val="0"/>
              </a:spcBef>
              <a:spcAft>
                <a:spcPts val="0"/>
              </a:spcAft>
              <a:buNone/>
            </a:pPr>
            <a:r>
              <a:rPr lang="en-US" sz="1800">
                <a:solidFill>
                  <a:schemeClr val="dk1"/>
                </a:solidFill>
                <a:highlight>
                  <a:srgbClr val="FFFFFF"/>
                </a:highlight>
                <a:latin typeface="Verdana"/>
                <a:ea typeface="Verdana"/>
                <a:cs typeface="Verdana"/>
                <a:sym typeface="Verdana"/>
              </a:rPr>
              <a:t>NetworkXを使うと、色々なアルゴリズムを使うことができる</a:t>
            </a:r>
            <a:endParaRPr sz="1800">
              <a:solidFill>
                <a:schemeClr val="dk1"/>
              </a:solidFill>
              <a:highlight>
                <a:srgbClr val="FFFFFF"/>
              </a:highlight>
              <a:latin typeface="Verdana"/>
              <a:ea typeface="Verdana"/>
              <a:cs typeface="Verdana"/>
              <a:sym typeface="Verdana"/>
            </a:endParaRPr>
          </a:p>
          <a:p>
            <a:pPr marL="0" lvl="0" indent="0" algn="l" rtl="0">
              <a:spcBef>
                <a:spcPts val="0"/>
              </a:spcBef>
              <a:spcAft>
                <a:spcPts val="0"/>
              </a:spcAft>
              <a:buNone/>
            </a:pPr>
            <a:endParaRPr sz="1800">
              <a:solidFill>
                <a:schemeClr val="dk1"/>
              </a:solidFill>
              <a:highlight>
                <a:srgbClr val="FFFFFF"/>
              </a:highlight>
              <a:latin typeface="Verdana"/>
              <a:ea typeface="Verdana"/>
              <a:cs typeface="Verdana"/>
              <a:sym typeface="Verdana"/>
            </a:endParaRPr>
          </a:p>
          <a:p>
            <a:pPr marL="457200" lvl="0" indent="-342900" algn="l" rtl="0">
              <a:spcBef>
                <a:spcPts val="0"/>
              </a:spcBef>
              <a:spcAft>
                <a:spcPts val="0"/>
              </a:spcAft>
              <a:buClr>
                <a:schemeClr val="dk1"/>
              </a:buClr>
              <a:buSzPts val="1800"/>
              <a:buFont typeface="Verdana"/>
              <a:buChar char="●"/>
            </a:pPr>
            <a:r>
              <a:rPr lang="en-US" sz="1800">
                <a:solidFill>
                  <a:schemeClr val="dk1"/>
                </a:solidFill>
                <a:highlight>
                  <a:srgbClr val="FFFFFF"/>
                </a:highlight>
                <a:latin typeface="Verdana"/>
                <a:ea typeface="Verdana"/>
                <a:cs typeface="Verdana"/>
                <a:sym typeface="Verdana"/>
              </a:rPr>
              <a:t>テストケースに対してのグラフを表示できるようにした。</a:t>
            </a:r>
            <a:endParaRPr sz="1800">
              <a:solidFill>
                <a:schemeClr val="dk1"/>
              </a:solidFill>
              <a:highlight>
                <a:srgbClr val="FFFFFF"/>
              </a:highlight>
              <a:latin typeface="Verdana"/>
              <a:ea typeface="Verdana"/>
              <a:cs typeface="Verdana"/>
              <a:sym typeface="Verdana"/>
            </a:endParaRPr>
          </a:p>
          <a:p>
            <a:pPr marL="0" lvl="0" indent="457200" algn="l" rtl="0">
              <a:spcBef>
                <a:spcPts val="0"/>
              </a:spcBef>
              <a:spcAft>
                <a:spcPts val="0"/>
              </a:spcAft>
              <a:buNone/>
            </a:pPr>
            <a:r>
              <a:rPr lang="en-US" sz="1800">
                <a:solidFill>
                  <a:schemeClr val="dk1"/>
                </a:solidFill>
                <a:highlight>
                  <a:srgbClr val="FFFFFF"/>
                </a:highlight>
                <a:latin typeface="Verdana"/>
                <a:ea typeface="Verdana"/>
                <a:cs typeface="Verdana"/>
                <a:sym typeface="Verdana"/>
              </a:rPr>
              <a:t>また、交点追加追加後の"C1"などにも対応させた。</a:t>
            </a:r>
            <a:endParaRPr sz="1800">
              <a:solidFill>
                <a:schemeClr val="dk1"/>
              </a:solidFill>
              <a:highlight>
                <a:srgbClr val="FFFFFF"/>
              </a:highlight>
              <a:latin typeface="Verdana"/>
              <a:ea typeface="Verdana"/>
              <a:cs typeface="Verdana"/>
              <a:sym typeface="Verdana"/>
            </a:endParaRPr>
          </a:p>
          <a:p>
            <a:pPr marL="0" lvl="0" indent="0" algn="l" rtl="0">
              <a:spcBef>
                <a:spcPts val="0"/>
              </a:spcBef>
              <a:spcAft>
                <a:spcPts val="0"/>
              </a:spcAft>
              <a:buNone/>
            </a:pPr>
            <a:endParaRPr sz="1800">
              <a:solidFill>
                <a:schemeClr val="dk1"/>
              </a:solidFill>
              <a:highlight>
                <a:srgbClr val="FFFFFF"/>
              </a:highlight>
              <a:latin typeface="Verdana"/>
              <a:ea typeface="Verdana"/>
              <a:cs typeface="Verdana"/>
              <a:sym typeface="Verdana"/>
            </a:endParaRPr>
          </a:p>
          <a:p>
            <a:pPr marL="457200" lvl="0" indent="-342900" algn="l" rtl="0">
              <a:spcBef>
                <a:spcPts val="0"/>
              </a:spcBef>
              <a:spcAft>
                <a:spcPts val="0"/>
              </a:spcAft>
              <a:buClr>
                <a:schemeClr val="dk1"/>
              </a:buClr>
              <a:buSzPts val="1800"/>
              <a:buFont typeface="Verdana"/>
              <a:buChar char="●"/>
            </a:pPr>
            <a:r>
              <a:rPr lang="en-US" sz="1800">
                <a:solidFill>
                  <a:schemeClr val="dk1"/>
                </a:solidFill>
                <a:highlight>
                  <a:srgbClr val="FFFFFF"/>
                </a:highlight>
                <a:latin typeface="Verdana"/>
                <a:ea typeface="Verdana"/>
                <a:cs typeface="Verdana"/>
                <a:sym typeface="Verdana"/>
              </a:rPr>
              <a:t>他にも、交点を追加し経路を分割した後のデータを使うために、インプットしたデータに対して処理を施したデータを返すプログラムも作った。　</a:t>
            </a:r>
            <a:endParaRPr sz="18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5c038884bd_2_37"/>
          <p:cNvSpPr txBox="1">
            <a:spLocks noGrp="1"/>
          </p:cNvSpPr>
          <p:nvPr>
            <p:ph type="title"/>
          </p:nvPr>
        </p:nvSpPr>
        <p:spPr>
          <a:xfrm>
            <a:off x="838200" y="15767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実行コマンドリスト(READMEに記述)</a:t>
            </a:r>
            <a:endParaRPr/>
          </a:p>
        </p:txBody>
      </p:sp>
      <p:pic>
        <p:nvPicPr>
          <p:cNvPr id="353" name="Google Shape;353;g5c038884bd_2_37"/>
          <p:cNvPicPr preferRelativeResize="0"/>
          <p:nvPr/>
        </p:nvPicPr>
        <p:blipFill>
          <a:blip r:embed="rId3">
            <a:alphaModFix/>
          </a:blip>
          <a:stretch>
            <a:fillRect/>
          </a:stretch>
        </p:blipFill>
        <p:spPr>
          <a:xfrm>
            <a:off x="922075" y="1416775"/>
            <a:ext cx="4783501" cy="5370350"/>
          </a:xfrm>
          <a:prstGeom prst="rect">
            <a:avLst/>
          </a:prstGeom>
          <a:noFill/>
          <a:ln>
            <a:noFill/>
          </a:ln>
        </p:spPr>
      </p:pic>
      <p:pic>
        <p:nvPicPr>
          <p:cNvPr id="354" name="Google Shape;354;g5c038884bd_2_37"/>
          <p:cNvPicPr preferRelativeResize="0"/>
          <p:nvPr/>
        </p:nvPicPr>
        <p:blipFill>
          <a:blip r:embed="rId4">
            <a:alphaModFix/>
          </a:blip>
          <a:stretch>
            <a:fillRect/>
          </a:stretch>
        </p:blipFill>
        <p:spPr>
          <a:xfrm>
            <a:off x="6044783" y="1381338"/>
            <a:ext cx="4862042" cy="5441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a:t>各メンバーの役割と進捗状況</a:t>
            </a:r>
            <a:endParaRPr/>
          </a:p>
        </p:txBody>
      </p:sp>
      <p:sp>
        <p:nvSpPr>
          <p:cNvPr id="97" name="Google Shape;97;p3"/>
          <p:cNvSpPr txBox="1">
            <a:spLocks noGrp="1"/>
          </p:cNvSpPr>
          <p:nvPr>
            <p:ph type="body" idx="1"/>
          </p:nvPr>
        </p:nvSpPr>
        <p:spPr>
          <a:xfrm>
            <a:off x="720350" y="2084100"/>
            <a:ext cx="5181000" cy="3708300"/>
          </a:xfrm>
          <a:prstGeom prst="rect">
            <a:avLst/>
          </a:prstGeom>
          <a:noFill/>
          <a:ln w="79375" cap="flat" cmpd="sng">
            <a:solidFill>
              <a:schemeClr val="accent1">
                <a:alpha val="70980"/>
              </a:schemeClr>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S1250029 Yuhi Matsuo(Leader)</a:t>
            </a:r>
            <a:endParaRPr dirty="0"/>
          </a:p>
          <a:p>
            <a:pPr marL="685800" lvl="1" indent="-228600" algn="l" rtl="0">
              <a:lnSpc>
                <a:spcPct val="90000"/>
              </a:lnSpc>
              <a:spcBef>
                <a:spcPts val="500"/>
              </a:spcBef>
              <a:spcAft>
                <a:spcPts val="0"/>
              </a:spcAft>
              <a:buClr>
                <a:schemeClr val="dk1"/>
              </a:buClr>
              <a:buSzPts val="2400"/>
              <a:buChar char="•"/>
            </a:pPr>
            <a:r>
              <a:rPr lang="en-US" dirty="0"/>
              <a:t>Phase 1-1 : done</a:t>
            </a:r>
            <a:endParaRPr dirty="0"/>
          </a:p>
          <a:p>
            <a:pPr marL="685800" lvl="1" indent="-228600" algn="l" rtl="0">
              <a:lnSpc>
                <a:spcPct val="90000"/>
              </a:lnSpc>
              <a:spcBef>
                <a:spcPts val="500"/>
              </a:spcBef>
              <a:spcAft>
                <a:spcPts val="0"/>
              </a:spcAft>
              <a:buClr>
                <a:schemeClr val="dk1"/>
              </a:buClr>
              <a:buSzPts val="2400"/>
              <a:buChar char="•"/>
            </a:pPr>
            <a:r>
              <a:rPr lang="en-US" dirty="0"/>
              <a:t>Phase 1-2 : done </a:t>
            </a:r>
            <a:endParaRPr dirty="0"/>
          </a:p>
          <a:p>
            <a:pPr marL="685800" lvl="1" indent="-228600" algn="l" rtl="0">
              <a:lnSpc>
                <a:spcPct val="90000"/>
              </a:lnSpc>
              <a:spcBef>
                <a:spcPts val="500"/>
              </a:spcBef>
              <a:spcAft>
                <a:spcPts val="0"/>
              </a:spcAft>
              <a:buClr>
                <a:schemeClr val="dk1"/>
              </a:buClr>
              <a:buSzPts val="2400"/>
              <a:buChar char="•"/>
            </a:pPr>
            <a:r>
              <a:rPr lang="en-US" dirty="0"/>
              <a:t>Phase 2-5 : done(</a:t>
            </a:r>
            <a:r>
              <a:rPr lang="en-US" dirty="0">
                <a:solidFill>
                  <a:schemeClr val="accent1"/>
                </a:solidFill>
              </a:rPr>
              <a:t>not tested</a:t>
            </a:r>
            <a:r>
              <a:rPr lang="en-US" dirty="0"/>
              <a:t>)</a:t>
            </a:r>
            <a:endParaRPr dirty="0"/>
          </a:p>
          <a:p>
            <a:pPr marL="685800" lvl="1" indent="-228600" algn="l" rtl="0">
              <a:lnSpc>
                <a:spcPct val="90000"/>
              </a:lnSpc>
              <a:spcBef>
                <a:spcPts val="500"/>
              </a:spcBef>
              <a:spcAft>
                <a:spcPts val="0"/>
              </a:spcAft>
              <a:buClr>
                <a:schemeClr val="dk1"/>
              </a:buClr>
              <a:buSzPts val="2400"/>
              <a:buChar char="•"/>
            </a:pPr>
            <a:r>
              <a:rPr lang="en-US" dirty="0"/>
              <a:t>Phase 2-8 : done</a:t>
            </a:r>
            <a:endParaRPr dirty="0"/>
          </a:p>
          <a:p>
            <a:pPr marL="685800" lvl="1" indent="-228600" algn="l" rtl="0">
              <a:lnSpc>
                <a:spcPct val="90000"/>
              </a:lnSpc>
              <a:spcBef>
                <a:spcPts val="500"/>
              </a:spcBef>
              <a:spcAft>
                <a:spcPts val="0"/>
              </a:spcAft>
              <a:buClr>
                <a:schemeClr val="dk1"/>
              </a:buClr>
              <a:buSzPts val="2400"/>
              <a:buChar char="•"/>
            </a:pPr>
            <a:r>
              <a:rPr lang="en-US" dirty="0"/>
              <a:t>Test-case Generator : done</a:t>
            </a:r>
            <a:endParaRPr dirty="0"/>
          </a:p>
          <a:p>
            <a:pPr marL="685800" lvl="1" indent="-228600" algn="l" rtl="0">
              <a:lnSpc>
                <a:spcPct val="90000"/>
              </a:lnSpc>
              <a:spcBef>
                <a:spcPts val="500"/>
              </a:spcBef>
              <a:spcAft>
                <a:spcPts val="0"/>
              </a:spcAft>
              <a:buClr>
                <a:schemeClr val="dk1"/>
              </a:buClr>
              <a:buSzPts val="2400"/>
              <a:buChar char="•"/>
            </a:pPr>
            <a:r>
              <a:rPr lang="en-US" dirty="0"/>
              <a:t>Visualize : done</a:t>
            </a:r>
            <a:endParaRPr dirty="0"/>
          </a:p>
          <a:p>
            <a:pPr marL="685800" lvl="1" indent="-228600" algn="l" rtl="0">
              <a:spcBef>
                <a:spcPts val="500"/>
              </a:spcBef>
              <a:spcAft>
                <a:spcPts val="0"/>
              </a:spcAft>
              <a:buSzPts val="1800"/>
              <a:buChar char="•"/>
            </a:pPr>
            <a:r>
              <a:rPr lang="en-US" dirty="0"/>
              <a:t>Command List</a:t>
            </a:r>
            <a:endParaRPr dirty="0"/>
          </a:p>
        </p:txBody>
      </p:sp>
      <p:sp>
        <p:nvSpPr>
          <p:cNvPr id="98" name="Google Shape;98;p3"/>
          <p:cNvSpPr txBox="1"/>
          <p:nvPr/>
        </p:nvSpPr>
        <p:spPr>
          <a:xfrm>
            <a:off x="6407675" y="2103422"/>
            <a:ext cx="4571100" cy="1665600"/>
          </a:xfrm>
          <a:prstGeom prst="rect">
            <a:avLst/>
          </a:prstGeom>
          <a:noFill/>
          <a:ln w="79375" cap="flat" cmpd="sng">
            <a:solidFill>
              <a:schemeClr val="accent1">
                <a:alpha val="70980"/>
              </a:schemeClr>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Font typeface="Arial"/>
              <a:buNone/>
            </a:pPr>
            <a:r>
              <a:rPr lang="en-US" sz="2800" b="0" i="0" u="none" strike="noStrike" cap="none" dirty="0">
                <a:solidFill>
                  <a:schemeClr val="dk1"/>
                </a:solidFill>
                <a:latin typeface="Arial"/>
                <a:ea typeface="Arial"/>
                <a:cs typeface="Arial"/>
                <a:sym typeface="Arial"/>
              </a:rPr>
              <a:t>S1250029 </a:t>
            </a:r>
            <a:r>
              <a:rPr lang="en-US" sz="2800" b="0" i="0" u="none" strike="noStrike" cap="none" dirty="0" err="1">
                <a:solidFill>
                  <a:schemeClr val="dk1"/>
                </a:solidFill>
                <a:latin typeface="Arial"/>
                <a:ea typeface="Arial"/>
                <a:cs typeface="Arial"/>
                <a:sym typeface="Arial"/>
              </a:rPr>
              <a:t>Ryusei</a:t>
            </a:r>
            <a:r>
              <a:rPr lang="en-US" sz="2800" b="0" i="0" u="none" strike="noStrike" cap="none" dirty="0">
                <a:solidFill>
                  <a:schemeClr val="dk1"/>
                </a:solidFill>
                <a:latin typeface="Arial"/>
                <a:ea typeface="Arial"/>
                <a:cs typeface="Arial"/>
                <a:sym typeface="Arial"/>
              </a:rPr>
              <a:t> Takano</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Phase 1-4 : done</a:t>
            </a:r>
          </a:p>
          <a:p>
            <a:pPr marL="685800" lvl="1" indent="-228600">
              <a:lnSpc>
                <a:spcPct val="90000"/>
              </a:lnSpc>
              <a:spcBef>
                <a:spcPts val="500"/>
              </a:spcBef>
              <a:buClr>
                <a:schemeClr val="dk1"/>
              </a:buClr>
              <a:buSzPts val="2400"/>
              <a:buFont typeface="Arial"/>
              <a:buChar char="•"/>
            </a:pPr>
            <a:r>
              <a:rPr lang="en-US" altLang="ja-JP" sz="2400" dirty="0">
                <a:solidFill>
                  <a:schemeClr val="dk1"/>
                </a:solidFill>
              </a:rPr>
              <a:t>Phase 2-5 : done(</a:t>
            </a:r>
            <a:r>
              <a:rPr lang="en-US" altLang="ja-JP" sz="2400" dirty="0">
                <a:solidFill>
                  <a:srgbClr val="FF0000"/>
                </a:solidFill>
              </a:rPr>
              <a:t>unable</a:t>
            </a:r>
            <a:r>
              <a:rPr lang="en-US" altLang="ja-JP" sz="2400" dirty="0">
                <a:solidFill>
                  <a:schemeClr val="dk1"/>
                </a:solidFill>
              </a:rPr>
              <a:t>)</a:t>
            </a:r>
            <a:endParaRPr sz="2400" dirty="0">
              <a:solidFill>
                <a:schemeClr val="dk1"/>
              </a:solidFill>
            </a:endParaRPr>
          </a:p>
          <a:p>
            <a:pPr marL="685800" marR="0" lvl="1" indent="-228600" algn="l" rtl="0">
              <a:lnSpc>
                <a:spcPct val="90000"/>
              </a:lnSpc>
              <a:spcBef>
                <a:spcPts val="500"/>
              </a:spcBef>
              <a:spcAft>
                <a:spcPts val="0"/>
              </a:spcAft>
              <a:buClr>
                <a:srgbClr val="FF0000"/>
              </a:buClr>
              <a:buSzPts val="2400"/>
              <a:buFont typeface="Arial"/>
              <a:buChar char="•"/>
            </a:pPr>
            <a:r>
              <a:rPr lang="en-US" sz="2400" b="0" i="0" u="none" strike="noStrike" cap="none" dirty="0">
                <a:solidFill>
                  <a:srgbClr val="FF0000"/>
                </a:solidFill>
                <a:latin typeface="Arial"/>
                <a:ea typeface="Arial"/>
                <a:cs typeface="Arial"/>
                <a:sym typeface="Arial"/>
              </a:rPr>
              <a:t>Phase 2-6(</a:t>
            </a:r>
            <a:r>
              <a:rPr lang="ja-JP" altLang="en-US" sz="2400">
                <a:solidFill>
                  <a:srgbClr val="FF0000"/>
                </a:solidFill>
              </a:rPr>
              <a:t>着手中</a:t>
            </a:r>
            <a:r>
              <a:rPr lang="en-US" sz="2400" b="0" i="0" u="none" strike="noStrike" cap="none" dirty="0">
                <a:solidFill>
                  <a:srgbClr val="FF0000"/>
                </a:solidFill>
                <a:latin typeface="Arial"/>
                <a:ea typeface="Arial"/>
                <a:cs typeface="Arial"/>
                <a:sym typeface="Arial"/>
              </a:rPr>
              <a:t>)</a:t>
            </a:r>
            <a:endParaRPr dirty="0"/>
          </a:p>
        </p:txBody>
      </p:sp>
      <p:sp>
        <p:nvSpPr>
          <p:cNvPr id="99" name="Google Shape;99;p3"/>
          <p:cNvSpPr txBox="1"/>
          <p:nvPr/>
        </p:nvSpPr>
        <p:spPr>
          <a:xfrm>
            <a:off x="6407675" y="3944680"/>
            <a:ext cx="4571003" cy="1562640"/>
          </a:xfrm>
          <a:prstGeom prst="rect">
            <a:avLst/>
          </a:prstGeom>
          <a:noFill/>
          <a:ln w="79375" cap="flat" cmpd="sng">
            <a:solidFill>
              <a:schemeClr val="accent1">
                <a:alpha val="70980"/>
              </a:schemeClr>
            </a:solidFill>
            <a:prstDash val="solid"/>
            <a:round/>
            <a:headEnd type="none" w="sm" len="sm"/>
            <a:tailEnd type="none" w="sm" len="sm"/>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Clr>
                <a:schemeClr val="dk1"/>
              </a:buClr>
              <a:buSzPts val="2800"/>
              <a:buFont typeface="Arial"/>
              <a:buNone/>
            </a:pPr>
            <a:r>
              <a:rPr lang="en-US" sz="2800" b="0" i="0" u="none" strike="noStrike" cap="none" dirty="0">
                <a:solidFill>
                  <a:schemeClr val="dk1"/>
                </a:solidFill>
                <a:latin typeface="Arial"/>
                <a:ea typeface="Arial"/>
                <a:cs typeface="Arial"/>
                <a:sym typeface="Arial"/>
              </a:rPr>
              <a:t>S1250029  Masato </a:t>
            </a:r>
            <a:r>
              <a:rPr lang="en-US" sz="2800" b="0" i="0" u="none" strike="noStrike" cap="none" dirty="0" err="1">
                <a:solidFill>
                  <a:schemeClr val="dk1"/>
                </a:solidFill>
                <a:latin typeface="Arial"/>
                <a:ea typeface="Arial"/>
                <a:cs typeface="Arial"/>
                <a:sym typeface="Arial"/>
              </a:rPr>
              <a:t>Kanno</a:t>
            </a:r>
            <a:endParaRPr sz="2800" b="0" i="0" u="none" strike="noStrike" cap="none" dirty="0">
              <a:solidFill>
                <a:schemeClr val="dk1"/>
              </a:solidFill>
              <a:latin typeface="Arial"/>
              <a:ea typeface="Arial"/>
              <a:cs typeface="Arial"/>
              <a:sym typeface="Arial"/>
            </a:endParaRPr>
          </a:p>
          <a:p>
            <a:pPr marL="685800" lvl="1" indent="-228600">
              <a:lnSpc>
                <a:spcPct val="90000"/>
              </a:lnSpc>
              <a:spcBef>
                <a:spcPts val="500"/>
              </a:spcBef>
              <a:buClr>
                <a:schemeClr val="dk1"/>
              </a:buClr>
              <a:buSzPts val="2400"/>
              <a:buFont typeface="Arial"/>
              <a:buChar char="•"/>
            </a:pPr>
            <a:r>
              <a:rPr lang="en-US" sz="2400" b="0" i="0" u="none" strike="noStrike" cap="none" dirty="0">
                <a:solidFill>
                  <a:schemeClr val="dk1"/>
                </a:solidFill>
                <a:latin typeface="Arial"/>
                <a:ea typeface="Arial"/>
                <a:cs typeface="Arial"/>
                <a:sym typeface="Arial"/>
              </a:rPr>
              <a:t>Phase 1-3 :done</a:t>
            </a:r>
          </a:p>
          <a:p>
            <a:pPr marL="685800" lvl="1" indent="-228600">
              <a:lnSpc>
                <a:spcPct val="90000"/>
              </a:lnSpc>
              <a:spcBef>
                <a:spcPts val="500"/>
              </a:spcBef>
              <a:buClr>
                <a:schemeClr val="dk1"/>
              </a:buClr>
              <a:buSzPts val="2400"/>
              <a:buFont typeface="Arial"/>
              <a:buChar char="•"/>
            </a:pPr>
            <a:r>
              <a:rPr lang="en-US" altLang="ja-JP" sz="2400" dirty="0"/>
              <a:t>Phase 2-5 : done(</a:t>
            </a:r>
            <a:r>
              <a:rPr lang="en-US" altLang="ja-JP" sz="2400" dirty="0">
                <a:solidFill>
                  <a:srgbClr val="FF0000"/>
                </a:solidFill>
              </a:rPr>
              <a:t>unable</a:t>
            </a:r>
            <a:r>
              <a:rPr lang="en-US" altLang="ja-JP" sz="2400" dirty="0"/>
              <a:t>)</a:t>
            </a:r>
            <a:r>
              <a:rPr lang="en-US" sz="2400" b="0" i="0" u="none" strike="noStrike" cap="none" dirty="0">
                <a:solidFill>
                  <a:schemeClr val="dk1"/>
                </a:solidFill>
                <a:latin typeface="Arial"/>
                <a:ea typeface="Arial"/>
                <a:cs typeface="Arial"/>
                <a:sym typeface="Arial"/>
              </a:rPr>
              <a:t> </a:t>
            </a: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Phase 2-7 : done</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a:t>各メンバーの役割と貢献度</a:t>
            </a:r>
            <a:endParaRPr/>
          </a:p>
        </p:txBody>
      </p:sp>
      <p:sp>
        <p:nvSpPr>
          <p:cNvPr id="360" name="Google Shape;360;p24"/>
          <p:cNvSpPr txBox="1">
            <a:spLocks noGrp="1"/>
          </p:cNvSpPr>
          <p:nvPr>
            <p:ph type="body" idx="1"/>
          </p:nvPr>
        </p:nvSpPr>
        <p:spPr>
          <a:xfrm>
            <a:off x="720350" y="1690700"/>
            <a:ext cx="5192400" cy="3784200"/>
          </a:xfrm>
          <a:prstGeom prst="rect">
            <a:avLst/>
          </a:prstGeom>
          <a:noFill/>
          <a:ln w="79375" cap="flat" cmpd="sng">
            <a:solidFill>
              <a:schemeClr val="accent1">
                <a:alpha val="70980"/>
              </a:schemeClr>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S1250029 Yuhi Matsuo(Leader)</a:t>
            </a:r>
            <a:endParaRPr/>
          </a:p>
          <a:p>
            <a:pPr marL="685800" lvl="1" indent="-228600" algn="l" rtl="0">
              <a:lnSpc>
                <a:spcPct val="90000"/>
              </a:lnSpc>
              <a:spcBef>
                <a:spcPts val="500"/>
              </a:spcBef>
              <a:spcAft>
                <a:spcPts val="0"/>
              </a:spcAft>
              <a:buClr>
                <a:schemeClr val="dk1"/>
              </a:buClr>
              <a:buSzPts val="2400"/>
              <a:buChar char="•"/>
            </a:pPr>
            <a:r>
              <a:rPr lang="en-US"/>
              <a:t>Phase 1-1 : done</a:t>
            </a:r>
            <a:endParaRPr/>
          </a:p>
          <a:p>
            <a:pPr marL="685800" lvl="1" indent="-228600" algn="l" rtl="0">
              <a:lnSpc>
                <a:spcPct val="90000"/>
              </a:lnSpc>
              <a:spcBef>
                <a:spcPts val="500"/>
              </a:spcBef>
              <a:spcAft>
                <a:spcPts val="0"/>
              </a:spcAft>
              <a:buClr>
                <a:schemeClr val="dk1"/>
              </a:buClr>
              <a:buSzPts val="2400"/>
              <a:buChar char="•"/>
            </a:pPr>
            <a:r>
              <a:rPr lang="en-US"/>
              <a:t>Phase 1-2 : done </a:t>
            </a:r>
            <a:endParaRPr/>
          </a:p>
          <a:p>
            <a:pPr marL="685800" lvl="1" indent="-228600" algn="l" rtl="0">
              <a:lnSpc>
                <a:spcPct val="90000"/>
              </a:lnSpc>
              <a:spcBef>
                <a:spcPts val="500"/>
              </a:spcBef>
              <a:spcAft>
                <a:spcPts val="0"/>
              </a:spcAft>
              <a:buClr>
                <a:schemeClr val="dk1"/>
              </a:buClr>
              <a:buSzPts val="2400"/>
              <a:buChar char="•"/>
            </a:pPr>
            <a:r>
              <a:rPr lang="en-US"/>
              <a:t>Phase 2-5 : done(</a:t>
            </a:r>
            <a:r>
              <a:rPr lang="en-US">
                <a:solidFill>
                  <a:schemeClr val="accent1"/>
                </a:solidFill>
              </a:rPr>
              <a:t>not tested</a:t>
            </a:r>
            <a:r>
              <a:rPr lang="en-US"/>
              <a:t>)</a:t>
            </a:r>
            <a:endParaRPr/>
          </a:p>
          <a:p>
            <a:pPr marL="685800" lvl="1" indent="-228600" algn="l" rtl="0">
              <a:lnSpc>
                <a:spcPct val="90000"/>
              </a:lnSpc>
              <a:spcBef>
                <a:spcPts val="500"/>
              </a:spcBef>
              <a:spcAft>
                <a:spcPts val="0"/>
              </a:spcAft>
              <a:buClr>
                <a:schemeClr val="dk1"/>
              </a:buClr>
              <a:buSzPts val="2400"/>
              <a:buChar char="•"/>
            </a:pPr>
            <a:r>
              <a:rPr lang="en-US"/>
              <a:t>Phase 2-8 : done</a:t>
            </a:r>
            <a:endParaRPr/>
          </a:p>
          <a:p>
            <a:pPr marL="685800" lvl="1" indent="-228600" algn="l" rtl="0">
              <a:lnSpc>
                <a:spcPct val="90000"/>
              </a:lnSpc>
              <a:spcBef>
                <a:spcPts val="500"/>
              </a:spcBef>
              <a:spcAft>
                <a:spcPts val="0"/>
              </a:spcAft>
              <a:buClr>
                <a:schemeClr val="dk1"/>
              </a:buClr>
              <a:buSzPts val="2400"/>
              <a:buChar char="•"/>
            </a:pPr>
            <a:r>
              <a:rPr lang="en-US"/>
              <a:t>Test-case Generator : done</a:t>
            </a:r>
            <a:endParaRPr/>
          </a:p>
          <a:p>
            <a:pPr marL="685800" lvl="1" indent="-228600" algn="l" rtl="0">
              <a:lnSpc>
                <a:spcPct val="90000"/>
              </a:lnSpc>
              <a:spcBef>
                <a:spcPts val="500"/>
              </a:spcBef>
              <a:spcAft>
                <a:spcPts val="0"/>
              </a:spcAft>
              <a:buClr>
                <a:schemeClr val="dk1"/>
              </a:buClr>
              <a:buSzPts val="2400"/>
              <a:buChar char="•"/>
            </a:pPr>
            <a:r>
              <a:rPr lang="en-US"/>
              <a:t>Visualize : done</a:t>
            </a:r>
            <a:endParaRPr/>
          </a:p>
          <a:p>
            <a:pPr marL="685800" lvl="1" indent="-190500" algn="l" rtl="0">
              <a:lnSpc>
                <a:spcPct val="90000"/>
              </a:lnSpc>
              <a:spcBef>
                <a:spcPts val="500"/>
              </a:spcBef>
              <a:spcAft>
                <a:spcPts val="0"/>
              </a:spcAft>
              <a:buSzPts val="1800"/>
              <a:buChar char="•"/>
            </a:pPr>
            <a:r>
              <a:rPr lang="en-US"/>
              <a:t>Command Listの作成</a:t>
            </a:r>
            <a:endParaRPr/>
          </a:p>
        </p:txBody>
      </p:sp>
      <p:sp>
        <p:nvSpPr>
          <p:cNvPr id="361" name="Google Shape;361;p24"/>
          <p:cNvSpPr txBox="1"/>
          <p:nvPr/>
        </p:nvSpPr>
        <p:spPr>
          <a:xfrm>
            <a:off x="6407675" y="1706497"/>
            <a:ext cx="4571100" cy="1624500"/>
          </a:xfrm>
          <a:prstGeom prst="rect">
            <a:avLst/>
          </a:prstGeom>
          <a:noFill/>
          <a:ln w="79375" cap="flat" cmpd="sng">
            <a:solidFill>
              <a:schemeClr val="accent1">
                <a:alpha val="70980"/>
              </a:schemeClr>
            </a:solidFill>
            <a:prstDash val="solid"/>
            <a:round/>
            <a:headEnd type="none" w="sm" len="sm"/>
            <a:tailEnd type="none" w="sm" len="sm"/>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Clr>
                <a:schemeClr val="dk1"/>
              </a:buClr>
              <a:buSzPts val="2800"/>
              <a:buFont typeface="Arial"/>
              <a:buNone/>
            </a:pPr>
            <a:r>
              <a:rPr lang="en-US" sz="2800" dirty="0">
                <a:solidFill>
                  <a:schemeClr val="dk1"/>
                </a:solidFill>
                <a:latin typeface="Arial"/>
                <a:ea typeface="Arial"/>
                <a:cs typeface="Arial"/>
                <a:sym typeface="Arial"/>
              </a:rPr>
              <a:t>S12500</a:t>
            </a:r>
            <a:r>
              <a:rPr lang="en-US" sz="2800" dirty="0">
                <a:solidFill>
                  <a:schemeClr val="dk1"/>
                </a:solidFill>
              </a:rPr>
              <a:t>34</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Ryusei</a:t>
            </a:r>
            <a:r>
              <a:rPr lang="en-US" sz="2800" dirty="0">
                <a:solidFill>
                  <a:schemeClr val="dk1"/>
                </a:solidFill>
                <a:latin typeface="Arial"/>
                <a:ea typeface="Arial"/>
                <a:cs typeface="Arial"/>
                <a:sym typeface="Arial"/>
              </a:rPr>
              <a:t> Takano</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Phase 1-4 : done</a:t>
            </a:r>
            <a:endParaRPr sz="2400" dirty="0">
              <a:solidFill>
                <a:schemeClr val="dk1"/>
              </a:solidFill>
            </a:endParaRPr>
          </a:p>
          <a:p>
            <a:pPr marL="685800" marR="0" lvl="1" indent="-228600" algn="l" rtl="0">
              <a:lnSpc>
                <a:spcPct val="90000"/>
              </a:lnSpc>
              <a:spcBef>
                <a:spcPts val="500"/>
              </a:spcBef>
              <a:spcAft>
                <a:spcPts val="0"/>
              </a:spcAft>
              <a:buClr>
                <a:schemeClr val="dk1"/>
              </a:buClr>
              <a:buSzPts val="2400"/>
              <a:buFont typeface="Arial"/>
              <a:buChar char="•"/>
            </a:pPr>
            <a:r>
              <a:rPr lang="en-US" sz="2400" dirty="0">
                <a:solidFill>
                  <a:schemeClr val="dk1"/>
                </a:solidFill>
              </a:rPr>
              <a:t>Phase 2-5 : done(</a:t>
            </a:r>
            <a:r>
              <a:rPr lang="en-US" sz="2400" dirty="0">
                <a:solidFill>
                  <a:srgbClr val="FF0000"/>
                </a:solidFill>
              </a:rPr>
              <a:t>unable</a:t>
            </a:r>
            <a:r>
              <a:rPr lang="en-US" sz="2400" dirty="0">
                <a:solidFill>
                  <a:schemeClr val="dk1"/>
                </a:solidFill>
              </a:rPr>
              <a:t>)</a:t>
            </a:r>
            <a:endParaRPr sz="2400" dirty="0">
              <a:solidFill>
                <a:schemeClr val="dk1"/>
              </a:solidFill>
            </a:endParaRPr>
          </a:p>
          <a:p>
            <a:pPr marL="685800" marR="0" lvl="1" indent="-228600" algn="l" rtl="0">
              <a:lnSpc>
                <a:spcPct val="90000"/>
              </a:lnSpc>
              <a:spcBef>
                <a:spcPts val="500"/>
              </a:spcBef>
              <a:spcAft>
                <a:spcPts val="0"/>
              </a:spcAft>
              <a:buClr>
                <a:srgbClr val="FF0000"/>
              </a:buClr>
              <a:buSzPts val="2400"/>
              <a:buFont typeface="Arial"/>
              <a:buChar char="•"/>
            </a:pPr>
            <a:r>
              <a:rPr lang="en-US" sz="2400" b="0" i="0" u="none" strike="noStrike" cap="none" dirty="0">
                <a:solidFill>
                  <a:srgbClr val="FF0000"/>
                </a:solidFill>
                <a:latin typeface="Arial"/>
                <a:ea typeface="Arial"/>
                <a:cs typeface="Arial"/>
                <a:sym typeface="Arial"/>
              </a:rPr>
              <a:t>Phase 2-6(</a:t>
            </a:r>
            <a:r>
              <a:rPr lang="en-US" sz="2400" b="0" i="0" u="none" strike="noStrike" cap="none" dirty="0" err="1">
                <a:solidFill>
                  <a:srgbClr val="FF0000"/>
                </a:solidFill>
                <a:latin typeface="Arial"/>
                <a:ea typeface="Arial"/>
                <a:cs typeface="Arial"/>
                <a:sym typeface="Arial"/>
              </a:rPr>
              <a:t>未実装</a:t>
            </a:r>
            <a:r>
              <a:rPr lang="en-US" sz="2400" b="0" i="0" u="none" strike="noStrike" cap="none" dirty="0">
                <a:solidFill>
                  <a:srgbClr val="FF0000"/>
                </a:solidFill>
                <a:latin typeface="Arial"/>
                <a:ea typeface="Arial"/>
                <a:cs typeface="Arial"/>
                <a:sym typeface="Arial"/>
              </a:rPr>
              <a:t>)</a:t>
            </a:r>
            <a:endParaRPr dirty="0"/>
          </a:p>
        </p:txBody>
      </p:sp>
      <p:sp>
        <p:nvSpPr>
          <p:cNvPr id="362" name="Google Shape;362;p24"/>
          <p:cNvSpPr txBox="1"/>
          <p:nvPr/>
        </p:nvSpPr>
        <p:spPr>
          <a:xfrm>
            <a:off x="6407675" y="3850400"/>
            <a:ext cx="4571100" cy="1624500"/>
          </a:xfrm>
          <a:prstGeom prst="rect">
            <a:avLst/>
          </a:prstGeom>
          <a:noFill/>
          <a:ln w="79375" cap="flat" cmpd="sng">
            <a:solidFill>
              <a:schemeClr val="accent1">
                <a:alpha val="70980"/>
              </a:schemeClr>
            </a:solidFill>
            <a:prstDash val="solid"/>
            <a:round/>
            <a:headEnd type="none" w="sm" len="sm"/>
            <a:tailEnd type="none" w="sm" len="sm"/>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Clr>
                <a:schemeClr val="dk1"/>
              </a:buClr>
              <a:buSzPts val="2800"/>
              <a:buFont typeface="Arial"/>
              <a:buNone/>
            </a:pPr>
            <a:r>
              <a:rPr lang="en-US" sz="2800" dirty="0">
                <a:solidFill>
                  <a:schemeClr val="dk1"/>
                </a:solidFill>
                <a:latin typeface="Arial"/>
                <a:ea typeface="Arial"/>
                <a:cs typeface="Arial"/>
                <a:sym typeface="Arial"/>
              </a:rPr>
              <a:t>S1250</a:t>
            </a:r>
            <a:r>
              <a:rPr lang="en-US" sz="2800" dirty="0">
                <a:solidFill>
                  <a:schemeClr val="dk1"/>
                </a:solidFill>
              </a:rPr>
              <a:t>090</a:t>
            </a:r>
            <a:r>
              <a:rPr lang="en-US" sz="2800" dirty="0">
                <a:solidFill>
                  <a:schemeClr val="dk1"/>
                </a:solidFill>
                <a:latin typeface="Arial"/>
                <a:ea typeface="Arial"/>
                <a:cs typeface="Arial"/>
                <a:sym typeface="Arial"/>
              </a:rPr>
              <a:t>  Masato </a:t>
            </a:r>
            <a:r>
              <a:rPr lang="en-US" sz="2800" dirty="0" err="1">
                <a:solidFill>
                  <a:schemeClr val="dk1"/>
                </a:solidFill>
                <a:latin typeface="Arial"/>
                <a:ea typeface="Arial"/>
                <a:cs typeface="Arial"/>
                <a:sym typeface="Arial"/>
              </a:rPr>
              <a:t>Kanno</a:t>
            </a:r>
            <a:endParaRPr sz="2800" dirty="0">
              <a:solidFill>
                <a:schemeClr val="dk1"/>
              </a:solidFill>
              <a:latin typeface="Arial"/>
              <a:ea typeface="Arial"/>
              <a:cs typeface="Arial"/>
              <a:sym typeface="Arial"/>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Phase 1-3 : done</a:t>
            </a:r>
            <a:endParaRPr sz="2400" dirty="0">
              <a:solidFill>
                <a:schemeClr val="dk1"/>
              </a:solidFill>
            </a:endParaRPr>
          </a:p>
          <a:p>
            <a:pPr marL="685800" marR="0" lvl="1" indent="-228600" algn="l" rtl="0">
              <a:lnSpc>
                <a:spcPct val="90000"/>
              </a:lnSpc>
              <a:spcBef>
                <a:spcPts val="500"/>
              </a:spcBef>
              <a:spcAft>
                <a:spcPts val="0"/>
              </a:spcAft>
              <a:buClr>
                <a:schemeClr val="dk1"/>
              </a:buClr>
              <a:buSzPts val="2400"/>
              <a:buFont typeface="Arial"/>
              <a:buChar char="•"/>
            </a:pPr>
            <a:r>
              <a:rPr lang="en-US" sz="2400" dirty="0">
                <a:solidFill>
                  <a:schemeClr val="dk1"/>
                </a:solidFill>
              </a:rPr>
              <a:t>Phase 2-5 : done(</a:t>
            </a:r>
            <a:r>
              <a:rPr lang="en-US" sz="2400" dirty="0">
                <a:solidFill>
                  <a:srgbClr val="FF0000"/>
                </a:solidFill>
              </a:rPr>
              <a:t>unable</a:t>
            </a:r>
            <a:r>
              <a:rPr lang="en-US" sz="2400" dirty="0">
                <a:solidFill>
                  <a:schemeClr val="dk1"/>
                </a:solidFill>
              </a:rPr>
              <a:t>)</a:t>
            </a:r>
            <a:endParaRPr sz="2400" dirty="0">
              <a:solidFill>
                <a:schemeClr val="dk1"/>
              </a:solidFill>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Phase 2-7 : done</a:t>
            </a:r>
            <a:endParaRPr dirty="0"/>
          </a:p>
        </p:txBody>
      </p:sp>
      <p:sp>
        <p:nvSpPr>
          <p:cNvPr id="363" name="Google Shape;363;p24"/>
          <p:cNvSpPr txBox="1"/>
          <p:nvPr/>
        </p:nvSpPr>
        <p:spPr>
          <a:xfrm>
            <a:off x="2812350" y="6224075"/>
            <a:ext cx="6639000" cy="7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24"/>
          <p:cNvSpPr txBox="1">
            <a:spLocks noGrp="1"/>
          </p:cNvSpPr>
          <p:nvPr>
            <p:ph type="body" idx="1"/>
          </p:nvPr>
        </p:nvSpPr>
        <p:spPr>
          <a:xfrm>
            <a:off x="772250" y="5682350"/>
            <a:ext cx="10315800" cy="1074600"/>
          </a:xfrm>
          <a:prstGeom prst="rect">
            <a:avLst/>
          </a:prstGeom>
          <a:noFill/>
          <a:ln w="79375" cap="flat" cmpd="sng">
            <a:solidFill>
              <a:schemeClr val="accent1">
                <a:alpha val="70980"/>
              </a:schemeClr>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Phase2-5に付いては各々がプログラムの作成に着手し、その中でできたものを採用しました。</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今後の計画</a:t>
            </a:r>
            <a:endParaRPr/>
          </a:p>
        </p:txBody>
      </p:sp>
      <p:sp>
        <p:nvSpPr>
          <p:cNvPr id="370" name="Google Shape;370;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a:t>Test-Case Generator を各Phaseに合わせたものを作る。</a:t>
            </a:r>
            <a:endParaRPr/>
          </a:p>
          <a:p>
            <a:pPr marL="228600" lvl="0" indent="-50800" algn="l" rtl="0">
              <a:lnSpc>
                <a:spcPct val="90000"/>
              </a:lnSpc>
              <a:spcBef>
                <a:spcPts val="0"/>
              </a:spcBef>
              <a:spcAft>
                <a:spcPts val="0"/>
              </a:spcAft>
              <a:buClr>
                <a:schemeClr val="dk1"/>
              </a:buClr>
              <a:buSzPts val="2800"/>
              <a:buNone/>
            </a:pPr>
            <a:r>
              <a:rPr lang="en-US"/>
              <a:t>様々なパターンを試すTest-Caseを作りテストする。</a:t>
            </a:r>
            <a:endParaRPr/>
          </a:p>
          <a:p>
            <a:pPr marL="228600" lvl="0" indent="-50800" algn="l" rtl="0">
              <a:lnSpc>
                <a:spcPct val="90000"/>
              </a:lnSpc>
              <a:spcBef>
                <a:spcPts val="0"/>
              </a:spcBef>
              <a:spcAft>
                <a:spcPts val="0"/>
              </a:spcAft>
              <a:buClr>
                <a:schemeClr val="dk1"/>
              </a:buClr>
              <a:buSzPts val="2800"/>
              <a:buNone/>
            </a:pPr>
            <a:endParaRPr/>
          </a:p>
          <a:p>
            <a:pPr marL="457200" lvl="0" indent="-342900" algn="l" rtl="0">
              <a:spcBef>
                <a:spcPts val="0"/>
              </a:spcBef>
              <a:spcAft>
                <a:spcPts val="0"/>
              </a:spcAft>
              <a:buSzPts val="1800"/>
              <a:buChar char="•"/>
            </a:pPr>
            <a:r>
              <a:rPr lang="en-US"/>
              <a:t>Phase2-6を終わらせる(要Phase2-5修正)</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US"/>
              <a:t>Phase3に着手する</a:t>
            </a:r>
            <a:endParaRPr/>
          </a:p>
          <a:p>
            <a:pPr marL="0" lvl="0" indent="0" algn="l" rtl="0">
              <a:spcBef>
                <a:spcPts val="0"/>
              </a:spcBef>
              <a:spcAft>
                <a:spcPts val="0"/>
              </a:spcAft>
              <a:buNone/>
            </a:pPr>
            <a:endParaRPr/>
          </a:p>
          <a:p>
            <a:pPr marL="0" lvl="0" indent="0" algn="l" rtl="0">
              <a:spcBef>
                <a:spcPts val="0"/>
              </a:spcBef>
              <a:spcAft>
                <a:spcPts val="0"/>
              </a:spcAft>
              <a:buNone/>
            </a:pPr>
            <a:r>
              <a:rPr lang="en-US"/>
              <a:t>・ プログラムの依存度が高いため要リファクタリング</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Phase1-1</a:t>
            </a:r>
            <a:endParaRPr/>
          </a:p>
        </p:txBody>
      </p:sp>
      <p:pic>
        <p:nvPicPr>
          <p:cNvPr id="105" name="Google Shape;105;p4" descr="空 が含まれている画像&#10;&#10;自動的に生成された説明"/>
          <p:cNvPicPr preferRelativeResize="0">
            <a:picLocks noGrp="1"/>
          </p:cNvPicPr>
          <p:nvPr>
            <p:ph type="body" idx="1"/>
          </p:nvPr>
        </p:nvPicPr>
        <p:blipFill rotWithShape="1">
          <a:blip r:embed="rId3">
            <a:alphaModFix/>
          </a:blip>
          <a:srcRect/>
          <a:stretch/>
        </p:blipFill>
        <p:spPr>
          <a:xfrm>
            <a:off x="3195108" y="1825625"/>
            <a:ext cx="5801784" cy="4351338"/>
          </a:xfrm>
          <a:prstGeom prst="rect">
            <a:avLst/>
          </a:prstGeom>
          <a:noFill/>
          <a:ln>
            <a:noFill/>
          </a:ln>
        </p:spPr>
      </p:pic>
      <p:pic>
        <p:nvPicPr>
          <p:cNvPr id="106" name="Google Shape;106;p4"/>
          <p:cNvPicPr preferRelativeResize="0"/>
          <p:nvPr/>
        </p:nvPicPr>
        <p:blipFill rotWithShape="1">
          <a:blip r:embed="rId4">
            <a:alphaModFix/>
          </a:blip>
          <a:srcRect/>
          <a:stretch/>
        </p:blipFill>
        <p:spPr>
          <a:xfrm>
            <a:off x="0" y="0"/>
            <a:ext cx="12192001" cy="6858000"/>
          </a:xfrm>
          <a:prstGeom prst="rect">
            <a:avLst/>
          </a:prstGeom>
          <a:noFill/>
          <a:ln>
            <a:noFill/>
          </a:ln>
        </p:spPr>
      </p:pic>
      <p:sp>
        <p:nvSpPr>
          <p:cNvPr id="107" name="Google Shape;107;p4"/>
          <p:cNvSpPr txBox="1"/>
          <p:nvPr/>
        </p:nvSpPr>
        <p:spPr>
          <a:xfrm>
            <a:off x="875590" y="2847132"/>
            <a:ext cx="894797" cy="203132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4 2 0 0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0 0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5 5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2 5 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7 1</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1 2</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3 4</a:t>
            </a:r>
            <a:endParaRPr/>
          </a:p>
        </p:txBody>
      </p:sp>
      <p:pic>
        <p:nvPicPr>
          <p:cNvPr id="108" name="Google Shape;108;p4"/>
          <p:cNvPicPr preferRelativeResize="0"/>
          <p:nvPr/>
        </p:nvPicPr>
        <p:blipFill>
          <a:blip r:embed="rId3">
            <a:alphaModFix/>
          </a:blip>
          <a:stretch>
            <a:fillRect/>
          </a:stretch>
        </p:blipFill>
        <p:spPr>
          <a:xfrm>
            <a:off x="2565175" y="1576788"/>
            <a:ext cx="6096000" cy="4572000"/>
          </a:xfrm>
          <a:prstGeom prst="rect">
            <a:avLst/>
          </a:prstGeom>
          <a:noFill/>
          <a:ln>
            <a:noFill/>
          </a:ln>
        </p:spPr>
      </p:pic>
      <p:sp>
        <p:nvSpPr>
          <p:cNvPr id="109" name="Google Shape;109;p4"/>
          <p:cNvSpPr txBox="1"/>
          <p:nvPr/>
        </p:nvSpPr>
        <p:spPr>
          <a:xfrm>
            <a:off x="954149" y="2366341"/>
            <a:ext cx="737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Input</a:t>
            </a:r>
            <a:endParaRPr/>
          </a:p>
        </p:txBody>
      </p:sp>
      <p:sp>
        <p:nvSpPr>
          <p:cNvPr id="110" name="Google Shape;110;p4"/>
          <p:cNvSpPr txBox="1"/>
          <p:nvPr/>
        </p:nvSpPr>
        <p:spPr>
          <a:xfrm>
            <a:off x="9727221" y="1960550"/>
            <a:ext cx="99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rPr>
              <a:t>output</a:t>
            </a:r>
            <a:endParaRPr/>
          </a:p>
        </p:txBody>
      </p:sp>
      <p:sp>
        <p:nvSpPr>
          <p:cNvPr id="111" name="Google Shape;111;p4"/>
          <p:cNvSpPr txBox="1"/>
          <p:nvPr/>
        </p:nvSpPr>
        <p:spPr>
          <a:xfrm>
            <a:off x="9272736" y="2329850"/>
            <a:ext cx="1907700" cy="2031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rPr>
              <a:t>3.66667 3.66667</a:t>
            </a:r>
            <a:endParaRPr/>
          </a:p>
        </p:txBody>
      </p:sp>
      <p:cxnSp>
        <p:nvCxnSpPr>
          <p:cNvPr id="112" name="Google Shape;112;p4"/>
          <p:cNvCxnSpPr/>
          <p:nvPr/>
        </p:nvCxnSpPr>
        <p:spPr>
          <a:xfrm rot="10800000" flipH="1">
            <a:off x="5797600" y="1509925"/>
            <a:ext cx="357300" cy="1648200"/>
          </a:xfrm>
          <a:prstGeom prst="straightConnector1">
            <a:avLst/>
          </a:prstGeom>
          <a:noFill/>
          <a:ln w="9525" cap="flat" cmpd="sng">
            <a:solidFill>
              <a:srgbClr val="FF0000"/>
            </a:solidFill>
            <a:prstDash val="solid"/>
            <a:round/>
            <a:headEnd type="none" w="med" len="med"/>
            <a:tailEnd type="none" w="med" len="med"/>
          </a:ln>
        </p:spPr>
      </p:cxnSp>
      <p:sp>
        <p:nvSpPr>
          <p:cNvPr id="113" name="Google Shape;113;p4"/>
          <p:cNvSpPr txBox="1"/>
          <p:nvPr/>
        </p:nvSpPr>
        <p:spPr>
          <a:xfrm>
            <a:off x="5345525" y="1140625"/>
            <a:ext cx="18582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(3.66667, 3.66667)</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Phase1-1 Algorithm</a:t>
            </a:r>
            <a:endParaRPr/>
          </a:p>
        </p:txBody>
      </p:sp>
      <p:pic>
        <p:nvPicPr>
          <p:cNvPr id="119" name="Google Shape;119;p5"/>
          <p:cNvPicPr preferRelativeResize="0">
            <a:picLocks noGrp="1"/>
          </p:cNvPicPr>
          <p:nvPr>
            <p:ph type="body" idx="1"/>
          </p:nvPr>
        </p:nvPicPr>
        <p:blipFill rotWithShape="1">
          <a:blip r:embed="rId3">
            <a:alphaModFix/>
          </a:blip>
          <a:srcRect/>
          <a:stretch/>
        </p:blipFill>
        <p:spPr>
          <a:xfrm>
            <a:off x="7336851" y="2465300"/>
            <a:ext cx="4715100" cy="3502800"/>
          </a:xfrm>
          <a:prstGeom prst="rect">
            <a:avLst/>
          </a:prstGeom>
          <a:noFill/>
          <a:ln>
            <a:noFill/>
          </a:ln>
        </p:spPr>
      </p:pic>
      <p:pic>
        <p:nvPicPr>
          <p:cNvPr id="120" name="Google Shape;120;p5" descr="物体 が含まれている画像&#10;&#10;自動的に生成された説明"/>
          <p:cNvPicPr preferRelativeResize="0"/>
          <p:nvPr/>
        </p:nvPicPr>
        <p:blipFill rotWithShape="1">
          <a:blip r:embed="rId4">
            <a:alphaModFix/>
          </a:blip>
          <a:srcRect/>
          <a:stretch/>
        </p:blipFill>
        <p:spPr>
          <a:xfrm>
            <a:off x="838199" y="2465302"/>
            <a:ext cx="4715107" cy="1365755"/>
          </a:xfrm>
          <a:prstGeom prst="rect">
            <a:avLst/>
          </a:prstGeom>
          <a:noFill/>
          <a:ln>
            <a:noFill/>
          </a:ln>
        </p:spPr>
      </p:pic>
      <p:pic>
        <p:nvPicPr>
          <p:cNvPr id="121" name="Google Shape;121;p5" descr="物体 が含まれている画像&#10;&#10;自動的に生成された説明"/>
          <p:cNvPicPr preferRelativeResize="0"/>
          <p:nvPr/>
        </p:nvPicPr>
        <p:blipFill rotWithShape="1">
          <a:blip r:embed="rId5">
            <a:alphaModFix/>
          </a:blip>
          <a:srcRect/>
          <a:stretch/>
        </p:blipFill>
        <p:spPr>
          <a:xfrm>
            <a:off x="1199994" y="4941357"/>
            <a:ext cx="3991518" cy="1287586"/>
          </a:xfrm>
          <a:prstGeom prst="rect">
            <a:avLst/>
          </a:prstGeom>
          <a:noFill/>
          <a:ln>
            <a:noFill/>
          </a:ln>
        </p:spPr>
      </p:pic>
      <p:sp>
        <p:nvSpPr>
          <p:cNvPr id="122" name="Google Shape;122;p5"/>
          <p:cNvSpPr txBox="1"/>
          <p:nvPr/>
        </p:nvSpPr>
        <p:spPr>
          <a:xfrm>
            <a:off x="541725" y="1690700"/>
            <a:ext cx="7918500" cy="7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基本的に考察例に沿ってプログラムを書いた</a:t>
            </a:r>
            <a:endParaRPr sz="1800"/>
          </a:p>
          <a:p>
            <a:pPr marL="0" lvl="0" indent="0" algn="l" rtl="0">
              <a:lnSpc>
                <a:spcPct val="115000"/>
              </a:lnSpc>
              <a:spcBef>
                <a:spcPts val="0"/>
              </a:spcBef>
              <a:spcAft>
                <a:spcPts val="0"/>
              </a:spcAft>
              <a:buClr>
                <a:schemeClr val="dk1"/>
              </a:buClr>
              <a:buSzPts val="1100"/>
              <a:buFont typeface="Arial"/>
              <a:buNone/>
            </a:pPr>
            <a:r>
              <a:rPr lang="en-US" sz="1800"/>
              <a:t>線分 L1 上にある点は、パラメータ s (0≦s≦1)を使って以下のように書ける</a:t>
            </a:r>
            <a:endParaRPr sz="1800"/>
          </a:p>
          <a:p>
            <a:pPr marL="0" lvl="0" indent="0" algn="l" rtl="0">
              <a:spcBef>
                <a:spcPts val="0"/>
              </a:spcBef>
              <a:spcAft>
                <a:spcPts val="0"/>
              </a:spcAft>
              <a:buNone/>
            </a:pPr>
            <a:endParaRPr sz="1800"/>
          </a:p>
        </p:txBody>
      </p:sp>
      <p:sp>
        <p:nvSpPr>
          <p:cNvPr id="123" name="Google Shape;123;p5"/>
          <p:cNvSpPr txBox="1"/>
          <p:nvPr/>
        </p:nvSpPr>
        <p:spPr>
          <a:xfrm>
            <a:off x="676825" y="3969350"/>
            <a:ext cx="6792000" cy="115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a:solidFill>
                  <a:schemeClr val="dk1"/>
                </a:solidFill>
              </a:rPr>
              <a:t>同様に, P2 の座標を(xP2, yP2), Q2 の座標を(xQ2, yQ2)とすると, 線分 L2 上にある点は、パラメータ t (0≦t≦1)を使って以下のように書ける</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Phase1-1 Algorithm</a:t>
            </a:r>
            <a:endParaRPr/>
          </a:p>
        </p:txBody>
      </p:sp>
      <p:pic>
        <p:nvPicPr>
          <p:cNvPr id="129" name="Google Shape;129;p6"/>
          <p:cNvPicPr preferRelativeResize="0">
            <a:picLocks noGrp="1"/>
          </p:cNvPicPr>
          <p:nvPr>
            <p:ph type="body" idx="1"/>
          </p:nvPr>
        </p:nvPicPr>
        <p:blipFill rotWithShape="1">
          <a:blip r:embed="rId3">
            <a:alphaModFix/>
          </a:blip>
          <a:srcRect/>
          <a:stretch/>
        </p:blipFill>
        <p:spPr>
          <a:xfrm>
            <a:off x="7222526" y="2569600"/>
            <a:ext cx="4714200" cy="3501900"/>
          </a:xfrm>
          <a:prstGeom prst="rect">
            <a:avLst/>
          </a:prstGeom>
          <a:noFill/>
          <a:ln>
            <a:noFill/>
          </a:ln>
        </p:spPr>
      </p:pic>
      <p:pic>
        <p:nvPicPr>
          <p:cNvPr id="130" name="Google Shape;130;p6"/>
          <p:cNvPicPr preferRelativeResize="0"/>
          <p:nvPr/>
        </p:nvPicPr>
        <p:blipFill rotWithShape="1">
          <a:blip r:embed="rId4">
            <a:alphaModFix/>
          </a:blip>
          <a:srcRect/>
          <a:stretch/>
        </p:blipFill>
        <p:spPr>
          <a:xfrm>
            <a:off x="515950" y="1976651"/>
            <a:ext cx="5965029" cy="1325562"/>
          </a:xfrm>
          <a:prstGeom prst="rect">
            <a:avLst/>
          </a:prstGeom>
          <a:noFill/>
          <a:ln>
            <a:noFill/>
          </a:ln>
        </p:spPr>
      </p:pic>
      <p:sp>
        <p:nvSpPr>
          <p:cNvPr id="131" name="Google Shape;131;p6"/>
          <p:cNvSpPr txBox="1"/>
          <p:nvPr/>
        </p:nvSpPr>
        <p:spPr>
          <a:xfrm>
            <a:off x="838200" y="1762375"/>
            <a:ext cx="6023400" cy="369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パラメータ s と t についての連立方程式を立てる</a:t>
            </a:r>
            <a:endParaRPr sz="1800">
              <a:solidFill>
                <a:schemeClr val="dk1"/>
              </a:solidFill>
            </a:endParaRPr>
          </a:p>
          <a:p>
            <a:pPr marL="0" marR="0" lvl="0" indent="0" algn="l" rtl="0">
              <a:spcBef>
                <a:spcPts val="0"/>
              </a:spcBef>
              <a:spcAft>
                <a:spcPts val="0"/>
              </a:spcAft>
              <a:buNone/>
            </a:pPr>
            <a:endParaRPr sz="1800">
              <a:solidFill>
                <a:schemeClr val="dk1"/>
              </a:solidFill>
            </a:endParaRPr>
          </a:p>
        </p:txBody>
      </p:sp>
      <p:pic>
        <p:nvPicPr>
          <p:cNvPr id="132" name="Google Shape;132;p6"/>
          <p:cNvPicPr preferRelativeResize="0"/>
          <p:nvPr/>
        </p:nvPicPr>
        <p:blipFill rotWithShape="1">
          <a:blip r:embed="rId5">
            <a:alphaModFix/>
          </a:blip>
          <a:srcRect/>
          <a:stretch/>
        </p:blipFill>
        <p:spPr>
          <a:xfrm>
            <a:off x="838200" y="3644429"/>
            <a:ext cx="5320532" cy="903026"/>
          </a:xfrm>
          <a:prstGeom prst="rect">
            <a:avLst/>
          </a:prstGeom>
          <a:noFill/>
          <a:ln>
            <a:noFill/>
          </a:ln>
        </p:spPr>
      </p:pic>
      <p:pic>
        <p:nvPicPr>
          <p:cNvPr id="133" name="Google Shape;133;p6" descr="物体 が含まれている画像&#10;&#10;自動的に生成された説明"/>
          <p:cNvPicPr preferRelativeResize="0"/>
          <p:nvPr/>
        </p:nvPicPr>
        <p:blipFill rotWithShape="1">
          <a:blip r:embed="rId6">
            <a:alphaModFix/>
          </a:blip>
          <a:srcRect/>
          <a:stretch/>
        </p:blipFill>
        <p:spPr>
          <a:xfrm>
            <a:off x="838200" y="4889645"/>
            <a:ext cx="4969182" cy="1181859"/>
          </a:xfrm>
          <a:prstGeom prst="rect">
            <a:avLst/>
          </a:prstGeom>
          <a:noFill/>
          <a:ln>
            <a:noFill/>
          </a:ln>
        </p:spPr>
      </p:pic>
      <p:sp>
        <p:nvSpPr>
          <p:cNvPr id="134" name="Google Shape;134;p6"/>
          <p:cNvSpPr/>
          <p:nvPr/>
        </p:nvSpPr>
        <p:spPr>
          <a:xfrm>
            <a:off x="3146600" y="3245600"/>
            <a:ext cx="553200" cy="5301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3146600" y="4547450"/>
            <a:ext cx="553200" cy="5301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Phase1-1 Algorithm</a:t>
            </a:r>
            <a:endParaRPr/>
          </a:p>
        </p:txBody>
      </p:sp>
      <p:pic>
        <p:nvPicPr>
          <p:cNvPr id="141" name="Google Shape;141;p7"/>
          <p:cNvPicPr preferRelativeResize="0">
            <a:picLocks noGrp="1"/>
          </p:cNvPicPr>
          <p:nvPr>
            <p:ph type="body" idx="1"/>
          </p:nvPr>
        </p:nvPicPr>
        <p:blipFill rotWithShape="1">
          <a:blip r:embed="rId3">
            <a:alphaModFix/>
          </a:blip>
          <a:srcRect/>
          <a:stretch/>
        </p:blipFill>
        <p:spPr>
          <a:xfrm>
            <a:off x="6956401" y="2642378"/>
            <a:ext cx="5176200" cy="3845400"/>
          </a:xfrm>
          <a:prstGeom prst="rect">
            <a:avLst/>
          </a:prstGeom>
          <a:noFill/>
          <a:ln>
            <a:noFill/>
          </a:ln>
        </p:spPr>
      </p:pic>
      <p:pic>
        <p:nvPicPr>
          <p:cNvPr id="142" name="Google Shape;142;p7"/>
          <p:cNvPicPr preferRelativeResize="0"/>
          <p:nvPr/>
        </p:nvPicPr>
        <p:blipFill rotWithShape="1">
          <a:blip r:embed="rId4">
            <a:alphaModFix/>
          </a:blip>
          <a:srcRect/>
          <a:stretch/>
        </p:blipFill>
        <p:spPr>
          <a:xfrm>
            <a:off x="718500" y="2111150"/>
            <a:ext cx="5832541" cy="695975"/>
          </a:xfrm>
          <a:prstGeom prst="rect">
            <a:avLst/>
          </a:prstGeom>
          <a:noFill/>
          <a:ln>
            <a:noFill/>
          </a:ln>
        </p:spPr>
      </p:pic>
      <p:pic>
        <p:nvPicPr>
          <p:cNvPr id="143" name="Google Shape;143;p7"/>
          <p:cNvPicPr preferRelativeResize="0"/>
          <p:nvPr/>
        </p:nvPicPr>
        <p:blipFill rotWithShape="1">
          <a:blip r:embed="rId5">
            <a:alphaModFix/>
          </a:blip>
          <a:srcRect/>
          <a:stretch/>
        </p:blipFill>
        <p:spPr>
          <a:xfrm>
            <a:off x="270350" y="3438000"/>
            <a:ext cx="6437800" cy="865600"/>
          </a:xfrm>
          <a:prstGeom prst="rect">
            <a:avLst/>
          </a:prstGeom>
          <a:noFill/>
          <a:ln>
            <a:noFill/>
          </a:ln>
        </p:spPr>
      </p:pic>
      <p:sp>
        <p:nvSpPr>
          <p:cNvPr id="144" name="Google Shape;144;p7"/>
          <p:cNvSpPr txBox="1"/>
          <p:nvPr/>
        </p:nvSpPr>
        <p:spPr>
          <a:xfrm>
            <a:off x="838200" y="1621550"/>
            <a:ext cx="6639000" cy="44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行列式は</a:t>
            </a:r>
            <a:endParaRPr sz="1800"/>
          </a:p>
        </p:txBody>
      </p:sp>
      <p:sp>
        <p:nvSpPr>
          <p:cNvPr id="145" name="Google Shape;145;p7"/>
          <p:cNvSpPr txBox="1"/>
          <p:nvPr/>
        </p:nvSpPr>
        <p:spPr>
          <a:xfrm>
            <a:off x="838200" y="2996400"/>
            <a:ext cx="4794900" cy="44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a:t>このとき、s と t は以下のように求められる</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Phase1-1 Algorithm</a:t>
            </a:r>
            <a:endParaRPr/>
          </a:p>
        </p:txBody>
      </p:sp>
      <p:pic>
        <p:nvPicPr>
          <p:cNvPr id="151" name="Google Shape;151;p8" descr="スクリーンショット が含まれている画像&#10;&#10;自動的に生成された説明"/>
          <p:cNvPicPr preferRelativeResize="0"/>
          <p:nvPr/>
        </p:nvPicPr>
        <p:blipFill rotWithShape="1">
          <a:blip r:embed="rId3">
            <a:alphaModFix/>
          </a:blip>
          <a:srcRect/>
          <a:stretch/>
        </p:blipFill>
        <p:spPr>
          <a:xfrm>
            <a:off x="1074755" y="2047233"/>
            <a:ext cx="10042490" cy="3684493"/>
          </a:xfrm>
          <a:prstGeom prst="rect">
            <a:avLst/>
          </a:prstGeom>
          <a:noFill/>
          <a:ln>
            <a:noFill/>
          </a:ln>
        </p:spPr>
      </p:pic>
      <p:sp>
        <p:nvSpPr>
          <p:cNvPr id="152" name="Google Shape;152;p8"/>
          <p:cNvSpPr txBox="1"/>
          <p:nvPr/>
        </p:nvSpPr>
        <p:spPr>
          <a:xfrm>
            <a:off x="2132325" y="1521450"/>
            <a:ext cx="7422900" cy="61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a:t>以上の交差判定アルゴリズムをまとめると以下のようになる</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Phase 1-1 Codes &amp; Demo</a:t>
            </a:r>
            <a:endParaRPr/>
          </a:p>
        </p:txBody>
      </p:sp>
      <p:pic>
        <p:nvPicPr>
          <p:cNvPr id="158" name="Google Shape;158;p9" descr="スクリーンショット, テキスト が含まれている画像&#10;&#10;自動的に生成された説明"/>
          <p:cNvPicPr preferRelativeResize="0"/>
          <p:nvPr/>
        </p:nvPicPr>
        <p:blipFill rotWithShape="1">
          <a:blip r:embed="rId3">
            <a:alphaModFix/>
          </a:blip>
          <a:srcRect/>
          <a:stretch/>
        </p:blipFill>
        <p:spPr>
          <a:xfrm>
            <a:off x="2343350" y="1371600"/>
            <a:ext cx="7047799" cy="5313524"/>
          </a:xfrm>
          <a:prstGeom prst="rect">
            <a:avLst/>
          </a:prstGeom>
          <a:noFill/>
          <a:ln>
            <a:noFill/>
          </a:ln>
        </p:spPr>
      </p:pic>
    </p:spTree>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1078</Words>
  <Application>Microsoft Macintosh PowerPoint</Application>
  <PresentationFormat>ワイド画面</PresentationFormat>
  <Paragraphs>324</Paragraphs>
  <Slides>31</Slides>
  <Notes>31</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31</vt:i4>
      </vt:variant>
    </vt:vector>
  </HeadingPairs>
  <TitlesOfParts>
    <vt:vector size="34" baseType="lpstr">
      <vt:lpstr>Arial</vt:lpstr>
      <vt:lpstr>Verdana</vt:lpstr>
      <vt:lpstr>Office テーマ</vt:lpstr>
      <vt:lpstr>ソフトウェア総合演習 中間レビュー</vt:lpstr>
      <vt:lpstr>開発環境</vt:lpstr>
      <vt:lpstr>各メンバーの役割と進捗状況</vt:lpstr>
      <vt:lpstr>Phase1-1</vt:lpstr>
      <vt:lpstr>Phase1-1 Algorithm</vt:lpstr>
      <vt:lpstr>Phase1-1 Algorithm</vt:lpstr>
      <vt:lpstr>Phase1-1 Algorithm</vt:lpstr>
      <vt:lpstr>Phase1-1 Algorithm</vt:lpstr>
      <vt:lpstr>Phase 1-1 Codes &amp; Demo</vt:lpstr>
      <vt:lpstr>Phase 1-2</vt:lpstr>
      <vt:lpstr>Phase 1-2 algorithm &amp; Code &amp; Demo</vt:lpstr>
      <vt:lpstr>Phase 1-3</vt:lpstr>
      <vt:lpstr>Phase 1-3</vt:lpstr>
      <vt:lpstr>Phase 1-3</vt:lpstr>
      <vt:lpstr>Phase 1-3</vt:lpstr>
      <vt:lpstr>Phase 1-4</vt:lpstr>
      <vt:lpstr>Phase 1-4</vt:lpstr>
      <vt:lpstr>Phase 2-5</vt:lpstr>
      <vt:lpstr>Phase 2-5 algorithm, Code &amp; Demo</vt:lpstr>
      <vt:lpstr>Phase 2-6</vt:lpstr>
      <vt:lpstr>Phase 2-7</vt:lpstr>
      <vt:lpstr>Phase2-8 pattern1</vt:lpstr>
      <vt:lpstr>Phase2-8 pattern2</vt:lpstr>
      <vt:lpstr>Phase2-8 pattern3</vt:lpstr>
      <vt:lpstr>Phase2-8 Codes</vt:lpstr>
      <vt:lpstr>Phase2-8 Codes &amp; Demo</vt:lpstr>
      <vt:lpstr>Test-Case Generator</vt:lpstr>
      <vt:lpstr>Visualizer</vt:lpstr>
      <vt:lpstr>実行コマンドリスト(READMEに記述)</vt:lpstr>
      <vt:lpstr>各メンバーの役割と貢献度</vt:lpstr>
      <vt:lpstr>今後の計画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ソフトウェア総合演習 中間レビュー</dc:title>
  <dc:creator>熊谷祐飛</dc:creator>
  <cp:lastModifiedBy>熊谷祐飛</cp:lastModifiedBy>
  <cp:revision>2</cp:revision>
  <dcterms:created xsi:type="dcterms:W3CDTF">2019-06-18T04:23:29Z</dcterms:created>
  <dcterms:modified xsi:type="dcterms:W3CDTF">2019-06-19T01:14:17Z</dcterms:modified>
</cp:coreProperties>
</file>