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257" r:id="rId4"/>
    <p:sldId id="258" r:id="rId5"/>
    <p:sldId id="259" r:id="rId6"/>
    <p:sldId id="260" r:id="rId7"/>
    <p:sldId id="261" r:id="rId8"/>
    <p:sldId id="263" r:id="rId9"/>
    <p:sldId id="269" r:id="rId10"/>
    <p:sldId id="270" r:id="rId11"/>
    <p:sldId id="271" r:id="rId12"/>
    <p:sldId id="276" r:id="rId13"/>
    <p:sldId id="264" r:id="rId14"/>
    <p:sldId id="265" r:id="rId15"/>
    <p:sldId id="266" r:id="rId16"/>
    <p:sldId id="268" r:id="rId17"/>
    <p:sldId id="277" r:id="rId18"/>
    <p:sldId id="278" r:id="rId19"/>
    <p:sldId id="279" r:id="rId20"/>
    <p:sldId id="280" r:id="rId2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5a27a14-c7ad-49a5-87ac-aa5ecee14a27}">
          <p14:sldIdLst>
            <p14:sldId id="256"/>
            <p14:sldId id="257"/>
            <p14:sldId id="258"/>
            <p14:sldId id="259"/>
            <p14:sldId id="260"/>
            <p14:sldId id="261"/>
            <p14:sldId id="263"/>
            <p14:sldId id="269"/>
            <p14:sldId id="270"/>
            <p14:sldId id="271"/>
            <p14:sldId id="276"/>
            <p14:sldId id="264"/>
            <p14:sldId id="265"/>
            <p14:sldId id="266"/>
            <p14:sldId id="268"/>
            <p14:sldId id="278"/>
            <p14:sldId id="279"/>
            <p14:sldId id="280"/>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B25F93F1-D337-477A-B98A-83DE47DDB92A}"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フッター プレースホルダー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1F2EF2D7-A99A-4AC5-BC01-384F23EAC7CE}"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smtClean="0"/>
              <a:t>マスタ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838200" y="365125"/>
            <a:ext cx="10515600" cy="58118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 テキストの書式設定</a:t>
            </a:r>
            <a:endParaRPr kumimoji="1" lang="ja-JP" altLang="en-US" dirty="0" smtClean="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endParaRPr kumimoji="1" lang="ja-JP" altLang="en-US" dirty="0" smtClean="0"/>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endParaRPr kumimoji="1" lang="ja-JP" altLang="en-US" dirty="0" smtClean="0"/>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dirty="0" smtClean="0"/>
              <a:t>マスタ タイトルの書式設定</a:t>
            </a:r>
            <a:endParaRPr kumimoji="1" lang="ja-JP" altLang="en-US" dirty="0"/>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dirty="0" smtClean="0"/>
              <a:t>マスタ テキストの書式設定</a:t>
            </a:r>
            <a:endParaRPr kumimoji="1" lang="ja-JP" altLang="en-US" dirty="0" smtClean="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8928E-AA9A-4D89-BC1F-A2C05AB4BD92}"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ctrTitle"/>
          </p:nvPr>
        </p:nvSpPr>
        <p:spPr/>
        <p:txBody>
          <a:bodyPr/>
          <a:p>
            <a:r>
              <a:rPr lang="ja-JP" altLang="en-US"/>
              <a:t>ソフトウエア総合演習</a:t>
            </a:r>
            <a:br>
              <a:rPr lang="ja-JP" altLang="en-US"/>
            </a:br>
            <a:r>
              <a:rPr lang="ja-JP" altLang="en-US"/>
              <a:t>中間プレゼンテーション</a:t>
            </a:r>
            <a:endParaRPr lang="ja-JP" altLang="en-US"/>
          </a:p>
        </p:txBody>
      </p:sp>
      <p:sp>
        <p:nvSpPr>
          <p:cNvPr id="3" name="サブタイトル 2"/>
          <p:cNvSpPr>
            <a:spLocks noGrp="1"/>
          </p:cNvSpPr>
          <p:nvPr>
            <p:ph type="subTitle" idx="1"/>
          </p:nvPr>
        </p:nvSpPr>
        <p:spPr/>
        <p:txBody>
          <a:bodyPr/>
          <a:p>
            <a:r>
              <a:rPr lang="en-US" altLang="ja-JP"/>
              <a:t>s1250052 </a:t>
            </a:r>
            <a:r>
              <a:rPr lang="ja-JP" altLang="en-US"/>
              <a:t>佐原　直樹</a:t>
            </a:r>
            <a:endParaRPr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入力例</a:t>
            </a:r>
            <a:r>
              <a:rPr lang="en-US" altLang="ja-JP"/>
              <a:t>2</a:t>
            </a:r>
            <a:endParaRPr lang="en-US" altLang="ja-JP"/>
          </a:p>
        </p:txBody>
      </p:sp>
      <p:sp>
        <p:nvSpPr>
          <p:cNvPr id="3" name="コンテンツプレースホルダ 2"/>
          <p:cNvSpPr>
            <a:spLocks noGrp="1"/>
          </p:cNvSpPr>
          <p:nvPr>
            <p:ph idx="1"/>
          </p:nvPr>
        </p:nvSpPr>
        <p:spPr/>
        <p:txBody>
          <a:bodyPr>
            <a:normAutofit lnSpcReduction="10000"/>
          </a:bodyPr>
          <a:p>
            <a:r>
              <a:rPr lang="ja-JP" altLang="en-US"/>
              <a:t>コースサイトの入力例</a:t>
            </a:r>
            <a:r>
              <a:rPr lang="en-US" altLang="ja-JP"/>
              <a:t>3</a:t>
            </a:r>
            <a:r>
              <a:rPr lang="ja-JP" altLang="en-US"/>
              <a:t>を用い、結果の出力、可視化を行った</a:t>
            </a:r>
            <a:endParaRPr lang="ja-JP" altLang="en-US"/>
          </a:p>
          <a:p>
            <a:pPr marL="0" indent="0">
              <a:buNone/>
            </a:pPr>
            <a:r>
              <a:rPr lang="ja-JP" altLang="en-US"/>
              <a:t>入力：</a:t>
            </a:r>
            <a:r>
              <a:rPr lang="en-US" altLang="ja-JP"/>
              <a:t>4 2 0 0</a:t>
            </a:r>
            <a:endParaRPr lang="en-US" altLang="ja-JP"/>
          </a:p>
          <a:p>
            <a:pPr marL="0" indent="0">
              <a:buNone/>
            </a:pPr>
            <a:r>
              <a:rPr lang="en-US" altLang="ja-JP"/>
              <a:t>	5 5</a:t>
            </a:r>
            <a:endParaRPr lang="en-US" altLang="ja-JP"/>
          </a:p>
          <a:p>
            <a:pPr marL="0" indent="0">
              <a:buNone/>
            </a:pPr>
            <a:r>
              <a:rPr lang="en-US" altLang="ja-JP"/>
              <a:t>	9 5</a:t>
            </a:r>
            <a:endParaRPr lang="en-US" altLang="ja-JP"/>
          </a:p>
          <a:p>
            <a:pPr marL="0" indent="0">
              <a:buNone/>
            </a:pPr>
            <a:r>
              <a:rPr lang="en-US" altLang="ja-JP"/>
              <a:t>	4 7</a:t>
            </a:r>
            <a:endParaRPr lang="en-US" altLang="ja-JP"/>
          </a:p>
          <a:p>
            <a:pPr marL="0" indent="0">
              <a:buNone/>
            </a:pPr>
            <a:r>
              <a:rPr lang="en-US" altLang="ja-JP"/>
              <a:t>	7 1</a:t>
            </a:r>
            <a:endParaRPr lang="en-US" altLang="ja-JP"/>
          </a:p>
          <a:p>
            <a:pPr marL="0" indent="0">
              <a:buNone/>
            </a:pPr>
            <a:r>
              <a:rPr lang="en-US" altLang="ja-JP"/>
              <a:t>	1 2</a:t>
            </a:r>
            <a:endParaRPr lang="en-US" altLang="ja-JP"/>
          </a:p>
          <a:p>
            <a:pPr marL="0" indent="0">
              <a:buNone/>
            </a:pPr>
            <a:r>
              <a:rPr lang="en-US" altLang="ja-JP"/>
              <a:t>	3 4</a:t>
            </a:r>
            <a:endParaRPr lang="en-US" altLang="ja-JP"/>
          </a:p>
          <a:p>
            <a:pPr marL="0" indent="0">
              <a:buNone/>
            </a:pPr>
            <a:r>
              <a:rPr lang="ja-JP" altLang="en-US"/>
              <a:t>出力：</a:t>
            </a:r>
            <a:r>
              <a:rPr lang="en-US" altLang="ja-JP"/>
              <a:t>NA</a:t>
            </a:r>
            <a:endParaRPr lang="en-US" altLang="ja-JP"/>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データの可視化</a:t>
            </a:r>
            <a:endParaRPr lang="ja-JP" altLang="en-US"/>
          </a:p>
        </p:txBody>
      </p:sp>
      <p:pic>
        <p:nvPicPr>
          <p:cNvPr id="4" name="コンテンツプレースホルダ 3" descr="phase1-1sample2"/>
          <p:cNvPicPr>
            <a:picLocks noChangeAspect="1"/>
          </p:cNvPicPr>
          <p:nvPr>
            <p:ph idx="1"/>
          </p:nvPr>
        </p:nvPicPr>
        <p:blipFill>
          <a:blip r:embed="rId1"/>
          <a:stretch>
            <a:fillRect/>
          </a:stretch>
        </p:blipFill>
        <p:spPr>
          <a:xfrm>
            <a:off x="3197860" y="1825625"/>
            <a:ext cx="5795010" cy="43516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開発状況：小課題２</a:t>
            </a:r>
            <a:endParaRPr lang="ja-JP" altLang="en-US"/>
          </a:p>
        </p:txBody>
      </p:sp>
      <p:sp>
        <p:nvSpPr>
          <p:cNvPr id="3" name="コンテンツプレースホルダ 2"/>
          <p:cNvSpPr>
            <a:spLocks noGrp="1"/>
          </p:cNvSpPr>
          <p:nvPr>
            <p:ph idx="1"/>
          </p:nvPr>
        </p:nvSpPr>
        <p:spPr/>
        <p:txBody>
          <a:bodyPr/>
          <a:p>
            <a:r>
              <a:rPr lang="ja-JP" altLang="en-US"/>
              <a:t>前の課題の交差条件に加え、バブルソートを用いてソートをした。</a:t>
            </a:r>
            <a:endParaRPr lang="ja-JP" altLang="en-US"/>
          </a:p>
          <a:p>
            <a:pPr marL="0" indent="0">
              <a:buNone/>
            </a:pPr>
            <a:r>
              <a:rPr lang="ja-JP" altLang="en-US"/>
              <a:t>バブルソートを用いた理由としては要素数が極端に多くならないとされるため、実装がより簡易でわかりやすいバブルソートを用いた。</a:t>
            </a:r>
            <a:endParaRPr lang="ja-JP" altLang="en-US"/>
          </a:p>
          <a:p>
            <a:pPr marL="0" indent="0">
              <a:buNone/>
            </a:pPr>
            <a:endParaRPr lang="ja-JP" altLang="en-US"/>
          </a:p>
          <a:p>
            <a:pPr marL="0" indent="0">
              <a:buNone/>
            </a:pPr>
            <a:r>
              <a:rPr lang="ja-JP" altLang="en-US"/>
              <a:t>次項にてバブルソートのアルゴリズムと追加したソースコードの解説をする。</a:t>
            </a:r>
            <a:endParaRPr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 3"/>
          <p:cNvGraphicFramePr/>
          <p:nvPr/>
        </p:nvGraphicFramePr>
        <p:xfrm>
          <a:off x="1828800" y="1130300"/>
          <a:ext cx="8037195" cy="4961255"/>
        </p:xfrm>
        <a:graphic>
          <a:graphicData uri="http://schemas.openxmlformats.org/drawingml/2006/table">
            <a:tbl>
              <a:tblPr firstRow="1" bandRow="1">
                <a:tableStyleId>{5C22544A-7EE6-4342-B048-85BDC9FD1C3A}</a:tableStyleId>
              </a:tblPr>
              <a:tblGrid>
                <a:gridCol w="1750060"/>
                <a:gridCol w="3608070"/>
                <a:gridCol w="2679065"/>
              </a:tblGrid>
              <a:tr h="915035">
                <a:tc>
                  <a:txBody>
                    <a:bodyPr/>
                    <a:p>
                      <a:pPr>
                        <a:buNone/>
                      </a:pPr>
                      <a:r>
                        <a:rPr lang="en-US" altLang="ja-JP"/>
                        <a:t>Step</a:t>
                      </a:r>
                      <a:endParaRPr lang="en-US" altLang="ja-JP"/>
                    </a:p>
                  </a:txBody>
                  <a:tcPr/>
                </a:tc>
                <a:tc>
                  <a:txBody>
                    <a:bodyPr/>
                    <a:p>
                      <a:pPr>
                        <a:buNone/>
                      </a:pPr>
                      <a:r>
                        <a:rPr lang="ja-JP" altLang="en-US"/>
                        <a:t>操作</a:t>
                      </a:r>
                      <a:endParaRPr lang="ja-JP" altLang="en-US"/>
                    </a:p>
                  </a:txBody>
                  <a:tcPr/>
                </a:tc>
                <a:tc>
                  <a:txBody>
                    <a:bodyPr/>
                    <a:p>
                      <a:pPr>
                        <a:buNone/>
                      </a:pPr>
                      <a:r>
                        <a:rPr lang="ja-JP" altLang="en-US"/>
                        <a:t>分岐やその後の動作</a:t>
                      </a:r>
                      <a:endParaRPr lang="ja-JP" altLang="en-US"/>
                    </a:p>
                  </a:txBody>
                  <a:tcPr/>
                </a:tc>
              </a:tr>
              <a:tr h="915035">
                <a:tc>
                  <a:txBody>
                    <a:bodyPr/>
                    <a:p>
                      <a:pPr>
                        <a:buNone/>
                      </a:pPr>
                      <a:r>
                        <a:rPr lang="en-US" altLang="ja-JP"/>
                        <a:t>Step1</a:t>
                      </a:r>
                      <a:endParaRPr lang="en-US" altLang="ja-JP"/>
                    </a:p>
                  </a:txBody>
                  <a:tcPr/>
                </a:tc>
                <a:tc>
                  <a:txBody>
                    <a:bodyPr/>
                    <a:p>
                      <a:pPr>
                        <a:buNone/>
                      </a:pPr>
                      <a:r>
                        <a:rPr lang="en-US" altLang="ja-JP"/>
                        <a:t>i</a:t>
                      </a:r>
                      <a:r>
                        <a:rPr lang="ja-JP" altLang="en-US"/>
                        <a:t>番目の要素＞</a:t>
                      </a:r>
                      <a:r>
                        <a:rPr lang="en-US" altLang="ja-JP"/>
                        <a:t>j</a:t>
                      </a:r>
                      <a:r>
                        <a:rPr lang="ja-JP" altLang="en-US"/>
                        <a:t>番目の要素</a:t>
                      </a:r>
                      <a:endParaRPr lang="ja-JP" altLang="en-US"/>
                    </a:p>
                    <a:p>
                      <a:pPr>
                        <a:buNone/>
                      </a:pPr>
                      <a:r>
                        <a:rPr lang="en-US" altLang="ja-JP"/>
                        <a:t>else</a:t>
                      </a:r>
                      <a:endParaRPr lang="en-US" altLang="ja-JP"/>
                    </a:p>
                  </a:txBody>
                  <a:tcPr/>
                </a:tc>
                <a:tc>
                  <a:txBody>
                    <a:bodyPr/>
                    <a:p>
                      <a:pPr>
                        <a:buNone/>
                      </a:pPr>
                      <a:r>
                        <a:rPr lang="en-US" altLang="ja-JP"/>
                        <a:t>Step2</a:t>
                      </a:r>
                      <a:endParaRPr lang="en-US" altLang="ja-JP"/>
                    </a:p>
                    <a:p>
                      <a:pPr>
                        <a:buNone/>
                      </a:pPr>
                      <a:r>
                        <a:rPr lang="en-US" altLang="ja-JP"/>
                        <a:t>Step3</a:t>
                      </a:r>
                      <a:endParaRPr lang="en-US" altLang="ja-JP"/>
                    </a:p>
                  </a:txBody>
                  <a:tcPr/>
                </a:tc>
              </a:tr>
              <a:tr h="915670">
                <a:tc>
                  <a:txBody>
                    <a:bodyPr/>
                    <a:p>
                      <a:pPr>
                        <a:buNone/>
                      </a:pPr>
                      <a:r>
                        <a:rPr lang="en-US" altLang="ja-JP"/>
                        <a:t>Step2</a:t>
                      </a:r>
                      <a:endParaRPr lang="en-US" altLang="ja-JP"/>
                    </a:p>
                  </a:txBody>
                  <a:tcPr/>
                </a:tc>
                <a:tc>
                  <a:txBody>
                    <a:bodyPr/>
                    <a:p>
                      <a:pPr>
                        <a:buNone/>
                      </a:pPr>
                      <a:r>
                        <a:rPr lang="en-US" altLang="ja-JP"/>
                        <a:t>i</a:t>
                      </a:r>
                      <a:r>
                        <a:rPr lang="ja-JP" altLang="en-US"/>
                        <a:t>番目の要素と</a:t>
                      </a:r>
                      <a:r>
                        <a:rPr lang="en-US" altLang="ja-JP"/>
                        <a:t>j</a:t>
                      </a:r>
                      <a:r>
                        <a:rPr lang="ja-JP" altLang="en-US"/>
                        <a:t>番目の要素の入れ替え</a:t>
                      </a:r>
                      <a:endParaRPr lang="ja-JP" altLang="en-US"/>
                    </a:p>
                  </a:txBody>
                  <a:tcPr/>
                </a:tc>
                <a:tc>
                  <a:txBody>
                    <a:bodyPr/>
                    <a:p>
                      <a:pPr>
                        <a:buNone/>
                      </a:pPr>
                      <a:endParaRPr lang="ja-JP" altLang="en-US"/>
                    </a:p>
                  </a:txBody>
                  <a:tcPr/>
                </a:tc>
              </a:tr>
              <a:tr h="755650">
                <a:tc>
                  <a:txBody>
                    <a:bodyPr/>
                    <a:p>
                      <a:pPr>
                        <a:buNone/>
                      </a:pPr>
                      <a:r>
                        <a:rPr lang="en-US" altLang="ja-JP"/>
                        <a:t>Step3</a:t>
                      </a:r>
                      <a:endParaRPr lang="en-US" altLang="ja-JP"/>
                    </a:p>
                  </a:txBody>
                  <a:tcPr/>
                </a:tc>
                <a:tc>
                  <a:txBody>
                    <a:bodyPr/>
                    <a:p>
                      <a:pPr>
                        <a:buNone/>
                      </a:pPr>
                      <a:r>
                        <a:rPr lang="en-US" altLang="ja-JP"/>
                        <a:t>j&gt;i</a:t>
                      </a:r>
                      <a:endParaRPr lang="en-US" altLang="ja-JP"/>
                    </a:p>
                    <a:p>
                      <a:pPr>
                        <a:buNone/>
                      </a:pPr>
                      <a:r>
                        <a:rPr lang="en-US" altLang="ja-JP"/>
                        <a:t>j=i</a:t>
                      </a:r>
                      <a:endParaRPr lang="ja-JP" altLang="en-US"/>
                    </a:p>
                  </a:txBody>
                  <a:tcPr/>
                </a:tc>
                <a:tc>
                  <a:txBody>
                    <a:bodyPr/>
                    <a:p>
                      <a:pPr>
                        <a:buNone/>
                      </a:pPr>
                      <a:r>
                        <a:rPr lang="en-US" altLang="ja-JP"/>
                        <a:t>j=j-1:Step1</a:t>
                      </a:r>
                      <a:endParaRPr lang="en-US" altLang="ja-JP"/>
                    </a:p>
                    <a:p>
                      <a:pPr>
                        <a:buNone/>
                      </a:pPr>
                      <a:r>
                        <a:rPr lang="en-US" altLang="ja-JP"/>
                        <a:t>Step4</a:t>
                      </a:r>
                      <a:endParaRPr lang="en-US" altLang="ja-JP"/>
                    </a:p>
                  </a:txBody>
                  <a:tcPr/>
                </a:tc>
              </a:tr>
              <a:tr h="915035">
                <a:tc>
                  <a:txBody>
                    <a:bodyPr/>
                    <a:p>
                      <a:pPr>
                        <a:buNone/>
                      </a:pPr>
                      <a:r>
                        <a:rPr lang="en-US" altLang="ja-JP"/>
                        <a:t>Step4</a:t>
                      </a:r>
                      <a:endParaRPr lang="en-US" altLang="ja-JP"/>
                    </a:p>
                  </a:txBody>
                  <a:tcPr/>
                </a:tc>
                <a:tc>
                  <a:txBody>
                    <a:bodyPr/>
                    <a:p>
                      <a:pPr>
                        <a:buNone/>
                      </a:pPr>
                      <a:r>
                        <a:rPr lang="en-US" altLang="ja-JP"/>
                        <a:t>i&lt;</a:t>
                      </a:r>
                      <a:r>
                        <a:rPr lang="ja-JP" altLang="en-US"/>
                        <a:t>交差地点の要素数</a:t>
                      </a:r>
                      <a:endParaRPr lang="en-US" altLang="ja-JP"/>
                    </a:p>
                    <a:p>
                      <a:pPr>
                        <a:buNone/>
                      </a:pPr>
                      <a:r>
                        <a:rPr lang="en-US" altLang="ja-JP"/>
                        <a:t>i=</a:t>
                      </a:r>
                      <a:r>
                        <a:rPr lang="ja-JP" altLang="en-US"/>
                        <a:t>交差地点の要素数</a:t>
                      </a:r>
                      <a:endParaRPr lang="ja-JP" altLang="en-US"/>
                    </a:p>
                  </a:txBody>
                  <a:tcPr/>
                </a:tc>
                <a:tc>
                  <a:txBody>
                    <a:bodyPr/>
                    <a:p>
                      <a:pPr>
                        <a:buNone/>
                      </a:pPr>
                      <a:r>
                        <a:rPr lang="en-US" altLang="ja-JP"/>
                        <a:t>i=i+1:Step1</a:t>
                      </a:r>
                      <a:endParaRPr lang="en-US" altLang="ja-JP"/>
                    </a:p>
                    <a:p>
                      <a:pPr>
                        <a:buNone/>
                      </a:pPr>
                      <a:r>
                        <a:rPr lang="en-US" altLang="ja-JP"/>
                        <a:t>Step5</a:t>
                      </a:r>
                      <a:endParaRPr lang="en-US" altLang="ja-JP"/>
                    </a:p>
                  </a:txBody>
                  <a:tcPr/>
                </a:tc>
              </a:tr>
              <a:tr h="544830">
                <a:tc>
                  <a:txBody>
                    <a:bodyPr/>
                    <a:p>
                      <a:pPr>
                        <a:buNone/>
                      </a:pPr>
                      <a:r>
                        <a:rPr lang="en-US" altLang="ja-JP"/>
                        <a:t>Step5</a:t>
                      </a:r>
                      <a:endParaRPr lang="en-US" altLang="ja-JP"/>
                    </a:p>
                  </a:txBody>
                  <a:tcPr/>
                </a:tc>
                <a:tc>
                  <a:txBody>
                    <a:bodyPr/>
                    <a:p>
                      <a:pPr>
                        <a:buNone/>
                      </a:pPr>
                      <a:r>
                        <a:rPr lang="ja-JP" altLang="en-US"/>
                        <a:t>交差地点の出力</a:t>
                      </a:r>
                      <a:endParaRPr lang="ja-JP" altLang="en-US"/>
                    </a:p>
                  </a:txBody>
                  <a:tcPr/>
                </a:tc>
                <a:tc>
                  <a:txBody>
                    <a:bodyPr/>
                    <a:p>
                      <a:pPr>
                        <a:buNone/>
                      </a:pPr>
                      <a:endParaRPr lang="ja-JP" altLang="en-US"/>
                    </a:p>
                  </a:txBody>
                  <a:tcPr/>
                </a:tc>
              </a:tr>
            </a:tbl>
          </a:graphicData>
        </a:graphic>
      </p:graphicFrame>
      <p:sp>
        <p:nvSpPr>
          <p:cNvPr id="2" name="テキストボックス 1"/>
          <p:cNvSpPr txBox="1"/>
          <p:nvPr/>
        </p:nvSpPr>
        <p:spPr>
          <a:xfrm>
            <a:off x="2164080" y="374650"/>
            <a:ext cx="7041515" cy="768350"/>
          </a:xfrm>
          <a:prstGeom prst="rect">
            <a:avLst/>
          </a:prstGeom>
          <a:noFill/>
        </p:spPr>
        <p:txBody>
          <a:bodyPr wrap="square" rtlCol="0">
            <a:spAutoFit/>
          </a:bodyPr>
          <a:p>
            <a:r>
              <a:rPr lang="ja-JP" altLang="en-US" sz="4400"/>
              <a:t>バブルソートのアルゴリズム</a:t>
            </a:r>
            <a:endParaRPr lang="ja-JP" altLang="en-US" sz="4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コンテンツプレースホルダ 5" descr="C:\Users\altai\Pictures\キャプチャ2.PNGキャプチャ2"/>
          <p:cNvPicPr>
            <a:picLocks noChangeAspect="1"/>
          </p:cNvPicPr>
          <p:nvPr>
            <p:ph/>
          </p:nvPr>
        </p:nvPicPr>
        <p:blipFill>
          <a:blip r:embed="rId1"/>
          <a:srcRect/>
          <a:stretch>
            <a:fillRect/>
          </a:stretch>
        </p:blipFill>
        <p:spPr>
          <a:xfrm>
            <a:off x="2088198" y="695960"/>
            <a:ext cx="6738620" cy="51879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ソースコードの説明</a:t>
            </a:r>
            <a:endParaRPr lang="ja-JP" altLang="en-US"/>
          </a:p>
        </p:txBody>
      </p:sp>
      <p:sp>
        <p:nvSpPr>
          <p:cNvPr id="3" name="コンテンツプレースホルダ 2"/>
          <p:cNvSpPr>
            <a:spLocks noGrp="1"/>
          </p:cNvSpPr>
          <p:nvPr>
            <p:ph idx="1"/>
          </p:nvPr>
        </p:nvSpPr>
        <p:spPr/>
        <p:txBody>
          <a:bodyPr/>
          <a:p>
            <a:r>
              <a:rPr lang="en-US" altLang="ja-JP"/>
              <a:t>28~34</a:t>
            </a:r>
            <a:r>
              <a:rPr lang="ja-JP" altLang="en-US"/>
              <a:t>行目：</a:t>
            </a:r>
            <a:r>
              <a:rPr lang="en-US" altLang="ja-JP"/>
              <a:t>search</a:t>
            </a:r>
            <a:r>
              <a:rPr lang="ja-JP" altLang="en-US"/>
              <a:t>関数を用いて交差地点を求め、その</a:t>
            </a:r>
            <a:r>
              <a:rPr lang="en-US" altLang="ja-JP"/>
              <a:t>x,y</a:t>
            </a:r>
            <a:r>
              <a:rPr lang="ja-JP" altLang="en-US"/>
              <a:t>座標が</a:t>
            </a:r>
            <a:r>
              <a:rPr lang="en-US" altLang="ja-JP"/>
              <a:t>INF(</a:t>
            </a:r>
            <a:r>
              <a:rPr lang="ja-JP" altLang="en-US"/>
              <a:t>交差地点なし</a:t>
            </a:r>
            <a:r>
              <a:rPr lang="en-US" altLang="ja-JP"/>
              <a:t>)</a:t>
            </a:r>
            <a:r>
              <a:rPr lang="ja-JP" altLang="en-US"/>
              <a:t>でなければ</a:t>
            </a:r>
            <a:r>
              <a:rPr lang="en-US" altLang="ja-JP"/>
              <a:t>vector</a:t>
            </a:r>
            <a:r>
              <a:rPr lang="ja-JP" altLang="en-US"/>
              <a:t>型の</a:t>
            </a:r>
            <a:r>
              <a:rPr lang="en-US" altLang="ja-JP"/>
              <a:t>cross</a:t>
            </a:r>
            <a:r>
              <a:rPr lang="ja-JP" altLang="en-US"/>
              <a:t>変数に追加</a:t>
            </a:r>
            <a:endParaRPr lang="ja-JP" altLang="en-US"/>
          </a:p>
          <a:p>
            <a:endParaRPr lang="en-US" altLang="ja-JP"/>
          </a:p>
          <a:p>
            <a:r>
              <a:rPr lang="en-US" altLang="ja-JP"/>
              <a:t>35~48</a:t>
            </a:r>
            <a:r>
              <a:rPr lang="ja-JP" altLang="en-US"/>
              <a:t>行目：バブルソートの実装</a:t>
            </a:r>
            <a:endParaRPr lang="ja-JP" altLang="en-US"/>
          </a:p>
          <a:p>
            <a:r>
              <a:rPr lang="en-US" altLang="ja-JP"/>
              <a:t>49</a:t>
            </a:r>
            <a:r>
              <a:rPr lang="ja-JP" altLang="en-US"/>
              <a:t>行目：結果の出力</a:t>
            </a:r>
            <a:endParaRPr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入力例１</a:t>
            </a:r>
            <a:endParaRPr lang="en-US" altLang="ja-JP"/>
          </a:p>
        </p:txBody>
      </p:sp>
      <p:sp>
        <p:nvSpPr>
          <p:cNvPr id="3" name="コンテンツプレースホルダ 2"/>
          <p:cNvSpPr>
            <a:spLocks noGrp="1"/>
          </p:cNvSpPr>
          <p:nvPr>
            <p:ph idx="1"/>
          </p:nvPr>
        </p:nvSpPr>
        <p:spPr/>
        <p:txBody>
          <a:bodyPr>
            <a:normAutofit fontScale="90000"/>
          </a:bodyPr>
          <a:p>
            <a:r>
              <a:rPr lang="ja-JP" altLang="en-US"/>
              <a:t>コースサイトの入力例を用いて、結果を出力、可視化する</a:t>
            </a:r>
            <a:endParaRPr lang="ja-JP" altLang="en-US"/>
          </a:p>
          <a:p>
            <a:pPr marL="0" indent="0">
              <a:buNone/>
            </a:pPr>
            <a:r>
              <a:rPr lang="ja-JP" altLang="en-US"/>
              <a:t>入力：6 5 0 0</a:t>
            </a:r>
            <a:endParaRPr lang="ja-JP" altLang="en-US"/>
          </a:p>
          <a:p>
            <a:pPr marL="0" indent="0">
              <a:buNone/>
            </a:pPr>
            <a:r>
              <a:rPr lang="en-US" altLang="ja-JP"/>
              <a:t>	</a:t>
            </a:r>
            <a:r>
              <a:rPr lang="ja-JP" altLang="en-US"/>
              <a:t>0 0</a:t>
            </a:r>
            <a:r>
              <a:rPr lang="en-US" altLang="ja-JP"/>
              <a:t>		3 5</a:t>
            </a:r>
            <a:endParaRPr lang="ja-JP" altLang="en-US"/>
          </a:p>
          <a:p>
            <a:pPr marL="0" indent="0">
              <a:buNone/>
            </a:pPr>
            <a:r>
              <a:rPr lang="en-US" altLang="ja-JP"/>
              <a:t>	</a:t>
            </a:r>
            <a:r>
              <a:rPr lang="ja-JP" altLang="en-US"/>
              <a:t>2 5</a:t>
            </a:r>
            <a:r>
              <a:rPr lang="en-US" altLang="ja-JP"/>
              <a:t>		4 6</a:t>
            </a:r>
            <a:endParaRPr lang="ja-JP" altLang="en-US"/>
          </a:p>
          <a:p>
            <a:pPr marL="0" indent="0">
              <a:buNone/>
            </a:pPr>
            <a:r>
              <a:rPr lang="en-US" altLang="ja-JP"/>
              <a:t>	4 7		</a:t>
            </a:r>
            <a:r>
              <a:rPr lang="ja-JP" altLang="en-US"/>
              <a:t>出力：</a:t>
            </a:r>
            <a:r>
              <a:rPr lang="en-US" altLang="ja-JP"/>
              <a:t>	</a:t>
            </a:r>
            <a:r>
              <a:rPr lang="ja-JP" altLang="en-US"/>
              <a:t>3.66667 3.66667</a:t>
            </a:r>
            <a:endParaRPr lang="en-US" altLang="ja-JP"/>
          </a:p>
          <a:p>
            <a:pPr marL="0" indent="0">
              <a:buNone/>
            </a:pPr>
            <a:r>
              <a:rPr lang="en-US" altLang="ja-JP"/>
              <a:t>	5 5			4.86885 2.70492</a:t>
            </a:r>
            <a:endParaRPr lang="en-US" altLang="ja-JP"/>
          </a:p>
          <a:p>
            <a:pPr marL="0" indent="0">
              <a:buNone/>
            </a:pPr>
            <a:r>
              <a:rPr lang="en-US" altLang="ja-JP"/>
              <a:t>	1 4			5.86957 3.26086</a:t>
            </a:r>
            <a:endParaRPr lang="en-US" altLang="ja-JP"/>
          </a:p>
          <a:p>
            <a:pPr marL="0" indent="0">
              <a:buNone/>
            </a:pPr>
            <a:r>
              <a:rPr lang="en-US" altLang="ja-JP"/>
              <a:t>	1 6</a:t>
            </a:r>
            <a:endParaRPr lang="en-US" altLang="ja-JP"/>
          </a:p>
          <a:p>
            <a:pPr marL="0" indent="0">
              <a:buNone/>
            </a:pPr>
            <a:r>
              <a:rPr lang="en-US" altLang="ja-JP"/>
              <a:t>	2 5</a:t>
            </a:r>
            <a:endParaRPr lang="en-US" altLang="ja-JP"/>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データの可視化</a:t>
            </a:r>
            <a:endParaRPr lang="ja-JP" altLang="en-US"/>
          </a:p>
        </p:txBody>
      </p:sp>
      <p:pic>
        <p:nvPicPr>
          <p:cNvPr id="4" name="コンテンツプレースホルダ 3" descr="phase1-2sample"/>
          <p:cNvPicPr>
            <a:picLocks noChangeAspect="1"/>
          </p:cNvPicPr>
          <p:nvPr>
            <p:ph idx="1"/>
          </p:nvPr>
        </p:nvPicPr>
        <p:blipFill>
          <a:blip r:embed="rId1"/>
          <a:stretch>
            <a:fillRect/>
          </a:stretch>
        </p:blipFill>
        <p:spPr>
          <a:xfrm>
            <a:off x="2724150" y="1691005"/>
            <a:ext cx="6743700" cy="48793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入力例２</a:t>
            </a:r>
            <a:endParaRPr lang="en-US" altLang="ja-JP"/>
          </a:p>
        </p:txBody>
      </p:sp>
      <p:sp>
        <p:nvSpPr>
          <p:cNvPr id="3" name="コンテンツプレースホルダ 2"/>
          <p:cNvSpPr>
            <a:spLocks noGrp="1"/>
          </p:cNvSpPr>
          <p:nvPr>
            <p:ph idx="1"/>
          </p:nvPr>
        </p:nvSpPr>
        <p:spPr/>
        <p:txBody>
          <a:bodyPr>
            <a:normAutofit lnSpcReduction="20000"/>
          </a:bodyPr>
          <a:p>
            <a:r>
              <a:rPr lang="ja-JP" altLang="en-US"/>
              <a:t>テストデータを作成し、それを用いて実行、可視化した。</a:t>
            </a:r>
            <a:endParaRPr lang="ja-JP" altLang="en-US"/>
          </a:p>
          <a:p>
            <a:pPr marL="0" indent="0">
              <a:buNone/>
            </a:pPr>
            <a:r>
              <a:rPr lang="ja-JP" altLang="en-US"/>
              <a:t>入力：</a:t>
            </a:r>
            <a:r>
              <a:rPr lang="en-US" altLang="ja-JP"/>
              <a:t>7 8 0 0	1 2		</a:t>
            </a:r>
            <a:r>
              <a:rPr lang="ja-JP" altLang="en-US"/>
              <a:t>出力：</a:t>
            </a:r>
            <a:r>
              <a:rPr lang="en-US" altLang="ja-JP"/>
              <a:t>2 4</a:t>
            </a:r>
            <a:endParaRPr lang="en-US" altLang="ja-JP"/>
          </a:p>
          <a:p>
            <a:pPr marL="0" indent="0">
              <a:buNone/>
            </a:pPr>
            <a:r>
              <a:rPr lang="en-US" altLang="ja-JP"/>
              <a:t>0 0 		1 3				3 4</a:t>
            </a:r>
            <a:endParaRPr lang="en-US" altLang="ja-JP"/>
          </a:p>
          <a:p>
            <a:pPr marL="0" indent="0">
              <a:buNone/>
            </a:pPr>
            <a:r>
              <a:rPr lang="en-US" altLang="ja-JP"/>
              <a:t>2 2		1 4				4 2</a:t>
            </a:r>
            <a:endParaRPr lang="en-US" altLang="ja-JP"/>
          </a:p>
          <a:p>
            <a:pPr marL="0" indent="0">
              <a:buNone/>
            </a:pPr>
            <a:r>
              <a:rPr lang="en-US" altLang="ja-JP"/>
              <a:t>4 0		2 6				4 3</a:t>
            </a:r>
            <a:endParaRPr lang="en-US" altLang="ja-JP"/>
          </a:p>
          <a:p>
            <a:pPr marL="0" indent="0">
              <a:buNone/>
            </a:pPr>
            <a:r>
              <a:rPr lang="en-US" altLang="ja-JP"/>
              <a:t>0 4		2 7</a:t>
            </a:r>
            <a:endParaRPr lang="en-US" altLang="ja-JP"/>
          </a:p>
          <a:p>
            <a:pPr marL="0" indent="0">
              <a:buNone/>
            </a:pPr>
            <a:r>
              <a:rPr lang="en-US" altLang="ja-JP"/>
              <a:t>4 4		3 5</a:t>
            </a:r>
            <a:endParaRPr lang="en-US" altLang="ja-JP"/>
          </a:p>
          <a:p>
            <a:pPr marL="0" indent="0">
              <a:buNone/>
            </a:pPr>
            <a:r>
              <a:rPr lang="en-US" altLang="ja-JP"/>
              <a:t>2 5		4 5</a:t>
            </a:r>
            <a:endParaRPr lang="en-US" altLang="ja-JP"/>
          </a:p>
          <a:p>
            <a:pPr marL="0" indent="0">
              <a:buNone/>
            </a:pPr>
            <a:r>
              <a:rPr lang="en-US" altLang="ja-JP"/>
              <a:t>5 2		6 7</a:t>
            </a:r>
            <a:endParaRPr lang="en-US" altLang="ja-JP"/>
          </a:p>
          <a:p>
            <a:pPr marL="0" indent="0">
              <a:buNone/>
            </a:pPr>
            <a:endParaRPr lang="en-US" altLang="ja-JP"/>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データの可視化</a:t>
            </a:r>
            <a:endParaRPr lang="ja-JP" altLang="en-US"/>
          </a:p>
        </p:txBody>
      </p:sp>
      <p:pic>
        <p:nvPicPr>
          <p:cNvPr id="4" name="コンテンツプレースホルダ 3" descr="phase1-2sample2"/>
          <p:cNvPicPr>
            <a:picLocks noChangeAspect="1"/>
          </p:cNvPicPr>
          <p:nvPr>
            <p:ph idx="1"/>
          </p:nvPr>
        </p:nvPicPr>
        <p:blipFill>
          <a:blip r:embed="rId1"/>
          <a:stretch>
            <a:fillRect/>
          </a:stretch>
        </p:blipFill>
        <p:spPr>
          <a:xfrm>
            <a:off x="3187065" y="1825625"/>
            <a:ext cx="5817235" cy="43516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開発言語</a:t>
            </a:r>
            <a:endParaRPr lang="ja-JP" altLang="en-US"/>
          </a:p>
        </p:txBody>
      </p:sp>
      <p:sp>
        <p:nvSpPr>
          <p:cNvPr id="3" name="コンテンツプレースホルダ 2"/>
          <p:cNvSpPr>
            <a:spLocks noGrp="1"/>
          </p:cNvSpPr>
          <p:nvPr>
            <p:ph idx="1"/>
          </p:nvPr>
        </p:nvSpPr>
        <p:spPr/>
        <p:txBody>
          <a:bodyPr/>
          <a:p>
            <a:pPr marL="0" indent="0">
              <a:buNone/>
            </a:pPr>
            <a:r>
              <a:rPr lang="ja-JP" altLang="en-US"/>
              <a:t>コーディングする際に慣れている</a:t>
            </a:r>
            <a:r>
              <a:rPr lang="en-US" altLang="ja-JP"/>
              <a:t>C</a:t>
            </a:r>
            <a:r>
              <a:rPr lang="ja-JP" altLang="en-US"/>
              <a:t>言語のようにコードを書け、なおかつ標準ライブラリが豊富である</a:t>
            </a:r>
            <a:r>
              <a:rPr lang="en-US" altLang="ja-JP"/>
              <a:t>C++</a:t>
            </a:r>
            <a:r>
              <a:rPr lang="ja-JP" altLang="en-US"/>
              <a:t>をもちいました。</a:t>
            </a:r>
            <a:endParaRPr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開発状況：概要</a:t>
            </a:r>
            <a:endParaRPr lang="ja-JP" altLang="en-US"/>
          </a:p>
        </p:txBody>
      </p:sp>
      <p:sp>
        <p:nvSpPr>
          <p:cNvPr id="3" name="コンテンツプレースホルダ 2"/>
          <p:cNvSpPr>
            <a:spLocks noGrp="1"/>
          </p:cNvSpPr>
          <p:nvPr>
            <p:ph idx="1"/>
          </p:nvPr>
        </p:nvSpPr>
        <p:spPr/>
        <p:txBody>
          <a:bodyPr/>
          <a:p>
            <a:r>
              <a:rPr lang="ja-JP" altLang="en-US"/>
              <a:t>小課題１：解決</a:t>
            </a:r>
            <a:endParaRPr lang="ja-JP" altLang="en-US"/>
          </a:p>
          <a:p>
            <a:r>
              <a:rPr lang="ja-JP" altLang="en-US"/>
              <a:t>小課題２：解決</a:t>
            </a:r>
            <a:endParaRPr lang="ja-JP" altLang="en-US"/>
          </a:p>
          <a:p>
            <a:r>
              <a:rPr lang="ja-JP" altLang="en-US"/>
              <a:t>小課題３：未解決</a:t>
            </a:r>
            <a:r>
              <a:rPr lang="en-US" altLang="ja-JP"/>
              <a:t>(</a:t>
            </a:r>
            <a:r>
              <a:rPr lang="ja-JP" altLang="en-US"/>
              <a:t>現在取り組み中</a:t>
            </a:r>
            <a:r>
              <a:rPr lang="en-US" altLang="ja-JP"/>
              <a:t>)</a:t>
            </a:r>
            <a:endParaRPr lang="en-US" altLang="ja-JP"/>
          </a:p>
          <a:p>
            <a:r>
              <a:rPr lang="ja-JP" altLang="en-US"/>
              <a:t>小課題４～６：未解決</a:t>
            </a:r>
            <a:r>
              <a:rPr lang="en-US" altLang="ja-JP"/>
              <a:t>(</a:t>
            </a:r>
            <a:r>
              <a:rPr lang="ja-JP" altLang="en-US"/>
              <a:t>小問題３が解決次第実装予定</a:t>
            </a:r>
            <a:r>
              <a:rPr lang="en-US" altLang="ja-JP"/>
              <a:t>)</a:t>
            </a:r>
            <a:endParaRPr lang="en-US" altLang="ja-JP"/>
          </a:p>
          <a:p>
            <a:r>
              <a:rPr lang="ja-JP" altLang="en-US"/>
              <a:t>小課題７：未解決</a:t>
            </a:r>
            <a:r>
              <a:rPr lang="en-US" altLang="ja-JP"/>
              <a:t>(</a:t>
            </a:r>
            <a:r>
              <a:rPr lang="ja-JP" altLang="en-US"/>
              <a:t>現在取り組み中</a:t>
            </a:r>
            <a:r>
              <a:rPr lang="en-US" altLang="ja-JP"/>
              <a:t>)</a:t>
            </a:r>
            <a:endParaRPr lang="en-US" altLang="ja-JP"/>
          </a:p>
          <a:p>
            <a:r>
              <a:rPr lang="ja-JP" altLang="en-US"/>
              <a:t>小課題８：未解決</a:t>
            </a:r>
            <a:r>
              <a:rPr lang="en-US" altLang="ja-JP"/>
              <a:t>(</a:t>
            </a:r>
            <a:r>
              <a:rPr lang="ja-JP" altLang="en-US"/>
              <a:t>上記の未解決問題が解決次第実装予定</a:t>
            </a:r>
            <a:r>
              <a:rPr lang="en-US" altLang="ja-JP"/>
              <a:t>)</a:t>
            </a:r>
            <a:endParaRPr lang="en-US" altLang="ja-JP"/>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開発状況：小課題１</a:t>
            </a:r>
            <a:endParaRPr lang="ja-JP" altLang="en-US"/>
          </a:p>
        </p:txBody>
      </p:sp>
      <p:sp>
        <p:nvSpPr>
          <p:cNvPr id="3" name="コンテンツプレースホルダ 2"/>
          <p:cNvSpPr>
            <a:spLocks noGrp="1"/>
          </p:cNvSpPr>
          <p:nvPr>
            <p:ph idx="1"/>
          </p:nvPr>
        </p:nvSpPr>
        <p:spPr>
          <a:xfrm>
            <a:off x="821055" y="1825625"/>
            <a:ext cx="10515600" cy="4351338"/>
          </a:xfrm>
        </p:spPr>
        <p:txBody>
          <a:bodyPr/>
          <a:p>
            <a:r>
              <a:rPr lang="en-US" altLang="ja-JP"/>
              <a:t>2</a:t>
            </a:r>
            <a:r>
              <a:rPr lang="ja-JP" altLang="en-US"/>
              <a:t>つの線分が交差しているかどうかを判断するために講義サイトの考察例に則ってプログラムを作成した。</a:t>
            </a:r>
            <a:endParaRPr lang="ja-JP" altLang="en-US"/>
          </a:p>
          <a:p>
            <a:r>
              <a:rPr lang="ja-JP" altLang="en-US"/>
              <a:t>コードを実装する際に</a:t>
            </a:r>
            <a:r>
              <a:rPr lang="en-US" altLang="ja-JP"/>
              <a:t>C++</a:t>
            </a:r>
            <a:r>
              <a:rPr lang="ja-JP" altLang="en-US"/>
              <a:t>の標準ライブラリから</a:t>
            </a:r>
            <a:r>
              <a:rPr lang="en-US" altLang="ja-JP"/>
              <a:t>vector</a:t>
            </a:r>
            <a:r>
              <a:rPr lang="ja-JP" altLang="en-US"/>
              <a:t>を用いた。</a:t>
            </a:r>
            <a:endParaRPr lang="ja-JP" altLang="en-US"/>
          </a:p>
          <a:p>
            <a:r>
              <a:rPr lang="ja-JP" altLang="en-US"/>
              <a:t>次項で交差判定のアルゴリズムやソースコードをまとめる</a:t>
            </a:r>
            <a:endParaRPr lang="ja-JP" altLang="en-US"/>
          </a:p>
          <a:p>
            <a:pPr marL="0" indent="0">
              <a:buNone/>
            </a:pPr>
            <a:endParaRPr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表 4"/>
          <p:cNvGraphicFramePr/>
          <p:nvPr/>
        </p:nvGraphicFramePr>
        <p:xfrm>
          <a:off x="1859280" y="2141220"/>
          <a:ext cx="7861935" cy="2990215"/>
        </p:xfrm>
        <a:graphic>
          <a:graphicData uri="http://schemas.openxmlformats.org/drawingml/2006/table">
            <a:tbl>
              <a:tblPr firstRow="1" bandRow="1">
                <a:tableStyleId>{5C22544A-7EE6-4342-B048-85BDC9FD1C3A}</a:tableStyleId>
              </a:tblPr>
              <a:tblGrid>
                <a:gridCol w="2620645"/>
                <a:gridCol w="2620645"/>
                <a:gridCol w="2620645"/>
              </a:tblGrid>
              <a:tr h="426085">
                <a:tc>
                  <a:txBody>
                    <a:bodyPr/>
                    <a:p>
                      <a:pPr>
                        <a:buNone/>
                      </a:pPr>
                      <a:r>
                        <a:rPr lang="en-US" altLang="ja-JP"/>
                        <a:t>Step</a:t>
                      </a:r>
                      <a:endParaRPr lang="en-US" altLang="ja-JP"/>
                    </a:p>
                  </a:txBody>
                  <a:tcPr/>
                </a:tc>
                <a:tc>
                  <a:txBody>
                    <a:bodyPr/>
                    <a:p>
                      <a:pPr>
                        <a:buNone/>
                      </a:pPr>
                      <a:r>
                        <a:rPr lang="ja-JP" altLang="en-US"/>
                        <a:t>操作</a:t>
                      </a:r>
                      <a:endParaRPr lang="ja-JP" altLang="en-US"/>
                    </a:p>
                  </a:txBody>
                  <a:tcPr/>
                </a:tc>
                <a:tc>
                  <a:txBody>
                    <a:bodyPr/>
                    <a:p>
                      <a:pPr>
                        <a:buNone/>
                      </a:pPr>
                      <a:r>
                        <a:rPr lang="ja-JP" altLang="en-US"/>
                        <a:t>分岐</a:t>
                      </a:r>
                      <a:endParaRPr lang="ja-JP" altLang="en-US"/>
                    </a:p>
                  </a:txBody>
                  <a:tcPr/>
                </a:tc>
              </a:tr>
              <a:tr h="712470">
                <a:tc>
                  <a:txBody>
                    <a:bodyPr/>
                    <a:p>
                      <a:pPr>
                        <a:buNone/>
                      </a:pPr>
                      <a:r>
                        <a:rPr lang="en-US" altLang="ja-JP"/>
                        <a:t>Step1</a:t>
                      </a:r>
                      <a:endParaRPr lang="en-US" altLang="ja-JP"/>
                    </a:p>
                  </a:txBody>
                  <a:tcPr/>
                </a:tc>
                <a:tc>
                  <a:txBody>
                    <a:bodyPr/>
                    <a:p>
                      <a:pPr>
                        <a:buNone/>
                      </a:pPr>
                      <a:r>
                        <a:rPr lang="en-US" altLang="ja-JP"/>
                        <a:t>If</a:t>
                      </a:r>
                      <a:r>
                        <a:rPr lang="ja-JP" altLang="en-US"/>
                        <a:t>式</a:t>
                      </a:r>
                      <a:r>
                        <a:rPr lang="en-US" altLang="ja-JP"/>
                        <a:t>(5)=0</a:t>
                      </a:r>
                      <a:endParaRPr lang="en-US" altLang="ja-JP"/>
                    </a:p>
                    <a:p>
                      <a:pPr>
                        <a:buNone/>
                      </a:pPr>
                      <a:r>
                        <a:rPr lang="en-US" altLang="ja-JP"/>
                        <a:t>Else</a:t>
                      </a:r>
                      <a:endParaRPr lang="en-US" altLang="ja-JP"/>
                    </a:p>
                  </a:txBody>
                  <a:tcPr/>
                </a:tc>
                <a:tc>
                  <a:txBody>
                    <a:bodyPr/>
                    <a:p>
                      <a:pPr>
                        <a:buNone/>
                      </a:pPr>
                      <a:r>
                        <a:rPr lang="ja-JP" altLang="en-US"/>
                        <a:t>交差なし</a:t>
                      </a:r>
                      <a:endParaRPr lang="ja-JP" altLang="en-US"/>
                    </a:p>
                    <a:p>
                      <a:pPr>
                        <a:buNone/>
                      </a:pPr>
                      <a:r>
                        <a:rPr lang="en-US" altLang="ja-JP"/>
                        <a:t>Step2</a:t>
                      </a:r>
                      <a:r>
                        <a:rPr lang="ja-JP" altLang="en-US"/>
                        <a:t>へ</a:t>
                      </a:r>
                      <a:endParaRPr lang="ja-JP" altLang="en-US"/>
                    </a:p>
                  </a:txBody>
                  <a:tcPr/>
                </a:tc>
              </a:tr>
              <a:tr h="426720">
                <a:tc>
                  <a:txBody>
                    <a:bodyPr/>
                    <a:p>
                      <a:pPr>
                        <a:buNone/>
                      </a:pPr>
                      <a:r>
                        <a:rPr lang="en-US" altLang="ja-JP"/>
                        <a:t>Step2</a:t>
                      </a:r>
                      <a:endParaRPr lang="en-US" altLang="ja-JP"/>
                    </a:p>
                  </a:txBody>
                  <a:tcPr/>
                </a:tc>
                <a:tc>
                  <a:txBody>
                    <a:bodyPr/>
                    <a:p>
                      <a:pPr>
                        <a:buNone/>
                      </a:pPr>
                      <a:r>
                        <a:rPr lang="ja-JP" altLang="en-US"/>
                        <a:t>式</a:t>
                      </a:r>
                      <a:r>
                        <a:rPr lang="en-US" altLang="ja-JP"/>
                        <a:t>(6)</a:t>
                      </a:r>
                      <a:r>
                        <a:rPr lang="ja-JP" altLang="en-US"/>
                        <a:t>から</a:t>
                      </a:r>
                      <a:r>
                        <a:rPr lang="en-US" altLang="ja-JP"/>
                        <a:t>s,t</a:t>
                      </a:r>
                      <a:r>
                        <a:rPr lang="ja-JP" altLang="en-US"/>
                        <a:t>を求める</a:t>
                      </a:r>
                      <a:endParaRPr lang="ja-JP" altLang="en-US"/>
                    </a:p>
                  </a:txBody>
                  <a:tcPr/>
                </a:tc>
                <a:tc>
                  <a:txBody>
                    <a:bodyPr/>
                    <a:p>
                      <a:pPr>
                        <a:buNone/>
                      </a:pPr>
                      <a:r>
                        <a:rPr lang="en-US" altLang="ja-JP"/>
                        <a:t>Step3</a:t>
                      </a:r>
                      <a:r>
                        <a:rPr lang="ja-JP" altLang="en-US"/>
                        <a:t>へ</a:t>
                      </a:r>
                      <a:endParaRPr lang="ja-JP" altLang="en-US"/>
                    </a:p>
                  </a:txBody>
                  <a:tcPr/>
                </a:tc>
              </a:tr>
              <a:tr h="712470">
                <a:tc>
                  <a:txBody>
                    <a:bodyPr/>
                    <a:p>
                      <a:pPr>
                        <a:buNone/>
                      </a:pPr>
                      <a:r>
                        <a:rPr lang="en-US" altLang="ja-JP"/>
                        <a:t>Step3</a:t>
                      </a:r>
                      <a:endParaRPr lang="en-US" altLang="ja-JP"/>
                    </a:p>
                  </a:txBody>
                  <a:tcPr/>
                </a:tc>
                <a:tc>
                  <a:txBody>
                    <a:bodyPr/>
                    <a:p>
                      <a:pPr>
                        <a:buNone/>
                      </a:pPr>
                      <a:r>
                        <a:rPr lang="en-US" altLang="ja-JP"/>
                        <a:t>If0≦s,t≦</a:t>
                      </a:r>
                      <a:r>
                        <a:rPr lang="ja-JP" altLang="en-US"/>
                        <a:t>１</a:t>
                      </a:r>
                      <a:endParaRPr lang="ja-JP" altLang="en-US"/>
                    </a:p>
                    <a:p>
                      <a:pPr>
                        <a:buNone/>
                      </a:pPr>
                      <a:r>
                        <a:rPr lang="en-US" altLang="ja-JP"/>
                        <a:t>else</a:t>
                      </a:r>
                      <a:endParaRPr lang="en-US" altLang="ja-JP"/>
                    </a:p>
                  </a:txBody>
                  <a:tcPr/>
                </a:tc>
                <a:tc>
                  <a:txBody>
                    <a:bodyPr/>
                    <a:p>
                      <a:pPr>
                        <a:buNone/>
                      </a:pPr>
                      <a:r>
                        <a:rPr lang="ja-JP" altLang="en-US"/>
                        <a:t>交差あり</a:t>
                      </a:r>
                      <a:r>
                        <a:rPr lang="en-US" altLang="ja-JP"/>
                        <a:t>Step4</a:t>
                      </a:r>
                      <a:r>
                        <a:rPr lang="ja-JP" altLang="en-US"/>
                        <a:t>へ</a:t>
                      </a:r>
                      <a:endParaRPr lang="ja-JP" altLang="en-US"/>
                    </a:p>
                    <a:p>
                      <a:pPr>
                        <a:buNone/>
                      </a:pPr>
                      <a:r>
                        <a:rPr lang="ja-JP" altLang="en-US"/>
                        <a:t>交差なし</a:t>
                      </a:r>
                      <a:endParaRPr lang="ja-JP" altLang="en-US"/>
                    </a:p>
                  </a:txBody>
                  <a:tcPr/>
                </a:tc>
              </a:tr>
              <a:tr h="712470">
                <a:tc>
                  <a:txBody>
                    <a:bodyPr/>
                    <a:p>
                      <a:pPr>
                        <a:buNone/>
                      </a:pPr>
                      <a:r>
                        <a:rPr lang="en-US" altLang="ja-JP"/>
                        <a:t>Step4</a:t>
                      </a:r>
                      <a:endParaRPr lang="en-US" altLang="ja-JP"/>
                    </a:p>
                  </a:txBody>
                  <a:tcPr/>
                </a:tc>
                <a:tc>
                  <a:txBody>
                    <a:bodyPr/>
                    <a:p>
                      <a:pPr>
                        <a:buNone/>
                      </a:pPr>
                      <a:r>
                        <a:rPr lang="ja-JP" altLang="en-US"/>
                        <a:t>交差地点の</a:t>
                      </a:r>
                      <a:r>
                        <a:rPr lang="en-US" altLang="ja-JP"/>
                        <a:t>x,y</a:t>
                      </a:r>
                      <a:r>
                        <a:rPr lang="ja-JP" altLang="en-US"/>
                        <a:t>座標を求める。</a:t>
                      </a:r>
                      <a:endParaRPr lang="ja-JP" altLang="en-US"/>
                    </a:p>
                  </a:txBody>
                  <a:tcPr/>
                </a:tc>
                <a:tc>
                  <a:txBody>
                    <a:bodyPr/>
                    <a:p>
                      <a:pPr>
                        <a:buNone/>
                      </a:pPr>
                      <a:endParaRPr lang="ja-JP" alt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コンテンツプレースホルダ 2" descr="キャプチャ"/>
          <p:cNvPicPr>
            <a:picLocks noChangeAspect="1"/>
          </p:cNvPicPr>
          <p:nvPr>
            <p:ph/>
          </p:nvPr>
        </p:nvPicPr>
        <p:blipFill>
          <a:blip r:embed="rId1"/>
          <a:stretch>
            <a:fillRect/>
          </a:stretch>
        </p:blipFill>
        <p:spPr>
          <a:xfrm>
            <a:off x="2049145" y="279400"/>
            <a:ext cx="6833870" cy="64554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タイトル 2"/>
          <p:cNvSpPr>
            <a:spLocks noGrp="1"/>
          </p:cNvSpPr>
          <p:nvPr>
            <p:ph type="title"/>
          </p:nvPr>
        </p:nvSpPr>
        <p:spPr/>
        <p:txBody>
          <a:bodyPr/>
          <a:p>
            <a:r>
              <a:rPr lang="ja-JP" altLang="en-US"/>
              <a:t>ソースコードの説明</a:t>
            </a:r>
            <a:endParaRPr lang="ja-JP" altLang="en-US"/>
          </a:p>
        </p:txBody>
      </p:sp>
      <p:sp>
        <p:nvSpPr>
          <p:cNvPr id="4" name="コンテンツプレースホルダ 3"/>
          <p:cNvSpPr>
            <a:spLocks noGrp="1"/>
          </p:cNvSpPr>
          <p:nvPr>
            <p:ph idx="1"/>
          </p:nvPr>
        </p:nvSpPr>
        <p:spPr/>
        <p:txBody>
          <a:bodyPr/>
          <a:p>
            <a:r>
              <a:rPr lang="en-US" altLang="ja-JP"/>
              <a:t>22~27</a:t>
            </a:r>
            <a:r>
              <a:rPr lang="ja-JP" altLang="en-US"/>
              <a:t>行目：座標と線分情報を入力</a:t>
            </a:r>
            <a:endParaRPr lang="ja-JP" altLang="en-US"/>
          </a:p>
          <a:p>
            <a:r>
              <a:rPr lang="en-US" altLang="ja-JP"/>
              <a:t>28~32</a:t>
            </a:r>
            <a:r>
              <a:rPr lang="ja-JP" altLang="en-US"/>
              <a:t>行目：</a:t>
            </a:r>
            <a:r>
              <a:rPr lang="en-US" altLang="ja-JP"/>
              <a:t>search</a:t>
            </a:r>
            <a:r>
              <a:rPr lang="ja-JP" altLang="en-US"/>
              <a:t>関数の呼び出し</a:t>
            </a:r>
            <a:endParaRPr lang="ja-JP" altLang="en-US"/>
          </a:p>
          <a:p>
            <a:r>
              <a:rPr lang="en-US" altLang="ja-JP"/>
              <a:t>33~63</a:t>
            </a:r>
            <a:r>
              <a:rPr lang="ja-JP" altLang="en-US"/>
              <a:t>行目：</a:t>
            </a:r>
            <a:r>
              <a:rPr lang="en-US" altLang="ja-JP"/>
              <a:t>search</a:t>
            </a:r>
            <a:r>
              <a:rPr lang="ja-JP" altLang="en-US"/>
              <a:t>関数の内容</a:t>
            </a:r>
            <a:r>
              <a:rPr lang="en-US" altLang="ja-JP"/>
              <a:t>(</a:t>
            </a:r>
            <a:r>
              <a:rPr lang="ja-JP" altLang="en-US"/>
              <a:t>五枚目の図をコードに反映したもの）</a:t>
            </a:r>
            <a:endParaRPr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入力例　</a:t>
            </a:r>
            <a:r>
              <a:rPr lang="en-US" altLang="ja-JP"/>
              <a:t>1</a:t>
            </a:r>
            <a:endParaRPr lang="en-US" altLang="ja-JP"/>
          </a:p>
        </p:txBody>
      </p:sp>
      <p:sp>
        <p:nvSpPr>
          <p:cNvPr id="3" name="コンテンツプレースホルダ 2"/>
          <p:cNvSpPr>
            <a:spLocks noGrp="1"/>
          </p:cNvSpPr>
          <p:nvPr>
            <p:ph idx="1"/>
          </p:nvPr>
        </p:nvSpPr>
        <p:spPr/>
        <p:txBody>
          <a:bodyPr>
            <a:normAutofit lnSpcReduction="10000"/>
          </a:bodyPr>
          <a:p>
            <a:pPr marL="0" indent="0">
              <a:buNone/>
            </a:pPr>
            <a:r>
              <a:rPr lang="ja-JP" altLang="en-US"/>
              <a:t>コースサイトの入力例</a:t>
            </a:r>
            <a:r>
              <a:rPr lang="en-US" altLang="ja-JP"/>
              <a:t>1</a:t>
            </a:r>
            <a:r>
              <a:rPr lang="ja-JP" altLang="en-US"/>
              <a:t>を行い、可視化した。</a:t>
            </a:r>
            <a:endParaRPr lang="ja-JP" altLang="en-US"/>
          </a:p>
          <a:p>
            <a:pPr marL="0" indent="0">
              <a:buNone/>
            </a:pPr>
            <a:r>
              <a:rPr lang="ja-JP" altLang="en-US"/>
              <a:t>入力： </a:t>
            </a:r>
            <a:r>
              <a:rPr lang="en-US" altLang="ja-JP"/>
              <a:t>4 2 0 0</a:t>
            </a:r>
            <a:endParaRPr lang="en-US" altLang="ja-JP"/>
          </a:p>
          <a:p>
            <a:pPr marL="0" indent="0">
              <a:buNone/>
            </a:pPr>
            <a:r>
              <a:rPr lang="en-US" altLang="ja-JP"/>
              <a:t>	0 0</a:t>
            </a:r>
            <a:endParaRPr lang="en-US" altLang="ja-JP"/>
          </a:p>
          <a:p>
            <a:pPr marL="0" indent="0">
              <a:buNone/>
            </a:pPr>
            <a:r>
              <a:rPr lang="en-US" altLang="ja-JP"/>
              <a:t>	5 5</a:t>
            </a:r>
            <a:endParaRPr lang="en-US" altLang="ja-JP"/>
          </a:p>
          <a:p>
            <a:pPr marL="0" indent="0">
              <a:buNone/>
            </a:pPr>
            <a:r>
              <a:rPr lang="en-US" altLang="ja-JP"/>
              <a:t>	2 5</a:t>
            </a:r>
            <a:endParaRPr lang="en-US" altLang="ja-JP"/>
          </a:p>
          <a:p>
            <a:pPr marL="0" indent="0">
              <a:buNone/>
            </a:pPr>
            <a:r>
              <a:rPr lang="en-US" altLang="ja-JP"/>
              <a:t>	7 1</a:t>
            </a:r>
            <a:endParaRPr lang="en-US" altLang="ja-JP"/>
          </a:p>
          <a:p>
            <a:pPr marL="0" indent="0">
              <a:buNone/>
            </a:pPr>
            <a:r>
              <a:rPr lang="en-US" altLang="ja-JP"/>
              <a:t>	1 2</a:t>
            </a:r>
            <a:endParaRPr lang="en-US" altLang="ja-JP"/>
          </a:p>
          <a:p>
            <a:pPr marL="0" indent="0">
              <a:buNone/>
            </a:pPr>
            <a:r>
              <a:rPr lang="en-US" altLang="ja-JP"/>
              <a:t>	3 4</a:t>
            </a:r>
            <a:endParaRPr lang="en-US" altLang="ja-JP"/>
          </a:p>
          <a:p>
            <a:pPr marL="0" indent="0">
              <a:buNone/>
            </a:pPr>
            <a:r>
              <a:rPr lang="ja-JP" altLang="en-US"/>
              <a:t>出力</a:t>
            </a:r>
            <a:r>
              <a:rPr lang="en-US" altLang="ja-JP"/>
              <a:t>: 3.66667 3.66667</a:t>
            </a:r>
            <a:endParaRPr lang="en-US" altLang="ja-JP"/>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データの可視化</a:t>
            </a:r>
            <a:endParaRPr lang="ja-JP" altLang="en-US"/>
          </a:p>
        </p:txBody>
      </p:sp>
      <p:pic>
        <p:nvPicPr>
          <p:cNvPr id="4" name="コンテンツプレースホルダ 3" descr="phase1-1sample"/>
          <p:cNvPicPr>
            <a:picLocks noChangeAspect="1"/>
          </p:cNvPicPr>
          <p:nvPr>
            <p:ph idx="1"/>
          </p:nvPr>
        </p:nvPicPr>
        <p:blipFill>
          <a:blip r:embed="rId1"/>
          <a:stretch>
            <a:fillRect/>
          </a:stretch>
        </p:blipFill>
        <p:spPr>
          <a:xfrm>
            <a:off x="3321050" y="1825625"/>
            <a:ext cx="5549265" cy="4351655"/>
          </a:xfrm>
          <a:prstGeom prst="rect">
            <a:avLst/>
          </a:prstGeom>
        </p:spPr>
      </p:pic>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1367</Words>
  <Application>WPS Presentation</Application>
  <PresentationFormat>宽屏</PresentationFormat>
  <Paragraphs>172</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ＭＳ Ｐゴシック</vt:lpstr>
      <vt:lpstr>Wingdings</vt:lpstr>
      <vt:lpstr>Calibri Light</vt:lpstr>
      <vt:lpstr>Calibri</vt:lpstr>
      <vt:lpstr>Microsoft YaHei</vt:lpstr>
      <vt:lpstr>ＭＳ Ｐゴシック</vt:lpstr>
      <vt:lpstr>Arial Unicode MS</vt:lpstr>
      <vt:lpstr>Office テーマ</vt:lpstr>
      <vt:lpstr>ソフトウエア総合演習 中間プレゼンテーション</vt:lpstr>
      <vt:lpstr>開発言語</vt:lpstr>
      <vt:lpstr>開発状況：概要</vt:lpstr>
      <vt:lpstr>開発状況：小課題１</vt:lpstr>
      <vt:lpstr>PowerPoint 演示文稿</vt:lpstr>
      <vt:lpstr>PowerPoint 演示文稿</vt:lpstr>
      <vt:lpstr>ソースコードの説明</vt:lpstr>
      <vt:lpstr>入力例　1</vt:lpstr>
      <vt:lpstr>データの可視化</vt:lpstr>
      <vt:lpstr>入力例2</vt:lpstr>
      <vt:lpstr>PowerPoint 演示文稿</vt:lpstr>
      <vt:lpstr>開発状況：小課題２</vt:lpstr>
      <vt:lpstr>PowerPoint 演示文稿</vt:lpstr>
      <vt:lpstr>PowerPoint 演示文稿</vt:lpstr>
      <vt:lpstr>ソースコードの説明</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altai</dc:creator>
  <cp:lastModifiedBy>altai</cp:lastModifiedBy>
  <cp:revision>6</cp:revision>
  <dcterms:created xsi:type="dcterms:W3CDTF">2019-06-12T02:59:00Z</dcterms:created>
  <dcterms:modified xsi:type="dcterms:W3CDTF">2019-06-18T16:09:18Z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1041-10.8.0.6186</vt:lpwstr>
  </property>
</Properties>
</file>