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772400" cy="10058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0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zh-CN" sz="6000" b="0" strike="noStrike" spc="-1">
                <a:solidFill>
                  <a:srgbClr val="000000"/>
                </a:solidFill>
                <a:latin typeface="Calibri Light"/>
              </a:rPr>
              <a:t>マスタ タイトルの書式設定</a:t>
            </a:r>
            <a:endParaRPr lang="zh-CN"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endParaRPr lang="en-US" sz="24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zh-CN" sz="4400" b="0" strike="noStrike" spc="-1">
                <a:solidFill>
                  <a:srgbClr val="000000"/>
                </a:solidFill>
                <a:latin typeface="Calibri Light"/>
              </a:rPr>
              <a:t>マスタ タイトルの書式設定</a:t>
            </a:r>
            <a:endParaRPr lang="zh-CN"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マスタ テキストの書式設定</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Calibri"/>
              </a:rPr>
              <a:t>第 2 レベル</a:t>
            </a:r>
          </a:p>
          <a:p>
            <a:pPr marL="1143000" lvl="2" indent="-228240">
              <a:lnSpc>
                <a:spcPct val="90000"/>
              </a:lnSpc>
              <a:spcBef>
                <a:spcPts val="499"/>
              </a:spcBef>
              <a:buClr>
                <a:srgbClr val="000000"/>
              </a:buClr>
              <a:buFont typeface="Arial"/>
              <a:buChar char="•"/>
            </a:pPr>
            <a:r>
              <a:rPr lang="zh-CN" sz="2000" b="0" strike="noStrike" spc="-1">
                <a:solidFill>
                  <a:srgbClr val="000000"/>
                </a:solidFill>
                <a:latin typeface="Calibri"/>
              </a:rPr>
              <a:t>第 3 レベル</a:t>
            </a:r>
          </a:p>
          <a:p>
            <a:pPr marL="1600200" lvl="3" indent="-228240">
              <a:lnSpc>
                <a:spcPct val="90000"/>
              </a:lnSpc>
              <a:spcBef>
                <a:spcPts val="499"/>
              </a:spcBef>
              <a:buClr>
                <a:srgbClr val="000000"/>
              </a:buClr>
              <a:buFont typeface="Arial"/>
              <a:buChar char="•"/>
            </a:pPr>
            <a:r>
              <a:rPr lang="zh-CN" sz="1800" b="0" strike="noStrike" spc="-1">
                <a:solidFill>
                  <a:srgbClr val="000000"/>
                </a:solidFill>
                <a:latin typeface="Calibri"/>
              </a:rPr>
              <a:t>第 4 レベル</a:t>
            </a:r>
          </a:p>
          <a:p>
            <a:pPr marL="2057400" lvl="4" indent="-228240">
              <a:lnSpc>
                <a:spcPct val="90000"/>
              </a:lnSpc>
              <a:spcBef>
                <a:spcPts val="499"/>
              </a:spcBef>
              <a:buClr>
                <a:srgbClr val="000000"/>
              </a:buClr>
              <a:buFont typeface="Arial"/>
              <a:buChar char="•"/>
            </a:pPr>
            <a:r>
              <a:rPr lang="zh-CN" sz="1800" b="0" strike="noStrike" spc="-1">
                <a:solidFill>
                  <a:srgbClr val="000000"/>
                </a:solidFill>
                <a:latin typeface="Calibri"/>
              </a:rPr>
              <a:t>第 5 レベル</a:t>
            </a:r>
          </a:p>
        </p:txBody>
      </p:sp>
      <p:sp>
        <p:nvSpPr>
          <p:cNvPr id="43" name="PlaceHolder 3"/>
          <p:cNvSpPr>
            <a:spLocks noGrp="1"/>
          </p:cNvSpPr>
          <p:nvPr>
            <p:ph type="dt"/>
          </p:nvPr>
        </p:nvSpPr>
        <p:spPr>
          <a:xfrm>
            <a:off x="838080" y="6356520"/>
            <a:ext cx="2742840" cy="364680"/>
          </a:xfrm>
          <a:prstGeom prst="rect">
            <a:avLst/>
          </a:prstGeom>
        </p:spPr>
        <p:txBody>
          <a:bodyPr anchor="ctr"/>
          <a:lstStyle/>
          <a:p>
            <a:endParaRPr lang="en-US" sz="24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body"/>
          </p:nvPr>
        </p:nvSpPr>
        <p:spPr>
          <a:xfrm>
            <a:off x="838080" y="365040"/>
            <a:ext cx="10515240" cy="5811480"/>
          </a:xfrm>
          <a:prstGeom prst="rect">
            <a:avLst/>
          </a:prstGeom>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マスタ テキストの書式設定</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Calibri"/>
              </a:rPr>
              <a:t>第 2 レベル</a:t>
            </a:r>
          </a:p>
          <a:p>
            <a:pPr marL="1143000" lvl="2" indent="-228240">
              <a:lnSpc>
                <a:spcPct val="90000"/>
              </a:lnSpc>
              <a:spcBef>
                <a:spcPts val="499"/>
              </a:spcBef>
              <a:buClr>
                <a:srgbClr val="000000"/>
              </a:buClr>
              <a:buFont typeface="Arial"/>
              <a:buChar char="•"/>
            </a:pPr>
            <a:r>
              <a:rPr lang="zh-CN" sz="2000" b="0" strike="noStrike" spc="-1">
                <a:solidFill>
                  <a:srgbClr val="000000"/>
                </a:solidFill>
                <a:latin typeface="Calibri"/>
              </a:rPr>
              <a:t>第 3 レベル</a:t>
            </a:r>
          </a:p>
          <a:p>
            <a:pPr marL="1600200" lvl="3" indent="-228240">
              <a:lnSpc>
                <a:spcPct val="90000"/>
              </a:lnSpc>
              <a:spcBef>
                <a:spcPts val="499"/>
              </a:spcBef>
              <a:buClr>
                <a:srgbClr val="000000"/>
              </a:buClr>
              <a:buFont typeface="Arial"/>
              <a:buChar char="•"/>
            </a:pPr>
            <a:r>
              <a:rPr lang="zh-CN" sz="1800" b="0" strike="noStrike" spc="-1">
                <a:solidFill>
                  <a:srgbClr val="000000"/>
                </a:solidFill>
                <a:latin typeface="Calibri"/>
              </a:rPr>
              <a:t>第 4 レベル</a:t>
            </a:r>
          </a:p>
          <a:p>
            <a:pPr marL="2057400" lvl="4" indent="-228240">
              <a:lnSpc>
                <a:spcPct val="90000"/>
              </a:lnSpc>
              <a:spcBef>
                <a:spcPts val="499"/>
              </a:spcBef>
              <a:buClr>
                <a:srgbClr val="000000"/>
              </a:buClr>
              <a:buFont typeface="Arial"/>
              <a:buChar char="•"/>
            </a:pPr>
            <a:r>
              <a:rPr lang="zh-CN" sz="1800" b="0" strike="noStrike" spc="-1">
                <a:solidFill>
                  <a:srgbClr val="000000"/>
                </a:solidFill>
                <a:latin typeface="Calibri"/>
              </a:rPr>
              <a:t>第 5 レベル</a:t>
            </a:r>
          </a:p>
        </p:txBody>
      </p:sp>
      <p:sp>
        <p:nvSpPr>
          <p:cNvPr id="83" name="PlaceHolder 2"/>
          <p:cNvSpPr>
            <a:spLocks noGrp="1"/>
          </p:cNvSpPr>
          <p:nvPr>
            <p:ph type="dt"/>
          </p:nvPr>
        </p:nvSpPr>
        <p:spPr>
          <a:xfrm>
            <a:off x="838080" y="6356520"/>
            <a:ext cx="2742840" cy="364680"/>
          </a:xfrm>
          <a:prstGeom prst="rect">
            <a:avLst/>
          </a:prstGeom>
        </p:spPr>
        <p:txBody>
          <a:bodyPr anchor="ctr"/>
          <a:lstStyle/>
          <a:p>
            <a:endParaRPr lang="en-US" sz="2400" b="0" strike="noStrike" spc="-1">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lstStyle/>
          <a:p>
            <a:endParaRPr lang="en-US" sz="2400" b="0" strike="noStrike" spc="-1">
              <a:latin typeface="Times New Roman"/>
            </a:endParaRPr>
          </a:p>
        </p:txBody>
      </p:sp>
      <p:sp>
        <p:nvSpPr>
          <p:cNvPr id="86" name="PlaceHolder 5"/>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a:noFill/>
          </a:ln>
        </p:spPr>
        <p:txBody>
          <a:bodyPr anchor="b"/>
          <a:lstStyle/>
          <a:p>
            <a:pPr algn="ctr">
              <a:lnSpc>
                <a:spcPct val="90000"/>
              </a:lnSpc>
            </a:pPr>
            <a:r>
              <a:rPr lang="zh-CN" sz="6000" b="0" strike="noStrike" spc="-1">
                <a:solidFill>
                  <a:srgbClr val="000000"/>
                </a:solidFill>
                <a:latin typeface="Calibri Light"/>
              </a:rPr>
              <a:t>ソフトウエア総合演習</a:t>
            </a:r>
            <a:br/>
            <a:r>
              <a:rPr lang="zh-CN" sz="6000" b="0" strike="noStrike" spc="-1">
                <a:solidFill>
                  <a:srgbClr val="000000"/>
                </a:solidFill>
                <a:latin typeface="Calibri Light"/>
              </a:rPr>
              <a:t>中間プレゼンテーション</a:t>
            </a:r>
            <a:endParaRPr lang="zh-CN" sz="6000" b="0" strike="noStrike" spc="-1">
              <a:solidFill>
                <a:srgbClr val="000000"/>
              </a:solidFill>
              <a:latin typeface="Calibri"/>
            </a:endParaRPr>
          </a:p>
        </p:txBody>
      </p:sp>
      <p:sp>
        <p:nvSpPr>
          <p:cNvPr id="124" name="TextShape 2"/>
          <p:cNvSpPr txBox="1"/>
          <p:nvPr/>
        </p:nvSpPr>
        <p:spPr>
          <a:xfrm>
            <a:off x="1523880" y="3602160"/>
            <a:ext cx="9143640" cy="1655280"/>
          </a:xfrm>
          <a:prstGeom prst="rect">
            <a:avLst/>
          </a:prstGeom>
          <a:noFill/>
          <a:ln>
            <a:noFill/>
          </a:ln>
        </p:spPr>
        <p:txBody>
          <a:bodyPr/>
          <a:lstStyle/>
          <a:p>
            <a:pPr algn="ctr">
              <a:lnSpc>
                <a:spcPct val="90000"/>
              </a:lnSpc>
              <a:spcBef>
                <a:spcPts val="1001"/>
              </a:spcBef>
            </a:pPr>
            <a:r>
              <a:rPr lang="en-US" sz="2400" b="0" strike="noStrike" spc="-1" dirty="0">
                <a:solidFill>
                  <a:srgbClr val="000000"/>
                </a:solidFill>
                <a:latin typeface="Calibri"/>
              </a:rPr>
              <a:t>Team name: </a:t>
            </a:r>
            <a:r>
              <a:rPr lang="en-US" sz="2400" b="0" strike="noStrike" spc="-1" dirty="0" err="1">
                <a:solidFill>
                  <a:srgbClr val="000000"/>
                </a:solidFill>
                <a:latin typeface="Calibri"/>
              </a:rPr>
              <a:t>login_failed</a:t>
            </a:r>
            <a:endParaRPr lang="en-US" sz="2400" b="0" strike="noStrike" spc="-1" dirty="0">
              <a:solidFill>
                <a:srgbClr val="000000"/>
              </a:solidFill>
              <a:latin typeface="Calibri"/>
            </a:endParaRPr>
          </a:p>
          <a:p>
            <a:pPr algn="ctr">
              <a:lnSpc>
                <a:spcPct val="90000"/>
              </a:lnSpc>
              <a:spcBef>
                <a:spcPts val="1001"/>
              </a:spcBef>
            </a:pPr>
            <a:r>
              <a:rPr lang="en-US" sz="2400" spc="-1" dirty="0">
                <a:solidFill>
                  <a:srgbClr val="000000"/>
                </a:solidFill>
                <a:latin typeface="Calibri"/>
              </a:rPr>
              <a:t>member</a:t>
            </a:r>
            <a:endParaRPr lang="en-US" sz="2400" b="0" strike="noStrike" spc="-1" dirty="0">
              <a:solidFill>
                <a:srgbClr val="000000"/>
              </a:solidFill>
              <a:latin typeface="Calibri"/>
            </a:endParaRPr>
          </a:p>
          <a:p>
            <a:pPr algn="ctr">
              <a:lnSpc>
                <a:spcPct val="90000"/>
              </a:lnSpc>
              <a:spcBef>
                <a:spcPts val="1001"/>
              </a:spcBef>
            </a:pPr>
            <a:r>
              <a:rPr lang="en-US" sz="2400" b="0" strike="noStrike" spc="-1" dirty="0">
                <a:solidFill>
                  <a:srgbClr val="000000"/>
                </a:solidFill>
                <a:latin typeface="Calibri"/>
              </a:rPr>
              <a:t>s1250052 </a:t>
            </a:r>
            <a:r>
              <a:rPr lang="en-US" sz="2400" b="0" strike="noStrike" spc="-1" dirty="0" err="1">
                <a:solidFill>
                  <a:srgbClr val="000000"/>
                </a:solidFill>
                <a:latin typeface="Calibri"/>
              </a:rPr>
              <a:t>佐原</a:t>
            </a:r>
            <a:r>
              <a:rPr lang="en-US" sz="2400" b="0" strike="noStrike" spc="-1" dirty="0">
                <a:solidFill>
                  <a:srgbClr val="000000"/>
                </a:solidFill>
                <a:latin typeface="Calibri"/>
              </a:rPr>
              <a:t>　</a:t>
            </a:r>
            <a:r>
              <a:rPr lang="en-US" sz="2400" b="0" strike="noStrike" spc="-1" dirty="0" err="1">
                <a:solidFill>
                  <a:srgbClr val="000000"/>
                </a:solidFill>
                <a:latin typeface="Calibri"/>
              </a:rPr>
              <a:t>直樹</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rPr>
              <a:t>s1250116 竹村　佳祐</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入力例2</a:t>
            </a:r>
            <a:endParaRPr lang="zh-CN" sz="4400" b="0" strike="noStrike" spc="-1">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コースサイトの入力例3を用い、結果の出力、可視化を行った</a:t>
            </a:r>
          </a:p>
          <a:p>
            <a:pPr>
              <a:lnSpc>
                <a:spcPct val="90000"/>
              </a:lnSpc>
              <a:spcBef>
                <a:spcPts val="1001"/>
              </a:spcBef>
            </a:pPr>
            <a:r>
              <a:rPr lang="zh-CN" sz="2800" b="0" strike="noStrike" spc="-1">
                <a:solidFill>
                  <a:srgbClr val="000000"/>
                </a:solidFill>
                <a:latin typeface="Calibri"/>
              </a:rPr>
              <a:t>入力：4 2 0 0</a:t>
            </a:r>
          </a:p>
          <a:p>
            <a:pPr>
              <a:lnSpc>
                <a:spcPct val="90000"/>
              </a:lnSpc>
              <a:spcBef>
                <a:spcPts val="1001"/>
              </a:spcBef>
            </a:pPr>
            <a:r>
              <a:rPr lang="zh-CN" sz="2800" b="0" strike="noStrike" spc="-1">
                <a:solidFill>
                  <a:srgbClr val="000000"/>
                </a:solidFill>
                <a:latin typeface="Calibri"/>
              </a:rPr>
              <a:t>	5 5</a:t>
            </a:r>
          </a:p>
          <a:p>
            <a:pPr>
              <a:lnSpc>
                <a:spcPct val="90000"/>
              </a:lnSpc>
              <a:spcBef>
                <a:spcPts val="1001"/>
              </a:spcBef>
            </a:pPr>
            <a:r>
              <a:rPr lang="zh-CN" sz="2800" b="0" strike="noStrike" spc="-1">
                <a:solidFill>
                  <a:srgbClr val="000000"/>
                </a:solidFill>
                <a:latin typeface="Calibri"/>
              </a:rPr>
              <a:t>	9 5</a:t>
            </a:r>
          </a:p>
          <a:p>
            <a:pPr>
              <a:lnSpc>
                <a:spcPct val="90000"/>
              </a:lnSpc>
              <a:spcBef>
                <a:spcPts val="1001"/>
              </a:spcBef>
            </a:pPr>
            <a:r>
              <a:rPr lang="zh-CN" sz="2800" b="0" strike="noStrike" spc="-1">
                <a:solidFill>
                  <a:srgbClr val="000000"/>
                </a:solidFill>
                <a:latin typeface="Calibri"/>
              </a:rPr>
              <a:t>	4 7</a:t>
            </a:r>
          </a:p>
          <a:p>
            <a:pPr>
              <a:lnSpc>
                <a:spcPct val="90000"/>
              </a:lnSpc>
              <a:spcBef>
                <a:spcPts val="1001"/>
              </a:spcBef>
            </a:pPr>
            <a:r>
              <a:rPr lang="zh-CN" sz="2800" b="0" strike="noStrike" spc="-1">
                <a:solidFill>
                  <a:srgbClr val="000000"/>
                </a:solidFill>
                <a:latin typeface="Calibri"/>
              </a:rPr>
              <a:t>	7 1</a:t>
            </a:r>
          </a:p>
          <a:p>
            <a:pPr>
              <a:lnSpc>
                <a:spcPct val="90000"/>
              </a:lnSpc>
              <a:spcBef>
                <a:spcPts val="1001"/>
              </a:spcBef>
            </a:pPr>
            <a:r>
              <a:rPr lang="zh-CN" sz="2800" b="0" strike="noStrike" spc="-1">
                <a:solidFill>
                  <a:srgbClr val="000000"/>
                </a:solidFill>
                <a:latin typeface="Calibri"/>
              </a:rPr>
              <a:t>	1 2</a:t>
            </a:r>
          </a:p>
          <a:p>
            <a:pPr>
              <a:lnSpc>
                <a:spcPct val="90000"/>
              </a:lnSpc>
              <a:spcBef>
                <a:spcPts val="1001"/>
              </a:spcBef>
            </a:pPr>
            <a:r>
              <a:rPr lang="zh-CN" sz="2800" b="0" strike="noStrike" spc="-1">
                <a:solidFill>
                  <a:srgbClr val="000000"/>
                </a:solidFill>
                <a:latin typeface="Calibri"/>
              </a:rPr>
              <a:t>	3 4</a:t>
            </a:r>
          </a:p>
          <a:p>
            <a:pPr>
              <a:lnSpc>
                <a:spcPct val="90000"/>
              </a:lnSpc>
              <a:spcBef>
                <a:spcPts val="1001"/>
              </a:spcBef>
            </a:pPr>
            <a:r>
              <a:rPr lang="zh-CN" sz="2800" b="0" strike="noStrike" spc="-1">
                <a:solidFill>
                  <a:srgbClr val="000000"/>
                </a:solidFill>
                <a:latin typeface="Calibri"/>
              </a:rPr>
              <a:t>出力：NA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データの可視化</a:t>
            </a:r>
            <a:endParaRPr lang="zh-CN" sz="4400" b="0" strike="noStrike" spc="-1">
              <a:solidFill>
                <a:srgbClr val="000000"/>
              </a:solidFill>
              <a:latin typeface="Calibri"/>
            </a:endParaRPr>
          </a:p>
        </p:txBody>
      </p:sp>
      <p:pic>
        <p:nvPicPr>
          <p:cNvPr id="142" name="コンテンツプレースホルダ 3"/>
          <p:cNvPicPr/>
          <p:nvPr/>
        </p:nvPicPr>
        <p:blipFill>
          <a:blip r:embed="rId2"/>
          <a:stretch/>
        </p:blipFill>
        <p:spPr>
          <a:xfrm>
            <a:off x="3197880" y="1825560"/>
            <a:ext cx="5794560" cy="435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開発状況：小課題２</a:t>
            </a:r>
            <a:endParaRPr lang="zh-CN" sz="4400" b="0" strike="noStrike" spc="-1">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前の課題の交差条件に加え、バブルソートを用いてソートをした。</a:t>
            </a:r>
          </a:p>
          <a:p>
            <a:pPr>
              <a:lnSpc>
                <a:spcPct val="90000"/>
              </a:lnSpc>
              <a:spcBef>
                <a:spcPts val="1001"/>
              </a:spcBef>
            </a:pPr>
            <a:r>
              <a:rPr lang="zh-CN" sz="2800" b="0" strike="noStrike" spc="-1">
                <a:solidFill>
                  <a:srgbClr val="000000"/>
                </a:solidFill>
                <a:latin typeface="Calibri"/>
              </a:rPr>
              <a:t>バブルソートを用いた理由としては要素数が極端に多くならないとされるため、実装がより簡易でわかりやすいバブルソートを用いた。</a:t>
            </a:r>
          </a:p>
          <a:p>
            <a:pPr>
              <a:lnSpc>
                <a:spcPct val="90000"/>
              </a:lnSpc>
              <a:spcBef>
                <a:spcPts val="1001"/>
              </a:spcBef>
            </a:pPr>
            <a:endParaRPr lang="zh-CN" sz="2800" b="0" strike="noStrike" spc="-1">
              <a:solidFill>
                <a:srgbClr val="000000"/>
              </a:solidFill>
              <a:latin typeface="Calibri"/>
            </a:endParaRPr>
          </a:p>
          <a:p>
            <a:pPr>
              <a:lnSpc>
                <a:spcPct val="90000"/>
              </a:lnSpc>
              <a:spcBef>
                <a:spcPts val="1001"/>
              </a:spcBef>
            </a:pPr>
            <a:r>
              <a:rPr lang="zh-CN" sz="2800" b="0" strike="noStrike" spc="-1">
                <a:solidFill>
                  <a:srgbClr val="000000"/>
                </a:solidFill>
                <a:latin typeface="Calibri"/>
              </a:rPr>
              <a:t>次項にてバブルソートのアルゴリズムと追加したソースコードの解説をする。</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 name="Table 1"/>
          <p:cNvGraphicFramePr/>
          <p:nvPr/>
        </p:nvGraphicFramePr>
        <p:xfrm>
          <a:off x="1828800" y="1130400"/>
          <a:ext cx="8037000" cy="4960800"/>
        </p:xfrm>
        <a:graphic>
          <a:graphicData uri="http://schemas.openxmlformats.org/drawingml/2006/table">
            <a:tbl>
              <a:tblPr/>
              <a:tblGrid>
                <a:gridCol w="1749960">
                  <a:extLst>
                    <a:ext uri="{9D8B030D-6E8A-4147-A177-3AD203B41FA5}">
                      <a16:colId xmlns:a16="http://schemas.microsoft.com/office/drawing/2014/main" val="20000"/>
                    </a:ext>
                  </a:extLst>
                </a:gridCol>
                <a:gridCol w="3607920">
                  <a:extLst>
                    <a:ext uri="{9D8B030D-6E8A-4147-A177-3AD203B41FA5}">
                      <a16:colId xmlns:a16="http://schemas.microsoft.com/office/drawing/2014/main" val="20001"/>
                    </a:ext>
                  </a:extLst>
                </a:gridCol>
                <a:gridCol w="2679120">
                  <a:extLst>
                    <a:ext uri="{9D8B030D-6E8A-4147-A177-3AD203B41FA5}">
                      <a16:colId xmlns:a16="http://schemas.microsoft.com/office/drawing/2014/main" val="20002"/>
                    </a:ext>
                  </a:extLst>
                </a:gridCol>
              </a:tblGrid>
              <a:tr h="914760">
                <a:tc>
                  <a:txBody>
                    <a:bodyPr/>
                    <a:lstStyle/>
                    <a:p>
                      <a:pPr>
                        <a:lnSpc>
                          <a:spcPct val="100000"/>
                        </a:lnSpc>
                      </a:pPr>
                      <a:r>
                        <a:rPr lang="en-US" sz="1800" b="1" strike="noStrike" spc="-1">
                          <a:solidFill>
                            <a:srgbClr val="FFFFFF"/>
                          </a:solidFill>
                          <a:latin typeface="Calibri"/>
                        </a:rPr>
                        <a:t>Step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800" b="1" strike="noStrike" spc="-1">
                          <a:solidFill>
                            <a:srgbClr val="FFFFFF"/>
                          </a:solidFill>
                          <a:latin typeface="Calibri"/>
                        </a:rPr>
                        <a:t>操作</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800" b="1" strike="noStrike" spc="-1">
                          <a:solidFill>
                            <a:srgbClr val="FFFFFF"/>
                          </a:solidFill>
                          <a:latin typeface="Calibri"/>
                        </a:rPr>
                        <a:t>分岐やその後の動作</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914760">
                <a:tc>
                  <a:txBody>
                    <a:bodyPr/>
                    <a:lstStyle/>
                    <a:p>
                      <a:pPr>
                        <a:lnSpc>
                          <a:spcPct val="100000"/>
                        </a:lnSpc>
                      </a:pPr>
                      <a:r>
                        <a:rPr lang="en-US" sz="1800" b="0" strike="noStrike" spc="-1">
                          <a:solidFill>
                            <a:srgbClr val="000000"/>
                          </a:solidFill>
                          <a:latin typeface="Calibri"/>
                        </a:rPr>
                        <a:t>Step1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i番目の要素＞j番目の要素</a:t>
                      </a:r>
                      <a:endParaRPr lang="en-US" sz="1800" b="0" strike="noStrike" spc="-1">
                        <a:latin typeface="Arial"/>
                      </a:endParaRPr>
                    </a:p>
                    <a:p>
                      <a:pPr>
                        <a:lnSpc>
                          <a:spcPct val="100000"/>
                        </a:lnSpc>
                      </a:pPr>
                      <a:r>
                        <a:rPr lang="en-US" sz="1800" b="0" strike="noStrike" spc="-1">
                          <a:solidFill>
                            <a:srgbClr val="000000"/>
                          </a:solidFill>
                          <a:latin typeface="Calibri"/>
                        </a:rPr>
                        <a:t>else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Step2</a:t>
                      </a:r>
                      <a:endParaRPr lang="en-US" sz="1800" b="0" strike="noStrike" spc="-1">
                        <a:latin typeface="Arial"/>
                      </a:endParaRPr>
                    </a:p>
                    <a:p>
                      <a:pPr>
                        <a:lnSpc>
                          <a:spcPct val="100000"/>
                        </a:lnSpc>
                      </a:pPr>
                      <a:r>
                        <a:rPr lang="en-US" sz="1800" b="0" strike="noStrike" spc="-1">
                          <a:solidFill>
                            <a:srgbClr val="000000"/>
                          </a:solidFill>
                          <a:latin typeface="Calibri"/>
                        </a:rPr>
                        <a:t>Step3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915480">
                <a:tc>
                  <a:txBody>
                    <a:bodyPr/>
                    <a:lstStyle/>
                    <a:p>
                      <a:pPr>
                        <a:lnSpc>
                          <a:spcPct val="100000"/>
                        </a:lnSpc>
                      </a:pPr>
                      <a:r>
                        <a:rPr lang="en-US" sz="1800" b="0" strike="noStrike" spc="-1">
                          <a:solidFill>
                            <a:srgbClr val="000000"/>
                          </a:solidFill>
                          <a:latin typeface="Calibri"/>
                        </a:rPr>
                        <a:t>Step2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800" b="0" strike="noStrike" spc="-1">
                          <a:solidFill>
                            <a:srgbClr val="000000"/>
                          </a:solidFill>
                          <a:latin typeface="Calibri"/>
                        </a:rPr>
                        <a:t>i番目の要素とj番目の要素の入れ替え</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ja-JP"/>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755640">
                <a:tc>
                  <a:txBody>
                    <a:bodyPr/>
                    <a:lstStyle/>
                    <a:p>
                      <a:pPr>
                        <a:lnSpc>
                          <a:spcPct val="100000"/>
                        </a:lnSpc>
                      </a:pPr>
                      <a:r>
                        <a:rPr lang="en-US" sz="1800" b="0" strike="noStrike" spc="-1">
                          <a:solidFill>
                            <a:srgbClr val="000000"/>
                          </a:solidFill>
                          <a:latin typeface="Calibri"/>
                        </a:rPr>
                        <a:t>Step3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j&gt;i</a:t>
                      </a:r>
                      <a:endParaRPr lang="en-US" sz="1800" b="0" strike="noStrike" spc="-1">
                        <a:latin typeface="Arial"/>
                      </a:endParaRPr>
                    </a:p>
                    <a:p>
                      <a:pPr>
                        <a:lnSpc>
                          <a:spcPct val="100000"/>
                        </a:lnSpc>
                      </a:pPr>
                      <a:r>
                        <a:rPr lang="en-US" sz="1800" b="0" strike="noStrike" spc="-1">
                          <a:solidFill>
                            <a:srgbClr val="000000"/>
                          </a:solidFill>
                          <a:latin typeface="Calibri"/>
                        </a:rPr>
                        <a:t>j=i</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j=j-1:Step1</a:t>
                      </a:r>
                      <a:endParaRPr lang="en-US" sz="1800" b="0" strike="noStrike" spc="-1">
                        <a:latin typeface="Arial"/>
                      </a:endParaRPr>
                    </a:p>
                    <a:p>
                      <a:pPr>
                        <a:lnSpc>
                          <a:spcPct val="100000"/>
                        </a:lnSpc>
                      </a:pPr>
                      <a:r>
                        <a:rPr lang="en-US" sz="1800" b="0" strike="noStrike" spc="-1">
                          <a:solidFill>
                            <a:srgbClr val="000000"/>
                          </a:solidFill>
                          <a:latin typeface="Calibri"/>
                        </a:rPr>
                        <a:t>Step4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914760">
                <a:tc>
                  <a:txBody>
                    <a:bodyPr/>
                    <a:lstStyle/>
                    <a:p>
                      <a:pPr>
                        <a:lnSpc>
                          <a:spcPct val="100000"/>
                        </a:lnSpc>
                      </a:pPr>
                      <a:r>
                        <a:rPr lang="en-US" sz="1800" b="0" strike="noStrike" spc="-1">
                          <a:solidFill>
                            <a:srgbClr val="000000"/>
                          </a:solidFill>
                          <a:latin typeface="Calibri"/>
                        </a:rPr>
                        <a:t>Step4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800" b="0" strike="noStrike" spc="-1">
                          <a:solidFill>
                            <a:srgbClr val="000000"/>
                          </a:solidFill>
                          <a:latin typeface="Calibri"/>
                        </a:rPr>
                        <a:t>i&lt;交差地点の要素数</a:t>
                      </a:r>
                      <a:endParaRPr lang="en-US" sz="1800" b="0" strike="noStrike" spc="-1">
                        <a:latin typeface="Arial"/>
                      </a:endParaRPr>
                    </a:p>
                    <a:p>
                      <a:pPr>
                        <a:lnSpc>
                          <a:spcPct val="100000"/>
                        </a:lnSpc>
                      </a:pPr>
                      <a:r>
                        <a:rPr lang="en-US" sz="1800" b="0" strike="noStrike" spc="-1">
                          <a:solidFill>
                            <a:srgbClr val="000000"/>
                          </a:solidFill>
                          <a:latin typeface="Calibri"/>
                        </a:rPr>
                        <a:t>i=交差地点の要素数</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800" b="0" strike="noStrike" spc="-1">
                          <a:solidFill>
                            <a:srgbClr val="000000"/>
                          </a:solidFill>
                          <a:latin typeface="Calibri"/>
                        </a:rPr>
                        <a:t>i=i+1:Step1</a:t>
                      </a:r>
                      <a:endParaRPr lang="en-US" sz="1800" b="0" strike="noStrike" spc="-1">
                        <a:latin typeface="Arial"/>
                      </a:endParaRPr>
                    </a:p>
                    <a:p>
                      <a:pPr>
                        <a:lnSpc>
                          <a:spcPct val="100000"/>
                        </a:lnSpc>
                      </a:pPr>
                      <a:r>
                        <a:rPr lang="en-US" sz="1800" b="0" strike="noStrike" spc="-1">
                          <a:solidFill>
                            <a:srgbClr val="000000"/>
                          </a:solidFill>
                          <a:latin typeface="Calibri"/>
                        </a:rPr>
                        <a:t>Step5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45400">
                <a:tc>
                  <a:txBody>
                    <a:bodyPr/>
                    <a:lstStyle/>
                    <a:p>
                      <a:pPr>
                        <a:lnSpc>
                          <a:spcPct val="100000"/>
                        </a:lnSpc>
                      </a:pPr>
                      <a:r>
                        <a:rPr lang="en-US" sz="1800" b="0" strike="noStrike" spc="-1">
                          <a:solidFill>
                            <a:srgbClr val="000000"/>
                          </a:solidFill>
                          <a:latin typeface="Calibri"/>
                        </a:rPr>
                        <a:t>Step5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交差地点の出力</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ja-JP"/>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bl>
          </a:graphicData>
        </a:graphic>
      </p:graphicFrame>
      <p:sp>
        <p:nvSpPr>
          <p:cNvPr id="146" name="CustomShape 2"/>
          <p:cNvSpPr/>
          <p:nvPr/>
        </p:nvSpPr>
        <p:spPr>
          <a:xfrm>
            <a:off x="2163960" y="374760"/>
            <a:ext cx="704124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b="0" strike="noStrike" spc="-1">
                <a:solidFill>
                  <a:srgbClr val="000000"/>
                </a:solidFill>
                <a:latin typeface="Calibri"/>
              </a:rPr>
              <a:t>バブルソートのアルゴリズム</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コンテンツプレースホルダ 5"/>
          <p:cNvPicPr/>
          <p:nvPr/>
        </p:nvPicPr>
        <p:blipFill>
          <a:blip r:embed="rId2"/>
          <a:stretch/>
        </p:blipFill>
        <p:spPr>
          <a:xfrm>
            <a:off x="2088360" y="695880"/>
            <a:ext cx="6738120" cy="5187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ソースコードの説明</a:t>
            </a:r>
            <a:endParaRPr lang="zh-CN" sz="4400" b="0" strike="noStrike" spc="-1">
              <a:solidFill>
                <a:srgbClr val="000000"/>
              </a:solidFill>
              <a:latin typeface="Calibri"/>
            </a:endParaRPr>
          </a:p>
        </p:txBody>
      </p:sp>
      <p:sp>
        <p:nvSpPr>
          <p:cNvPr id="149"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28~34行目：search関数を用いて交差地点を求め、そのx,y座標がINF(交差地点なし)でなければvector型のcross変数に追加</a:t>
            </a:r>
          </a:p>
          <a:p>
            <a:pPr>
              <a:lnSpc>
                <a:spcPct val="90000"/>
              </a:lnSpc>
              <a:spcBef>
                <a:spcPts val="1001"/>
              </a:spcBef>
            </a:pPr>
            <a:endParaRPr lang="zh-CN"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35~48行目：バブルソートの実装</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49行目：結果の出力</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入力例１</a:t>
            </a:r>
            <a:endParaRPr lang="zh-CN" sz="4400" b="0" strike="noStrike" spc="-1">
              <a:solidFill>
                <a:srgbClr val="000000"/>
              </a:solidFill>
              <a:latin typeface="Calibri"/>
            </a:endParaRPr>
          </a:p>
        </p:txBody>
      </p:sp>
      <p:sp>
        <p:nvSpPr>
          <p:cNvPr id="151" name="TextShape 2"/>
          <p:cNvSpPr txBox="1"/>
          <p:nvPr/>
        </p:nvSpPr>
        <p:spPr>
          <a:xfrm>
            <a:off x="838080" y="1825560"/>
            <a:ext cx="10515240" cy="43509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コースサイトの入力例を用いて、結果を出力、可視化する</a:t>
            </a:r>
          </a:p>
          <a:p>
            <a:pPr>
              <a:lnSpc>
                <a:spcPct val="90000"/>
              </a:lnSpc>
              <a:spcBef>
                <a:spcPts val="1001"/>
              </a:spcBef>
            </a:pPr>
            <a:r>
              <a:rPr lang="zh-CN" sz="2800" b="0" strike="noStrike" spc="-1">
                <a:solidFill>
                  <a:srgbClr val="000000"/>
                </a:solidFill>
                <a:latin typeface="Calibri"/>
              </a:rPr>
              <a:t>入力：6 5 0 0</a:t>
            </a:r>
          </a:p>
          <a:p>
            <a:pPr>
              <a:lnSpc>
                <a:spcPct val="90000"/>
              </a:lnSpc>
              <a:spcBef>
                <a:spcPts val="1001"/>
              </a:spcBef>
            </a:pPr>
            <a:r>
              <a:rPr lang="zh-CN" sz="2800" b="0" strike="noStrike" spc="-1">
                <a:solidFill>
                  <a:srgbClr val="000000"/>
                </a:solidFill>
                <a:latin typeface="Calibri"/>
              </a:rPr>
              <a:t>	0 0		3 5</a:t>
            </a:r>
          </a:p>
          <a:p>
            <a:pPr>
              <a:lnSpc>
                <a:spcPct val="90000"/>
              </a:lnSpc>
              <a:spcBef>
                <a:spcPts val="1001"/>
              </a:spcBef>
            </a:pPr>
            <a:r>
              <a:rPr lang="zh-CN" sz="2800" b="0" strike="noStrike" spc="-1">
                <a:solidFill>
                  <a:srgbClr val="000000"/>
                </a:solidFill>
                <a:latin typeface="Calibri"/>
              </a:rPr>
              <a:t>	2 5		4 6</a:t>
            </a:r>
          </a:p>
          <a:p>
            <a:pPr>
              <a:lnSpc>
                <a:spcPct val="90000"/>
              </a:lnSpc>
              <a:spcBef>
                <a:spcPts val="1001"/>
              </a:spcBef>
            </a:pPr>
            <a:r>
              <a:rPr lang="zh-CN" sz="2800" b="0" strike="noStrike" spc="-1">
                <a:solidFill>
                  <a:srgbClr val="000000"/>
                </a:solidFill>
                <a:latin typeface="Calibri"/>
              </a:rPr>
              <a:t>	4 7		出力：	3.66667 3.66667</a:t>
            </a:r>
          </a:p>
          <a:p>
            <a:pPr>
              <a:lnSpc>
                <a:spcPct val="90000"/>
              </a:lnSpc>
              <a:spcBef>
                <a:spcPts val="1001"/>
              </a:spcBef>
            </a:pPr>
            <a:r>
              <a:rPr lang="zh-CN" sz="2800" b="0" strike="noStrike" spc="-1">
                <a:solidFill>
                  <a:srgbClr val="000000"/>
                </a:solidFill>
                <a:latin typeface="Calibri"/>
              </a:rPr>
              <a:t>	5 5			4.86885 2.70492</a:t>
            </a:r>
          </a:p>
          <a:p>
            <a:pPr>
              <a:lnSpc>
                <a:spcPct val="90000"/>
              </a:lnSpc>
              <a:spcBef>
                <a:spcPts val="1001"/>
              </a:spcBef>
            </a:pPr>
            <a:r>
              <a:rPr lang="zh-CN" sz="2800" b="0" strike="noStrike" spc="-1">
                <a:solidFill>
                  <a:srgbClr val="000000"/>
                </a:solidFill>
                <a:latin typeface="Calibri"/>
              </a:rPr>
              <a:t>	1 4			5.86957 3.26086</a:t>
            </a:r>
          </a:p>
          <a:p>
            <a:pPr>
              <a:lnSpc>
                <a:spcPct val="90000"/>
              </a:lnSpc>
              <a:spcBef>
                <a:spcPts val="1001"/>
              </a:spcBef>
            </a:pPr>
            <a:r>
              <a:rPr lang="zh-CN" sz="2800" b="0" strike="noStrike" spc="-1">
                <a:solidFill>
                  <a:srgbClr val="000000"/>
                </a:solidFill>
                <a:latin typeface="Calibri"/>
              </a:rPr>
              <a:t>	1 6</a:t>
            </a:r>
          </a:p>
          <a:p>
            <a:pPr>
              <a:lnSpc>
                <a:spcPct val="90000"/>
              </a:lnSpc>
              <a:spcBef>
                <a:spcPts val="1001"/>
              </a:spcBef>
            </a:pPr>
            <a:r>
              <a:rPr lang="zh-CN" sz="2800" b="0" strike="noStrike" spc="-1">
                <a:solidFill>
                  <a:srgbClr val="000000"/>
                </a:solidFill>
                <a:latin typeface="Calibri"/>
              </a:rPr>
              <a:t>	2 5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データの可視化</a:t>
            </a:r>
            <a:endParaRPr lang="zh-CN" sz="4400" b="0" strike="noStrike" spc="-1">
              <a:solidFill>
                <a:srgbClr val="000000"/>
              </a:solidFill>
              <a:latin typeface="Calibri"/>
            </a:endParaRPr>
          </a:p>
        </p:txBody>
      </p:sp>
      <p:pic>
        <p:nvPicPr>
          <p:cNvPr id="153" name="コンテンツプレースホルダ 3"/>
          <p:cNvPicPr/>
          <p:nvPr/>
        </p:nvPicPr>
        <p:blipFill>
          <a:blip r:embed="rId2"/>
          <a:stretch/>
        </p:blipFill>
        <p:spPr>
          <a:xfrm>
            <a:off x="2724120" y="1690920"/>
            <a:ext cx="6743520" cy="4879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入力例２</a:t>
            </a:r>
            <a:endParaRPr lang="zh-CN" sz="4400" b="0" strike="noStrike" spc="-1">
              <a:solidFill>
                <a:srgbClr val="000000"/>
              </a:solidFill>
              <a:latin typeface="Calibri"/>
            </a:endParaRPr>
          </a:p>
        </p:txBody>
      </p:sp>
      <p:sp>
        <p:nvSpPr>
          <p:cNvPr id="155" name="TextShape 2"/>
          <p:cNvSpPr txBox="1"/>
          <p:nvPr/>
        </p:nvSpPr>
        <p:spPr>
          <a:xfrm>
            <a:off x="838080" y="1825560"/>
            <a:ext cx="10515240" cy="43509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テストデータを作成し、それを用いて実行、可視化した。</a:t>
            </a:r>
          </a:p>
          <a:p>
            <a:pPr>
              <a:lnSpc>
                <a:spcPct val="90000"/>
              </a:lnSpc>
              <a:spcBef>
                <a:spcPts val="1001"/>
              </a:spcBef>
            </a:pPr>
            <a:r>
              <a:rPr lang="zh-CN" sz="2800" b="0" strike="noStrike" spc="-1">
                <a:solidFill>
                  <a:srgbClr val="000000"/>
                </a:solidFill>
                <a:latin typeface="Calibri"/>
              </a:rPr>
              <a:t>入力：7 8 0 0	1 2		出力：2 4</a:t>
            </a:r>
          </a:p>
          <a:p>
            <a:pPr>
              <a:lnSpc>
                <a:spcPct val="90000"/>
              </a:lnSpc>
              <a:spcBef>
                <a:spcPts val="1001"/>
              </a:spcBef>
            </a:pPr>
            <a:r>
              <a:rPr lang="zh-CN" sz="2800" b="0" strike="noStrike" spc="-1">
                <a:solidFill>
                  <a:srgbClr val="000000"/>
                </a:solidFill>
                <a:latin typeface="Calibri"/>
              </a:rPr>
              <a:t>0 0 		1 3				3 4</a:t>
            </a:r>
          </a:p>
          <a:p>
            <a:pPr>
              <a:lnSpc>
                <a:spcPct val="90000"/>
              </a:lnSpc>
              <a:spcBef>
                <a:spcPts val="1001"/>
              </a:spcBef>
            </a:pPr>
            <a:r>
              <a:rPr lang="zh-CN" sz="2800" b="0" strike="noStrike" spc="-1">
                <a:solidFill>
                  <a:srgbClr val="000000"/>
                </a:solidFill>
                <a:latin typeface="Calibri"/>
              </a:rPr>
              <a:t>2 2		1 4				4 2</a:t>
            </a:r>
          </a:p>
          <a:p>
            <a:pPr>
              <a:lnSpc>
                <a:spcPct val="90000"/>
              </a:lnSpc>
              <a:spcBef>
                <a:spcPts val="1001"/>
              </a:spcBef>
            </a:pPr>
            <a:r>
              <a:rPr lang="zh-CN" sz="2800" b="0" strike="noStrike" spc="-1">
                <a:solidFill>
                  <a:srgbClr val="000000"/>
                </a:solidFill>
                <a:latin typeface="Calibri"/>
              </a:rPr>
              <a:t>4 0		2 6				4 3</a:t>
            </a:r>
          </a:p>
          <a:p>
            <a:pPr>
              <a:lnSpc>
                <a:spcPct val="90000"/>
              </a:lnSpc>
              <a:spcBef>
                <a:spcPts val="1001"/>
              </a:spcBef>
            </a:pPr>
            <a:r>
              <a:rPr lang="zh-CN" sz="2800" b="0" strike="noStrike" spc="-1">
                <a:solidFill>
                  <a:srgbClr val="000000"/>
                </a:solidFill>
                <a:latin typeface="Calibri"/>
              </a:rPr>
              <a:t>0 4		2 7</a:t>
            </a:r>
          </a:p>
          <a:p>
            <a:pPr>
              <a:lnSpc>
                <a:spcPct val="90000"/>
              </a:lnSpc>
              <a:spcBef>
                <a:spcPts val="1001"/>
              </a:spcBef>
            </a:pPr>
            <a:r>
              <a:rPr lang="zh-CN" sz="2800" b="0" strike="noStrike" spc="-1">
                <a:solidFill>
                  <a:srgbClr val="000000"/>
                </a:solidFill>
                <a:latin typeface="Calibri"/>
              </a:rPr>
              <a:t>4 4		3 5</a:t>
            </a:r>
          </a:p>
          <a:p>
            <a:pPr>
              <a:lnSpc>
                <a:spcPct val="90000"/>
              </a:lnSpc>
              <a:spcBef>
                <a:spcPts val="1001"/>
              </a:spcBef>
            </a:pPr>
            <a:r>
              <a:rPr lang="zh-CN" sz="2800" b="0" strike="noStrike" spc="-1">
                <a:solidFill>
                  <a:srgbClr val="000000"/>
                </a:solidFill>
                <a:latin typeface="Calibri"/>
              </a:rPr>
              <a:t>2 5		4 5</a:t>
            </a:r>
          </a:p>
          <a:p>
            <a:pPr>
              <a:lnSpc>
                <a:spcPct val="90000"/>
              </a:lnSpc>
              <a:spcBef>
                <a:spcPts val="1001"/>
              </a:spcBef>
            </a:pPr>
            <a:r>
              <a:rPr lang="zh-CN" sz="2800" b="0" strike="noStrike" spc="-1">
                <a:solidFill>
                  <a:srgbClr val="000000"/>
                </a:solidFill>
                <a:latin typeface="Calibri"/>
              </a:rPr>
              <a:t>5 2		6 7</a:t>
            </a:r>
          </a:p>
          <a:p>
            <a:pPr>
              <a:lnSpc>
                <a:spcPct val="90000"/>
              </a:lnSpc>
              <a:spcBef>
                <a:spcPts val="1001"/>
              </a:spcBef>
            </a:pPr>
            <a:endParaRPr lang="zh-CN"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データの可視化</a:t>
            </a:r>
            <a:endParaRPr lang="zh-CN" sz="4400" b="0" strike="noStrike" spc="-1">
              <a:solidFill>
                <a:srgbClr val="000000"/>
              </a:solidFill>
              <a:latin typeface="Calibri"/>
            </a:endParaRPr>
          </a:p>
        </p:txBody>
      </p:sp>
      <p:pic>
        <p:nvPicPr>
          <p:cNvPr id="157" name="コンテンツプレースホルダ 3"/>
          <p:cNvPicPr/>
          <p:nvPr/>
        </p:nvPicPr>
        <p:blipFill>
          <a:blip r:embed="rId2"/>
          <a:stretch/>
        </p:blipFill>
        <p:spPr>
          <a:xfrm>
            <a:off x="3187080" y="1825560"/>
            <a:ext cx="5816880" cy="435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開発言語</a:t>
            </a:r>
            <a:endParaRPr lang="zh-CN" sz="4400" b="0" strike="noStrike" spc="-1">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lstStyle/>
          <a:p>
            <a:pPr>
              <a:lnSpc>
                <a:spcPct val="90000"/>
              </a:lnSpc>
              <a:spcBef>
                <a:spcPts val="1001"/>
              </a:spcBef>
            </a:pPr>
            <a:r>
              <a:rPr lang="zh-CN" sz="2800" b="0" strike="noStrike" spc="-1" dirty="0">
                <a:solidFill>
                  <a:srgbClr val="000000"/>
                </a:solidFill>
                <a:latin typeface="Calibri"/>
              </a:rPr>
              <a:t>コーディングする際に慣れているC言語のようにコードを書け、なおかつ標準ライブラリが豊富であるC++</a:t>
            </a:r>
            <a:r>
              <a:rPr lang="en-US" altLang="zh-CN" sz="2800" b="0" strike="noStrike" spc="-1" dirty="0">
                <a:solidFill>
                  <a:srgbClr val="000000"/>
                </a:solidFill>
                <a:latin typeface="Calibri"/>
              </a:rPr>
              <a:t>(g++ 7.4.0)</a:t>
            </a:r>
            <a:r>
              <a:rPr lang="zh-CN" sz="2800" b="0" strike="noStrike" spc="-1" dirty="0">
                <a:solidFill>
                  <a:srgbClr val="000000"/>
                </a:solidFill>
                <a:latin typeface="Calibri"/>
              </a:rPr>
              <a:t>をもちいました。</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2A71D-8ECF-4E21-AAF4-F51A44F8E6C6}"/>
              </a:ext>
            </a:extLst>
          </p:cNvPr>
          <p:cNvSpPr>
            <a:spLocks noGrp="1"/>
          </p:cNvSpPr>
          <p:nvPr>
            <p:ph type="title"/>
          </p:nvPr>
        </p:nvSpPr>
        <p:spPr/>
        <p:txBody>
          <a:bodyPr/>
          <a:lstStyle/>
          <a:p>
            <a:r>
              <a:rPr lang="ja-JP" altLang="en-US" dirty="0"/>
              <a:t>開発状況</a:t>
            </a:r>
            <a:r>
              <a:rPr lang="en-US" altLang="ja-JP" dirty="0"/>
              <a:t> </a:t>
            </a:r>
            <a:r>
              <a:rPr lang="ja-JP" altLang="en-US" dirty="0"/>
              <a:t>小課題</a:t>
            </a:r>
            <a:r>
              <a:rPr lang="en-US" altLang="ja-JP" dirty="0"/>
              <a:t>3,4</a:t>
            </a:r>
            <a:endParaRPr kumimoji="1" lang="ja-JP" altLang="en-US" dirty="0"/>
          </a:p>
        </p:txBody>
      </p:sp>
      <p:sp>
        <p:nvSpPr>
          <p:cNvPr id="3" name="字幕 2">
            <a:extLst>
              <a:ext uri="{FF2B5EF4-FFF2-40B4-BE49-F238E27FC236}">
                <a16:creationId xmlns:a16="http://schemas.microsoft.com/office/drawing/2014/main" id="{98ECE234-7D34-46F9-8E4F-9ED83553D8CF}"/>
              </a:ext>
            </a:extLst>
          </p:cNvPr>
          <p:cNvSpPr>
            <a:spLocks noGrp="1"/>
          </p:cNvSpPr>
          <p:nvPr>
            <p:ph type="subTitle"/>
          </p:nvPr>
        </p:nvSpPr>
        <p:spPr/>
        <p:txBody>
          <a:bodyPr/>
          <a:lstStyle/>
          <a:p>
            <a:r>
              <a:rPr kumimoji="1" lang="ja-JP" altLang="en-US" dirty="0"/>
              <a:t>小課題</a:t>
            </a:r>
            <a:r>
              <a:rPr kumimoji="1" lang="en-US" altLang="ja-JP" dirty="0"/>
              <a:t>2</a:t>
            </a:r>
            <a:r>
              <a:rPr kumimoji="1" lang="ja-JP" altLang="en-US" dirty="0"/>
              <a:t>で導き出した交差地点と入力で与えられた地点を以下の構造体に落とす。</a:t>
            </a:r>
            <a:endParaRPr kumimoji="1" lang="en-US" altLang="ja-JP" dirty="0"/>
          </a:p>
          <a:p>
            <a:pPr marL="0" indent="0">
              <a:buNone/>
            </a:pPr>
            <a:r>
              <a:rPr lang="ja-JP" altLang="en-US" dirty="0"/>
              <a:t>　</a:t>
            </a:r>
            <a:r>
              <a:rPr lang="en-US" altLang="ja-JP" dirty="0"/>
              <a:t>struct node{</a:t>
            </a:r>
          </a:p>
          <a:p>
            <a:pPr marL="0" indent="0">
              <a:buNone/>
            </a:pPr>
            <a:r>
              <a:rPr lang="en-US" altLang="ja-JP" dirty="0"/>
              <a:t>	double </a:t>
            </a:r>
            <a:r>
              <a:rPr lang="en-US" altLang="ja-JP" dirty="0" err="1"/>
              <a:t>mincost</a:t>
            </a:r>
            <a:r>
              <a:rPr lang="en-US" altLang="ja-JP" dirty="0"/>
              <a:t>;</a:t>
            </a:r>
          </a:p>
          <a:p>
            <a:pPr marL="0" indent="0">
              <a:buNone/>
            </a:pPr>
            <a:r>
              <a:rPr lang="en-US" altLang="ja-JP" dirty="0"/>
              <a:t>	int from;</a:t>
            </a:r>
          </a:p>
          <a:p>
            <a:pPr marL="0" indent="0">
              <a:buNone/>
            </a:pPr>
            <a:r>
              <a:rPr lang="en-US" altLang="ja-JP" dirty="0"/>
              <a:t>	bool done;</a:t>
            </a:r>
          </a:p>
          <a:p>
            <a:pPr marL="0" indent="0">
              <a:buNone/>
            </a:pPr>
            <a:r>
              <a:rPr lang="en-US" altLang="ja-JP" dirty="0"/>
              <a:t>	vector&lt;double&gt; cost;</a:t>
            </a:r>
          </a:p>
          <a:p>
            <a:pPr marL="0" indent="0">
              <a:buNone/>
            </a:pPr>
            <a:r>
              <a:rPr lang="en-US" altLang="ja-JP" dirty="0"/>
              <a:t>	vector&lt;int&gt; to;</a:t>
            </a:r>
          </a:p>
          <a:p>
            <a:pPr marL="0" indent="0">
              <a:buNone/>
            </a:pPr>
            <a:r>
              <a:rPr lang="en-US" altLang="ja-JP" dirty="0"/>
              <a:t>    };</a:t>
            </a:r>
          </a:p>
        </p:txBody>
      </p:sp>
    </p:spTree>
    <p:extLst>
      <p:ext uri="{BB962C8B-B14F-4D97-AF65-F5344CB8AC3E}">
        <p14:creationId xmlns:p14="http://schemas.microsoft.com/office/powerpoint/2010/main" val="275234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70D4-AFE4-4DFB-B67D-A67A1C38626D}"/>
              </a:ext>
            </a:extLst>
          </p:cNvPr>
          <p:cNvSpPr>
            <a:spLocks noGrp="1"/>
          </p:cNvSpPr>
          <p:nvPr>
            <p:ph type="title"/>
          </p:nvPr>
        </p:nvSpPr>
        <p:spPr/>
        <p:txBody>
          <a:bodyPr/>
          <a:lstStyle/>
          <a:p>
            <a:r>
              <a:rPr lang="ja-JP" altLang="en-US" dirty="0"/>
              <a:t>最短距離</a:t>
            </a:r>
            <a:endParaRPr kumimoji="1" lang="ja-JP" altLang="en-US" dirty="0"/>
          </a:p>
        </p:txBody>
      </p:sp>
      <p:sp>
        <p:nvSpPr>
          <p:cNvPr id="3" name="字幕 2">
            <a:extLst>
              <a:ext uri="{FF2B5EF4-FFF2-40B4-BE49-F238E27FC236}">
                <a16:creationId xmlns:a16="http://schemas.microsoft.com/office/drawing/2014/main" id="{3A9A9131-0EFA-4D97-A95D-39EB99F97AEC}"/>
              </a:ext>
            </a:extLst>
          </p:cNvPr>
          <p:cNvSpPr>
            <a:spLocks noGrp="1"/>
          </p:cNvSpPr>
          <p:nvPr>
            <p:ph type="subTitle"/>
          </p:nvPr>
        </p:nvSpPr>
        <p:spPr/>
        <p:txBody>
          <a:bodyPr/>
          <a:lstStyle/>
          <a:p>
            <a:r>
              <a:rPr kumimoji="1" lang="ja-JP" altLang="en-US" dirty="0"/>
              <a:t>最短距離を導き出すために</a:t>
            </a:r>
            <a:r>
              <a:rPr kumimoji="1" lang="en-US" altLang="ja-JP" dirty="0" err="1"/>
              <a:t>dijkstra</a:t>
            </a:r>
            <a:r>
              <a:rPr kumimoji="1" lang="ja-JP" altLang="en-US" dirty="0"/>
              <a:t>法を使用した。</a:t>
            </a:r>
            <a:endParaRPr kumimoji="1" lang="en-US" altLang="ja-JP" dirty="0"/>
          </a:p>
        </p:txBody>
      </p:sp>
    </p:spTree>
    <p:extLst>
      <p:ext uri="{BB962C8B-B14F-4D97-AF65-F5344CB8AC3E}">
        <p14:creationId xmlns:p14="http://schemas.microsoft.com/office/powerpoint/2010/main" val="3049832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6172-6B2B-40C5-B1BD-B513DB304E8F}"/>
              </a:ext>
            </a:extLst>
          </p:cNvPr>
          <p:cNvSpPr>
            <a:spLocks noGrp="1"/>
          </p:cNvSpPr>
          <p:nvPr>
            <p:ph type="title"/>
          </p:nvPr>
        </p:nvSpPr>
        <p:spPr/>
        <p:txBody>
          <a:bodyPr/>
          <a:lstStyle/>
          <a:p>
            <a:r>
              <a:rPr kumimoji="1" lang="ja-JP" altLang="en-US" dirty="0"/>
              <a:t>経路の出力</a:t>
            </a:r>
          </a:p>
        </p:txBody>
      </p:sp>
      <p:sp>
        <p:nvSpPr>
          <p:cNvPr id="3" name="字幕 2">
            <a:extLst>
              <a:ext uri="{FF2B5EF4-FFF2-40B4-BE49-F238E27FC236}">
                <a16:creationId xmlns:a16="http://schemas.microsoft.com/office/drawing/2014/main" id="{5B926E7F-96EF-4706-A94A-A6D9FFC50C5D}"/>
              </a:ext>
            </a:extLst>
          </p:cNvPr>
          <p:cNvSpPr>
            <a:spLocks noGrp="1"/>
          </p:cNvSpPr>
          <p:nvPr>
            <p:ph type="subTitle"/>
          </p:nvPr>
        </p:nvSpPr>
        <p:spPr/>
        <p:txBody>
          <a:bodyPr/>
          <a:lstStyle/>
          <a:p>
            <a:pPr marL="0" indent="0">
              <a:buNone/>
            </a:pPr>
            <a:r>
              <a:rPr lang="ja-JP" altLang="en-US" dirty="0"/>
              <a:t>構造体内の</a:t>
            </a:r>
            <a:r>
              <a:rPr lang="en-US" altLang="ja-JP" dirty="0"/>
              <a:t>from</a:t>
            </a:r>
            <a:r>
              <a:rPr lang="ja-JP" altLang="en-US" dirty="0"/>
              <a:t>の情報を辿っていく</a:t>
            </a:r>
            <a:endParaRPr lang="en-US" altLang="ja-JP" dirty="0"/>
          </a:p>
          <a:p>
            <a:pPr marL="0" indent="0">
              <a:buNone/>
            </a:pPr>
            <a:endParaRPr lang="en-US" altLang="ja-JP" dirty="0"/>
          </a:p>
          <a:p>
            <a:pPr marL="0" indent="0">
              <a:buNone/>
            </a:pPr>
            <a:r>
              <a:rPr lang="en-US" altLang="ja-JP" dirty="0"/>
              <a:t>for(int </a:t>
            </a:r>
            <a:r>
              <a:rPr lang="en-US" altLang="ja-JP" dirty="0" err="1"/>
              <a:t>i</a:t>
            </a:r>
            <a:r>
              <a:rPr lang="en-US" altLang="ja-JP" dirty="0"/>
              <a:t> = goal; </a:t>
            </a:r>
            <a:r>
              <a:rPr lang="en-US" altLang="ja-JP" dirty="0" err="1"/>
              <a:t>i</a:t>
            </a:r>
            <a:r>
              <a:rPr lang="en-US" altLang="ja-JP" dirty="0"/>
              <a:t> != start; </a:t>
            </a:r>
            <a:r>
              <a:rPr lang="en-US" altLang="ja-JP" dirty="0" err="1"/>
              <a:t>i</a:t>
            </a:r>
            <a:r>
              <a:rPr lang="en-US" altLang="ja-JP" dirty="0"/>
              <a:t>=node[</a:t>
            </a:r>
            <a:r>
              <a:rPr lang="en-US" altLang="ja-JP" dirty="0" err="1"/>
              <a:t>i</a:t>
            </a:r>
            <a:r>
              <a:rPr lang="en-US" altLang="ja-JP" dirty="0"/>
              <a:t>].from){</a:t>
            </a:r>
          </a:p>
          <a:p>
            <a:pPr marL="0" indent="0">
              <a:buNone/>
            </a:pPr>
            <a:r>
              <a:rPr kumimoji="1" lang="en-US" altLang="ja-JP" dirty="0"/>
              <a:t>	</a:t>
            </a:r>
            <a:r>
              <a:rPr kumimoji="1" lang="en-US" altLang="ja-JP" dirty="0" err="1"/>
              <a:t>path.p</a:t>
            </a:r>
            <a:r>
              <a:rPr lang="en-US" altLang="ja-JP" dirty="0" err="1"/>
              <a:t>ush_back</a:t>
            </a:r>
            <a:r>
              <a:rPr lang="en-US" altLang="ja-JP" dirty="0"/>
              <a:t>(</a:t>
            </a:r>
            <a:r>
              <a:rPr lang="en-US" altLang="ja-JP" dirty="0" err="1"/>
              <a:t>i</a:t>
            </a:r>
            <a:r>
              <a:rPr lang="en-US" altLang="ja-JP" dirty="0"/>
              <a:t>);</a:t>
            </a:r>
          </a:p>
          <a:p>
            <a:pPr marL="0" indent="0">
              <a:buNone/>
            </a:pPr>
            <a:r>
              <a:rPr kumimoji="1" lang="en-US" altLang="ja-JP" dirty="0"/>
              <a:t>}</a:t>
            </a:r>
            <a:br>
              <a:rPr kumimoji="1" lang="en-US" altLang="ja-JP" dirty="0"/>
            </a:br>
            <a:r>
              <a:rPr kumimoji="1" lang="en-US" altLang="ja-JP" dirty="0" err="1"/>
              <a:t>path.push_back</a:t>
            </a:r>
            <a:r>
              <a:rPr lang="en-US" altLang="ja-JP" dirty="0"/>
              <a:t>(start);</a:t>
            </a:r>
          </a:p>
          <a:p>
            <a:pPr marL="0" indent="0">
              <a:buNone/>
            </a:pPr>
            <a:r>
              <a:rPr lang="en-US" altLang="ja-JP" dirty="0"/>
              <a:t>for(int </a:t>
            </a:r>
            <a:r>
              <a:rPr lang="en-US" altLang="ja-JP" dirty="0" err="1"/>
              <a:t>i</a:t>
            </a:r>
            <a:r>
              <a:rPr lang="en-US" altLang="ja-JP" dirty="0"/>
              <a:t> = </a:t>
            </a:r>
            <a:r>
              <a:rPr lang="en-US" altLang="ja-JP" dirty="0" err="1"/>
              <a:t>path.size</a:t>
            </a:r>
            <a:r>
              <a:rPr lang="en-US" altLang="ja-JP" dirty="0"/>
              <a:t>()-1; </a:t>
            </a:r>
            <a:r>
              <a:rPr lang="en-US" altLang="ja-JP" dirty="0" err="1"/>
              <a:t>i</a:t>
            </a:r>
            <a:r>
              <a:rPr lang="en-US" altLang="ja-JP" dirty="0"/>
              <a:t> &gt;= 0; </a:t>
            </a:r>
            <a:r>
              <a:rPr lang="en-US" altLang="ja-JP" dirty="0" err="1"/>
              <a:t>i</a:t>
            </a:r>
            <a:r>
              <a:rPr lang="en-US" altLang="ja-JP" dirty="0"/>
              <a:t>--){</a:t>
            </a:r>
          </a:p>
          <a:p>
            <a:pPr marL="0" indent="0">
              <a:buNone/>
            </a:pPr>
            <a:r>
              <a:rPr lang="en-US" altLang="ja-JP" dirty="0"/>
              <a:t>	</a:t>
            </a:r>
            <a:r>
              <a:rPr lang="en-US" altLang="ja-JP" dirty="0" err="1"/>
              <a:t>cout</a:t>
            </a:r>
            <a:r>
              <a:rPr lang="en-US" altLang="ja-JP" dirty="0"/>
              <a:t> &lt;&lt; path[</a:t>
            </a:r>
            <a:r>
              <a:rPr lang="en-US" altLang="ja-JP" dirty="0" err="1"/>
              <a:t>i</a:t>
            </a:r>
            <a:r>
              <a:rPr lang="en-US" altLang="ja-JP" dirty="0"/>
              <a:t>] &lt;&lt; </a:t>
            </a:r>
            <a:r>
              <a:rPr lang="en-US" altLang="ja-JP" dirty="0" err="1"/>
              <a:t>endl</a:t>
            </a:r>
            <a:r>
              <a:rPr lang="en-US" altLang="ja-JP" dirty="0"/>
              <a:t>;</a:t>
            </a:r>
          </a:p>
          <a:p>
            <a:pPr marL="0" indent="0">
              <a:buNone/>
            </a:pPr>
            <a:r>
              <a:rPr lang="en-US" altLang="ja-JP" dirty="0"/>
              <a:t>}</a:t>
            </a:r>
          </a:p>
        </p:txBody>
      </p:sp>
    </p:spTree>
    <p:extLst>
      <p:ext uri="{BB962C8B-B14F-4D97-AF65-F5344CB8AC3E}">
        <p14:creationId xmlns:p14="http://schemas.microsoft.com/office/powerpoint/2010/main" val="36911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48EA4-47A3-4F91-9EDE-C2269B5C700C}"/>
              </a:ext>
            </a:extLst>
          </p:cNvPr>
          <p:cNvSpPr>
            <a:spLocks noGrp="1"/>
          </p:cNvSpPr>
          <p:nvPr>
            <p:ph type="title"/>
          </p:nvPr>
        </p:nvSpPr>
        <p:spPr/>
        <p:txBody>
          <a:bodyPr/>
          <a:lstStyle/>
          <a:p>
            <a:r>
              <a:rPr kumimoji="1" lang="ja-JP" altLang="en-US" dirty="0"/>
              <a:t>今後の計画</a:t>
            </a:r>
          </a:p>
        </p:txBody>
      </p:sp>
      <p:sp>
        <p:nvSpPr>
          <p:cNvPr id="3" name="字幕 2">
            <a:extLst>
              <a:ext uri="{FF2B5EF4-FFF2-40B4-BE49-F238E27FC236}">
                <a16:creationId xmlns:a16="http://schemas.microsoft.com/office/drawing/2014/main" id="{E560D1D7-33D4-4DF9-BF4B-BC1CC9299BFB}"/>
              </a:ext>
            </a:extLst>
          </p:cNvPr>
          <p:cNvSpPr>
            <a:spLocks noGrp="1"/>
          </p:cNvSpPr>
          <p:nvPr>
            <p:ph type="subTitle"/>
          </p:nvPr>
        </p:nvSpPr>
        <p:spPr/>
        <p:txBody>
          <a:bodyPr/>
          <a:lstStyle/>
          <a:p>
            <a:r>
              <a:rPr kumimoji="1" lang="ja-JP" altLang="en-US" dirty="0"/>
              <a:t>未完成の小課題を埋める</a:t>
            </a:r>
            <a:endParaRPr kumimoji="1" lang="en-US" altLang="ja-JP" dirty="0"/>
          </a:p>
          <a:p>
            <a:r>
              <a:rPr lang="ja-JP" altLang="en-US" dirty="0"/>
              <a:t>様々な状況を試すことのできるテストデータ生成器の作成</a:t>
            </a:r>
            <a:endParaRPr kumimoji="1" lang="en-US" altLang="ja-JP" dirty="0"/>
          </a:p>
        </p:txBody>
      </p:sp>
    </p:spTree>
    <p:extLst>
      <p:ext uri="{BB962C8B-B14F-4D97-AF65-F5344CB8AC3E}">
        <p14:creationId xmlns:p14="http://schemas.microsoft.com/office/powerpoint/2010/main" val="285574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開発状況：概要</a:t>
            </a:r>
            <a:endParaRPr lang="zh-CN" sz="4400" b="0" strike="noStrike" spc="-1">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小課題１：解決</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小課題２：解決</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小課題３：解決</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小課題４：解決</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小課題５〜６：未解決</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小課題７：未解決(現在取り組み中)</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小課題８：未解決(上記の未解決問題が解決次第実装予定)</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開発状況：小課題１</a:t>
            </a:r>
            <a:endParaRPr lang="zh-CN" sz="4400" b="0" strike="noStrike" spc="-1">
              <a:solidFill>
                <a:srgbClr val="000000"/>
              </a:solidFill>
              <a:latin typeface="Calibri"/>
            </a:endParaRPr>
          </a:p>
        </p:txBody>
      </p:sp>
      <p:sp>
        <p:nvSpPr>
          <p:cNvPr id="130" name="TextShape 2"/>
          <p:cNvSpPr txBox="1"/>
          <p:nvPr/>
        </p:nvSpPr>
        <p:spPr>
          <a:xfrm>
            <a:off x="82116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2つの線分が交差しているかどうかを判断するために講義サイトの考察例に則ってプログラムを作成した。</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コードを実装する際にC++の標準ライブラリからvectorを用いた。</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次項で交差判定のアルゴリズムやソースコードをまとめる</a:t>
            </a:r>
          </a:p>
          <a:p>
            <a:pPr>
              <a:lnSpc>
                <a:spcPct val="90000"/>
              </a:lnSpc>
              <a:spcBef>
                <a:spcPts val="1001"/>
              </a:spcBef>
            </a:pPr>
            <a:endParaRPr lang="zh-CN"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 name="Table 1"/>
          <p:cNvGraphicFramePr/>
          <p:nvPr/>
        </p:nvGraphicFramePr>
        <p:xfrm>
          <a:off x="1859400" y="2141280"/>
          <a:ext cx="7861680" cy="298980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0800">
                  <a:extLst>
                    <a:ext uri="{9D8B030D-6E8A-4147-A177-3AD203B41FA5}">
                      <a16:colId xmlns:a16="http://schemas.microsoft.com/office/drawing/2014/main" val="20002"/>
                    </a:ext>
                  </a:extLst>
                </a:gridCol>
              </a:tblGrid>
              <a:tr h="425880">
                <a:tc>
                  <a:txBody>
                    <a:bodyPr/>
                    <a:lstStyle/>
                    <a:p>
                      <a:pPr>
                        <a:lnSpc>
                          <a:spcPct val="100000"/>
                        </a:lnSpc>
                      </a:pPr>
                      <a:r>
                        <a:rPr lang="en-US" sz="1800" b="1" strike="noStrike" spc="-1">
                          <a:solidFill>
                            <a:srgbClr val="FFFFFF"/>
                          </a:solidFill>
                          <a:latin typeface="Calibri"/>
                        </a:rPr>
                        <a:t>Step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800" b="1" strike="noStrike" spc="-1">
                          <a:solidFill>
                            <a:srgbClr val="FFFFFF"/>
                          </a:solidFill>
                          <a:latin typeface="Calibri"/>
                        </a:rPr>
                        <a:t>操作</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800" b="1" strike="noStrike" spc="-1">
                          <a:solidFill>
                            <a:srgbClr val="FFFFFF"/>
                          </a:solidFill>
                          <a:latin typeface="Calibri"/>
                        </a:rPr>
                        <a:t>分岐</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712440">
                <a:tc>
                  <a:txBody>
                    <a:bodyPr/>
                    <a:lstStyle/>
                    <a:p>
                      <a:pPr>
                        <a:lnSpc>
                          <a:spcPct val="100000"/>
                        </a:lnSpc>
                      </a:pPr>
                      <a:r>
                        <a:rPr lang="en-US" sz="1800" b="0" strike="noStrike" spc="-1">
                          <a:solidFill>
                            <a:srgbClr val="000000"/>
                          </a:solidFill>
                          <a:latin typeface="Calibri"/>
                        </a:rPr>
                        <a:t>Step1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If式(5)=0</a:t>
                      </a:r>
                      <a:endParaRPr lang="en-US" sz="1800" b="0" strike="noStrike" spc="-1">
                        <a:latin typeface="Arial"/>
                      </a:endParaRPr>
                    </a:p>
                    <a:p>
                      <a:pPr>
                        <a:lnSpc>
                          <a:spcPct val="100000"/>
                        </a:lnSpc>
                      </a:pPr>
                      <a:r>
                        <a:rPr lang="en-US" sz="1800" b="0" strike="noStrike" spc="-1">
                          <a:solidFill>
                            <a:srgbClr val="000000"/>
                          </a:solidFill>
                          <a:latin typeface="Calibri"/>
                        </a:rPr>
                        <a:t>Else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交差なし</a:t>
                      </a:r>
                      <a:endParaRPr lang="en-US" sz="1800" b="0" strike="noStrike" spc="-1">
                        <a:latin typeface="Arial"/>
                      </a:endParaRPr>
                    </a:p>
                    <a:p>
                      <a:pPr>
                        <a:lnSpc>
                          <a:spcPct val="100000"/>
                        </a:lnSpc>
                      </a:pPr>
                      <a:r>
                        <a:rPr lang="en-US" sz="1800" b="0" strike="noStrike" spc="-1">
                          <a:solidFill>
                            <a:srgbClr val="000000"/>
                          </a:solidFill>
                          <a:latin typeface="Calibri"/>
                        </a:rPr>
                        <a:t>Step2へ</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6600">
                <a:tc>
                  <a:txBody>
                    <a:bodyPr/>
                    <a:lstStyle/>
                    <a:p>
                      <a:pPr>
                        <a:lnSpc>
                          <a:spcPct val="100000"/>
                        </a:lnSpc>
                      </a:pPr>
                      <a:r>
                        <a:rPr lang="en-US" sz="1800" b="0" strike="noStrike" spc="-1">
                          <a:solidFill>
                            <a:srgbClr val="000000"/>
                          </a:solidFill>
                          <a:latin typeface="Calibri"/>
                        </a:rPr>
                        <a:t>Step2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800" b="0" strike="noStrike" spc="-1">
                          <a:solidFill>
                            <a:srgbClr val="000000"/>
                          </a:solidFill>
                          <a:latin typeface="Calibri"/>
                        </a:rPr>
                        <a:t>式(6)からs,tを求める</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800" b="0" strike="noStrike" spc="-1">
                          <a:solidFill>
                            <a:srgbClr val="000000"/>
                          </a:solidFill>
                          <a:latin typeface="Calibri"/>
                        </a:rPr>
                        <a:t>Step3へ</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712440">
                <a:tc>
                  <a:txBody>
                    <a:bodyPr/>
                    <a:lstStyle/>
                    <a:p>
                      <a:pPr>
                        <a:lnSpc>
                          <a:spcPct val="100000"/>
                        </a:lnSpc>
                      </a:pPr>
                      <a:r>
                        <a:rPr lang="en-US" sz="1800" b="0" strike="noStrike" spc="-1">
                          <a:solidFill>
                            <a:srgbClr val="000000"/>
                          </a:solidFill>
                          <a:latin typeface="Calibri"/>
                        </a:rPr>
                        <a:t>Step3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If0≦s,t≦１</a:t>
                      </a:r>
                      <a:endParaRPr lang="en-US" sz="1800" b="0" strike="noStrike" spc="-1">
                        <a:latin typeface="Arial"/>
                      </a:endParaRPr>
                    </a:p>
                    <a:p>
                      <a:pPr>
                        <a:lnSpc>
                          <a:spcPct val="100000"/>
                        </a:lnSpc>
                      </a:pPr>
                      <a:r>
                        <a:rPr lang="en-US" sz="1800" b="0" strike="noStrike" spc="-1">
                          <a:solidFill>
                            <a:srgbClr val="000000"/>
                          </a:solidFill>
                          <a:latin typeface="Calibri"/>
                        </a:rPr>
                        <a:t>else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800" b="0" strike="noStrike" spc="-1">
                          <a:solidFill>
                            <a:srgbClr val="000000"/>
                          </a:solidFill>
                          <a:latin typeface="Calibri"/>
                        </a:rPr>
                        <a:t>交差ありStep4へ</a:t>
                      </a:r>
                      <a:endParaRPr lang="en-US" sz="1800" b="0" strike="noStrike" spc="-1">
                        <a:latin typeface="Arial"/>
                      </a:endParaRPr>
                    </a:p>
                    <a:p>
                      <a:pPr>
                        <a:lnSpc>
                          <a:spcPct val="100000"/>
                        </a:lnSpc>
                      </a:pPr>
                      <a:r>
                        <a:rPr lang="en-US" sz="1800" b="0" strike="noStrike" spc="-1">
                          <a:solidFill>
                            <a:srgbClr val="000000"/>
                          </a:solidFill>
                          <a:latin typeface="Calibri"/>
                        </a:rPr>
                        <a:t>交差なし</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712440">
                <a:tc>
                  <a:txBody>
                    <a:bodyPr/>
                    <a:lstStyle/>
                    <a:p>
                      <a:pPr>
                        <a:lnSpc>
                          <a:spcPct val="100000"/>
                        </a:lnSpc>
                      </a:pPr>
                      <a:r>
                        <a:rPr lang="en-US" sz="1800" b="0" strike="noStrike" spc="-1">
                          <a:solidFill>
                            <a:srgbClr val="000000"/>
                          </a:solidFill>
                          <a:latin typeface="Calibri"/>
                        </a:rPr>
                        <a:t>Step4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800" b="0" strike="noStrike" spc="-1">
                          <a:solidFill>
                            <a:srgbClr val="000000"/>
                          </a:solidFill>
                          <a:latin typeface="Calibri"/>
                        </a:rPr>
                        <a:t>交差地点のx,y座標を求める。</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ja-JP"/>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コンテンツプレースホルダ 2"/>
          <p:cNvPicPr/>
          <p:nvPr/>
        </p:nvPicPr>
        <p:blipFill>
          <a:blip r:embed="rId2"/>
          <a:stretch/>
        </p:blipFill>
        <p:spPr>
          <a:xfrm>
            <a:off x="2049120" y="279360"/>
            <a:ext cx="6833520" cy="6455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ソースコードの説明</a:t>
            </a:r>
            <a:endParaRPr lang="zh-CN" sz="4400" b="0" strike="noStrike" spc="-1">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22~27行目：座標と線分情報を入力</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28~32行目：search関数の呼び出し</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Calibri"/>
              </a:rPr>
              <a:t>33~63行目：search関数の内容(五枚目の図をコードに反映したもの）</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入力例　1</a:t>
            </a:r>
            <a:endParaRPr lang="zh-CN" sz="4400" b="0" strike="noStrike" spc="-1">
              <a:solidFill>
                <a:srgbClr val="000000"/>
              </a:solidFill>
              <a:latin typeface="Calibri"/>
            </a:endParaRPr>
          </a:p>
        </p:txBody>
      </p:sp>
      <p:sp>
        <p:nvSpPr>
          <p:cNvPr id="136" name="TextShape 2"/>
          <p:cNvSpPr txBox="1"/>
          <p:nvPr/>
        </p:nvSpPr>
        <p:spPr>
          <a:xfrm>
            <a:off x="838080" y="1825560"/>
            <a:ext cx="10515240" cy="4350960"/>
          </a:xfrm>
          <a:prstGeom prst="rect">
            <a:avLst/>
          </a:prstGeom>
          <a:noFill/>
          <a:ln>
            <a:noFill/>
          </a:ln>
        </p:spPr>
        <p:txBody>
          <a:bodyPr>
            <a:normAutofit lnSpcReduction="10000"/>
          </a:bodyPr>
          <a:lstStyle/>
          <a:p>
            <a:pPr>
              <a:lnSpc>
                <a:spcPct val="90000"/>
              </a:lnSpc>
              <a:spcBef>
                <a:spcPts val="1001"/>
              </a:spcBef>
            </a:pPr>
            <a:r>
              <a:rPr lang="zh-CN" sz="2800" b="0" strike="noStrike" spc="-1">
                <a:solidFill>
                  <a:srgbClr val="000000"/>
                </a:solidFill>
                <a:latin typeface="Calibri"/>
              </a:rPr>
              <a:t>コースサイトの入力例1を行い、可視化した。</a:t>
            </a:r>
          </a:p>
          <a:p>
            <a:pPr>
              <a:lnSpc>
                <a:spcPct val="90000"/>
              </a:lnSpc>
              <a:spcBef>
                <a:spcPts val="1001"/>
              </a:spcBef>
            </a:pPr>
            <a:r>
              <a:rPr lang="zh-CN" sz="2800" b="0" strike="noStrike" spc="-1">
                <a:solidFill>
                  <a:srgbClr val="000000"/>
                </a:solidFill>
                <a:latin typeface="Calibri"/>
              </a:rPr>
              <a:t>入力： 4 2 0 0</a:t>
            </a:r>
          </a:p>
          <a:p>
            <a:pPr>
              <a:lnSpc>
                <a:spcPct val="90000"/>
              </a:lnSpc>
              <a:spcBef>
                <a:spcPts val="1001"/>
              </a:spcBef>
            </a:pPr>
            <a:r>
              <a:rPr lang="zh-CN" sz="2800" b="0" strike="noStrike" spc="-1">
                <a:solidFill>
                  <a:srgbClr val="000000"/>
                </a:solidFill>
                <a:latin typeface="Calibri"/>
              </a:rPr>
              <a:t>	0 0</a:t>
            </a:r>
          </a:p>
          <a:p>
            <a:pPr>
              <a:lnSpc>
                <a:spcPct val="90000"/>
              </a:lnSpc>
              <a:spcBef>
                <a:spcPts val="1001"/>
              </a:spcBef>
            </a:pPr>
            <a:r>
              <a:rPr lang="zh-CN" sz="2800" b="0" strike="noStrike" spc="-1">
                <a:solidFill>
                  <a:srgbClr val="000000"/>
                </a:solidFill>
                <a:latin typeface="Calibri"/>
              </a:rPr>
              <a:t>	5 5</a:t>
            </a:r>
          </a:p>
          <a:p>
            <a:pPr>
              <a:lnSpc>
                <a:spcPct val="90000"/>
              </a:lnSpc>
              <a:spcBef>
                <a:spcPts val="1001"/>
              </a:spcBef>
            </a:pPr>
            <a:r>
              <a:rPr lang="zh-CN" sz="2800" b="0" strike="noStrike" spc="-1">
                <a:solidFill>
                  <a:srgbClr val="000000"/>
                </a:solidFill>
                <a:latin typeface="Calibri"/>
              </a:rPr>
              <a:t>	2 5</a:t>
            </a:r>
          </a:p>
          <a:p>
            <a:pPr>
              <a:lnSpc>
                <a:spcPct val="90000"/>
              </a:lnSpc>
              <a:spcBef>
                <a:spcPts val="1001"/>
              </a:spcBef>
            </a:pPr>
            <a:r>
              <a:rPr lang="zh-CN" sz="2800" b="0" strike="noStrike" spc="-1">
                <a:solidFill>
                  <a:srgbClr val="000000"/>
                </a:solidFill>
                <a:latin typeface="Calibri"/>
              </a:rPr>
              <a:t>	7 1</a:t>
            </a:r>
          </a:p>
          <a:p>
            <a:pPr>
              <a:lnSpc>
                <a:spcPct val="90000"/>
              </a:lnSpc>
              <a:spcBef>
                <a:spcPts val="1001"/>
              </a:spcBef>
            </a:pPr>
            <a:r>
              <a:rPr lang="zh-CN" sz="2800" b="0" strike="noStrike" spc="-1">
                <a:solidFill>
                  <a:srgbClr val="000000"/>
                </a:solidFill>
                <a:latin typeface="Calibri"/>
              </a:rPr>
              <a:t>	1 2</a:t>
            </a:r>
          </a:p>
          <a:p>
            <a:pPr>
              <a:lnSpc>
                <a:spcPct val="90000"/>
              </a:lnSpc>
              <a:spcBef>
                <a:spcPts val="1001"/>
              </a:spcBef>
            </a:pPr>
            <a:r>
              <a:rPr lang="zh-CN" sz="2800" b="0" strike="noStrike" spc="-1">
                <a:solidFill>
                  <a:srgbClr val="000000"/>
                </a:solidFill>
                <a:latin typeface="Calibri"/>
              </a:rPr>
              <a:t>	3 4</a:t>
            </a:r>
          </a:p>
          <a:p>
            <a:pPr>
              <a:lnSpc>
                <a:spcPct val="90000"/>
              </a:lnSpc>
              <a:spcBef>
                <a:spcPts val="1001"/>
              </a:spcBef>
            </a:pPr>
            <a:r>
              <a:rPr lang="zh-CN" sz="2800" b="0" strike="noStrike" spc="-1">
                <a:solidFill>
                  <a:srgbClr val="000000"/>
                </a:solidFill>
                <a:latin typeface="Calibri"/>
              </a:rPr>
              <a:t>出力: 3.66667 3.66667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Calibri Light"/>
              </a:rPr>
              <a:t>データの可視化</a:t>
            </a:r>
            <a:endParaRPr lang="zh-CN" sz="4400" b="0" strike="noStrike" spc="-1">
              <a:solidFill>
                <a:srgbClr val="000000"/>
              </a:solidFill>
              <a:latin typeface="Calibri"/>
            </a:endParaRPr>
          </a:p>
        </p:txBody>
      </p:sp>
      <p:pic>
        <p:nvPicPr>
          <p:cNvPr id="138" name="コンテンツプレースホルダ 3"/>
          <p:cNvPicPr/>
          <p:nvPr/>
        </p:nvPicPr>
        <p:blipFill>
          <a:blip r:embed="rId2"/>
          <a:stretch/>
        </p:blipFill>
        <p:spPr>
          <a:xfrm>
            <a:off x="3321000" y="1825560"/>
            <a:ext cx="5549040" cy="435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576</Words>
  <Application>Microsoft Office PowerPoint</Application>
  <PresentationFormat>ワイド画面</PresentationFormat>
  <Paragraphs>141</Paragraphs>
  <Slides>23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23</vt:i4>
      </vt:variant>
    </vt:vector>
  </HeadingPairs>
  <TitlesOfParts>
    <vt:vector size="33" baseType="lpstr">
      <vt:lpstr>DejaVu Sans</vt:lpstr>
      <vt:lpstr>Arial</vt:lpstr>
      <vt:lpstr>Calibri</vt:lpstr>
      <vt:lpstr>Calibri Light</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開発状況 小課題3,4</vt:lpstr>
      <vt:lpstr>最短距離</vt:lpstr>
      <vt:lpstr>経路の出力</vt:lpstr>
      <vt:lpstr>今後の計画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altai</dc:creator>
  <dc:description/>
  <cp:lastModifiedBy>竹村 佳祐</cp:lastModifiedBy>
  <cp:revision>10</cp:revision>
  <dcterms:created xsi:type="dcterms:W3CDTF">2019-06-12T02:59:00Z</dcterms:created>
  <dcterms:modified xsi:type="dcterms:W3CDTF">2019-06-18T22:36:01Z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1041-10.8.0.6186</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