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3" r:id="rId7"/>
    <p:sldId id="272" r:id="rId8"/>
    <p:sldId id="266" r:id="rId9"/>
    <p:sldId id="267" r:id="rId10"/>
    <p:sldId id="270" r:id="rId11"/>
    <p:sldId id="268" r:id="rId12"/>
    <p:sldId id="261" r:id="rId13"/>
    <p:sldId id="262" r:id="rId14"/>
    <p:sldId id="271"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86"/>
    <p:restoredTop sz="94699"/>
  </p:normalViewPr>
  <p:slideViewPr>
    <p:cSldViewPr snapToGrid="0" snapToObjects="1">
      <p:cViewPr varScale="1">
        <p:scale>
          <a:sx n="108" d="100"/>
          <a:sy n="108" d="100"/>
        </p:scale>
        <p:origin x="24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04.882"/>
    </inkml:context>
    <inkml:brush xml:id="br0">
      <inkml:brushProperty name="width" value="0.05" units="cm"/>
      <inkml:brushProperty name="height" value="0.05" units="cm"/>
      <inkml:brushProperty name="color" value="#E71224"/>
    </inkml:brush>
  </inkml:definitions>
  <inkml:trace contextRef="#ctx0" brushRef="#br0">859 1338 24575,'-20'0'0,"0"0"0,-27 0 0,19 0 0,-46 0 0,31 0 0,-16 0 0,5 0 0,15 0 0,-7 0 0,9 0 0,8 0 0,-6 0 0,13-9 0,-6-2 0,7-10 0,1 1 0,3-8 0,-2 6 0,0-13 0,-3 5 0,3-6 0,-6-10 0,5 7 0,-1-7 0,5 17 0,4-6 0,0 6 0,0-8 0,5 1 0,-3 6 0,9-5 0,-3 6 0,4-7 0,0 6 0,0-4 0,0-16 0,0 9 0,0-16 0,0 21 0,0-1 0,4 7 0,2 3 0,4 6 0,-1 6 0,1 1 0,-3 6 0,1 4 0,0 1 0,0-1 0,0 0 0,0-1 0,0 2 0,0-1 0,1-6 0,28-36 0,-13 10 0,20-17 0,-20 18 0,-3 12 0,1 0 0,-2 4 0,1 7 0,-6 2 0,-2 6 0,-4 4 0,-1 0 0,0 0 0,0 0 0,0 0 0,6 0 0,-5 0 0,17 0 0,-9 0 0,10 0 0,-7 0 0,17 0 0,-6 0 0,15 0 0,-10 0 0,-6 0 0,-3 0 0,-6 0 0,-1 0 0,-5 0 0,-1 3 0,-6 2 0,6 4 0,-5-1 0,10-2 0,-4 2 0,0-3 0,4 5 0,-4-1 0,6 1 0,-6-1 0,4 1 0,-4-1 0,1 6 0,3 1 0,-9-1 0,9 3 0,-9-3 0,9 1 0,-8 3 0,9-3 0,-9 5 0,8-1 0,-8 0 0,9 1 0,-9-1 0,4 0 0,-6-5 0,1 4 0,-1-4 0,1 6 0,0-1 0,0 1 0,0-6 0,0 4 0,-1-4 0,-3 0 0,-2 4 0,0-10 0,-3 10 0,2-9 0,-3 3 0,0 1 0,0-4 0,0 9 0,0-10 0,0 5 0,0-1 0,0-3 0,0 3 0,0-4 0,0-1 0,0 0 0,0 0 0,0 0 0,0 0 0,0 0 0,-3 0 0,-2 0 0,-3-3 0,-1 2 0,1-3 0,0 5 0,-6 4 0,4 2 0,-6 13 0,1-6 0,3 6 0,-3-8 0,9 0 0,-2-5 0,2 4 0,1-9 0,1 4 0,0-6 0,3 0 0,-6 0 0,1 6 0,-3 1 0,-8 12 0,6-5 0,-6 6 0,7-8 0,0 0 0,4-5 0,-2-1 0,3-6 0,1 0 0,0 0 0,1-4 0,2 2 0,-5-5 0,5 6 0,-6-3 0,3 0 0,0 3 0,-8-1 0,1 7 0,-10 3 0,1 0 0,-1 3 0,6-8 0,1 2 0,0-4 0,5-1 0,-4-2 0,5-3 0,1-3 0,-1 0 0,1 0 0,3-3 0,1-2 0,3-2 0,0-2 0,0 1 0,0 0 0,0-1 0,0 1 0,4 0 0,1-6 0,0 8 0,-1-3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14.411"/>
    </inkml:context>
    <inkml:brush xml:id="br0">
      <inkml:brushProperty name="width" value="0.05" units="cm"/>
      <inkml:brushProperty name="height" value="0.05" units="cm"/>
      <inkml:brushProperty name="color" value="#E71224"/>
    </inkml:brush>
  </inkml:definitions>
  <inkml:trace contextRef="#ctx0" brushRef="#br0">573 1090 24575,'-7'0'0,"-6"0"0,-2 0 0,-4 0 0,4 0 0,-2 0 0,-6 0 0,1 0 0,-6 0 0,8 0 0,-1 0 0,-6 0 0,4 0 0,-4 0 0,-1-5 0,6-6 0,-6-1 0,12-8 0,-3 4 0,3-4 0,0-1 0,1 1 0,5-1 0,-5 1 0,3-1 0,-2 1 0,4 5 0,0-4 0,1 4 0,3 0 0,-2 1 0,3 1 0,0 3 0,-3-4 0,7 1 0,-7 3 0,7-4 0,-7 1 0,7 3 0,-4-9 0,5 9 0,0-3 0,0 4 0,0-4 0,0 3 0,0-9 0,0 9 0,0-16 0,0 9 0,0-5 0,0 3 0,0 3 0,0 1 0,0-4 0,0 4 0,0-5 0,0-1 0,4 6 0,-3 1 0,6 6 0,-6 0 0,6 3 0,0-15 0,2 7 0,3-22 0,-2 13 0,1-6 0,-1 13 0,-1-4 0,0 10 0,0-5 0,-1 9 0,-4-2 0,4 7 0,-4-4 0,4-3 0,7-11 0,7-5 0,9-6 0,-1 6 0,-3 5 0,-6-1 0,-1 7 0,1-2 0,-6 8 0,-2 1 0,-5 5 0,0 0 0,0 0 0,0 0 0,5 0 0,-4 0 0,10 0 0,-4 0 0,13 0 0,-6 0 0,5 0 0,1 0 0,-6 0 0,6 0 0,-8 0 0,1 0 0,-1 0 0,0 0 0,1 5 0,-6 0 0,4 5 0,-10-2 0,10 2 0,-9-2 0,5 7 0,-7-6 0,2 10 0,-1-4 0,1 6 0,0-1 0,7 8 0,-5 1 0,5 0 0,-5 5 0,-1-4 0,6 5 0,-4-5 0,4 4 0,-6-12 0,-1 6 0,1-8 0,-6 0 0,4 0 0,-8-5 0,9 11 0,-8-9 0,7 11 0,-7-8 0,2 1 0,-4-7 0,0 5 0,4-9 0,-3 9 0,2-9 0,-3 3 0,0-5 0,0 0 0,0 0 0,0-1 0,0 0 0,0 1 0,0 0 0,0 0 0,0 1 0,0-1 0,0 0 0,0 0 0,0 0 0,0-1 0,-3 1 0,-1-1 0,-10 7 0,5-5 0,-5 5 0,6-6 0,-1 0 0,1 0 0,0 1 0,-1-1 0,1 0 0,0 0 0,0-4 0,1 3 0,-7-1 0,-1 3 0,0 0 0,-4 1 0,9-5 0,-9 4 0,9-8 0,-3 4 0,4-5 0,1 0 0,0 0 0,0 0 0,0 0 0,0 0 0,0 0 0,0 0 0,-5 0 0,-10 0 0,1 4 0,0 1 0,3 5 0,9-6 0,-9 5 0,9-4 0,-4 1 0,6 1 0,-6-2 0,-1 5 0,-5 0 0,-1 0 0,6-1 0,-4 1 0,9-1 0,-25 8 0,22-6 0,-23 7 0,21-9 0,0 1 0,1-1 0,6-5 0,0 4 0,0-8 0,3 4 0,2-4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28.997"/>
    </inkml:context>
    <inkml:brush xml:id="br0">
      <inkml:brushProperty name="width" value="0.1" units="cm"/>
      <inkml:brushProperty name="height" value="0.1" units="cm"/>
    </inkml:brush>
  </inkml:definitions>
  <inkml:trace contextRef="#ctx0" brushRef="#br0">862 1190 24575,'-27'0'0,"-2"0"0,-1 0 0,-5 0 0,-3 0 0,-35 0 0,10 0 0,-10 0 0,35 0 0,3 0 0,6 0 0,-1 0 0,3 0 0,-1 0 0,6-5 0,-6 0 0,13-5 0,-4 0 0,4-4 0,-5 3 0,4-8 0,1 3 0,0-5 0,4 1 0,-4-1 0,-2-6 0,6 5 0,-7-13 0,12 6 0,-4-8 0,3 0 0,-5 1 0,5-1 0,-4 1 0,10 0 0,-5-1 0,2 8 0,3-6 0,-4 5 0,5-6 0,0-1 0,0 7 0,0-5 0,0 6 0,0-8 0,0 0 0,5 1 0,1 6 0,5 3 0,-1 12 0,-1 1 0,-1 6 0,0-1 0,-3 1 0,2 3 0,-3-2 0,6-10 0,-1 5 0,1-8 0,-1 6 0,-1 8 0,1-7 0,-1 9 0,1-1 0,4-3 0,-3 3 0,9-1 0,-10-1 0,5 6 0,0-7 0,8 1 0,0 1 0,6-4 0,-8 5 0,8-1 0,-6 1 0,5 5 0,-6-4 0,6 3 0,-4-4 0,11 5 0,-11 0 0,4 0 0,1 0 0,-6 0 0,6 0 0,-1 0 0,-5 0 0,6 0 0,-8 0 0,0 0 0,0 0 0,1 0 0,-1 0 0,-5 0 0,4 0 0,-4 0 0,5 0 0,-5 4 0,4-3 0,-9 6 0,9-2 0,-4 5 0,5-5 0,-5 3 0,4-2 0,-9-2 0,9 6 0,-4-5 0,5 5 0,-5 0 0,4 0 0,-4-1 0,5 1 0,1 0 0,-6-1 0,4 6 0,-10-6 0,10 6 0,-8-1 0,3 1 0,1 1 0,-4 3 0,9-3 0,-9 4 0,3 1 0,-3-1 0,-1 0 0,0 0 0,-1-5 0,1 4 0,-1-4 0,1 6 0,-4-1 0,-2 0 0,-4 1 0,0-1 0,0 1 0,0 6 0,0-5 0,0 6 0,0-8 0,0-5 0,0 4 0,0-4 0,0 6 0,0-1 0,0 8 0,0-6 0,0 5 0,0-6 0,0-6 0,0 4 0,0-10 0,0 5 0,0-6 0,0 0 0,0 0 0,-3-3 0,-2-2 0,1 0 0,-3-2 0,2 3 0,-3-4 0,-6 4 0,5 1 0,-11 5 0,11-1 0,-10 0 0,4 1 0,-1-1 0,3 0 0,4-4 0,1 2 0,0-6 0,0 2 0,1-3 0,-1 0 0,-5 5 0,3 0 0,-9 5 0,10-6 0,-5 1 0,6-1 0,-1-4 0,1 4 0,0-4 0,-1 0 0,2 0 0,-1 0 0,1 0 0,-1 0 0,0 0 0,0 0 0,-6 0 0,1 4 0,-2-3 0,3 6 0,4-6 0,3 6 0,-2-6 0,-1 6 0,-7-1 0,2 2 0,-6-2 0,9 1 0,-4-3 0,6 1 0,0 2 0,-1-6 0,1 3 0,3-4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39.219"/>
    </inkml:context>
    <inkml:brush xml:id="br0">
      <inkml:brushProperty name="width" value="0.1" units="cm"/>
      <inkml:brushProperty name="height" value="0.1" units="cm"/>
    </inkml:brush>
  </inkml:definitions>
  <inkml:trace contextRef="#ctx0" brushRef="#br0">5 688 24575,'5'-40'0,"9"-9"0,5 10 0,8-6 0,-3 8 0,0 0 0,-1 8 0,-1 1 0,-6 8 0,-3 5 0,2 0 0,-5 2 0,4 2 0,-5-2 0,5 3 0,-5 2 0,5-1 0,-1 0 0,2-5 0,0 3 0,4-3 0,-9 5 0,8-1 0,-8 2 0,4 2 0,-6-1 0,0 6 0,0-3 0,-1 1 0,6-2 0,2-4 0,12-7 0,-5 4 0,13-6 0,-13 8 0,6-1 0,-8 0 0,1 6 0,-1-4 0,0 7 0,0-7 0,0 8 0,1-8 0,-1 8 0,0-4 0,7 0 0,-4 4 0,4-5 0,1 6 0,-6-4 0,6 2 0,-8-2 0,0 4 0,1-5 0,-1 4 0,0-3 0,1 4 0,-6-4 0,4 3 0,-4-3 0,0 4 0,4 0 0,-10 0 0,5 0 0,0 0 0,-5 0 0,10 0 0,-4 0 0,0 0 0,4 0 0,3 0 0,1 0 0,4 0 0,-7 0 0,1 0 0,-1 0 0,8 0 0,-6 0 0,5 0 0,-6 0 0,-1 0 0,1 0 0,-1 0 0,1 0 0,-1 0 0,0 0 0,-5 0 0,4 0 0,-9 0 0,9 0 0,-4 0 0,0 0 0,4 0 0,-9 0 0,9 5 0,-10-4 0,10 8 0,-9-8 0,9 8 0,-10-8 0,10 8 0,-9-7 0,9 2 0,-10 0 0,5-3 0,-1 2 0,-3 1 0,4-3 0,-1 2 0,-3 1 0,9-3 0,-10 6 0,10-6 0,-9 6 0,9-6 0,-10 6 0,11-6 0,-11 7 0,5-4 0,-1 1 0,-3 2 0,9-2 0,-9 0 0,9 4 0,-10-4 0,10 0 0,-9 3 0,3-4 0,-5 1 0,1-2 0,-1 1 0,5-3 0,-3 6 0,3-6 0,-4 3 0,-1-1 0,0-2 0,0 3 0,0-1 0,1-2 0,-1 3 0,0-4 0,-4 3 0,0 1 0,-4 0 0,0-2 0</inkml:trace>
  <inkml:trace contextRef="#ctx0" brushRef="#br0" timeOffset="2649">1 272 24575,'0'23'0,"0"3"0,0 10 0,0 9 0,0-13 0,0 11 0,0-20 0,0 4 0,0-6 0,0-7 0,0 0 0,0-6 0,0 1 0,0-1 0,0 0 0,0 0 0,0 0 0,0 1 0,0-1 0,0 0 0,0-1 0,0 0 0,0 0 0,0-1 0,0 1 0,0 0 0,2-3 0,2-1 0,3-3 0,0 0 0,0 0 0,1 0 0,0 0 0,0 0 0,0 0 0,6 0 0,1 0 0,0 0 0,4-5 0,-4 0 0,12-7 0,-5 7 0,6-5 0,-8 4 0,1 0 0,-6-2 0,-2 7 0,-4-3 0,-1 4 0,0 0 0,0-3 0,0 2 0,0-3 0,0 4 0,-1 0 0,1-4 0,6 3 0,-5-2 0,5 3 0,-6-4 0,0 3 0,0-3 0,-3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44.899"/>
    </inkml:context>
    <inkml:brush xml:id="br0">
      <inkml:brushProperty name="width" value="0.1" units="cm"/>
      <inkml:brushProperty name="height" value="0.1" units="cm"/>
    </inkml:brush>
  </inkml:definitions>
  <inkml:trace contextRef="#ctx0" brushRef="#br0">1 1427 24575,'0'-39'0,"11"5"0,4-21 0,11 8 0,11-13 0,0 9 0,0 1 0,21-27-841,-6 6 841,-19 22 0,0-2 0,-3 8 0,-1 1-93,19-32 93,1 2 0,-3 17 0,-7-4 0,2 15 0,-13-2 0,4 7 837,0 0-837,-12 9 97,9 0-97,-18 15 0,2 1 0,-5 6 0,1 3 0,-5-2 0,4-3 0,2-1 0,6-4 0,-1 6 0,11-7 0,-2 4 0,21-13 0,3 11 0,8-7 0,1 7 0,-10 1 0,8-1 0,-16 7 0,15-6 0,-15 11 0,7-4 0,-10 1 0,-6 3 0,5-3 0,-13 5 0,13 0 0,-13 0 0,13 0 0,-13 0 0,5 0 0,-6 0 0,-1 0 0,0 0 0,0 0 0,-5 0 0,4 0 0,-4 0 0,5 0 0,0 4 0,8-3 0,-6 9 0,6-5 0,-1 6 0,-4 0 0,4-5 0,-6 3 0,-6-4 0,4 5 0,-4-5 0,5 4 0,0-4 0,1 5 0,-1 1 0,1-1 0,-1 0 0,0 0 0,1-4 0,-1 3 0,1-4 0,-1 6 0,0-6 0,1 4 0,-1-3 0,-5-1 0,4 4 0,-9-4 0,9 1 0,-10 1 0,10-6 0,-10 6 0,5-2 0,-1-1 0,-3 3 0,4-2 0,-1-1 0,-3 4 0,3-7 0,1 7 0,-4-3 0,9 0 0,-10 2 0,5-6 0,-1 7 0,-3-3 0,4 1 0,-1 2 0,-3-7 0,9 8 0,-10-4 0,10 5 0,-9-6 0,9 5 0,-9-4 0,9 1 0,-10 1 0,10-6 0,-9 6 0,3-2 0,-5-1 0,6 4 0,-5-7 0,5 7 0,-1-2 0,2-1 0,0 3 0,4-3 0,-9 0 0,3 3 0,-5-7 0,1 3 0,-1-1 0,0-2 0,0 3 0,0-4 0,-4 3 0,3-2 0,-3 6 0,3-6 0,-3 5 0,2-5 0,-5 5 0,2-6 0,-3 3 0</inkml:trace>
  <inkml:trace contextRef="#ctx0" brushRef="#br0" timeOffset="1575">2676 626 24575,'16'0'0,"8"-6"0,-2 5 0,5-9 0,-6 9 0,-6-8 0,-2 9 0,-4-8 0,-1 7 0,-1-2 0,0 3 0,0 0 0,0 0 0,-1 0 0,2 0 0,0 0 0,0 0 0,0 0 0,0 0 0,0 0 0,6 0 0,1 0 0,0 0 0,-1 0 0,-6 0 0,0 0 0,0 0 0,-3 0 0,-2 0 0</inkml:trace>
  <inkml:trace contextRef="#ctx0" brushRef="#br0" timeOffset="3610">2976 1 24575,'0'16'0,"0"-5"0,0 8 0,0-4 0,0 0 0,0 4 0,0-4 0,0 0 0,0-2 0,0-5 0,0 1 0,0-1 0,0 0 0,0 0 0,0 0 0,0 1 0,0-2 0,0 1 0,0 0 0,0 0 0,0 0 0,0-1 0,0 0 0,0 0 0,0 0 0,0 0 0,0 1 0,4 0 0,-4-1 0,4 1 0,-4-1 0,3 1 0,-3-1 0,3 1 0,-3-1 0,4-3 0,-3 3 0,2-3 0,-3 3 0,0 0 0,0-1 0,0 1 0,3-1 0,-2 2 0,6-1 0,-2 7 0,0-8 0,0 3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p:txBody>
          <a:bodyPr/>
          <a:lstStyle/>
          <a:p>
            <a:r>
              <a:rPr lang="ja-JP" altLang="en-US"/>
              <a:t>ソフトウェア総合演習</a:t>
            </a:r>
            <a:br>
              <a:rPr lang="en-US" altLang="ja-JP" dirty="0"/>
            </a:br>
            <a:r>
              <a:rPr lang="ja-JP" altLang="en-US"/>
              <a:t>チーム</a:t>
            </a:r>
            <a:r>
              <a:rPr lang="en-US" altLang="ja-JP" dirty="0"/>
              <a:t> ｢SKYS｣ </a:t>
            </a:r>
            <a:r>
              <a:rPr lang="ja-JP" altLang="en-US"/>
              <a:t>中間レビュー</a:t>
            </a:r>
            <a:endParaRPr kumimoji="1" lang="ja-JP" altLang="en-US"/>
          </a:p>
        </p:txBody>
      </p:sp>
      <p:sp>
        <p:nvSpPr>
          <p:cNvPr id="3" name="字幕 2">
            <a:extLst>
              <a:ext uri="{FF2B5EF4-FFF2-40B4-BE49-F238E27FC236}">
                <a16:creationId xmlns:a16="http://schemas.microsoft.com/office/drawing/2014/main" id="{675869C6-6606-2541-B364-93B71BEFC2EA}"/>
              </a:ext>
            </a:extLst>
          </p:cNvPr>
          <p:cNvSpPr>
            <a:spLocks noGrp="1"/>
          </p:cNvSpPr>
          <p:nvPr>
            <p:ph type="subTitle" idx="1"/>
          </p:nvPr>
        </p:nvSpPr>
        <p:spPr/>
        <p:txBody>
          <a:bodyPr/>
          <a:lstStyle/>
          <a:p>
            <a:endParaRPr kumimoji="1" lang="en-US" altLang="ja-JP" dirty="0"/>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p:txBody>
          <a:bodyPr/>
          <a:lstStyle/>
          <a:p>
            <a:r>
              <a:rPr lang="ja-JP" altLang="en-US"/>
              <a:t>実装したアルゴリズム</a:t>
            </a:r>
            <a:r>
              <a:rPr lang="en-US" altLang="ja-JP"/>
              <a:t>⑥:</a:t>
            </a:r>
            <a:r>
              <a:rPr lang="ja-JP" altLang="en-US"/>
              <a:t> 道路網に新たな地点を接続</a:t>
            </a:r>
            <a:endParaRPr kumimoji="1" lang="ja-JP" altLang="en-US"/>
          </a:p>
        </p:txBody>
      </p:sp>
      <p:sp>
        <p:nvSpPr>
          <p:cNvPr id="3" name="コンテンツ プレースホルダー 2">
            <a:extLst>
              <a:ext uri="{FF2B5EF4-FFF2-40B4-BE49-F238E27FC236}">
                <a16:creationId xmlns:a16="http://schemas.microsoft.com/office/drawing/2014/main" id="{65AE14A1-CD03-1548-9C81-A8B7D4E703F8}"/>
              </a:ext>
            </a:extLst>
          </p:cNvPr>
          <p:cNvSpPr>
            <a:spLocks noGrp="1"/>
          </p:cNvSpPr>
          <p:nvPr>
            <p:ph idx="1"/>
          </p:nvPr>
        </p:nvSpPr>
        <p:spPr/>
        <p:txBody>
          <a:bodyPr/>
          <a:lstStyle/>
          <a:p>
            <a:pPr marL="0" indent="0">
              <a:buNone/>
            </a:pPr>
            <a:r>
              <a:rPr kumimoji="1" lang="ja-JP" altLang="en-US"/>
              <a:t>道路網に追加地点を繋ぐときのもっとも距離の短い交点を求める</a:t>
            </a:r>
            <a:endParaRPr kumimoji="1" lang="en-US" altLang="ja-JP"/>
          </a:p>
          <a:p>
            <a:pPr marL="457200" indent="-457200">
              <a:buFont typeface="+mj-lt"/>
              <a:buAutoNum type="arabicPeriod"/>
            </a:pPr>
            <a:endParaRPr lang="en-US" altLang="ja-JP"/>
          </a:p>
          <a:p>
            <a:pPr marL="457200" indent="-457200">
              <a:buFont typeface="+mj-lt"/>
              <a:buAutoNum type="arabicPeriod"/>
            </a:pPr>
            <a:r>
              <a:rPr kumimoji="1" lang="ja-JP" altLang="en-US"/>
              <a:t>全ての線分に対して</a:t>
            </a:r>
            <a:r>
              <a:rPr kumimoji="1" lang="en-US" altLang="ja-JP"/>
              <a:t>,</a:t>
            </a:r>
            <a:r>
              <a:rPr kumimoji="1" lang="ja-JP" altLang="en-US"/>
              <a:t> 実装したアルゴリズム</a:t>
            </a:r>
            <a:r>
              <a:rPr kumimoji="1" lang="en-US" altLang="ja-JP"/>
              <a:t>3</a:t>
            </a:r>
            <a:r>
              <a:rPr kumimoji="1" lang="ja-JP" altLang="en-US"/>
              <a:t>に基づいて最適な交点を求める</a:t>
            </a:r>
            <a:endParaRPr kumimoji="1" lang="en-US" altLang="ja-JP"/>
          </a:p>
          <a:p>
            <a:pPr marL="457200" indent="-457200">
              <a:buFont typeface="+mj-lt"/>
              <a:buAutoNum type="arabicPeriod"/>
            </a:pPr>
            <a:r>
              <a:rPr lang="ja-JP" altLang="en-US"/>
              <a:t>全ての交点の中で追加点に最も近い交点を交点として採用</a:t>
            </a:r>
            <a:endParaRPr lang="en-US" altLang="ja-JP"/>
          </a:p>
        </p:txBody>
      </p:sp>
    </p:spTree>
    <p:extLst>
      <p:ext uri="{BB962C8B-B14F-4D97-AF65-F5344CB8AC3E}">
        <p14:creationId xmlns:p14="http://schemas.microsoft.com/office/powerpoint/2010/main" val="224530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ja-JP" altLang="en-US"/>
              <a:t>実装したアルゴリズム</a:t>
            </a:r>
            <a:r>
              <a:rPr lang="en-US" altLang="ja-JP"/>
              <a:t>⑦:</a:t>
            </a:r>
            <a:r>
              <a:rPr lang="ja-JP" altLang="en-US"/>
              <a:t> 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クラス図</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endParaRPr kumimoji="1" lang="en-US" altLang="ja-JP"/>
          </a:p>
        </p:txBody>
      </p:sp>
    </p:spTree>
    <p:extLst>
      <p:ext uri="{BB962C8B-B14F-4D97-AF65-F5344CB8AC3E}">
        <p14:creationId xmlns:p14="http://schemas.microsoft.com/office/powerpoint/2010/main" val="173828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p:txBody>
          <a:bodyPr/>
          <a:lstStyle/>
          <a:p>
            <a:r>
              <a:rPr kumimoji="1" lang="ja-JP" altLang="en-US"/>
              <a:t>テストデータ生成器</a:t>
            </a:r>
          </a:p>
        </p:txBody>
      </p:sp>
      <p:sp>
        <p:nvSpPr>
          <p:cNvPr id="3" name="コンテンツ プレースホルダー 2">
            <a:extLst>
              <a:ext uri="{FF2B5EF4-FFF2-40B4-BE49-F238E27FC236}">
                <a16:creationId xmlns:a16="http://schemas.microsoft.com/office/drawing/2014/main" id="{D9AFCF36-6DBE-A342-B164-D948F441F833}"/>
              </a:ext>
            </a:extLst>
          </p:cNvPr>
          <p:cNvSpPr>
            <a:spLocks noGrp="1"/>
          </p:cNvSpPr>
          <p:nvPr>
            <p:ph idx="1"/>
          </p:nvPr>
        </p:nvSpPr>
        <p:spPr/>
        <p:txBody>
          <a:bodyPr/>
          <a:lstStyle/>
          <a:p>
            <a:r>
              <a:rPr kumimoji="1" lang="ja-JP" altLang="en-US"/>
              <a:t>各小課題の入力制約</a:t>
            </a:r>
            <a:r>
              <a:rPr kumimoji="1" lang="en-US" altLang="ja-JP"/>
              <a:t>(</a:t>
            </a:r>
            <a:r>
              <a:rPr kumimoji="1" lang="ja-JP" altLang="en-US"/>
              <a:t>範囲</a:t>
            </a:r>
            <a:r>
              <a:rPr kumimoji="1" lang="en-US" altLang="ja-JP"/>
              <a:t>)</a:t>
            </a:r>
            <a:r>
              <a:rPr kumimoji="1" lang="ja-JP" altLang="en-US"/>
              <a:t>を満たすランダムな値を作成</a:t>
            </a:r>
            <a:endParaRPr kumimoji="1" lang="en-US" altLang="ja-JP"/>
          </a:p>
          <a:p>
            <a:r>
              <a:rPr lang="ja-JP" altLang="en-US"/>
              <a:t>入力用ファイルへ書き込む</a:t>
            </a:r>
            <a:endParaRPr lang="en-US" altLang="ja-JP"/>
          </a:p>
          <a:p>
            <a:r>
              <a:rPr kumimoji="1" lang="ja-JP" altLang="en-US"/>
              <a:t>各小課題に対応した関数を実行</a:t>
            </a:r>
            <a:endParaRPr kumimoji="1" lang="en-US" altLang="ja-JP"/>
          </a:p>
          <a:p>
            <a:r>
              <a:rPr lang="ja-JP" altLang="en-US"/>
              <a:t>各フェーズ</a:t>
            </a:r>
            <a:r>
              <a:rPr lang="en-US" altLang="ja-JP"/>
              <a:t>(</a:t>
            </a:r>
            <a:r>
              <a:rPr lang="ja-JP" altLang="en-US"/>
              <a:t>入力の取得</a:t>
            </a:r>
            <a:r>
              <a:rPr lang="en-US" altLang="ja-JP"/>
              <a:t>,</a:t>
            </a:r>
            <a:r>
              <a:rPr lang="ja-JP" altLang="en-US"/>
              <a:t> 全交差点の算出</a:t>
            </a:r>
            <a:r>
              <a:rPr lang="en-US" altLang="ja-JP"/>
              <a:t>,</a:t>
            </a:r>
            <a:r>
              <a:rPr lang="ja-JP" altLang="en-US"/>
              <a:t> 各小課題の実行</a:t>
            </a:r>
            <a:r>
              <a:rPr lang="en-US" altLang="ja-JP"/>
              <a:t>)</a:t>
            </a:r>
            <a:r>
              <a:rPr lang="ja-JP" altLang="en-US"/>
              <a:t>の実行にかかった時間を測定して表示する</a:t>
            </a:r>
            <a:endParaRPr lang="en-US" altLang="ja-JP"/>
          </a:p>
        </p:txBody>
      </p:sp>
    </p:spTree>
    <p:extLst>
      <p:ext uri="{BB962C8B-B14F-4D97-AF65-F5344CB8AC3E}">
        <p14:creationId xmlns:p14="http://schemas.microsoft.com/office/powerpoint/2010/main" val="393608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1141413" y="618518"/>
            <a:ext cx="9905998" cy="1478570"/>
          </a:xfrm>
        </p:spPr>
        <p:txBody>
          <a:bodyPr/>
          <a:lstStyle/>
          <a:p>
            <a:r>
              <a:rPr kumimoji="1" lang="ja-JP" altLang="en-US"/>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1141412" y="2249487"/>
            <a:ext cx="4428115" cy="3541714"/>
          </a:xfrm>
        </p:spPr>
        <p:txBody>
          <a:bodyPr/>
          <a:lstStyle/>
          <a:p>
            <a:r>
              <a:rPr kumimoji="1" lang="en-US" altLang="ja-JP"/>
              <a:t>matplotlib</a:t>
            </a:r>
            <a:r>
              <a:rPr kumimoji="1" lang="ja-JP" altLang="en-US"/>
              <a:t>を用いて</a:t>
            </a:r>
            <a:r>
              <a:rPr kumimoji="1" lang="en-US" altLang="ja-JP"/>
              <a:t>,</a:t>
            </a:r>
            <a:r>
              <a:rPr kumimoji="1" lang="ja-JP" altLang="en-US"/>
              <a:t> </a:t>
            </a:r>
            <a:r>
              <a:rPr lang="ja-JP" altLang="en-US"/>
              <a:t>図面のプロットする関数を作成した</a:t>
            </a:r>
            <a:r>
              <a:rPr lang="en-US" altLang="ja-JP"/>
              <a:t>.</a:t>
            </a:r>
          </a:p>
          <a:p>
            <a:r>
              <a:rPr lang="en-US" altLang="ja-JP"/>
              <a:t>Point: </a:t>
            </a:r>
            <a:r>
              <a:rPr lang="ja-JP" altLang="en-US"/>
              <a:t>地点</a:t>
            </a:r>
            <a:endParaRPr lang="en-US" altLang="ja-JP"/>
          </a:p>
          <a:p>
            <a:r>
              <a:rPr lang="en-US" altLang="ja-JP"/>
              <a:t>Segment: </a:t>
            </a:r>
            <a:r>
              <a:rPr lang="ja-JP" altLang="en-US"/>
              <a:t>線分</a:t>
            </a:r>
            <a:endParaRPr lang="en-US" altLang="ja-JP"/>
          </a:p>
          <a:p>
            <a:r>
              <a:rPr lang="en-US" altLang="ja-JP"/>
              <a:t>Intersection: </a:t>
            </a:r>
            <a:r>
              <a:rPr lang="ja-JP" altLang="en-US"/>
              <a:t>交点</a:t>
            </a:r>
            <a:r>
              <a:rPr lang="en-US" altLang="ja-JP"/>
              <a:t>(</a:t>
            </a:r>
            <a:r>
              <a:rPr lang="ja-JP" altLang="en-US"/>
              <a:t>端点を除く</a:t>
            </a:r>
            <a:r>
              <a:rPr lang="en-US" altLang="ja-JP"/>
              <a:t>)</a:t>
            </a:r>
          </a:p>
          <a:p>
            <a:pPr marL="0" indent="0">
              <a:buNone/>
            </a:pPr>
            <a:endParaRPr kumimoji="1" lang="ja-JP" altLang="en-US"/>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2"/>
          <a:stretch>
            <a:fillRect/>
          </a:stretch>
        </p:blipFill>
        <p:spPr>
          <a:xfrm>
            <a:off x="6348121" y="2097088"/>
            <a:ext cx="5124513" cy="3853378"/>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lang="ja-JP" altLang="en-US"/>
              <a:t>デモンストレーション</a:t>
            </a:r>
            <a:endParaRPr kumimoji="1" lang="ja-JP" altLang="en-US"/>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r>
              <a:rPr kumimoji="1" lang="ja-JP" altLang="en-US"/>
              <a:t>実際に実行する</a:t>
            </a:r>
            <a:endParaRPr kumimoji="1" lang="en-US" altLang="ja-JP"/>
          </a:p>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p:txBody>
          <a:bodyPr/>
          <a:lstStyle/>
          <a:p>
            <a:r>
              <a:rPr kumimoji="1" lang="ja-JP" altLang="en-US"/>
              <a:t>各メンバーの役割と貢献度</a:t>
            </a:r>
          </a:p>
        </p:txBody>
      </p:sp>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p:txBody>
          <a:bodyPr/>
          <a:lstStyle/>
          <a:p>
            <a:r>
              <a:rPr lang="ja-JP" altLang="en-US"/>
              <a:t>木村</a:t>
            </a:r>
            <a:r>
              <a:rPr lang="en-US" altLang="ja-JP"/>
              <a:t>:</a:t>
            </a:r>
            <a:r>
              <a:rPr lang="ja-JP" altLang="en-US"/>
              <a:t> アルゴリズム</a:t>
            </a:r>
            <a:r>
              <a:rPr lang="en-US" altLang="ja-JP"/>
              <a:t>①</a:t>
            </a:r>
            <a:endParaRPr kumimoji="1" lang="ja-JP" altLang="en-US"/>
          </a:p>
        </p:txBody>
      </p:sp>
    </p:spTree>
    <p:extLst>
      <p:ext uri="{BB962C8B-B14F-4D97-AF65-F5344CB8AC3E}">
        <p14:creationId xmlns:p14="http://schemas.microsoft.com/office/powerpoint/2010/main" val="324188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a:t>
            </a:r>
            <a:endParaRPr lang="en-US" altLang="ja-JP"/>
          </a:p>
          <a:p>
            <a:r>
              <a:rPr kumimoji="1" lang="en-US" altLang="ja-JP"/>
              <a:t>main3.py(</a:t>
            </a:r>
            <a:r>
              <a:rPr kumimoji="1" lang="ja-JP" altLang="en-US"/>
              <a:t>対話形式で</a:t>
            </a:r>
            <a:r>
              <a:rPr lang="ja-JP" altLang="en-US"/>
              <a:t>実行していくようなものを想定</a:t>
            </a:r>
            <a:r>
              <a:rPr kumimoji="1" lang="en-US" altLang="ja-JP"/>
              <a:t>)</a:t>
            </a:r>
            <a:r>
              <a:rPr kumimoji="1" lang="ja-JP" altLang="en-US"/>
              <a:t>の実装</a:t>
            </a:r>
            <a:endParaRPr kumimoji="1"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p:txBody>
          <a:bodyPr/>
          <a:lstStyle/>
          <a:p>
            <a:r>
              <a:rPr kumimoji="1" lang="en-US" altLang="ja-JP"/>
              <a:t>｢SKYS｣</a:t>
            </a:r>
            <a:r>
              <a:rPr kumimoji="1" lang="ja-JP" altLang="en-US"/>
              <a:t>メンバーの紹介</a:t>
            </a:r>
          </a:p>
        </p:txBody>
      </p:sp>
      <p:sp>
        <p:nvSpPr>
          <p:cNvPr id="3" name="コンテンツ プレースホルダー 2">
            <a:extLst>
              <a:ext uri="{FF2B5EF4-FFF2-40B4-BE49-F238E27FC236}">
                <a16:creationId xmlns:a16="http://schemas.microsoft.com/office/drawing/2014/main" id="{B83AF55B-55C8-B34D-85BB-989B295A5384}"/>
              </a:ext>
            </a:extLst>
          </p:cNvPr>
          <p:cNvSpPr>
            <a:spLocks noGrp="1"/>
          </p:cNvSpPr>
          <p:nvPr>
            <p:ph idx="1"/>
          </p:nvPr>
        </p:nvSpPr>
        <p:spPr/>
        <p:txBody>
          <a:bodyPr/>
          <a:lstStyle/>
          <a:p>
            <a:r>
              <a:rPr lang="en-US" altLang="ja-JP"/>
              <a:t>s1250133: </a:t>
            </a:r>
            <a:r>
              <a:rPr lang="ja-JP" altLang="en-US"/>
              <a:t>越川空</a:t>
            </a:r>
            <a:endParaRPr lang="en-US" altLang="ja-JP"/>
          </a:p>
          <a:p>
            <a:r>
              <a:rPr lang="en-US" altLang="ja-JP" dirty="0"/>
              <a:t>s</a:t>
            </a:r>
            <a:r>
              <a:rPr lang="en-US" altLang="ja-JP"/>
              <a:t>1250131</a:t>
            </a:r>
            <a:r>
              <a:rPr lang="en-US" altLang="ja-JP" dirty="0"/>
              <a:t>, </a:t>
            </a:r>
            <a:r>
              <a:rPr lang="ja-JP" altLang="en-US"/>
              <a:t>木村魁人</a:t>
            </a:r>
            <a:endParaRPr lang="en-US" altLang="ja-JP" dirty="0"/>
          </a:p>
        </p:txBody>
      </p:sp>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p:txBody>
          <a:bodyPr/>
          <a:lstStyle/>
          <a:p>
            <a:r>
              <a:rPr lang="ja-JP" altLang="en-US"/>
              <a:t>開発環境</a:t>
            </a:r>
            <a:r>
              <a:rPr lang="en-US" altLang="ja-JP"/>
              <a:t>,</a:t>
            </a:r>
            <a:r>
              <a:rPr lang="ja-JP" altLang="en-US"/>
              <a:t> 言語</a:t>
            </a:r>
            <a:r>
              <a:rPr lang="en-US" altLang="ja-JP"/>
              <a:t>,</a:t>
            </a:r>
            <a:r>
              <a:rPr lang="ja-JP" altLang="en-US"/>
              <a:t> ツール</a:t>
            </a:r>
            <a:endParaRPr kumimoji="1" lang="ja-JP" altLang="en-US"/>
          </a:p>
        </p:txBody>
      </p:sp>
      <p:sp>
        <p:nvSpPr>
          <p:cNvPr id="3" name="コンテンツ プレースホルダー 2">
            <a:extLst>
              <a:ext uri="{FF2B5EF4-FFF2-40B4-BE49-F238E27FC236}">
                <a16:creationId xmlns:a16="http://schemas.microsoft.com/office/drawing/2014/main" id="{D9514871-5879-9847-B3DC-DB2CE47360FE}"/>
              </a:ext>
            </a:extLst>
          </p:cNvPr>
          <p:cNvSpPr>
            <a:spLocks noGrp="1"/>
          </p:cNvSpPr>
          <p:nvPr>
            <p:ph idx="1"/>
          </p:nvPr>
        </p:nvSpPr>
        <p:spPr/>
        <p:txBody>
          <a:bodyPr/>
          <a:lstStyle/>
          <a:p>
            <a:r>
              <a:rPr lang="en-US" altLang="ja-JP"/>
              <a:t>OS: </a:t>
            </a:r>
            <a:r>
              <a:rPr kumimoji="1" lang="en-US" altLang="ja-JP"/>
              <a:t>Mac OS</a:t>
            </a:r>
          </a:p>
          <a:p>
            <a:r>
              <a:rPr kumimoji="1" lang="ja-JP" altLang="en-US"/>
              <a:t>言語</a:t>
            </a:r>
            <a:r>
              <a:rPr kumimoji="1" lang="en-US" altLang="ja-JP"/>
              <a:t>: Python 3.7.2</a:t>
            </a:r>
          </a:p>
          <a:p>
            <a:r>
              <a:rPr kumimoji="1" lang="ja-JP" altLang="en-US"/>
              <a:t>管理</a:t>
            </a:r>
            <a:r>
              <a:rPr kumimoji="1" lang="en-US" altLang="ja-JP"/>
              <a:t>: Github</a:t>
            </a:r>
          </a:p>
        </p:txBody>
      </p:sp>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p:txBody>
          <a:bodyPr/>
          <a:lstStyle/>
          <a:p>
            <a:r>
              <a:rPr lang="ja-JP" altLang="en-US"/>
              <a:t>進捗状況</a:t>
            </a:r>
            <a:endParaRPr kumimoji="1" lang="ja-JP" altLang="en-US"/>
          </a:p>
        </p:txBody>
      </p:sp>
      <p:sp>
        <p:nvSpPr>
          <p:cNvPr id="3" name="コンテンツ プレースホルダー 2">
            <a:extLst>
              <a:ext uri="{FF2B5EF4-FFF2-40B4-BE49-F238E27FC236}">
                <a16:creationId xmlns:a16="http://schemas.microsoft.com/office/drawing/2014/main" id="{FFE10AD6-E1AB-4849-9548-EA29556D9168}"/>
              </a:ext>
            </a:extLst>
          </p:cNvPr>
          <p:cNvSpPr>
            <a:spLocks noGrp="1"/>
          </p:cNvSpPr>
          <p:nvPr>
            <p:ph idx="1"/>
          </p:nvPr>
        </p:nvSpPr>
        <p:spPr/>
        <p:txBody>
          <a:bodyPr/>
          <a:lstStyle/>
          <a:p>
            <a:r>
              <a:rPr kumimoji="1" lang="en-US" altLang="ja-JP"/>
              <a:t>Phase1: </a:t>
            </a:r>
            <a:r>
              <a:rPr kumimoji="1" lang="ja-JP" altLang="en-US"/>
              <a:t>完成</a:t>
            </a:r>
            <a:endParaRPr kumimoji="1" lang="en-US" altLang="ja-JP"/>
          </a:p>
          <a:p>
            <a:r>
              <a:rPr lang="en-US" altLang="ja-JP"/>
              <a:t>Phase2: </a:t>
            </a:r>
            <a:r>
              <a:rPr lang="ja-JP" altLang="en-US"/>
              <a:t>未完成</a:t>
            </a:r>
            <a:r>
              <a:rPr lang="en-US" altLang="ja-JP"/>
              <a:t>(</a:t>
            </a:r>
            <a:r>
              <a:rPr lang="ja-JP" altLang="en-US"/>
              <a:t>小課題</a:t>
            </a:r>
            <a:r>
              <a:rPr lang="en-US" altLang="ja-JP"/>
              <a:t>7</a:t>
            </a:r>
            <a:r>
              <a:rPr lang="ja-JP" altLang="en-US"/>
              <a:t>まで完成</a:t>
            </a:r>
            <a:r>
              <a:rPr lang="en-US" altLang="ja-JP"/>
              <a:t>)</a:t>
            </a:r>
          </a:p>
          <a:p>
            <a:r>
              <a:rPr lang="ja-JP" altLang="en-US"/>
              <a:t>ドキュメント</a:t>
            </a:r>
            <a:r>
              <a:rPr lang="en-US" altLang="ja-JP"/>
              <a:t>: </a:t>
            </a:r>
            <a:r>
              <a:rPr lang="ja-JP" altLang="en-US"/>
              <a:t>実装完了部分まで完成</a:t>
            </a:r>
            <a:endParaRPr lang="en-US" altLang="ja-JP"/>
          </a:p>
          <a:p>
            <a:r>
              <a:rPr lang="ja-JP" altLang="en-US"/>
              <a:t>テストデータ生成器</a:t>
            </a:r>
            <a:r>
              <a:rPr lang="en-US" altLang="ja-JP"/>
              <a:t>: </a:t>
            </a:r>
            <a:r>
              <a:rPr lang="ja-JP" altLang="en-US"/>
              <a:t>完成</a:t>
            </a:r>
            <a:endParaRPr lang="en-US" altLang="ja-JP"/>
          </a:p>
          <a:p>
            <a:endParaRPr lang="en-US" altLang="ja-JP"/>
          </a:p>
          <a:p>
            <a:pPr marL="0" indent="0">
              <a:buNone/>
            </a:pPr>
            <a:endParaRPr kumimoji="1" lang="ja-JP" altLang="en-US"/>
          </a:p>
        </p:txBody>
      </p:sp>
    </p:spTree>
    <p:extLst>
      <p:ext uri="{BB962C8B-B14F-4D97-AF65-F5344CB8AC3E}">
        <p14:creationId xmlns:p14="http://schemas.microsoft.com/office/powerpoint/2010/main" val="33191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p:txBody>
          <a:bodyPr/>
          <a:lstStyle/>
          <a:p>
            <a:r>
              <a:rPr kumimoji="1" lang="ja-JP" altLang="en-US"/>
              <a:t>実装したアルゴリズム</a:t>
            </a:r>
            <a:r>
              <a:rPr kumimoji="1" lang="en-US" altLang="ja-JP"/>
              <a:t>①:</a:t>
            </a:r>
            <a:r>
              <a:rPr kumimoji="1" lang="ja-JP" altLang="en-US"/>
              <a:t> 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p:txBody>
          <a:bodyPr/>
          <a:lstStyle/>
          <a:p>
            <a:pPr marL="457200" indent="-457200">
              <a:buFont typeface="+mj-lt"/>
              <a:buAutoNum type="arabicPeriod"/>
            </a:pPr>
            <a:r>
              <a:rPr lang="en-US" altLang="ja-JP"/>
              <a:t>|A|=(Q1.x-P1.x)(P2.y-Q2.y) + (Q2.x-P2.x)(Q1.y-P1.y)</a:t>
            </a:r>
          </a:p>
          <a:p>
            <a:pPr marL="457200" indent="-457200">
              <a:buFont typeface="+mj-lt"/>
              <a:buAutoNum type="arabicPeriod"/>
            </a:pPr>
            <a:r>
              <a:rPr lang="en-US" altLang="ja-JP"/>
              <a:t>If |A| == 0 </a:t>
            </a:r>
            <a:r>
              <a:rPr lang="ja-JP" altLang="en-US"/>
              <a:t>→ 交点なし</a:t>
            </a:r>
            <a:r>
              <a:rPr lang="en-US" altLang="ja-JP"/>
              <a:t>, Fin</a:t>
            </a:r>
          </a:p>
          <a:p>
            <a:pPr marL="457200" indent="-457200">
              <a:buFont typeface="+mj-lt"/>
              <a:buAutoNum type="arabicPeriod"/>
            </a:pPr>
            <a:r>
              <a:rPr lang="en-US" altLang="ja-JP"/>
              <a:t>Else: s, t</a:t>
            </a:r>
            <a:r>
              <a:rPr lang="ja-JP" altLang="en-US"/>
              <a:t>を求める</a:t>
            </a:r>
            <a:endParaRPr lang="en-US" altLang="ja-JP"/>
          </a:p>
          <a:p>
            <a:pPr marL="457200" indent="-457200">
              <a:buFont typeface="+mj-lt"/>
              <a:buAutoNum type="arabicPeriod"/>
            </a:pPr>
            <a:r>
              <a:rPr lang="en-US" altLang="ja-JP"/>
              <a:t>If not (0≦s≦1</a:t>
            </a:r>
            <a:r>
              <a:rPr lang="ja-JP" altLang="en-US"/>
              <a:t> </a:t>
            </a:r>
            <a:r>
              <a:rPr lang="en-US" altLang="ja-JP"/>
              <a:t>and 0≦t≦1)</a:t>
            </a:r>
            <a:r>
              <a:rPr lang="ja-JP" altLang="en-US"/>
              <a:t> →交点なし</a:t>
            </a:r>
            <a:r>
              <a:rPr lang="en-US" altLang="ja-JP"/>
              <a:t>,</a:t>
            </a:r>
            <a:r>
              <a:rPr lang="ja-JP" altLang="en-US"/>
              <a:t> </a:t>
            </a:r>
            <a:r>
              <a:rPr lang="en-US" altLang="ja-JP"/>
              <a:t>Fin</a:t>
            </a:r>
          </a:p>
          <a:p>
            <a:pPr marL="457200" indent="-457200">
              <a:buFont typeface="+mj-lt"/>
              <a:buAutoNum type="arabicPeriod"/>
            </a:pPr>
            <a:r>
              <a:rPr lang="en-US" altLang="ja-JP"/>
              <a:t>Else: s</a:t>
            </a:r>
            <a:r>
              <a:rPr lang="ja-JP" altLang="en-US"/>
              <a:t>と</a:t>
            </a:r>
            <a:r>
              <a:rPr lang="en-US" altLang="ja-JP"/>
              <a:t>t</a:t>
            </a:r>
            <a:r>
              <a:rPr lang="ja-JP" altLang="en-US"/>
              <a:t>を代入して交点座標を求める</a:t>
            </a:r>
            <a:endParaRPr lang="en-US" altLang="ja-JP"/>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2"/>
          <a:stretch>
            <a:fillRect/>
          </a:stretch>
        </p:blipFill>
        <p:spPr>
          <a:xfrm>
            <a:off x="8395277" y="3810000"/>
            <a:ext cx="2882900" cy="2133600"/>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p:txBody>
          <a:bodyPr/>
          <a:lstStyle/>
          <a:p>
            <a:r>
              <a:rPr kumimoji="1" lang="ja-JP" altLang="en-US"/>
              <a:t>実装したアルゴリズム</a:t>
            </a:r>
            <a:r>
              <a:rPr lang="en-US" altLang="ja-JP"/>
              <a:t>②</a:t>
            </a:r>
            <a:r>
              <a:rPr kumimoji="1" lang="en-US" altLang="ja-JP"/>
              <a:t>:</a:t>
            </a:r>
            <a:r>
              <a:rPr kumimoji="1" lang="ja-JP" altLang="en-US"/>
              <a:t> 全ての線分の交点を求める</a:t>
            </a:r>
          </a:p>
        </p:txBody>
      </p:sp>
      <p:sp>
        <p:nvSpPr>
          <p:cNvPr id="3" name="コンテンツ プレースホルダー 2">
            <a:extLst>
              <a:ext uri="{FF2B5EF4-FFF2-40B4-BE49-F238E27FC236}">
                <a16:creationId xmlns:a16="http://schemas.microsoft.com/office/drawing/2014/main" id="{A9518FBE-2731-154B-9DEB-33C2601626A3}"/>
              </a:ext>
            </a:extLst>
          </p:cNvPr>
          <p:cNvSpPr>
            <a:spLocks noGrp="1"/>
          </p:cNvSpPr>
          <p:nvPr>
            <p:ph idx="1"/>
          </p:nvPr>
        </p:nvSpPr>
        <p:spPr/>
        <p:txBody>
          <a:bodyPr>
            <a:normAutofit fontScale="85000" lnSpcReduction="20000"/>
          </a:bodyPr>
          <a:lstStyle/>
          <a:p>
            <a:pPr marL="0" indent="0">
              <a:buNone/>
            </a:pPr>
            <a:r>
              <a:rPr lang="ja-JP" altLang="en-US"/>
              <a:t>◎全ての交差点を求め</a:t>
            </a:r>
            <a:r>
              <a:rPr lang="en-US" altLang="ja-JP"/>
              <a:t>,</a:t>
            </a:r>
            <a:r>
              <a:rPr lang="ja-JP" altLang="en-US"/>
              <a:t> </a:t>
            </a:r>
            <a:r>
              <a:rPr lang="en-US" altLang="ja-JP"/>
              <a:t>x</a:t>
            </a:r>
            <a:r>
              <a:rPr lang="ja-JP" altLang="en-US"/>
              <a:t>順</a:t>
            </a:r>
            <a:r>
              <a:rPr lang="en-US" altLang="ja-JP"/>
              <a:t>(x1=x2</a:t>
            </a:r>
            <a:r>
              <a:rPr lang="ja-JP" altLang="en-US"/>
              <a:t>のときは</a:t>
            </a:r>
            <a:r>
              <a:rPr lang="en-US" altLang="ja-JP"/>
              <a:t>y</a:t>
            </a:r>
            <a:r>
              <a:rPr lang="ja-JP" altLang="en-US"/>
              <a:t>順</a:t>
            </a:r>
            <a:r>
              <a:rPr lang="en-US" altLang="ja-JP"/>
              <a:t>)</a:t>
            </a:r>
            <a:r>
              <a:rPr lang="ja-JP" altLang="en-US"/>
              <a:t>で並べ替えて添字を順に振る</a:t>
            </a:r>
            <a:endParaRPr lang="en-US" altLang="ja-JP"/>
          </a:p>
          <a:p>
            <a:pPr marL="0" indent="0">
              <a:buNone/>
            </a:pPr>
            <a:r>
              <a:rPr lang="ja-JP" altLang="en-US"/>
              <a:t>挿入ソートによって実装</a:t>
            </a:r>
            <a:endParaRPr lang="en-US" altLang="ja-JP"/>
          </a:p>
          <a:p>
            <a:pPr marL="457200" indent="-457200">
              <a:buFont typeface="+mj-lt"/>
              <a:buAutoNum type="arabicPeriod"/>
            </a:pPr>
            <a:endParaRPr lang="en-US" altLang="ja-JP"/>
          </a:p>
          <a:p>
            <a:pPr marL="457200" indent="-457200">
              <a:buFont typeface="+mj-lt"/>
              <a:buAutoNum type="arabicPeriod"/>
            </a:pPr>
            <a:r>
              <a:rPr lang="ja-JP" altLang="en-US"/>
              <a:t>交点リスト</a:t>
            </a:r>
            <a:r>
              <a:rPr lang="en-US" altLang="ja-JP"/>
              <a:t> = []</a:t>
            </a:r>
          </a:p>
          <a:p>
            <a:pPr marL="457200" indent="-457200">
              <a:buFont typeface="+mj-lt"/>
              <a:buAutoNum type="arabicPeriod"/>
            </a:pPr>
            <a:r>
              <a:rPr lang="en-US" altLang="ja-JP"/>
              <a:t>①</a:t>
            </a:r>
            <a:r>
              <a:rPr lang="ja-JP" altLang="en-US"/>
              <a:t>の関数で</a:t>
            </a:r>
            <a:r>
              <a:rPr lang="en-US" altLang="ja-JP"/>
              <a:t>,</a:t>
            </a:r>
            <a:r>
              <a:rPr lang="ja-JP" altLang="en-US"/>
              <a:t> 交点を求める</a:t>
            </a:r>
            <a:endParaRPr lang="en-US" altLang="ja-JP"/>
          </a:p>
          <a:p>
            <a:pPr marL="457200" indent="-457200">
              <a:buFont typeface="+mj-lt"/>
              <a:buAutoNum type="arabicPeriod"/>
            </a:pPr>
            <a:r>
              <a:rPr lang="en-US" altLang="ja-JP"/>
              <a:t>2</a:t>
            </a:r>
            <a:r>
              <a:rPr lang="ja-JP" altLang="en-US"/>
              <a:t>分探索を用いて適切な挿入位置を決定</a:t>
            </a:r>
            <a:endParaRPr lang="en-US" altLang="ja-JP"/>
          </a:p>
          <a:p>
            <a:pPr marL="457200" indent="-457200">
              <a:buFont typeface="+mj-lt"/>
              <a:buAutoNum type="arabicPeriod"/>
            </a:pPr>
            <a:r>
              <a:rPr lang="ja-JP" altLang="en-US"/>
              <a:t>交点を挿入</a:t>
            </a:r>
            <a:endParaRPr lang="en-US" altLang="ja-JP"/>
          </a:p>
          <a:p>
            <a:pPr marL="457200" indent="-457200">
              <a:buFont typeface="+mj-lt"/>
              <a:buAutoNum type="arabicPeriod"/>
            </a:pPr>
            <a:r>
              <a:rPr lang="ja-JP" altLang="en-US"/>
              <a:t>次のループへ</a:t>
            </a:r>
            <a:endParaRPr lang="en-US" altLang="ja-JP"/>
          </a:p>
          <a:p>
            <a:pPr marL="457200" indent="-457200">
              <a:buFont typeface="+mj-lt"/>
              <a:buAutoNum type="arabicPeriod"/>
            </a:pPr>
            <a:endParaRPr lang="en-US" altLang="ja-JP"/>
          </a:p>
        </p:txBody>
      </p:sp>
    </p:spTree>
    <p:extLst>
      <p:ext uri="{BB962C8B-B14F-4D97-AF65-F5344CB8AC3E}">
        <p14:creationId xmlns:p14="http://schemas.microsoft.com/office/powerpoint/2010/main" val="30167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p:txBody>
          <a:bodyPr/>
          <a:lstStyle/>
          <a:p>
            <a:r>
              <a:rPr kumimoji="1" lang="ja-JP" altLang="en-US"/>
              <a:t>実装したアルゴリズム</a:t>
            </a:r>
            <a:r>
              <a:rPr kumimoji="1" lang="en-US" altLang="ja-JP"/>
              <a:t>③:</a:t>
            </a:r>
            <a:r>
              <a:rPr kumimoji="1" lang="ja-JP" altLang="en-US"/>
              <a:t> </a:t>
            </a:r>
            <a:r>
              <a:rPr kumimoji="1" lang="en-US" altLang="ja-JP"/>
              <a:t>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a:xfrm>
            <a:off x="1141413" y="618518"/>
            <a:ext cx="9905998" cy="1478570"/>
          </a:xfrm>
        </p:spPr>
        <p:txBody>
          <a:bodyPr/>
          <a:lstStyle/>
          <a:p>
            <a:r>
              <a:rPr lang="ja-JP" altLang="en-US"/>
              <a:t>実装したアルゴリズム</a:t>
            </a:r>
            <a:r>
              <a:rPr lang="en-US" altLang="ja-JP"/>
              <a:t>④:</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1141413" y="2701956"/>
            <a:ext cx="9194472" cy="2912924"/>
          </a:xfrm>
        </p:spPr>
        <p:txBody>
          <a:bodyPr>
            <a:normAutofit fontScale="92500" lnSpcReduction="200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a:t>
            </a:r>
            <a:r>
              <a:rPr lang="en-US" altLang="ja-JP"/>
              <a:t>/</a:t>
            </a:r>
            <a:r>
              <a:rPr lang="ja-JP" altLang="en-US"/>
              <a:t>線リスト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Fin</a:t>
            </a:r>
          </a:p>
          <a:p>
            <a:pPr marL="457200" indent="-457200">
              <a:buFont typeface="+mj-lt"/>
              <a:buAutoNum type="arabicPeriod"/>
            </a:pPr>
            <a:r>
              <a:rPr lang="en-US" altLang="ja-JP"/>
              <a:t>Else: Fin</a:t>
            </a:r>
          </a:p>
        </p:txBody>
      </p:sp>
      <p:sp>
        <p:nvSpPr>
          <p:cNvPr id="4" name="円/楕円 3">
            <a:extLst>
              <a:ext uri="{FF2B5EF4-FFF2-40B4-BE49-F238E27FC236}">
                <a16:creationId xmlns:a16="http://schemas.microsoft.com/office/drawing/2014/main" id="{0EED1761-8721-454B-8C66-9FBF63A07D46}"/>
              </a:ext>
            </a:extLst>
          </p:cNvPr>
          <p:cNvSpPr/>
          <p:nvPr/>
        </p:nvSpPr>
        <p:spPr>
          <a:xfrm>
            <a:off x="7810267" y="190541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9110402" y="137962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9110402" y="241226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851972" y="32254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851972" y="128344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851972" y="231608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503950" y="166866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503950" y="217790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10087865" y="162057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10087865" y="65966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10087865" y="265321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687281" y="189955"/>
              <a:ext cx="1165320" cy="959040"/>
            </p14:xfrm>
          </p:contentPart>
        </mc:Choice>
        <mc:Fallback xmlns="">
          <p:pic>
            <p:nvPicPr>
              <p:cNvPr id="37" name="インク 36">
                <a:extLst>
                  <a:ext uri="{FF2B5EF4-FFF2-40B4-BE49-F238E27FC236}">
                    <a16:creationId xmlns:a16="http://schemas.microsoft.com/office/drawing/2014/main" id="{AABB4D6C-26D4-9B46-A165-4FA9B0D39DE8}"/>
                  </a:ext>
                </a:extLst>
              </p:cNvPr>
              <p:cNvPicPr/>
              <p:nvPr/>
            </p:nvPicPr>
            <p:blipFill>
              <a:blip r:embed="rId3"/>
              <a:stretch>
                <a:fillRect/>
              </a:stretch>
            </p:blipFill>
            <p:spPr>
              <a:xfrm>
                <a:off x="10678281" y="180955"/>
                <a:ext cx="1182960" cy="976680"/>
              </a:xfrm>
              <a:prstGeom prst="rect">
                <a:avLst/>
              </a:prstGeom>
            </p:spPr>
          </p:pic>
        </mc:Fallback>
      </mc:AlternateContent>
      <p:cxnSp>
        <p:nvCxnSpPr>
          <p:cNvPr id="39" name="直線コネクタ 38">
            <a:extLst>
              <a:ext uri="{FF2B5EF4-FFF2-40B4-BE49-F238E27FC236}">
                <a16:creationId xmlns:a16="http://schemas.microsoft.com/office/drawing/2014/main" id="{1E036B3C-9D33-0E40-B183-F010FCAF5FEC}"/>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40" name="円/楕円 39">
            <a:extLst>
              <a:ext uri="{FF2B5EF4-FFF2-40B4-BE49-F238E27FC236}">
                <a16:creationId xmlns:a16="http://schemas.microsoft.com/office/drawing/2014/main" id="{FDCBAFE6-1173-9443-8AF1-808A3473AFEC}"/>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9D8EA495-50F6-C649-A65F-33EE20C0EFB9}"/>
              </a:ext>
            </a:extLst>
          </p:cNvPr>
          <p:cNvSpPr/>
          <p:nvPr/>
        </p:nvSpPr>
        <p:spPr>
          <a:xfrm>
            <a:off x="11208573" y="507281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CED4A969-A3CB-254E-A6C0-BA280B48778F}"/>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1E721BBD-6B24-EC4D-BAD1-7B2E94F54852}"/>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4">
            <p14:nvContentPartPr>
              <p14:cNvPr id="46" name="インク 45">
                <a:extLst>
                  <a:ext uri="{FF2B5EF4-FFF2-40B4-BE49-F238E27FC236}">
                    <a16:creationId xmlns:a16="http://schemas.microsoft.com/office/drawing/2014/main" id="{7C65A93A-47E2-FC4F-8BC8-56218418DBB6}"/>
                  </a:ext>
                </a:extLst>
              </p14:cNvPr>
              <p14:cNvContentPartPr/>
              <p14:nvPr/>
            </p14:nvContentPartPr>
            <p14:xfrm>
              <a:off x="7245450" y="6059291"/>
              <a:ext cx="462240" cy="496440"/>
            </p14:xfrm>
          </p:contentPart>
        </mc:Choice>
        <mc:Fallback xmlns="">
          <p:pic>
            <p:nvPicPr>
              <p:cNvPr id="46" name="インク 45">
                <a:extLst>
                  <a:ext uri="{FF2B5EF4-FFF2-40B4-BE49-F238E27FC236}">
                    <a16:creationId xmlns:a16="http://schemas.microsoft.com/office/drawing/2014/main" id="{7C65A93A-47E2-FC4F-8BC8-56218418DBB6}"/>
                  </a:ext>
                </a:extLst>
              </p:cNvPr>
              <p:cNvPicPr/>
              <p:nvPr/>
            </p:nvPicPr>
            <p:blipFill>
              <a:blip r:embed="rId5"/>
              <a:stretch>
                <a:fillRect/>
              </a:stretch>
            </p:blipFill>
            <p:spPr>
              <a:xfrm>
                <a:off x="7236450" y="6050291"/>
                <a:ext cx="47988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インク 47">
                <a:extLst>
                  <a:ext uri="{FF2B5EF4-FFF2-40B4-BE49-F238E27FC236}">
                    <a16:creationId xmlns:a16="http://schemas.microsoft.com/office/drawing/2014/main" id="{580BA28F-1B84-8045-BD48-6C3E663E4F2E}"/>
                  </a:ext>
                </a:extLst>
              </p14:cNvPr>
              <p14:cNvContentPartPr/>
              <p14:nvPr/>
            </p14:nvContentPartPr>
            <p14:xfrm>
              <a:off x="9824490" y="5393291"/>
              <a:ext cx="371160" cy="433440"/>
            </p14:xfrm>
          </p:contentPart>
        </mc:Choice>
        <mc:Fallback xmlns="">
          <p:pic>
            <p:nvPicPr>
              <p:cNvPr id="48" name="インク 47">
                <a:extLst>
                  <a:ext uri="{FF2B5EF4-FFF2-40B4-BE49-F238E27FC236}">
                    <a16:creationId xmlns:a16="http://schemas.microsoft.com/office/drawing/2014/main" id="{580BA28F-1B84-8045-BD48-6C3E663E4F2E}"/>
                  </a:ext>
                </a:extLst>
              </p:cNvPr>
              <p:cNvPicPr/>
              <p:nvPr/>
            </p:nvPicPr>
            <p:blipFill>
              <a:blip r:embed="rId7"/>
              <a:stretch>
                <a:fillRect/>
              </a:stretch>
            </p:blipFill>
            <p:spPr>
              <a:xfrm>
                <a:off x="9815490" y="5384291"/>
                <a:ext cx="3888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9" name="インク 48">
                <a:extLst>
                  <a:ext uri="{FF2B5EF4-FFF2-40B4-BE49-F238E27FC236}">
                    <a16:creationId xmlns:a16="http://schemas.microsoft.com/office/drawing/2014/main" id="{9EEA0719-E369-3540-87F7-22A8713AC9AE}"/>
                  </a:ext>
                </a:extLst>
              </p14:cNvPr>
              <p14:cNvContentPartPr/>
              <p14:nvPr/>
            </p14:nvContentPartPr>
            <p14:xfrm>
              <a:off x="8433090" y="5724851"/>
              <a:ext cx="502920" cy="428760"/>
            </p14:xfrm>
          </p:contentPart>
        </mc:Choice>
        <mc:Fallback xmlns="">
          <p:pic>
            <p:nvPicPr>
              <p:cNvPr id="49" name="インク 48">
                <a:extLst>
                  <a:ext uri="{FF2B5EF4-FFF2-40B4-BE49-F238E27FC236}">
                    <a16:creationId xmlns:a16="http://schemas.microsoft.com/office/drawing/2014/main" id="{9EEA0719-E369-3540-87F7-22A8713AC9AE}"/>
                  </a:ext>
                </a:extLst>
              </p:cNvPr>
              <p:cNvPicPr/>
              <p:nvPr/>
            </p:nvPicPr>
            <p:blipFill>
              <a:blip r:embed="rId9"/>
              <a:stretch>
                <a:fillRect/>
              </a:stretch>
            </p:blipFill>
            <p:spPr>
              <a:xfrm>
                <a:off x="8415090" y="5706851"/>
                <a:ext cx="53856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インク 55">
                <a:extLst>
                  <a:ext uri="{FF2B5EF4-FFF2-40B4-BE49-F238E27FC236}">
                    <a16:creationId xmlns:a16="http://schemas.microsoft.com/office/drawing/2014/main" id="{AD6D3EC6-1FB7-5144-880E-ACEEFB9BFED1}"/>
                  </a:ext>
                </a:extLst>
              </p14:cNvPr>
              <p14:cNvContentPartPr/>
              <p14:nvPr/>
            </p14:nvContentPartPr>
            <p14:xfrm>
              <a:off x="7664850" y="5696051"/>
              <a:ext cx="833760" cy="251280"/>
            </p14:xfrm>
          </p:contentPart>
        </mc:Choice>
        <mc:Fallback xmlns="">
          <p:pic>
            <p:nvPicPr>
              <p:cNvPr id="56" name="インク 55">
                <a:extLst>
                  <a:ext uri="{FF2B5EF4-FFF2-40B4-BE49-F238E27FC236}">
                    <a16:creationId xmlns:a16="http://schemas.microsoft.com/office/drawing/2014/main" id="{AD6D3EC6-1FB7-5144-880E-ACEEFB9BFED1}"/>
                  </a:ext>
                </a:extLst>
              </p:cNvPr>
              <p:cNvPicPr/>
              <p:nvPr/>
            </p:nvPicPr>
            <p:blipFill>
              <a:blip r:embed="rId11"/>
              <a:stretch>
                <a:fillRect/>
              </a:stretch>
            </p:blipFill>
            <p:spPr>
              <a:xfrm>
                <a:off x="7646850" y="5678077"/>
                <a:ext cx="869400" cy="28686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 name="インク 60">
                <a:extLst>
                  <a:ext uri="{FF2B5EF4-FFF2-40B4-BE49-F238E27FC236}">
                    <a16:creationId xmlns:a16="http://schemas.microsoft.com/office/drawing/2014/main" id="{4EEA9DE2-0073-204E-A03E-27FD5C8C1FDF}"/>
                  </a:ext>
                </a:extLst>
              </p14:cNvPr>
              <p14:cNvContentPartPr/>
              <p14:nvPr/>
            </p14:nvContentPartPr>
            <p14:xfrm>
              <a:off x="8755290" y="5180171"/>
              <a:ext cx="1088640" cy="514080"/>
            </p14:xfrm>
          </p:contentPart>
        </mc:Choice>
        <mc:Fallback xmlns="">
          <p:pic>
            <p:nvPicPr>
              <p:cNvPr id="61" name="インク 60">
                <a:extLst>
                  <a:ext uri="{FF2B5EF4-FFF2-40B4-BE49-F238E27FC236}">
                    <a16:creationId xmlns:a16="http://schemas.microsoft.com/office/drawing/2014/main" id="{4EEA9DE2-0073-204E-A03E-27FD5C8C1FDF}"/>
                  </a:ext>
                </a:extLst>
              </p:cNvPr>
              <p:cNvPicPr/>
              <p:nvPr/>
            </p:nvPicPr>
            <p:blipFill>
              <a:blip r:embed="rId13"/>
              <a:stretch>
                <a:fillRect/>
              </a:stretch>
            </p:blipFill>
            <p:spPr>
              <a:xfrm>
                <a:off x="8737290" y="5162158"/>
                <a:ext cx="1124280" cy="549745"/>
              </a:xfrm>
              <a:prstGeom prst="rect">
                <a:avLst/>
              </a:prstGeom>
            </p:spPr>
          </p:pic>
        </mc:Fallback>
      </mc:AlternateContent>
      <p:sp>
        <p:nvSpPr>
          <p:cNvPr id="62" name="テキスト ボックス 61">
            <a:extLst>
              <a:ext uri="{FF2B5EF4-FFF2-40B4-BE49-F238E27FC236}">
                <a16:creationId xmlns:a16="http://schemas.microsoft.com/office/drawing/2014/main" id="{13C0B54F-C5FC-914E-AA4A-C3B6F680000D}"/>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63" name="テキスト ボックス 62">
            <a:extLst>
              <a:ext uri="{FF2B5EF4-FFF2-40B4-BE49-F238E27FC236}">
                <a16:creationId xmlns:a16="http://schemas.microsoft.com/office/drawing/2014/main" id="{D919F1CD-B18C-8144-975F-BFF77ECBF40B}"/>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spTree>
    <p:extLst>
      <p:ext uri="{BB962C8B-B14F-4D97-AF65-F5344CB8AC3E}">
        <p14:creationId xmlns:p14="http://schemas.microsoft.com/office/powerpoint/2010/main" val="55069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p:txBody>
          <a:bodyPr/>
          <a:lstStyle/>
          <a:p>
            <a:r>
              <a:rPr lang="ja-JP" altLang="en-US"/>
              <a:t>実装したアルゴリズム</a:t>
            </a:r>
            <a:r>
              <a:rPr lang="en-US" altLang="ja-JP"/>
              <a:t>⑤:</a:t>
            </a:r>
            <a:r>
              <a:rPr lang="ja-JP" altLang="en-US"/>
              <a:t> 線分に新たな地点を接続</a:t>
            </a:r>
            <a:endParaRPr kumimoji="1" lang="ja-JP" altLang="en-US"/>
          </a:p>
        </p:txBody>
      </p:sp>
      <p:sp>
        <p:nvSpPr>
          <p:cNvPr id="3" name="コンテンツ プレースホルダー 2">
            <a:extLst>
              <a:ext uri="{FF2B5EF4-FFF2-40B4-BE49-F238E27FC236}">
                <a16:creationId xmlns:a16="http://schemas.microsoft.com/office/drawing/2014/main" id="{08089BF9-C33A-2B4D-A1CF-8B4FBAF09322}"/>
              </a:ext>
            </a:extLst>
          </p:cNvPr>
          <p:cNvSpPr>
            <a:spLocks noGrp="1"/>
          </p:cNvSpPr>
          <p:nvPr>
            <p:ph idx="1"/>
          </p:nvPr>
        </p:nvSpPr>
        <p:spPr/>
        <p:txBody>
          <a:bodyPr>
            <a:normAutofit/>
          </a:bodyPr>
          <a:lstStyle/>
          <a:p>
            <a:pPr marL="0" indent="0">
              <a:buNone/>
            </a:pPr>
            <a:r>
              <a:rPr kumimoji="1" lang="ja-JP" altLang="en-US"/>
              <a:t>ある線分に追加地点を接続する時のもっとも距離の短い交点を求める</a:t>
            </a:r>
            <a:endParaRPr kumimoji="1" lang="en-US" altLang="ja-JP"/>
          </a:p>
          <a:p>
            <a:endParaRPr lang="en-US" altLang="ja-JP"/>
          </a:p>
          <a:p>
            <a:pPr marL="457200" indent="-457200">
              <a:buFont typeface="+mj-lt"/>
              <a:buAutoNum type="arabicPeriod"/>
            </a:pPr>
            <a:r>
              <a:rPr lang="ja-JP" altLang="en-US"/>
              <a:t>直線①</a:t>
            </a:r>
            <a:r>
              <a:rPr lang="en-US" altLang="ja-JP"/>
              <a:t>: y = ax + b</a:t>
            </a:r>
            <a:r>
              <a:rPr lang="ja-JP" altLang="en-US"/>
              <a:t> に垂直に接続する直線</a:t>
            </a:r>
            <a:r>
              <a:rPr lang="en-US" altLang="ja-JP"/>
              <a:t>②:</a:t>
            </a:r>
            <a:r>
              <a:rPr lang="ja-JP" altLang="en-US"/>
              <a:t> </a:t>
            </a:r>
            <a:r>
              <a:rPr lang="en-US" altLang="ja-JP"/>
              <a:t>y =</a:t>
            </a:r>
            <a:r>
              <a:rPr lang="ja-JP" altLang="en-US"/>
              <a:t> </a:t>
            </a:r>
            <a:r>
              <a:rPr lang="en-US" altLang="ja-JP"/>
              <a:t>α</a:t>
            </a:r>
            <a:r>
              <a:rPr lang="ja-JP" altLang="en-US"/>
              <a:t> </a:t>
            </a:r>
            <a:r>
              <a:rPr lang="en-US" altLang="ja-JP"/>
              <a:t>x</a:t>
            </a:r>
            <a:r>
              <a:rPr lang="ja-JP" altLang="en-US"/>
              <a:t> </a:t>
            </a:r>
            <a:r>
              <a:rPr lang="en-US" altLang="ja-JP"/>
              <a:t>+</a:t>
            </a:r>
            <a:r>
              <a:rPr lang="ja-JP" altLang="en-US"/>
              <a:t> </a:t>
            </a:r>
            <a:r>
              <a:rPr lang="en-US" altLang="ja-JP"/>
              <a:t>β</a:t>
            </a:r>
            <a:r>
              <a:rPr lang="ja-JP" altLang="en-US"/>
              <a:t> を求める</a:t>
            </a:r>
            <a:endParaRPr lang="en-US" altLang="ja-JP"/>
          </a:p>
          <a:p>
            <a:pPr marL="457200" indent="-457200">
              <a:buFont typeface="+mj-lt"/>
              <a:buAutoNum type="arabicPeriod"/>
            </a:pPr>
            <a:r>
              <a:rPr lang="ja-JP" altLang="en-US"/>
              <a:t>直線</a:t>
            </a:r>
            <a:r>
              <a:rPr lang="en-US" altLang="ja-JP"/>
              <a:t>①</a:t>
            </a:r>
            <a:r>
              <a:rPr lang="ja-JP" altLang="en-US"/>
              <a:t>と直線</a:t>
            </a:r>
            <a:r>
              <a:rPr lang="en-US" altLang="ja-JP"/>
              <a:t>②</a:t>
            </a:r>
            <a:r>
              <a:rPr lang="ja-JP" altLang="en-US"/>
              <a:t>の</a:t>
            </a:r>
            <a:r>
              <a:rPr kumimoji="1" lang="ja-JP" altLang="en-US"/>
              <a:t>交点</a:t>
            </a:r>
            <a:r>
              <a:rPr kumimoji="1" lang="en-US" altLang="ja-JP"/>
              <a:t>P</a:t>
            </a:r>
            <a:r>
              <a:rPr kumimoji="1" lang="ja-JP" altLang="en-US"/>
              <a:t>を求める</a:t>
            </a:r>
            <a:endParaRPr kumimoji="1" lang="en-US" altLang="ja-JP"/>
          </a:p>
          <a:p>
            <a:pPr marL="457200" indent="-457200">
              <a:buFont typeface="+mj-lt"/>
              <a:buAutoNum type="arabicPeriod"/>
            </a:pPr>
            <a:r>
              <a:rPr lang="ja-JP" altLang="en-US"/>
              <a:t>交点</a:t>
            </a:r>
            <a:r>
              <a:rPr lang="en-US" altLang="ja-JP"/>
              <a:t>P</a:t>
            </a:r>
            <a:r>
              <a:rPr lang="ja-JP" altLang="en-US"/>
              <a:t>が</a:t>
            </a:r>
            <a:r>
              <a:rPr lang="en-US" altLang="ja-JP"/>
              <a:t> y = ax + b</a:t>
            </a:r>
            <a:r>
              <a:rPr lang="ja-JP" altLang="en-US"/>
              <a:t>上の点なら交点</a:t>
            </a:r>
            <a:r>
              <a:rPr lang="en-US" altLang="ja-JP"/>
              <a:t>P</a:t>
            </a:r>
            <a:r>
              <a:rPr lang="ja-JP" altLang="en-US"/>
              <a:t>が求める交点</a:t>
            </a:r>
            <a:r>
              <a:rPr lang="en-US" altLang="ja-JP"/>
              <a:t>,</a:t>
            </a:r>
            <a:r>
              <a:rPr lang="ja-JP" altLang="en-US"/>
              <a:t> 違うなら線分の始点と終点のうち追加点に近い点を交点とする</a:t>
            </a:r>
            <a:endParaRPr kumimoji="1" lang="ja-JP" altLang="en-US"/>
          </a:p>
        </p:txBody>
      </p:sp>
    </p:spTree>
    <p:extLst>
      <p:ext uri="{BB962C8B-B14F-4D97-AF65-F5344CB8AC3E}">
        <p14:creationId xmlns:p14="http://schemas.microsoft.com/office/powerpoint/2010/main" val="2699625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回路</Template>
  <TotalTime>441</TotalTime>
  <Words>643</Words>
  <Application>Microsoft Macintosh PowerPoint</Application>
  <PresentationFormat>ワイド画面</PresentationFormat>
  <Paragraphs>77</Paragraphs>
  <Slides>17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17</vt:i4>
      </vt:variant>
    </vt:vector>
  </HeadingPairs>
  <TitlesOfParts>
    <vt:vector size="20" baseType="lpstr">
      <vt:lpstr>Arial</vt:lpstr>
      <vt:lpstr>Tw Cen MT</vt:lpstr>
      <vt:lpstr>回路</vt:lpstr>
      <vt:lpstr>ソフトウェア総合演習 チーム ｢SKYS｣ 中間レビュー</vt:lpstr>
      <vt:lpstr>｢SKYS｣メンバーの紹介</vt:lpstr>
      <vt:lpstr>開発環境, 言語, ツール</vt:lpstr>
      <vt:lpstr>進捗状況</vt:lpstr>
      <vt:lpstr>実装したアルゴリズム①: 線分と線分の交点を求める</vt:lpstr>
      <vt:lpstr>実装したアルゴリズム②: 全ての線分の交点を求める</vt:lpstr>
      <vt:lpstr>実装したアルゴリズム③: 2地点間の直線距離を求める</vt:lpstr>
      <vt:lpstr>実装したアルゴリズム④: 最短経路の探索</vt:lpstr>
      <vt:lpstr>実装したアルゴリズム⑤: 線分に新たな地点を接続</vt:lpstr>
      <vt:lpstr>実装したアルゴリズム⑥: 道路網に新たな地点を接続</vt:lpstr>
      <vt:lpstr>実装したアルゴリズム⑦: 幹線道路の探索</vt:lpstr>
      <vt:lpstr>クラス図</vt:lpstr>
      <vt:lpstr>テストデータ生成器</vt:lpstr>
      <vt:lpstr>ビジュアライザ</vt:lpstr>
      <vt:lpstr>デモンストレーション</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66</cp:revision>
  <dcterms:created xsi:type="dcterms:W3CDTF">2019-05-28T01:47:13Z</dcterms:created>
  <dcterms:modified xsi:type="dcterms:W3CDTF">2019-06-01T14:21:56Z</dcterms:modified>
</cp:coreProperties>
</file>