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6" r:id="rId14"/>
    <p:sldId id="269" r:id="rId15"/>
    <p:sldId id="270" r:id="rId16"/>
    <p:sldId id="271" r:id="rId17"/>
    <p:sldId id="263" r:id="rId18"/>
    <p:sldId id="272" r:id="rId19"/>
    <p:sldId id="273" r:id="rId20"/>
    <p:sldId id="274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73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タイトルテキスト</a:t>
            </a:r>
          </a:p>
        </p:txBody>
      </p:sp>
      <p:sp>
        <p:nvSpPr>
          <p:cNvPr id="83" name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游ゴシック Light"/>
          <a:ea typeface="游ゴシック Light"/>
          <a:cs typeface="游ゴシック Light"/>
          <a:sym typeface="游ゴシック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タイトル 1"/>
          <p:cNvSpPr txBox="1">
            <a:spLocks noGrp="1"/>
          </p:cNvSpPr>
          <p:nvPr>
            <p:ph type="ctrTitle"/>
          </p:nvPr>
        </p:nvSpPr>
        <p:spPr>
          <a:xfrm>
            <a:off x="1523999" y="1122362"/>
            <a:ext cx="9144001" cy="3980846"/>
          </a:xfrm>
          <a:prstGeom prst="rect">
            <a:avLst/>
          </a:prstGeom>
        </p:spPr>
        <p:txBody>
          <a:bodyPr anchor="ctr"/>
          <a:lstStyle/>
          <a:p>
            <a:r>
              <a:t>Final Presentation</a:t>
            </a:r>
          </a:p>
        </p:txBody>
      </p:sp>
      <p:sp>
        <p:nvSpPr>
          <p:cNvPr id="9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F19142C-0B6C-A743-BEC6-D412B3BA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Improvement efficiency</a:t>
            </a:r>
          </a:p>
        </p:txBody>
      </p:sp>
      <p:sp>
        <p:nvSpPr>
          <p:cNvPr id="160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endParaRPr/>
          </a:p>
          <a:p>
            <a:r>
              <a:t>Recursive function has distance information(start ➜ now position), so if the distance</a:t>
            </a:r>
            <a:r>
              <a:rPr lang="en-US" altLang="ja-JP"/>
              <a:t> + direct distance(now position </a:t>
            </a:r>
            <a:r>
              <a:rPr lang="ja-JP" altLang="en-US"/>
              <a:t>➜</a:t>
            </a:r>
            <a:r>
              <a:rPr lang="en-US" altLang="ja-JP"/>
              <a:t> fin)</a:t>
            </a:r>
            <a:r>
              <a:t> is bigger than roots[K</a:t>
            </a:r>
            <a:r>
              <a:rPr lang="en-US" altLang="ja-JP"/>
              <a:t>-1</a:t>
            </a:r>
            <a:r>
              <a:t>].distance, stop the recursive. ➜ Waste recursive has been minimized.</a:t>
            </a:r>
          </a:p>
          <a:p>
            <a:r>
              <a:t>High priority segment and point </a:t>
            </a:r>
            <a:r>
              <a:rPr lang="en-US"/>
              <a:t>are</a:t>
            </a:r>
            <a:r>
              <a:t> going ahead.</a:t>
            </a:r>
          </a:p>
          <a:p>
            <a:r>
              <a:t>If goal point have no contacted segments, Do not run recursive func.</a:t>
            </a:r>
          </a:p>
        </p:txBody>
      </p:sp>
      <p:sp>
        <p:nvSpPr>
          <p:cNvPr id="161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91380" y="6404291"/>
            <a:ext cx="262418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Adding new point to network</a:t>
            </a:r>
          </a:p>
        </p:txBody>
      </p:sp>
      <p:sp>
        <p:nvSpPr>
          <p:cNvPr id="164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for segment in segments: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straight line which cross segment with 90 degree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Find the intersection of the straight line and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if the intersection is not on segment, update intersection to closer point between start point and end point of segment</a:t>
            </a:r>
          </a:p>
          <a:p>
            <a:pPr marL="971550" lvl="1" indent="-514350">
              <a:spcBef>
                <a:spcPts val="500"/>
              </a:spcBef>
              <a:buFontTx/>
              <a:buAutoNum type="arabicPeriod"/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append the intersection to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Find the point which has the minimum distance in intersections list</a:t>
            </a:r>
          </a:p>
          <a:p>
            <a:pPr marL="457200" indent="-457200">
              <a:buFontTx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Add the intersection and segment to the network</a:t>
            </a:r>
          </a:p>
        </p:txBody>
      </p:sp>
      <p:sp>
        <p:nvSpPr>
          <p:cNvPr id="16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Detection of highways</a:t>
            </a:r>
          </a:p>
        </p:txBody>
      </p:sp>
      <p:sp>
        <p:nvSpPr>
          <p:cNvPr id="168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point in points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 the all segments value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Decide start point and end point, run SEARCH_ROOT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Unconnected point is appended to list.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Recursive self function(argument is that list and main road list)</a:t>
            </a:r>
          </a:p>
          <a:p>
            <a:pPr marL="882315" lvl="1" indent="-374315">
              <a:buFontTx/>
              <a:buAutoNum type="arabicPeriod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It is continued when that list is void</a:t>
            </a:r>
          </a:p>
          <a:p>
            <a:pPr marL="374315" indent="-374315">
              <a:buFontTx/>
              <a:buAutoNum type="arabicPeriod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Return main road list</a:t>
            </a:r>
          </a:p>
        </p:txBody>
      </p:sp>
      <p:sp>
        <p:nvSpPr>
          <p:cNvPr id="169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A5589-7187-7947-8602-9DB2BFF7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Exercise 9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577502-A6C9-3340-81FE-AFA23A81B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P = 0 and Q = 0 </a:t>
            </a:r>
            <a:r>
              <a:rPr kumimoji="1" lang="ja-JP" altLang="en-US"/>
              <a:t>➜</a:t>
            </a:r>
            <a:r>
              <a:rPr kumimoji="1" lang="en-US" altLang="ja-JP"/>
              <a:t> Intersections, Main Loads ( = Ex2,  8 )</a:t>
            </a:r>
          </a:p>
          <a:p>
            <a:r>
              <a:rPr kumimoji="1" lang="en-US" altLang="ja-JP"/>
              <a:t>P != 0 </a:t>
            </a:r>
            <a:r>
              <a:rPr kumimoji="1" lang="ja-JP" altLang="en-US"/>
              <a:t>➜ </a:t>
            </a:r>
            <a:r>
              <a:rPr kumimoji="1" lang="en-US" altLang="ja-JP"/>
              <a:t>Added Point ( = Ex7 )</a:t>
            </a:r>
          </a:p>
          <a:p>
            <a:r>
              <a:rPr kumimoji="1" lang="en-US" altLang="ja-JP"/>
              <a:t>Q != 0 </a:t>
            </a:r>
            <a:r>
              <a:rPr kumimoji="1" lang="ja-JP" altLang="en-US"/>
              <a:t>➜</a:t>
            </a:r>
            <a:r>
              <a:rPr kumimoji="1" lang="en-US" altLang="ja-JP"/>
              <a:t> K-Roots and Distance( = Ex6 )</a:t>
            </a:r>
          </a:p>
          <a:p>
            <a:r>
              <a:rPr kumimoji="1" lang="en-US" altLang="ja-JP"/>
              <a:t>P != 0 and Q != 0</a:t>
            </a:r>
            <a:r>
              <a:rPr kumimoji="1" lang="ja-JP" altLang="en-US"/>
              <a:t> ➜</a:t>
            </a:r>
            <a:r>
              <a:rPr kumimoji="1" lang="en-US" altLang="ja-JP"/>
              <a:t> Both( = Ex6, 7 )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1526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Order of each algorithm</a:t>
            </a:r>
          </a:p>
        </p:txBody>
      </p:sp>
      <p:sp>
        <p:nvSpPr>
          <p:cNvPr id="173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5399157"/>
                  </p:ext>
                </p:extLst>
              </p:nvPr>
            </p:nvGraphicFramePr>
            <p:xfrm>
              <a:off x="914401" y="1616148"/>
              <a:ext cx="9907772" cy="4419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3886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4953886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2400" b="0"/>
                            <a:t>)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ja-JP" sz="2400" b="0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2400" b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kumimoji="1" lang="en-US" altLang="ja-JP" sz="24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ea typeface="Cambria Math" panose="02040503050406030204" pitchFamily="18" charset="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コンテンツ プレースホルダー 3">
                <a:extLst>
                  <a:ext uri="{FF2B5EF4-FFF2-40B4-BE49-F238E27FC236}">
                    <a16:creationId xmlns:a16="http://schemas.microsoft.com/office/drawing/2014/main" id="{C8C861CF-692D-2E4E-A06A-83BFE73AE77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5399157"/>
                  </p:ext>
                </p:extLst>
              </p:nvPr>
            </p:nvGraphicFramePr>
            <p:xfrm>
              <a:off x="914401" y="1616148"/>
              <a:ext cx="9907772" cy="4419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3886">
                      <a:extLst>
                        <a:ext uri="{9D8B030D-6E8A-4147-A177-3AD203B41FA5}">
                          <a16:colId xmlns:a16="http://schemas.microsoft.com/office/drawing/2014/main" val="203278435"/>
                        </a:ext>
                      </a:extLst>
                    </a:gridCol>
                    <a:gridCol w="4953886">
                      <a:extLst>
                        <a:ext uri="{9D8B030D-6E8A-4147-A177-3AD203B41FA5}">
                          <a16:colId xmlns:a16="http://schemas.microsoft.com/office/drawing/2014/main" val="1499582010"/>
                        </a:ext>
                      </a:extLst>
                    </a:gridCol>
                  </a:tblGrid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アルゴリズム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2400"/>
                            <a:t>計算量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3818681301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Find All Intersections v1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513" t="-102000" r="-256" b="-5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559802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v2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513" t="-202000" r="-256" b="-4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863563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/>
                            <a:t>Find All Intersections v3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513" t="-308163" r="-256" b="-3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518731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Search All Roots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513" t="-400000" r="-256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686809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Adding New Points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513" t="-500000" r="-256" b="-1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376917"/>
                      </a:ext>
                    </a:extLst>
                  </a:tr>
                  <a:tr h="63142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400"/>
                            <a:t>Detection of highways</a:t>
                          </a:r>
                          <a:endParaRPr kumimoji="1" lang="ja-JP" altLang="en-US" sz="240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00513" t="-600000" r="-256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18533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タイトル 1"/>
          <p:cNvSpPr txBox="1"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  <p:sp>
        <p:nvSpPr>
          <p:cNvPr id="176" name="テキスト ボックス 4"/>
          <p:cNvSpPr txBox="1"/>
          <p:nvPr/>
        </p:nvSpPr>
        <p:spPr>
          <a:xfrm>
            <a:off x="6230217" y="2691588"/>
            <a:ext cx="4561367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Used Ma</a:t>
            </a:r>
            <a:r>
              <a:rPr lang="en-US"/>
              <a:t>t</a:t>
            </a:r>
            <a:r>
              <a:t>plotlib for visualizing!</a:t>
            </a:r>
          </a:p>
          <a:p>
            <a:pPr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Plot: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Segments(Blue lines)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Points(Red points)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+mn-lt"/>
                <a:ea typeface="+mn-ea"/>
                <a:cs typeface="+mn-cs"/>
                <a:sym typeface="游ゴシック"/>
              </a:defRPr>
            </a:pPr>
            <a:r>
              <a:t>Intersections(Pink points)</a:t>
            </a:r>
          </a:p>
        </p:txBody>
      </p:sp>
      <p:pic>
        <p:nvPicPr>
          <p:cNvPr id="177" name="コンテンツ プレースホルダー 8" descr="コンテンツ プレースホルダ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Testdata generator</a:t>
            </a:r>
          </a:p>
        </p:txBody>
      </p:sp>
      <p:sp>
        <p:nvSpPr>
          <p:cNvPr id="18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made test data Generator for max input and minimum input.</a:t>
            </a:r>
          </a:p>
          <a:p>
            <a:r>
              <a:t>We created other test datas(for normal and special cases) by hand.</a:t>
            </a:r>
          </a:p>
        </p:txBody>
      </p:sp>
      <p:sp>
        <p:nvSpPr>
          <p:cNvPr id="18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91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b="1"/>
              <a:t>Demonstration</a:t>
            </a:r>
          </a:p>
        </p:txBody>
      </p:sp>
      <p:sp>
        <p:nvSpPr>
          <p:cNvPr id="124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Contribution</a:t>
            </a:r>
          </a:p>
        </p:txBody>
      </p:sp>
      <p:pic>
        <p:nvPicPr>
          <p:cNvPr id="185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テキスト ボックス 6"/>
          <p:cNvSpPr txBox="1"/>
          <p:nvPr/>
        </p:nvSpPr>
        <p:spPr>
          <a:xfrm>
            <a:off x="7124996" y="2583655"/>
            <a:ext cx="3563678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Sora Koshikawa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rPr lang="en-US" altLang="ja-JP"/>
              <a:t>231</a:t>
            </a:r>
            <a:r>
              <a:t> lines per </a:t>
            </a:r>
            <a:r>
              <a:rPr lang="en-US" altLang="ja-JP"/>
              <a:t>51</a:t>
            </a:r>
            <a:r>
              <a:t>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</a:t>
            </a:r>
            <a:r>
              <a:rPr lang="en-US" altLang="ja-JP"/>
              <a:t>4</a:t>
            </a:r>
            <a:r>
              <a:t>.5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endParaRPr/>
          </a:p>
          <a:p>
            <a:pPr>
              <a:defRPr b="1">
                <a:latin typeface="+mn-lt"/>
                <a:ea typeface="+mn-ea"/>
                <a:cs typeface="+mn-cs"/>
                <a:sym typeface="游ゴシック"/>
              </a:defRPr>
            </a:pPr>
            <a:r>
              <a:t>Kaito Kimura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15</a:t>
            </a:r>
            <a:r>
              <a:rPr lang="en-US" altLang="ja-JP"/>
              <a:t>91</a:t>
            </a:r>
            <a:r>
              <a:t> lines per 6</a:t>
            </a:r>
            <a:r>
              <a:rPr lang="en-US" altLang="ja-JP"/>
              <a:t>5</a:t>
            </a:r>
            <a:r>
              <a:t> hours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游ゴシック"/>
              </a:defRPr>
            </a:pPr>
            <a:r>
              <a:t>LOC is 2</a:t>
            </a:r>
            <a:r>
              <a:rPr lang="en-US" altLang="ja-JP"/>
              <a:t>4</a:t>
            </a:r>
            <a:r>
              <a:t>.</a:t>
            </a:r>
            <a:r>
              <a:rPr lang="en-US" altLang="ja-JP"/>
              <a:t>5</a:t>
            </a:r>
            <a:endParaRPr/>
          </a:p>
        </p:txBody>
      </p:sp>
      <p:sp>
        <p:nvSpPr>
          <p:cNvPr id="18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AD585F-1C1B-BC4E-908E-13F73BC7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207"/>
            <a:ext cx="98679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91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We thought and implemented algorithm(Recursive) by self.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Difficult, but it would be a good experience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We could design the system well ➜ Implement system efficiently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Algorithm efficiency was so bad that the system could not treat the big size input(</a:t>
            </a:r>
            <a:r>
              <a:rPr lang="en-US"/>
              <a:t>not only </a:t>
            </a:r>
            <a:r>
              <a:t>ex10</a:t>
            </a:r>
            <a:r>
              <a:rPr lang="en-US" altLang="ja-JP"/>
              <a:t> and </a:t>
            </a:r>
            <a:r>
              <a:t>ex11</a:t>
            </a:r>
            <a:r>
              <a:rPr lang="en-US" altLang="ja-JP"/>
              <a:t> but also ex3-9</a:t>
            </a:r>
            <a:r>
              <a:t>)</a:t>
            </a:r>
          </a:p>
          <a:p>
            <a:r>
              <a:t>We should have think deeply about what algorithm we use</a:t>
            </a:r>
          </a:p>
          <a:p>
            <a:r>
              <a:t>It was a good opportunity to improve a programming skill.</a:t>
            </a:r>
          </a:p>
        </p:txBody>
      </p:sp>
      <p:sp>
        <p:nvSpPr>
          <p:cNvPr id="19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タイトル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13234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r>
              <a:t>Team: SKYS</a:t>
            </a:r>
          </a:p>
        </p:txBody>
      </p:sp>
      <p:sp>
        <p:nvSpPr>
          <p:cNvPr id="101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2194330"/>
            <a:ext cx="10515600" cy="39826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  <a:defRPr sz="3300"/>
            </a:pPr>
            <a:r>
              <a:t>Members</a:t>
            </a:r>
          </a:p>
          <a:p>
            <a:pPr>
              <a:defRPr sz="3300"/>
            </a:pPr>
            <a:r>
              <a:t>Sora Koshikawa(s1250133)</a:t>
            </a:r>
          </a:p>
          <a:p>
            <a:pPr>
              <a:defRPr sz="3300"/>
            </a:pPr>
            <a:r>
              <a:t>Kaito Kimura(s1250131)</a:t>
            </a:r>
          </a:p>
        </p:txBody>
      </p:sp>
      <p:sp>
        <p:nvSpPr>
          <p:cNvPr id="102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コンテンツ プレースホルダー 2"/>
          <p:cNvSpPr txBox="1">
            <a:spLocks noGrp="1"/>
          </p:cNvSpPr>
          <p:nvPr>
            <p:ph type="body" idx="1"/>
          </p:nvPr>
        </p:nvSpPr>
        <p:spPr>
          <a:xfrm>
            <a:off x="838200" y="600072"/>
            <a:ext cx="10515600" cy="5815017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4400" b="1"/>
            </a:lvl1pPr>
          </a:lstStyle>
          <a:p>
            <a:r>
              <a:t>Thank you for listening!</a:t>
            </a:r>
          </a:p>
        </p:txBody>
      </p:sp>
      <p:sp>
        <p:nvSpPr>
          <p:cNvPr id="195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Development Environment</a:t>
            </a:r>
          </a:p>
        </p:txBody>
      </p:sp>
      <p:sp>
        <p:nvSpPr>
          <p:cNvPr id="105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Language: Python3</a:t>
            </a:r>
          </a:p>
          <a:p>
            <a:r>
              <a:t>Editor, IDE: All members used Atom IDE for developing</a:t>
            </a:r>
          </a:p>
          <a:p>
            <a:r>
              <a:t>Management: Github, Git</a:t>
            </a:r>
          </a:p>
          <a:p>
            <a:r>
              <a:t>Libraries: matplotlib(for visualizing), venv(for using virtual environment)</a:t>
            </a:r>
          </a:p>
          <a:p>
            <a:endParaRPr/>
          </a:p>
          <a:p>
            <a:pPr marL="0" indent="0">
              <a:buSzTx/>
              <a:buNone/>
            </a:pPr>
            <a:r>
              <a:t>Why we chose Python?</a:t>
            </a:r>
          </a:p>
          <a:p>
            <a:r>
              <a:t>There are few restrictions ➜</a:t>
            </a:r>
            <a:r>
              <a:rPr lang="en-US" altLang="ja-JP"/>
              <a:t> </a:t>
            </a:r>
            <a:r>
              <a:t>Focus on implement algorithms</a:t>
            </a:r>
          </a:p>
        </p:txBody>
      </p:sp>
      <p:sp>
        <p:nvSpPr>
          <p:cNvPr id="10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abstract</a:t>
            </a:r>
          </a:p>
        </p:txBody>
      </p:sp>
      <p:sp>
        <p:nvSpPr>
          <p:cNvPr id="109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system constructs “roots network” and searches root any point to any point or adds some points to network efficiently.</a:t>
            </a:r>
          </a:p>
          <a:p>
            <a:r>
              <a:t>Main algorithm is recursive function. </a:t>
            </a:r>
          </a:p>
          <a:p>
            <a:r>
              <a:t>Improvement of the final phase is introduced in each algorithms part.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85C7E-341B-614D-987D-ADCC5819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Progress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BB03F-4BED-4240-BD11-86C404F91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Ex1-9(Normal, Special and Minimun Case) </a:t>
            </a:r>
            <a:r>
              <a:rPr kumimoji="1" lang="ja-JP" altLang="en-US"/>
              <a:t>➜ </a:t>
            </a:r>
            <a:r>
              <a:rPr kumimoji="1" lang="en-US" altLang="ja-JP"/>
              <a:t>Done</a:t>
            </a:r>
          </a:p>
          <a:p>
            <a:r>
              <a:rPr kumimoji="1" lang="en-US" altLang="ja-JP"/>
              <a:t>Ex3-9(Max case) </a:t>
            </a:r>
            <a:r>
              <a:rPr kumimoji="1" lang="ja-JP" altLang="en-US"/>
              <a:t>➜ </a:t>
            </a:r>
            <a:r>
              <a:rPr kumimoji="1" lang="en-US" altLang="ja-JP"/>
              <a:t>Calculation doesn’t finish</a:t>
            </a:r>
          </a:p>
          <a:p>
            <a:r>
              <a:rPr kumimoji="1" lang="en-US" altLang="ja-JP"/>
              <a:t>Ex10-11(Max case) </a:t>
            </a:r>
            <a:r>
              <a:rPr kumimoji="1" lang="ja-JP" altLang="en-US"/>
              <a:t>➜</a:t>
            </a:r>
            <a:r>
              <a:rPr kumimoji="1" lang="en-US" altLang="ja-JP"/>
              <a:t> Calculation doesn’t finish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7685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4300"/>
            </a:lvl1pPr>
          </a:lstStyle>
          <a:p>
            <a:r>
              <a:t>Class Diagrams 1(abstract of source code)</a:t>
            </a:r>
          </a:p>
        </p:txBody>
      </p:sp>
      <p:pic>
        <p:nvPicPr>
          <p:cNvPr id="113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図 6" descr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図 8" descr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8"/>
            <a:ext cx="5219702" cy="190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  <a:r>
              <a:rPr lang="en-US" altLang="ja-JP"/>
              <a:t> </a:t>
            </a:r>
            <a:r>
              <a:t>2(abstract of source code)</a:t>
            </a:r>
          </a:p>
        </p:txBody>
      </p:sp>
      <p:pic>
        <p:nvPicPr>
          <p:cNvPr id="119" name="コンテンツ プレースホルダー 4" descr="コンテンツ プレースホルダ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09"/>
            <a:ext cx="10177465" cy="49520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all intersections</a:t>
            </a:r>
          </a:p>
        </p:txBody>
      </p:sp>
      <p:sp>
        <p:nvSpPr>
          <p:cNvPr id="127" name="コンテンツ プレースホルダー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for seg1, seg2 in segments:</a:t>
            </a:r>
            <a:endParaRPr/>
          </a:p>
          <a:p>
            <a:pPr marL="1009650" lvl="1" indent="-514350">
              <a:buFontTx/>
              <a:buAutoNum type="arabicPeriod"/>
            </a:pPr>
            <a:r>
              <a:t>Find the intersection of</a:t>
            </a:r>
            <a:r>
              <a:rPr lang="en-US" altLang="ja-JP"/>
              <a:t> seg1 and seg2</a:t>
            </a:r>
            <a:endParaRPr/>
          </a:p>
          <a:p>
            <a:pPr marL="1009650" lvl="1" indent="-514350">
              <a:buFontTx/>
              <a:buAutoNum type="arabicPeriod"/>
            </a:pPr>
            <a:r>
              <a:t>Remove intersection if the point is end point</a:t>
            </a:r>
          </a:p>
          <a:p>
            <a:pPr marL="1009650" lvl="1" indent="-514350">
              <a:buFontTx/>
              <a:buAutoNum type="arabicPeriod"/>
            </a:pPr>
            <a:r>
              <a:t>Append intersection to intersections list</a:t>
            </a:r>
            <a:endParaRPr lang="en-US" altLang="ja-JP"/>
          </a:p>
          <a:p>
            <a:pPr marL="1009650" lvl="1" indent="-514350">
              <a:buFontTx/>
              <a:buAutoNum type="arabicPeriod"/>
            </a:pPr>
            <a:r>
              <a:rPr lang="en-US"/>
              <a:t>Sort intersections list</a:t>
            </a:r>
          </a:p>
          <a:p>
            <a:pPr marL="514350" indent="-514350">
              <a:buFontTx/>
              <a:buAutoNum type="arabicPeriod"/>
            </a:pPr>
            <a:endParaRPr/>
          </a:p>
          <a:p>
            <a:pPr marL="0" indent="0">
              <a:buSzTx/>
              <a:buNone/>
            </a:pPr>
            <a:r>
              <a:t>Improve efficiency</a:t>
            </a:r>
          </a:p>
          <a:p>
            <a:pPr marL="514350" indent="-514350">
              <a:buFontTx/>
              <a:buAutoNum type="arabicPeriod"/>
            </a:pPr>
            <a:r>
              <a:t>Using binary search for sort intersections list</a:t>
            </a:r>
          </a:p>
          <a:p>
            <a:pPr marL="514350" indent="-514350">
              <a:buFontTx/>
              <a:buAutoNum type="arabicPeriod"/>
            </a:pPr>
            <a:r>
              <a:t>Change to Quicksort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164901" y="6404291"/>
            <a:ext cx="188897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タイトル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Algorithms: Searching roots</a:t>
            </a:r>
          </a:p>
        </p:txBody>
      </p:sp>
      <p:sp>
        <p:nvSpPr>
          <p:cNvPr id="131" name="コンテンツ プレースホルダー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4"/>
            <a:ext cx="6149036" cy="46672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Using Recursive Function: searching(start, fin, vias, roots)</a:t>
            </a:r>
          </a:p>
          <a:p>
            <a:pPr marL="514350" indent="-514350">
              <a:buFontTx/>
              <a:buAutoNum type="arabicPeriod"/>
            </a:pPr>
            <a:r>
              <a:t>All contacted segments ➜ searching(contacted_seg, fin)</a:t>
            </a:r>
          </a:p>
          <a:p>
            <a:pPr marL="514350" indent="-514350">
              <a:buFontTx/>
              <a:buAutoNum type="arabicPeriod"/>
            </a:pPr>
            <a:r>
              <a:t>Forward and backward points ➜ searching(contacted_point, fin)</a:t>
            </a:r>
          </a:p>
          <a:p>
            <a:pPr marL="514350" indent="-514350">
              <a:buFontTx/>
              <a:buAutoNum type="arabicPeriod"/>
            </a:pPr>
            <a:r>
              <a:t>if start is fin      ➜ Go 4                 elif start in vias ➜ Fin            </a:t>
            </a:r>
            <a:r>
              <a:rPr lang="en-US" altLang="ja-JP"/>
              <a:t> </a:t>
            </a:r>
            <a:r>
              <a:t>else                   ➜ Back 1</a:t>
            </a:r>
          </a:p>
          <a:p>
            <a:pPr marL="514350" indent="-514350">
              <a:buFontTx/>
              <a:buAutoNum type="arabicPeriod"/>
            </a:pPr>
            <a:r>
              <a:t>Append roots and stop recursive</a:t>
            </a:r>
          </a:p>
        </p:txBody>
      </p:sp>
      <p:grpSp>
        <p:nvGrpSpPr>
          <p:cNvPr id="156" name="グループ化 10"/>
          <p:cNvGrpSpPr/>
          <p:nvPr/>
        </p:nvGrpSpPr>
        <p:grpSpPr>
          <a:xfrm>
            <a:off x="7145658" y="2633766"/>
            <a:ext cx="4050982" cy="2809390"/>
            <a:chOff x="-1" y="0"/>
            <a:chExt cx="4050980" cy="2809388"/>
          </a:xfrm>
        </p:grpSpPr>
        <p:grpSp>
          <p:nvGrpSpPr>
            <p:cNvPr id="134" name="円/楕円 3"/>
            <p:cNvGrpSpPr/>
            <p:nvPr/>
          </p:nvGrpSpPr>
          <p:grpSpPr>
            <a:xfrm>
              <a:off x="-2" y="1724461"/>
              <a:ext cx="693693" cy="693689"/>
              <a:chOff x="0" y="0"/>
              <a:chExt cx="693692" cy="693687"/>
            </a:xfrm>
          </p:grpSpPr>
          <p:sp>
            <p:nvSpPr>
              <p:cNvPr id="132" name="円形"/>
              <p:cNvSpPr/>
              <p:nvPr/>
            </p:nvSpPr>
            <p:spPr>
              <a:xfrm>
                <a:off x="-1" y="-1"/>
                <a:ext cx="693693" cy="69368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3" name="始点"/>
              <p:cNvSpPr txBox="1"/>
              <p:nvPr/>
            </p:nvSpPr>
            <p:spPr>
              <a:xfrm>
                <a:off x="101587" y="15371"/>
                <a:ext cx="490512" cy="662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137" name="正方形/長方形 4"/>
            <p:cNvGrpSpPr/>
            <p:nvPr/>
          </p:nvGrpSpPr>
          <p:grpSpPr>
            <a:xfrm>
              <a:off x="1300132" y="1198671"/>
              <a:ext cx="977469" cy="578075"/>
              <a:chOff x="-1" y="0"/>
              <a:chExt cx="977468" cy="578074"/>
            </a:xfrm>
          </p:grpSpPr>
          <p:sp>
            <p:nvSpPr>
              <p:cNvPr id="135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6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0" name="正方形/長方形 6"/>
            <p:cNvGrpSpPr/>
            <p:nvPr/>
          </p:nvGrpSpPr>
          <p:grpSpPr>
            <a:xfrm>
              <a:off x="1300132" y="2231314"/>
              <a:ext cx="977469" cy="578075"/>
              <a:chOff x="-1" y="0"/>
              <a:chExt cx="977468" cy="578074"/>
            </a:xfrm>
          </p:grpSpPr>
          <p:sp>
            <p:nvSpPr>
              <p:cNvPr id="138" name="四角形"/>
              <p:cNvSpPr/>
              <p:nvPr/>
            </p:nvSpPr>
            <p:spPr>
              <a:xfrm>
                <a:off x="-2" y="-1"/>
                <a:ext cx="977470" cy="57807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39" name="接線"/>
              <p:cNvSpPr txBox="1"/>
              <p:nvPr/>
            </p:nvSpPr>
            <p:spPr>
              <a:xfrm>
                <a:off x="-2" y="129015"/>
                <a:ext cx="977470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143" name="円/楕円 7"/>
            <p:cNvGrpSpPr/>
            <p:nvPr/>
          </p:nvGrpSpPr>
          <p:grpSpPr>
            <a:xfrm>
              <a:off x="3041705" y="141584"/>
              <a:ext cx="788283" cy="674261"/>
              <a:chOff x="0" y="-1"/>
              <a:chExt cx="788281" cy="674260"/>
            </a:xfrm>
          </p:grpSpPr>
          <p:sp>
            <p:nvSpPr>
              <p:cNvPr id="141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2" name="終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46" name="円/楕円 8"/>
            <p:cNvGrpSpPr/>
            <p:nvPr/>
          </p:nvGrpSpPr>
          <p:grpSpPr>
            <a:xfrm>
              <a:off x="3041705" y="1102487"/>
              <a:ext cx="788283" cy="674261"/>
              <a:chOff x="0" y="-1"/>
              <a:chExt cx="788281" cy="674260"/>
            </a:xfrm>
          </p:grpSpPr>
          <p:sp>
            <p:nvSpPr>
              <p:cNvPr id="144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5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49" name="円/楕円 9"/>
            <p:cNvGrpSpPr/>
            <p:nvPr/>
          </p:nvGrpSpPr>
          <p:grpSpPr>
            <a:xfrm>
              <a:off x="3041705" y="2135128"/>
              <a:ext cx="788283" cy="674261"/>
              <a:chOff x="0" y="-1"/>
              <a:chExt cx="788281" cy="674260"/>
            </a:xfrm>
          </p:grpSpPr>
          <p:sp>
            <p:nvSpPr>
              <p:cNvPr id="147" name="楕円"/>
              <p:cNvSpPr/>
              <p:nvPr/>
            </p:nvSpPr>
            <p:spPr>
              <a:xfrm>
                <a:off x="-1" y="-2"/>
                <a:ext cx="788282" cy="67426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pPr>
                <a:endParaRPr/>
              </a:p>
            </p:txBody>
          </p:sp>
          <p:sp>
            <p:nvSpPr>
              <p:cNvPr id="148" name="接点"/>
              <p:cNvSpPr txBox="1"/>
              <p:nvPr/>
            </p:nvSpPr>
            <p:spPr>
              <a:xfrm>
                <a:off x="115440" y="177107"/>
                <a:ext cx="557402" cy="320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游ゴシック"/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50" name="直線矢印コネクタ 11"/>
            <p:cNvSpPr/>
            <p:nvPr/>
          </p:nvSpPr>
          <p:spPr>
            <a:xfrm flipV="1">
              <a:off x="693683" y="1487707"/>
              <a:ext cx="606455" cy="49345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直線矢印コネクタ 14"/>
            <p:cNvSpPr/>
            <p:nvPr/>
          </p:nvSpPr>
          <p:spPr>
            <a:xfrm>
              <a:off x="693682" y="1996946"/>
              <a:ext cx="606456" cy="52340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直線矢印コネクタ 15"/>
            <p:cNvSpPr/>
            <p:nvPr/>
          </p:nvSpPr>
          <p:spPr>
            <a:xfrm flipV="1">
              <a:off x="2277599" y="1439616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直線矢印コネクタ 16"/>
            <p:cNvSpPr/>
            <p:nvPr/>
          </p:nvSpPr>
          <p:spPr>
            <a:xfrm flipV="1">
              <a:off x="2277600" y="478712"/>
              <a:ext cx="764110" cy="1008998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直線矢印コネクタ 26"/>
            <p:cNvSpPr/>
            <p:nvPr/>
          </p:nvSpPr>
          <p:spPr>
            <a:xfrm flipV="1">
              <a:off x="2277599" y="2472257"/>
              <a:ext cx="764111" cy="4809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155" name="インク 36" descr="インク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6" y="-1"/>
              <a:ext cx="1182963" cy="976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スライド番号"/>
          <p:cNvSpPr txBox="1">
            <a:spLocks noGrp="1"/>
          </p:cNvSpPr>
          <p:nvPr>
            <p:ph type="sldNum" sz="quarter" idx="4294967295"/>
          </p:nvPr>
        </p:nvSpPr>
        <p:spPr>
          <a:xfrm>
            <a:off x="11080143" y="6404291"/>
            <a:ext cx="273655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763</Words>
  <Application>Microsoft Macintosh PowerPoint</Application>
  <PresentationFormat>ワイド画面</PresentationFormat>
  <Paragraphs>136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Helvetica</vt:lpstr>
      <vt:lpstr>Helvetica Neue</vt:lpstr>
      <vt:lpstr>Office テーマ</vt:lpstr>
      <vt:lpstr>Final Presentation</vt:lpstr>
      <vt:lpstr>Team: SKYS</vt:lpstr>
      <vt:lpstr>Development Environment</vt:lpstr>
      <vt:lpstr>Project abstract</vt:lpstr>
      <vt:lpstr>Progress</vt:lpstr>
      <vt:lpstr>Class Diagrams 1(abstract of source code)</vt:lpstr>
      <vt:lpstr>Class Diagram 2(abstract of source code)</vt:lpstr>
      <vt:lpstr>Algorithms: Searching all intersections</vt:lpstr>
      <vt:lpstr>Algorithms: Searching roots</vt:lpstr>
      <vt:lpstr>Improvement efficiency</vt:lpstr>
      <vt:lpstr>Algorithms: Adding new point to network</vt:lpstr>
      <vt:lpstr>Algorithms: Detection of highways</vt:lpstr>
      <vt:lpstr>Exercise 9</vt:lpstr>
      <vt:lpstr>Order of each algorithm</vt:lpstr>
      <vt:lpstr>Visualization</vt:lpstr>
      <vt:lpstr>Testdata generator</vt:lpstr>
      <vt:lpstr>Demonstration</vt:lpstr>
      <vt:lpstr>Contribution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木村魁人</cp:lastModifiedBy>
  <cp:revision>30</cp:revision>
  <dcterms:modified xsi:type="dcterms:W3CDTF">2019-07-31T02:46:01Z</dcterms:modified>
</cp:coreProperties>
</file>