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3" r:id="rId16"/>
    <p:sldId id="272" r:id="rId17"/>
    <p:sldId id="273" r:id="rId18"/>
    <p:sldId id="274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8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游ゴシック"/>
      </a:defRPr>
    </a:lvl1pPr>
    <a:lvl2pPr indent="228600" latinLnBrk="0">
      <a:defRPr sz="1200">
        <a:latin typeface="+mn-lt"/>
        <a:ea typeface="+mn-ea"/>
        <a:cs typeface="+mn-cs"/>
        <a:sym typeface="游ゴシック"/>
      </a:defRPr>
    </a:lvl2pPr>
    <a:lvl3pPr indent="457200" latinLnBrk="0">
      <a:defRPr sz="1200">
        <a:latin typeface="+mn-lt"/>
        <a:ea typeface="+mn-ea"/>
        <a:cs typeface="+mn-cs"/>
        <a:sym typeface="游ゴシック"/>
      </a:defRPr>
    </a:lvl3pPr>
    <a:lvl4pPr indent="685800" latinLnBrk="0">
      <a:defRPr sz="1200">
        <a:latin typeface="+mn-lt"/>
        <a:ea typeface="+mn-ea"/>
        <a:cs typeface="+mn-cs"/>
        <a:sym typeface="游ゴシック"/>
      </a:defRPr>
    </a:lvl4pPr>
    <a:lvl5pPr indent="914400" latinLnBrk="0">
      <a:defRPr sz="1200">
        <a:latin typeface="+mn-lt"/>
        <a:ea typeface="+mn-ea"/>
        <a:cs typeface="+mn-cs"/>
        <a:sym typeface="游ゴシック"/>
      </a:defRPr>
    </a:lvl5pPr>
    <a:lvl6pPr indent="1143000" latinLnBrk="0">
      <a:defRPr sz="1200">
        <a:latin typeface="+mn-lt"/>
        <a:ea typeface="+mn-ea"/>
        <a:cs typeface="+mn-cs"/>
        <a:sym typeface="游ゴシック"/>
      </a:defRPr>
    </a:lvl6pPr>
    <a:lvl7pPr indent="1371600" latinLnBrk="0">
      <a:defRPr sz="1200">
        <a:latin typeface="+mn-lt"/>
        <a:ea typeface="+mn-ea"/>
        <a:cs typeface="+mn-cs"/>
        <a:sym typeface="游ゴシック"/>
      </a:defRPr>
    </a:lvl7pPr>
    <a:lvl8pPr indent="1600200" latinLnBrk="0">
      <a:defRPr sz="1200">
        <a:latin typeface="+mn-lt"/>
        <a:ea typeface="+mn-ea"/>
        <a:cs typeface="+mn-cs"/>
        <a:sym typeface="游ゴシック"/>
      </a:defRPr>
    </a:lvl8pPr>
    <a:lvl9pPr indent="1828800" latinLnBrk="0">
      <a:defRPr sz="1200">
        <a:latin typeface="+mn-lt"/>
        <a:ea typeface="+mn-ea"/>
        <a:cs typeface="+mn-cs"/>
        <a:sym typeface="游ゴシック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タイトルテキスト</a:t>
            </a:r>
          </a:p>
        </p:txBody>
      </p:sp>
      <p:sp>
        <p:nvSpPr>
          <p:cNvPr id="12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21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2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テキスト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タイトルテキスト</a:t>
            </a:r>
          </a:p>
        </p:txBody>
      </p:sp>
      <p:sp>
        <p:nvSpPr>
          <p:cNvPr id="30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3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39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タイトルテキスト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48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9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58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タイトルテキスト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タイトルテキスト</a:t>
            </a:r>
          </a:p>
        </p:txBody>
      </p:sp>
      <p:sp>
        <p:nvSpPr>
          <p:cNvPr id="73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4" name="テキスト プレースホルダー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タイトルテキスト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タイトルテキスト</a:t>
            </a:r>
          </a:p>
        </p:txBody>
      </p:sp>
      <p:sp>
        <p:nvSpPr>
          <p:cNvPr id="83" name="図プレースホルダー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8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3" name="本文レベル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游ゴシック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タイトル 1"/>
          <p:cNvSpPr txBox="1">
            <a:spLocks noGrp="1"/>
          </p:cNvSpPr>
          <p:nvPr>
            <p:ph type="ctrTitle"/>
          </p:nvPr>
        </p:nvSpPr>
        <p:spPr>
          <a:xfrm>
            <a:off x="1523999" y="1122362"/>
            <a:ext cx="9144001" cy="3980846"/>
          </a:xfrm>
          <a:prstGeom prst="rect">
            <a:avLst/>
          </a:prstGeom>
        </p:spPr>
        <p:txBody>
          <a:bodyPr anchor="ctr"/>
          <a:lstStyle/>
          <a:p>
            <a:r>
              <a:t>Final Presentation</a:t>
            </a:r>
          </a:p>
        </p:txBody>
      </p:sp>
      <p:sp>
        <p:nvSpPr>
          <p:cNvPr id="98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Algorithms: Adding new point to network</a:t>
            </a:r>
          </a:p>
        </p:txBody>
      </p:sp>
      <p:sp>
        <p:nvSpPr>
          <p:cNvPr id="164" name="コンテンツ プレースホルダー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for segment in segments:</a:t>
            </a:r>
          </a:p>
          <a:p>
            <a:pPr marL="971550" lvl="1" indent="-514350">
              <a:spcBef>
                <a:spcPts val="500"/>
              </a:spcBef>
              <a:buFontTx/>
              <a:buAutoNum type="arabicPeriod"/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Find the straight line which cross segment with 90 degree</a:t>
            </a:r>
          </a:p>
          <a:p>
            <a:pPr marL="971550" lvl="1" indent="-514350">
              <a:spcBef>
                <a:spcPts val="500"/>
              </a:spcBef>
              <a:buFontTx/>
              <a:buAutoNum type="arabicPeriod"/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Find the intersection of the straight line and segment</a:t>
            </a:r>
          </a:p>
          <a:p>
            <a:pPr marL="971550" lvl="1" indent="-514350">
              <a:spcBef>
                <a:spcPts val="500"/>
              </a:spcBef>
              <a:buFontTx/>
              <a:buAutoNum type="arabicPeriod"/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if the intersection is not on segment, update intersection to closer point between start point and end point of segment</a:t>
            </a:r>
          </a:p>
          <a:p>
            <a:pPr marL="971550" lvl="1" indent="-514350">
              <a:spcBef>
                <a:spcPts val="500"/>
              </a:spcBef>
              <a:buFontTx/>
              <a:buAutoNum type="arabicPeriod"/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append the intersection to intersections list</a:t>
            </a:r>
          </a:p>
          <a:p>
            <a:pPr marL="457200" indent="-457200">
              <a:buFontTx/>
              <a:buAutoNum type="arabicPeriod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Find the point which has the minimum distance in intersections list</a:t>
            </a:r>
          </a:p>
          <a:p>
            <a:pPr marL="457200" indent="-457200">
              <a:buFontTx/>
              <a:buAutoNum type="arabicPeriod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Add the intersection and segment to the network</a:t>
            </a:r>
          </a:p>
        </p:txBody>
      </p:sp>
      <p:sp>
        <p:nvSpPr>
          <p:cNvPr id="165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Algorithms: Detection of highways</a:t>
            </a:r>
          </a:p>
        </p:txBody>
      </p:sp>
      <p:sp>
        <p:nvSpPr>
          <p:cNvPr id="168" name="コンテンツ プレースホルダー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4315" indent="-374315">
              <a:buFontTx/>
              <a:buAutoNum type="arabicPeriod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For point in points</a:t>
            </a:r>
          </a:p>
          <a:p>
            <a:pPr marL="882315" lvl="1" indent="-374315">
              <a:buFontTx/>
              <a:buAutoNum type="arabicPeriod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Get the all segments value</a:t>
            </a:r>
          </a:p>
          <a:p>
            <a:pPr marL="882315" lvl="1" indent="-374315">
              <a:buFontTx/>
              <a:buAutoNum type="arabicPeriod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Decide start point and end point, run SEARCH_ROOT</a:t>
            </a:r>
          </a:p>
          <a:p>
            <a:pPr marL="882315" lvl="1" indent="-374315">
              <a:buFontTx/>
              <a:buAutoNum type="arabicPeriod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Unconnected point is appended to list.</a:t>
            </a:r>
          </a:p>
          <a:p>
            <a:pPr marL="374315" indent="-374315">
              <a:buFontTx/>
              <a:buAutoNum type="arabicPeriod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Recursive self function(argument is that list and main road list)</a:t>
            </a:r>
          </a:p>
          <a:p>
            <a:pPr marL="882315" lvl="1" indent="-374315">
              <a:buFontTx/>
              <a:buAutoNum type="arabicPeriod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It is continued when that list is void</a:t>
            </a:r>
          </a:p>
          <a:p>
            <a:pPr marL="374315" indent="-374315">
              <a:buFontTx/>
              <a:buAutoNum type="arabicPeriod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Return main road list</a:t>
            </a:r>
          </a:p>
        </p:txBody>
      </p:sp>
      <p:sp>
        <p:nvSpPr>
          <p:cNvPr id="169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Order of each algorithm</a:t>
            </a:r>
          </a:p>
        </p:txBody>
      </p:sp>
      <p:sp>
        <p:nvSpPr>
          <p:cNvPr id="173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コンテンツ プレースホルダー 3">
                <a:extLst>
                  <a:ext uri="{FF2B5EF4-FFF2-40B4-BE49-F238E27FC236}">
                    <a16:creationId xmlns:a16="http://schemas.microsoft.com/office/drawing/2014/main" id="{C8C861CF-692D-2E4E-A06A-83BFE73AE77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96039077"/>
                  </p:ext>
                </p:extLst>
              </p:nvPr>
            </p:nvGraphicFramePr>
            <p:xfrm>
              <a:off x="838200" y="1518891"/>
              <a:ext cx="10515600" cy="48787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3278435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1499582010"/>
                        </a:ext>
                      </a:extLst>
                    </a:gridCol>
                  </a:tblGrid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/>
                            <a:t>アルゴリズム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/>
                            <a:t>計算量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18681301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Find All Intersections v1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kumimoji="1" lang="en-US" altLang="ja-JP" sz="2400" b="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en-US" altLang="ja-JP" sz="2400" b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31559802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/>
                            <a:t>Find All Intersections v2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ja-JP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𝑙𝑜𝑔𝑁</m:t>
                                </m:r>
                                <m:r>
                                  <a:rPr kumimoji="1" lang="en-US" altLang="ja-JP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en-US" altLang="ja-JP" sz="2400" b="0">
                            <a:ea typeface="Cambria Math" panose="020405030504060302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362863563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/>
                            <a:t>Find All Intersections v3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0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kumimoji="1" lang="en-US" altLang="ja-JP" sz="2400" b="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400" b="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kumimoji="1" lang="en-US" altLang="ja-JP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2400" b="0"/>
                            <a:t>)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266518731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Search All Roots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??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095686809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Adding New Points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kumimoji="1" lang="en-US" altLang="ja-JP" sz="2400" b="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sz="2400" b="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kumimoji="1" lang="en-US" altLang="ja-JP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kumimoji="1" lang="en-US" altLang="ja-JP" sz="2400" b="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en-US" altLang="ja-JP" sz="2400" b="0">
                            <a:ea typeface="Cambria Math" panose="020405030504060302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85376917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Detection of highways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b="0">
                              <a:ea typeface="Cambria Math" panose="02040503050406030204" pitchFamily="18" charset="0"/>
                            </a:rPr>
                            <a:t>??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771853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コンテンツ プレースホルダー 3">
                <a:extLst>
                  <a:ext uri="{FF2B5EF4-FFF2-40B4-BE49-F238E27FC236}">
                    <a16:creationId xmlns:a16="http://schemas.microsoft.com/office/drawing/2014/main" id="{C8C861CF-692D-2E4E-A06A-83BFE73AE77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96039077"/>
                  </p:ext>
                </p:extLst>
              </p:nvPr>
            </p:nvGraphicFramePr>
            <p:xfrm>
              <a:off x="838200" y="1518891"/>
              <a:ext cx="10515600" cy="48787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3278435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1499582010"/>
                        </a:ext>
                      </a:extLst>
                    </a:gridCol>
                  </a:tblGrid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/>
                            <a:t>アルゴリズム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/>
                            <a:t>計算量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18681301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Find All Intersections v1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0242" t="-100000" r="-483" b="-5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1559802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/>
                            <a:t>Find All Intersections v2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0242" t="-200000" r="-483" b="-4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2863563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/>
                            <a:t>Find All Intersections v3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0242" t="-300000" r="-483" b="-3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518731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Search All Roots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??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095686809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Adding New Points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0242" t="-500000" r="-483" b="-1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5376917"/>
                      </a:ext>
                    </a:extLst>
                  </a:tr>
                  <a:tr h="696962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Detection of highways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 b="0">
                              <a:ea typeface="Cambria Math" panose="02040503050406030204" pitchFamily="18" charset="0"/>
                            </a:rPr>
                            <a:t>??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77185331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タイトル 1"/>
          <p:cNvSpPr txBox="1">
            <a:spLocks noGrp="1"/>
          </p:cNvSpPr>
          <p:nvPr>
            <p:ph type="title"/>
          </p:nvPr>
        </p:nvSpPr>
        <p:spPr>
          <a:xfrm>
            <a:off x="838200" y="37575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Visualization</a:t>
            </a:r>
          </a:p>
        </p:txBody>
      </p:sp>
      <p:sp>
        <p:nvSpPr>
          <p:cNvPr id="176" name="テキスト ボックス 4"/>
          <p:cNvSpPr txBox="1"/>
          <p:nvPr/>
        </p:nvSpPr>
        <p:spPr>
          <a:xfrm>
            <a:off x="6230217" y="2691588"/>
            <a:ext cx="4561367" cy="193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+mn-lt"/>
                <a:ea typeface="+mn-ea"/>
                <a:cs typeface="+mn-cs"/>
                <a:sym typeface="游ゴシック"/>
              </a:defRPr>
            </a:pPr>
            <a:r>
              <a:t>Used Ma</a:t>
            </a:r>
            <a:r>
              <a:rPr lang="en-US"/>
              <a:t>t</a:t>
            </a:r>
            <a:r>
              <a:t>plotlib for visualizing!</a:t>
            </a:r>
          </a:p>
          <a:p>
            <a:pPr>
              <a:defRPr sz="2400">
                <a:latin typeface="+mn-lt"/>
                <a:ea typeface="+mn-ea"/>
                <a:cs typeface="+mn-cs"/>
                <a:sym typeface="游ゴシック"/>
              </a:defRPr>
            </a:pPr>
            <a:r>
              <a:t>Plot: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+mn-lt"/>
                <a:ea typeface="+mn-ea"/>
                <a:cs typeface="+mn-cs"/>
                <a:sym typeface="游ゴシック"/>
              </a:defRPr>
            </a:pPr>
            <a:r>
              <a:t>Segments(Blue lines)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+mn-lt"/>
                <a:ea typeface="+mn-ea"/>
                <a:cs typeface="+mn-cs"/>
                <a:sym typeface="游ゴシック"/>
              </a:defRPr>
            </a:pPr>
            <a:r>
              <a:t>Points(Red points)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+mn-lt"/>
                <a:ea typeface="+mn-ea"/>
                <a:cs typeface="+mn-cs"/>
                <a:sym typeface="游ゴシック"/>
              </a:defRPr>
            </a:pPr>
            <a:r>
              <a:t>Intersections(Pink points)</a:t>
            </a:r>
          </a:p>
        </p:txBody>
      </p:sp>
      <p:pic>
        <p:nvPicPr>
          <p:cNvPr id="177" name="コンテンツ プレースホルダー 8" descr="コンテンツ プレースホルダ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81" y="1867517"/>
            <a:ext cx="5818219" cy="4351338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Testdata generator</a:t>
            </a:r>
          </a:p>
        </p:txBody>
      </p:sp>
      <p:sp>
        <p:nvSpPr>
          <p:cNvPr id="181" name="コンテンツ プレースホルダー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We made test data Generator for max input and minimum input.</a:t>
            </a:r>
          </a:p>
          <a:p>
            <a:r>
              <a:t>We created other test datas(for normal and special cases) by hand.</a:t>
            </a:r>
          </a:p>
        </p:txBody>
      </p:sp>
      <p:sp>
        <p:nvSpPr>
          <p:cNvPr id="182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タイトル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03916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sz="6000" b="1"/>
              <a:t>Demonstration</a:t>
            </a:r>
          </a:p>
        </p:txBody>
      </p:sp>
      <p:sp>
        <p:nvSpPr>
          <p:cNvPr id="124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Contribution</a:t>
            </a:r>
          </a:p>
        </p:txBody>
      </p:sp>
      <p:pic>
        <p:nvPicPr>
          <p:cNvPr id="185" name="コンテンツ プレースホルダー 4" descr="コンテンツ プレースホルダ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1600"/>
            <a:ext cx="5678996" cy="3763815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テキスト ボックス 6"/>
          <p:cNvSpPr txBox="1"/>
          <p:nvPr/>
        </p:nvSpPr>
        <p:spPr>
          <a:xfrm>
            <a:off x="7124996" y="2583655"/>
            <a:ext cx="3563678" cy="2047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latin typeface="+mn-lt"/>
                <a:ea typeface="+mn-ea"/>
                <a:cs typeface="+mn-cs"/>
                <a:sym typeface="游ゴシック"/>
              </a:defRPr>
            </a:pPr>
            <a:r>
              <a:t>Sora Koshikawa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游ゴシック"/>
              </a:defRPr>
            </a:pPr>
            <a:r>
              <a:rPr lang="en-US" altLang="ja-JP"/>
              <a:t>231</a:t>
            </a:r>
            <a:r>
              <a:t> lines per </a:t>
            </a:r>
            <a:r>
              <a:rPr lang="en-US" altLang="ja-JP"/>
              <a:t>51</a:t>
            </a:r>
            <a:r>
              <a:t>hours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游ゴシック"/>
              </a:defRPr>
            </a:pPr>
            <a:r>
              <a:t>LOC is </a:t>
            </a:r>
            <a:r>
              <a:rPr lang="en-US" altLang="ja-JP"/>
              <a:t>4</a:t>
            </a:r>
            <a:r>
              <a:t>.5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游ゴシック"/>
              </a:defRPr>
            </a:pPr>
            <a:endParaRPr/>
          </a:p>
          <a:p>
            <a:pPr>
              <a:defRPr b="1">
                <a:latin typeface="+mn-lt"/>
                <a:ea typeface="+mn-ea"/>
                <a:cs typeface="+mn-cs"/>
                <a:sym typeface="游ゴシック"/>
              </a:defRPr>
            </a:pPr>
            <a:r>
              <a:t>Kaito Kimura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游ゴシック"/>
              </a:defRPr>
            </a:pPr>
            <a:r>
              <a:t>15</a:t>
            </a:r>
            <a:r>
              <a:rPr lang="en-US" altLang="ja-JP"/>
              <a:t>91</a:t>
            </a:r>
            <a:r>
              <a:t> lines per 6</a:t>
            </a:r>
            <a:r>
              <a:rPr lang="en-US" altLang="ja-JP"/>
              <a:t>5</a:t>
            </a:r>
            <a:r>
              <a:t> hours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游ゴシック"/>
              </a:defRPr>
            </a:pPr>
            <a:r>
              <a:t>LOC is 2</a:t>
            </a:r>
            <a:r>
              <a:rPr lang="en-US" altLang="ja-JP"/>
              <a:t>4</a:t>
            </a:r>
            <a:r>
              <a:t>.</a:t>
            </a:r>
            <a:r>
              <a:rPr lang="en-US" altLang="ja-JP"/>
              <a:t>5</a:t>
            </a:r>
            <a:endParaRPr/>
          </a:p>
        </p:txBody>
      </p:sp>
      <p:sp>
        <p:nvSpPr>
          <p:cNvPr id="188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FAD585F-1C1B-BC4E-908E-13F73BC79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29207"/>
            <a:ext cx="9867900" cy="1295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sp>
        <p:nvSpPr>
          <p:cNvPr id="191" name="コンテンツ プレースホルダー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We thought and implemented algorithm(Recursive) by self.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Difficult, but it would be a good experience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We could design the system well ➜ Implement system efficiently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Algorithm efficiency was so bad that the system could not treat the big size input(</a:t>
            </a:r>
            <a:r>
              <a:rPr lang="en-US"/>
              <a:t>not only </a:t>
            </a:r>
            <a:r>
              <a:t>ex10</a:t>
            </a:r>
            <a:r>
              <a:rPr lang="en-US" altLang="ja-JP"/>
              <a:t> and </a:t>
            </a:r>
            <a:r>
              <a:t>ex11</a:t>
            </a:r>
            <a:r>
              <a:rPr lang="en-US" altLang="ja-JP"/>
              <a:t> but also ex3-9</a:t>
            </a:r>
            <a:r>
              <a:t>)</a:t>
            </a:r>
          </a:p>
          <a:p>
            <a:r>
              <a:t>We should have think deeply about what algorithm we use</a:t>
            </a:r>
          </a:p>
          <a:p>
            <a:r>
              <a:t>It was a good opportunity to improve a programming skill.</a:t>
            </a:r>
          </a:p>
        </p:txBody>
      </p:sp>
      <p:sp>
        <p:nvSpPr>
          <p:cNvPr id="192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コンテンツ プレースホルダー 2"/>
          <p:cNvSpPr txBox="1">
            <a:spLocks noGrp="1"/>
          </p:cNvSpPr>
          <p:nvPr>
            <p:ph type="body" idx="1"/>
          </p:nvPr>
        </p:nvSpPr>
        <p:spPr>
          <a:xfrm>
            <a:off x="838200" y="600072"/>
            <a:ext cx="10515600" cy="5815017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None/>
              <a:defRPr sz="4400" b="1"/>
            </a:lvl1pPr>
          </a:lstStyle>
          <a:p>
            <a:r>
              <a:t>Thank you for listening!</a:t>
            </a:r>
          </a:p>
        </p:txBody>
      </p:sp>
      <p:sp>
        <p:nvSpPr>
          <p:cNvPr id="195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タイトル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613234"/>
          </a:xfrm>
          <a:prstGeom prst="rect">
            <a:avLst/>
          </a:prstGeom>
        </p:spPr>
        <p:txBody>
          <a:bodyPr/>
          <a:lstStyle>
            <a:lvl1pPr>
              <a:defRPr sz="4700"/>
            </a:lvl1pPr>
          </a:lstStyle>
          <a:p>
            <a:r>
              <a:t>Team: SKYS</a:t>
            </a:r>
          </a:p>
        </p:txBody>
      </p:sp>
      <p:sp>
        <p:nvSpPr>
          <p:cNvPr id="101" name="コンテンツ プレースホルダー 2"/>
          <p:cNvSpPr txBox="1">
            <a:spLocks noGrp="1"/>
          </p:cNvSpPr>
          <p:nvPr>
            <p:ph type="body" idx="1"/>
          </p:nvPr>
        </p:nvSpPr>
        <p:spPr>
          <a:xfrm>
            <a:off x="838200" y="2194330"/>
            <a:ext cx="10515600" cy="398263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  <a:defRPr sz="3300"/>
            </a:pPr>
            <a:r>
              <a:t>Members</a:t>
            </a:r>
          </a:p>
          <a:p>
            <a:pPr>
              <a:defRPr sz="3300"/>
            </a:pPr>
            <a:r>
              <a:t>Sora Koshikawa(s1250133)</a:t>
            </a:r>
          </a:p>
          <a:p>
            <a:pPr>
              <a:defRPr sz="3300"/>
            </a:pPr>
            <a:r>
              <a:t>Kaito Kimura(s1250131)</a:t>
            </a:r>
          </a:p>
        </p:txBody>
      </p:sp>
      <p:sp>
        <p:nvSpPr>
          <p:cNvPr id="102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r>
              <a:t>Development Environment</a:t>
            </a:r>
          </a:p>
        </p:txBody>
      </p:sp>
      <p:sp>
        <p:nvSpPr>
          <p:cNvPr id="105" name="コンテンツ プレースホルダー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Language: Python3</a:t>
            </a:r>
          </a:p>
          <a:p>
            <a:r>
              <a:t>Editor, IDE: All members used Atom IDE for developing</a:t>
            </a:r>
          </a:p>
          <a:p>
            <a:r>
              <a:t>Management: Github, Git</a:t>
            </a:r>
          </a:p>
          <a:p>
            <a:r>
              <a:t>Libraries: matplotlib(for visualizing), venv(for using virtual environment)</a:t>
            </a:r>
          </a:p>
          <a:p>
            <a:endParaRPr/>
          </a:p>
          <a:p>
            <a:pPr marL="0" indent="0">
              <a:buSzTx/>
              <a:buNone/>
            </a:pPr>
            <a:r>
              <a:t>Why we chose Python?</a:t>
            </a:r>
          </a:p>
          <a:p>
            <a:r>
              <a:t>There are few restrictions ➜</a:t>
            </a:r>
            <a:r>
              <a:rPr lang="en-US" altLang="ja-JP"/>
              <a:t> </a:t>
            </a:r>
            <a:r>
              <a:t>Focus on implement algorithms</a:t>
            </a:r>
          </a:p>
        </p:txBody>
      </p:sp>
      <p:sp>
        <p:nvSpPr>
          <p:cNvPr id="106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 abstract</a:t>
            </a:r>
          </a:p>
        </p:txBody>
      </p:sp>
      <p:sp>
        <p:nvSpPr>
          <p:cNvPr id="109" name="コンテンツ プレースホルダー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The system constructs “roots network” and searches root any point to any point or adds some points to network efficiently.</a:t>
            </a:r>
          </a:p>
          <a:p>
            <a:r>
              <a:t>Main algorithm is recursive function. </a:t>
            </a:r>
          </a:p>
          <a:p>
            <a:r>
              <a:t>Improvement of the final phase is introduced in each algorithms part.</a:t>
            </a:r>
          </a:p>
        </p:txBody>
      </p:sp>
      <p:sp>
        <p:nvSpPr>
          <p:cNvPr id="110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96111">
              <a:defRPr sz="4300"/>
            </a:lvl1pPr>
          </a:lstStyle>
          <a:p>
            <a:r>
              <a:t>Class Diagrams 1(abstract of source code)</a:t>
            </a:r>
          </a:p>
        </p:txBody>
      </p:sp>
      <p:pic>
        <p:nvPicPr>
          <p:cNvPr id="113" name="コンテンツ プレースホルダー 4" descr="コンテンツ プレースホルダ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822" y="1498600"/>
            <a:ext cx="3569478" cy="3074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図 6" descr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8600"/>
            <a:ext cx="4234690" cy="4994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図 8" descr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822" y="4573018"/>
            <a:ext cx="5219702" cy="1905002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 Diagram</a:t>
            </a:r>
            <a:r>
              <a:rPr lang="en-US" altLang="ja-JP"/>
              <a:t> </a:t>
            </a:r>
            <a:r>
              <a:t>2(abstract of source code)</a:t>
            </a:r>
          </a:p>
        </p:txBody>
      </p:sp>
      <p:pic>
        <p:nvPicPr>
          <p:cNvPr id="119" name="コンテンツ プレースホルダー 4" descr="コンテンツ プレースホルダ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4409"/>
            <a:ext cx="10177465" cy="4952088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Algorithms: Searching all intersections</a:t>
            </a:r>
          </a:p>
        </p:txBody>
      </p:sp>
      <p:sp>
        <p:nvSpPr>
          <p:cNvPr id="127" name="コンテンツ プレースホルダー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for seg1, seg2 in segments:</a:t>
            </a:r>
            <a:endParaRPr/>
          </a:p>
          <a:p>
            <a:pPr marL="1009650" lvl="1" indent="-514350">
              <a:buFontTx/>
              <a:buAutoNum type="arabicPeriod"/>
            </a:pPr>
            <a:r>
              <a:t>Find the intersection of</a:t>
            </a:r>
            <a:r>
              <a:rPr lang="en-US" altLang="ja-JP"/>
              <a:t> seg1 and seg2</a:t>
            </a:r>
            <a:endParaRPr/>
          </a:p>
          <a:p>
            <a:pPr marL="1009650" lvl="1" indent="-514350">
              <a:buFontTx/>
              <a:buAutoNum type="arabicPeriod"/>
            </a:pPr>
            <a:r>
              <a:t>Remove intersection if the point is end point</a:t>
            </a:r>
          </a:p>
          <a:p>
            <a:pPr marL="1009650" lvl="1" indent="-514350">
              <a:buFontTx/>
              <a:buAutoNum type="arabicPeriod"/>
            </a:pPr>
            <a:r>
              <a:t>Append intersection to intersections list</a:t>
            </a:r>
            <a:endParaRPr lang="en-US" altLang="ja-JP"/>
          </a:p>
          <a:p>
            <a:pPr marL="1009650" lvl="1" indent="-514350">
              <a:buFontTx/>
              <a:buAutoNum type="arabicPeriod"/>
            </a:pPr>
            <a:r>
              <a:rPr lang="en-US"/>
              <a:t>Sort intersections list</a:t>
            </a:r>
          </a:p>
          <a:p>
            <a:pPr marL="514350" indent="-514350">
              <a:buFontTx/>
              <a:buAutoNum type="arabicPeriod"/>
            </a:pPr>
            <a:endParaRPr/>
          </a:p>
          <a:p>
            <a:pPr marL="0" indent="0">
              <a:buSzTx/>
              <a:buNone/>
            </a:pPr>
            <a:r>
              <a:t>Improve efficiency</a:t>
            </a:r>
          </a:p>
          <a:p>
            <a:pPr marL="514350" indent="-514350">
              <a:buFontTx/>
              <a:buAutoNum type="arabicPeriod"/>
            </a:pPr>
            <a:r>
              <a:t>Using binary search for sort intersections list</a:t>
            </a:r>
          </a:p>
          <a:p>
            <a:pPr marL="514350" indent="-514350">
              <a:buFontTx/>
              <a:buAutoNum type="arabicPeriod"/>
            </a:pPr>
            <a:r>
              <a:t>Change to Quicksort</a:t>
            </a:r>
          </a:p>
        </p:txBody>
      </p:sp>
      <p:sp>
        <p:nvSpPr>
          <p:cNvPr id="128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Algorithms: Searching roots</a:t>
            </a:r>
          </a:p>
        </p:txBody>
      </p:sp>
      <p:sp>
        <p:nvSpPr>
          <p:cNvPr id="131" name="コンテンツ プレースホルダー 2"/>
          <p:cNvSpPr txBox="1">
            <a:spLocks noGrp="1"/>
          </p:cNvSpPr>
          <p:nvPr>
            <p:ph type="body" sz="half" idx="1"/>
          </p:nvPr>
        </p:nvSpPr>
        <p:spPr>
          <a:xfrm>
            <a:off x="838200" y="1825624"/>
            <a:ext cx="6149036" cy="466725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Using Recursive Function: searching(start, fin, vias, roots)</a:t>
            </a:r>
          </a:p>
          <a:p>
            <a:pPr marL="514350" indent="-514350">
              <a:buFontTx/>
              <a:buAutoNum type="arabicPeriod"/>
            </a:pPr>
            <a:r>
              <a:t>All contacted segments ➜ searching(contacted_seg, fin)</a:t>
            </a:r>
          </a:p>
          <a:p>
            <a:pPr marL="514350" indent="-514350">
              <a:buFontTx/>
              <a:buAutoNum type="arabicPeriod"/>
            </a:pPr>
            <a:r>
              <a:t>Forward and backward points ➜ searching(contacted_point, fin)</a:t>
            </a:r>
          </a:p>
          <a:p>
            <a:pPr marL="514350" indent="-514350">
              <a:buFontTx/>
              <a:buAutoNum type="arabicPeriod"/>
            </a:pPr>
            <a:r>
              <a:t>if start is fin      ➜ Go 4                 elif start in vias ➜ Fin            </a:t>
            </a:r>
            <a:r>
              <a:rPr lang="en-US" altLang="ja-JP"/>
              <a:t> </a:t>
            </a:r>
            <a:r>
              <a:t>else                   ➜ Back 1</a:t>
            </a:r>
          </a:p>
          <a:p>
            <a:pPr marL="514350" indent="-514350">
              <a:buFontTx/>
              <a:buAutoNum type="arabicPeriod"/>
            </a:pPr>
            <a:r>
              <a:t>Append roots and stop recursive</a:t>
            </a:r>
          </a:p>
        </p:txBody>
      </p:sp>
      <p:grpSp>
        <p:nvGrpSpPr>
          <p:cNvPr id="156" name="グループ化 10"/>
          <p:cNvGrpSpPr/>
          <p:nvPr/>
        </p:nvGrpSpPr>
        <p:grpSpPr>
          <a:xfrm>
            <a:off x="7145658" y="2633766"/>
            <a:ext cx="4050982" cy="2809390"/>
            <a:chOff x="-1" y="0"/>
            <a:chExt cx="4050980" cy="2809388"/>
          </a:xfrm>
        </p:grpSpPr>
        <p:grpSp>
          <p:nvGrpSpPr>
            <p:cNvPr id="134" name="円/楕円 3"/>
            <p:cNvGrpSpPr/>
            <p:nvPr/>
          </p:nvGrpSpPr>
          <p:grpSpPr>
            <a:xfrm>
              <a:off x="-2" y="1724461"/>
              <a:ext cx="693693" cy="693689"/>
              <a:chOff x="0" y="0"/>
              <a:chExt cx="693692" cy="693687"/>
            </a:xfrm>
          </p:grpSpPr>
          <p:sp>
            <p:nvSpPr>
              <p:cNvPr id="132" name="円形"/>
              <p:cNvSpPr/>
              <p:nvPr/>
            </p:nvSpPr>
            <p:spPr>
              <a:xfrm>
                <a:off x="-1" y="-1"/>
                <a:ext cx="693693" cy="693688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pPr>
                <a:endParaRPr/>
              </a:p>
            </p:txBody>
          </p:sp>
          <p:sp>
            <p:nvSpPr>
              <p:cNvPr id="133" name="始点"/>
              <p:cNvSpPr txBox="1"/>
              <p:nvPr/>
            </p:nvSpPr>
            <p:spPr>
              <a:xfrm>
                <a:off x="101587" y="15371"/>
                <a:ext cx="490512" cy="6629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lvl1pPr>
              </a:lstStyle>
              <a:p>
                <a:r>
                  <a:t>始点</a:t>
                </a:r>
              </a:p>
            </p:txBody>
          </p:sp>
        </p:grpSp>
        <p:grpSp>
          <p:nvGrpSpPr>
            <p:cNvPr id="137" name="正方形/長方形 4"/>
            <p:cNvGrpSpPr/>
            <p:nvPr/>
          </p:nvGrpSpPr>
          <p:grpSpPr>
            <a:xfrm>
              <a:off x="1300132" y="1198671"/>
              <a:ext cx="977469" cy="578075"/>
              <a:chOff x="-1" y="0"/>
              <a:chExt cx="977468" cy="578074"/>
            </a:xfrm>
          </p:grpSpPr>
          <p:sp>
            <p:nvSpPr>
              <p:cNvPr id="135" name="四角形"/>
              <p:cNvSpPr/>
              <p:nvPr/>
            </p:nvSpPr>
            <p:spPr>
              <a:xfrm>
                <a:off x="-2" y="-1"/>
                <a:ext cx="977470" cy="57807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pPr>
                <a:endParaRPr/>
              </a:p>
            </p:txBody>
          </p:sp>
          <p:sp>
            <p:nvSpPr>
              <p:cNvPr id="136" name="接線"/>
              <p:cNvSpPr txBox="1"/>
              <p:nvPr/>
            </p:nvSpPr>
            <p:spPr>
              <a:xfrm>
                <a:off x="-2" y="129015"/>
                <a:ext cx="977470" cy="320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lvl1pPr>
              </a:lstStyle>
              <a:p>
                <a:r>
                  <a:t>接線</a:t>
                </a:r>
              </a:p>
            </p:txBody>
          </p:sp>
        </p:grpSp>
        <p:grpSp>
          <p:nvGrpSpPr>
            <p:cNvPr id="140" name="正方形/長方形 6"/>
            <p:cNvGrpSpPr/>
            <p:nvPr/>
          </p:nvGrpSpPr>
          <p:grpSpPr>
            <a:xfrm>
              <a:off x="1300132" y="2231314"/>
              <a:ext cx="977469" cy="578075"/>
              <a:chOff x="-1" y="0"/>
              <a:chExt cx="977468" cy="578074"/>
            </a:xfrm>
          </p:grpSpPr>
          <p:sp>
            <p:nvSpPr>
              <p:cNvPr id="138" name="四角形"/>
              <p:cNvSpPr/>
              <p:nvPr/>
            </p:nvSpPr>
            <p:spPr>
              <a:xfrm>
                <a:off x="-2" y="-1"/>
                <a:ext cx="977470" cy="57807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pPr>
                <a:endParaRPr/>
              </a:p>
            </p:txBody>
          </p:sp>
          <p:sp>
            <p:nvSpPr>
              <p:cNvPr id="139" name="接線"/>
              <p:cNvSpPr txBox="1"/>
              <p:nvPr/>
            </p:nvSpPr>
            <p:spPr>
              <a:xfrm>
                <a:off x="-2" y="129015"/>
                <a:ext cx="977470" cy="320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lvl1pPr>
              </a:lstStyle>
              <a:p>
                <a:r>
                  <a:t>接線</a:t>
                </a:r>
              </a:p>
            </p:txBody>
          </p:sp>
        </p:grpSp>
        <p:grpSp>
          <p:nvGrpSpPr>
            <p:cNvPr id="143" name="円/楕円 7"/>
            <p:cNvGrpSpPr/>
            <p:nvPr/>
          </p:nvGrpSpPr>
          <p:grpSpPr>
            <a:xfrm>
              <a:off x="3041705" y="141584"/>
              <a:ext cx="788283" cy="674261"/>
              <a:chOff x="0" y="-1"/>
              <a:chExt cx="788281" cy="674260"/>
            </a:xfrm>
          </p:grpSpPr>
          <p:sp>
            <p:nvSpPr>
              <p:cNvPr id="141" name="楕円"/>
              <p:cNvSpPr/>
              <p:nvPr/>
            </p:nvSpPr>
            <p:spPr>
              <a:xfrm>
                <a:off x="-1" y="-2"/>
                <a:ext cx="788282" cy="67426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pPr>
                <a:endParaRPr/>
              </a:p>
            </p:txBody>
          </p:sp>
          <p:sp>
            <p:nvSpPr>
              <p:cNvPr id="142" name="終点"/>
              <p:cNvSpPr txBox="1"/>
              <p:nvPr/>
            </p:nvSpPr>
            <p:spPr>
              <a:xfrm>
                <a:off x="115440" y="177107"/>
                <a:ext cx="557402" cy="320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lvl1pPr>
              </a:lstStyle>
              <a:p>
                <a:r>
                  <a:t>終点</a:t>
                </a:r>
              </a:p>
            </p:txBody>
          </p:sp>
        </p:grpSp>
        <p:grpSp>
          <p:nvGrpSpPr>
            <p:cNvPr id="146" name="円/楕円 8"/>
            <p:cNvGrpSpPr/>
            <p:nvPr/>
          </p:nvGrpSpPr>
          <p:grpSpPr>
            <a:xfrm>
              <a:off x="3041705" y="1102487"/>
              <a:ext cx="788283" cy="674261"/>
              <a:chOff x="0" y="-1"/>
              <a:chExt cx="788281" cy="674260"/>
            </a:xfrm>
          </p:grpSpPr>
          <p:sp>
            <p:nvSpPr>
              <p:cNvPr id="144" name="楕円"/>
              <p:cNvSpPr/>
              <p:nvPr/>
            </p:nvSpPr>
            <p:spPr>
              <a:xfrm>
                <a:off x="-1" y="-2"/>
                <a:ext cx="788282" cy="67426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pPr>
                <a:endParaRPr/>
              </a:p>
            </p:txBody>
          </p:sp>
          <p:sp>
            <p:nvSpPr>
              <p:cNvPr id="145" name="接点"/>
              <p:cNvSpPr txBox="1"/>
              <p:nvPr/>
            </p:nvSpPr>
            <p:spPr>
              <a:xfrm>
                <a:off x="115440" y="177107"/>
                <a:ext cx="557402" cy="320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lvl1pPr>
              </a:lstStyle>
              <a:p>
                <a:r>
                  <a:t>接点</a:t>
                </a:r>
              </a:p>
            </p:txBody>
          </p:sp>
        </p:grpSp>
        <p:grpSp>
          <p:nvGrpSpPr>
            <p:cNvPr id="149" name="円/楕円 9"/>
            <p:cNvGrpSpPr/>
            <p:nvPr/>
          </p:nvGrpSpPr>
          <p:grpSpPr>
            <a:xfrm>
              <a:off x="3041705" y="2135128"/>
              <a:ext cx="788283" cy="674261"/>
              <a:chOff x="0" y="-1"/>
              <a:chExt cx="788281" cy="674260"/>
            </a:xfrm>
          </p:grpSpPr>
          <p:sp>
            <p:nvSpPr>
              <p:cNvPr id="147" name="楕円"/>
              <p:cNvSpPr/>
              <p:nvPr/>
            </p:nvSpPr>
            <p:spPr>
              <a:xfrm>
                <a:off x="-1" y="-2"/>
                <a:ext cx="788282" cy="67426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pPr>
                <a:endParaRPr/>
              </a:p>
            </p:txBody>
          </p:sp>
          <p:sp>
            <p:nvSpPr>
              <p:cNvPr id="148" name="接点"/>
              <p:cNvSpPr txBox="1"/>
              <p:nvPr/>
            </p:nvSpPr>
            <p:spPr>
              <a:xfrm>
                <a:off x="115440" y="177107"/>
                <a:ext cx="557402" cy="320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lvl1pPr>
              </a:lstStyle>
              <a:p>
                <a:r>
                  <a:t>接点</a:t>
                </a:r>
              </a:p>
            </p:txBody>
          </p:sp>
        </p:grpSp>
        <p:sp>
          <p:nvSpPr>
            <p:cNvPr id="150" name="直線矢印コネクタ 11"/>
            <p:cNvSpPr/>
            <p:nvPr/>
          </p:nvSpPr>
          <p:spPr>
            <a:xfrm flipV="1">
              <a:off x="693683" y="1487707"/>
              <a:ext cx="606455" cy="493456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1" name="直線矢印コネクタ 14"/>
            <p:cNvSpPr/>
            <p:nvPr/>
          </p:nvSpPr>
          <p:spPr>
            <a:xfrm>
              <a:off x="693682" y="1996946"/>
              <a:ext cx="606456" cy="523405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2" name="直線矢印コネクタ 15"/>
            <p:cNvSpPr/>
            <p:nvPr/>
          </p:nvSpPr>
          <p:spPr>
            <a:xfrm flipV="1">
              <a:off x="2277599" y="1439616"/>
              <a:ext cx="764111" cy="48095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3" name="直線矢印コネクタ 16"/>
            <p:cNvSpPr/>
            <p:nvPr/>
          </p:nvSpPr>
          <p:spPr>
            <a:xfrm flipV="1">
              <a:off x="2277600" y="478712"/>
              <a:ext cx="764110" cy="1008998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4" name="直線矢印コネクタ 26"/>
            <p:cNvSpPr/>
            <p:nvPr/>
          </p:nvSpPr>
          <p:spPr>
            <a:xfrm flipV="1">
              <a:off x="2277599" y="2472257"/>
              <a:ext cx="764111" cy="48095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155" name="インク 36" descr="インク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8016" y="-1"/>
              <a:ext cx="1182963" cy="9766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7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6" dur="500" fill="hold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Improvement efficiency</a:t>
            </a:r>
          </a:p>
        </p:txBody>
      </p:sp>
      <p:sp>
        <p:nvSpPr>
          <p:cNvPr id="160" name="コンテンツ プレースホルダー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/>
            </a:pPr>
            <a:endParaRPr/>
          </a:p>
          <a:p>
            <a:r>
              <a:t>Recursive function has distance information(start ➜ now position), so if the distance</a:t>
            </a:r>
            <a:r>
              <a:rPr lang="en-US" altLang="ja-JP"/>
              <a:t> + direct distance(now position </a:t>
            </a:r>
            <a:r>
              <a:rPr lang="ja-JP" altLang="en-US"/>
              <a:t>➜</a:t>
            </a:r>
            <a:r>
              <a:rPr lang="en-US" altLang="ja-JP"/>
              <a:t> fin)</a:t>
            </a:r>
            <a:r>
              <a:t> is bigger than roots[K].distance, stop the recursive. ➜ Waste recursive has been minimized.</a:t>
            </a:r>
          </a:p>
          <a:p>
            <a:r>
              <a:t>High priority segments and points is going ahead.</a:t>
            </a:r>
          </a:p>
          <a:p>
            <a:r>
              <a:t>If goal point have no contacted segments, Do not run recursive func.</a:t>
            </a:r>
          </a:p>
        </p:txBody>
      </p:sp>
      <p:sp>
        <p:nvSpPr>
          <p:cNvPr id="161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91380" y="6404291"/>
            <a:ext cx="262418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游ゴシック"/>
        <a:ea typeface="游ゴシック"/>
        <a:cs typeface="游ゴシック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游ゴシック"/>
        <a:ea typeface="游ゴシック"/>
        <a:cs typeface="游ゴシック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672</Words>
  <Application>Microsoft Macintosh PowerPoint</Application>
  <PresentationFormat>ワイド画面</PresentationFormat>
  <Paragraphs>125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游ゴシック</vt:lpstr>
      <vt:lpstr>游ゴシック Light</vt:lpstr>
      <vt:lpstr>Arial</vt:lpstr>
      <vt:lpstr>Cambria Math</vt:lpstr>
      <vt:lpstr>Helvetica</vt:lpstr>
      <vt:lpstr>Helvetica Neue</vt:lpstr>
      <vt:lpstr>Office テーマ</vt:lpstr>
      <vt:lpstr>Final Presentation</vt:lpstr>
      <vt:lpstr>Team: SKYS</vt:lpstr>
      <vt:lpstr>Development Environment</vt:lpstr>
      <vt:lpstr>Project abstract</vt:lpstr>
      <vt:lpstr>Class Diagrams 1(abstract of source code)</vt:lpstr>
      <vt:lpstr>Class Diagram 2(abstract of source code)</vt:lpstr>
      <vt:lpstr>Algorithms: Searching all intersections</vt:lpstr>
      <vt:lpstr>Algorithms: Searching roots</vt:lpstr>
      <vt:lpstr>Improvement efficiency</vt:lpstr>
      <vt:lpstr>Algorithms: Adding new point to network</vt:lpstr>
      <vt:lpstr>Algorithms: Detection of highways</vt:lpstr>
      <vt:lpstr>Order of each algorithm</vt:lpstr>
      <vt:lpstr>Visualization</vt:lpstr>
      <vt:lpstr>Testdata generator</vt:lpstr>
      <vt:lpstr>Demonstration</vt:lpstr>
      <vt:lpstr>Contribution</vt:lpstr>
      <vt:lpstr>Summary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cp:lastModifiedBy>木村魁人</cp:lastModifiedBy>
  <cp:revision>20</cp:revision>
  <dcterms:modified xsi:type="dcterms:W3CDTF">2019-07-31T00:50:40Z</dcterms:modified>
</cp:coreProperties>
</file>