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mNwFK+P0qo9946j5Vm3/rfOW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791143-162A-41FB-B610-4A4F35158604}">
  <a:tblStyle styleId="{98791143-162A-41FB-B610-4A4F35158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c02b7c8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5c02b7c8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02b7c8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5c02b7c8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c02b7c8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g5c02b7c8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c02b7c8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5c02b7c8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c4901b8d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5c4901b8d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5c4901b8d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5c4901b8d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eb-int.u-aizu.ac.jp/course/ie-soft1/presentation_instruction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Integrated Exercise for Software I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110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Mid-term Presentations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5~6 K - shortest path</a:t>
            </a:r>
            <a:endParaRPr/>
          </a:p>
        </p:txBody>
      </p:sp>
      <p:sp>
        <p:nvSpPr>
          <p:cNvPr id="327" name="Google Shape;327;p10"/>
          <p:cNvSpPr txBox="1"/>
          <p:nvPr>
            <p:ph idx="1" type="body"/>
          </p:nvPr>
        </p:nvSpPr>
        <p:spPr>
          <a:xfrm>
            <a:off x="321998" y="972820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Yen’s 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>
            <a:off x="3891618" y="2992399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5105562" y="2304629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4936082" y="4007304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5617942" y="3166805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6803964" y="4007304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10"/>
          <p:cNvCxnSpPr>
            <a:stCxn id="328" idx="7"/>
            <a:endCxn id="329" idx="2"/>
          </p:cNvCxnSpPr>
          <p:nvPr/>
        </p:nvCxnSpPr>
        <p:spPr>
          <a:xfrm flipH="1" rot="10800000">
            <a:off x="4180938" y="2479181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0"/>
          <p:cNvCxnSpPr>
            <a:stCxn id="328" idx="4"/>
            <a:endCxn id="330" idx="1"/>
          </p:cNvCxnSpPr>
          <p:nvPr/>
        </p:nvCxnSpPr>
        <p:spPr>
          <a:xfrm>
            <a:off x="4061097" y="3341211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0"/>
          <p:cNvCxnSpPr>
            <a:stCxn id="331" idx="0"/>
            <a:endCxn id="329" idx="5"/>
          </p:cNvCxnSpPr>
          <p:nvPr/>
        </p:nvCxnSpPr>
        <p:spPr>
          <a:xfrm rot="10800000">
            <a:off x="5395022" y="2602505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0"/>
          <p:cNvCxnSpPr>
            <a:stCxn id="328" idx="6"/>
            <a:endCxn id="331" idx="2"/>
          </p:cNvCxnSpPr>
          <p:nvPr/>
        </p:nvCxnSpPr>
        <p:spPr>
          <a:xfrm>
            <a:off x="4230577" y="3166805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0"/>
          <p:cNvCxnSpPr>
            <a:endCxn id="332" idx="2"/>
          </p:cNvCxnSpPr>
          <p:nvPr/>
        </p:nvCxnSpPr>
        <p:spPr>
          <a:xfrm flipH="1" rot="10800000">
            <a:off x="5287764" y="4181710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0"/>
          <p:cNvCxnSpPr>
            <a:endCxn id="332" idx="1"/>
          </p:cNvCxnSpPr>
          <p:nvPr/>
        </p:nvCxnSpPr>
        <p:spPr>
          <a:xfrm>
            <a:off x="5948203" y="3392086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0"/>
          <p:cNvSpPr txBox="1"/>
          <p:nvPr/>
        </p:nvSpPr>
        <p:spPr>
          <a:xfrm>
            <a:off x="3910647" y="300402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0" name="Google Shape;340;p10"/>
          <p:cNvSpPr txBox="1"/>
          <p:nvPr/>
        </p:nvSpPr>
        <p:spPr>
          <a:xfrm>
            <a:off x="5138352" y="233186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1" name="Google Shape;341;p10"/>
          <p:cNvSpPr txBox="1"/>
          <p:nvPr/>
        </p:nvSpPr>
        <p:spPr>
          <a:xfrm>
            <a:off x="5645395" y="32078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2" name="Google Shape;342;p10"/>
          <p:cNvSpPr txBox="1"/>
          <p:nvPr/>
        </p:nvSpPr>
        <p:spPr>
          <a:xfrm>
            <a:off x="4948911" y="402782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3" name="Google Shape;343;p10"/>
          <p:cNvSpPr txBox="1"/>
          <p:nvPr/>
        </p:nvSpPr>
        <p:spPr>
          <a:xfrm>
            <a:off x="6840100" y="405336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44" name="Google Shape;344;p10"/>
          <p:cNvSpPr txBox="1"/>
          <p:nvPr/>
        </p:nvSpPr>
        <p:spPr>
          <a:xfrm>
            <a:off x="4434621" y="25007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4875754" y="294040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5527017" y="259193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4576647" y="34931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6305070" y="34471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9" name="Google Shape;349;p10"/>
          <p:cNvSpPr/>
          <p:nvPr/>
        </p:nvSpPr>
        <p:spPr>
          <a:xfrm>
            <a:off x="5896608" y="38552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50" name="Google Shape;350;p10"/>
          <p:cNvSpPr txBox="1"/>
          <p:nvPr/>
        </p:nvSpPr>
        <p:spPr>
          <a:xfrm>
            <a:off x="311700" y="1333130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3575976" y="2653441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144922" y="1709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/>
          <p:nvPr/>
        </p:nvSpPr>
        <p:spPr>
          <a:xfrm>
            <a:off x="254881" y="3418067"/>
            <a:ext cx="31630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 Route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Distance 4     Route =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1 - 4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356" y="3579658"/>
            <a:ext cx="349059" cy="38985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0"/>
          <p:cNvSpPr txBox="1"/>
          <p:nvPr/>
        </p:nvSpPr>
        <p:spPr>
          <a:xfrm>
            <a:off x="228995" y="2212484"/>
            <a:ext cx="27382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Edge 1-4 temporarily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search shortest path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1 to 5.</a:t>
            </a:r>
            <a:endParaRPr/>
          </a:p>
        </p:txBody>
      </p:sp>
      <p:sp>
        <p:nvSpPr>
          <p:cNvPr id="356" name="Google Shape;356;p10"/>
          <p:cNvSpPr txBox="1"/>
          <p:nvPr/>
        </p:nvSpPr>
        <p:spPr>
          <a:xfrm>
            <a:off x="6387923" y="1863695"/>
            <a:ext cx="271096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Candidate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Distance             Route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 5　　　	         　1 – 3 - 5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3894694" y="4569301"/>
            <a:ext cx="54413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4582298" y="4648012"/>
            <a:ext cx="26212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= 5, Route = 1 – 3 - 5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0"/>
          <p:cNvCxnSpPr>
            <a:endCxn id="341" idx="2"/>
          </p:cNvCxnSpPr>
          <p:nvPr/>
        </p:nvCxnSpPr>
        <p:spPr>
          <a:xfrm flipH="1" rot="10800000">
            <a:off x="5224921" y="3515617"/>
            <a:ext cx="562500" cy="53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10"/>
          <p:cNvSpPr/>
          <p:nvPr/>
        </p:nvSpPr>
        <p:spPr>
          <a:xfrm>
            <a:off x="5253761" y="348864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5~6 K - shortest path</a:t>
            </a:r>
            <a:endParaRPr/>
          </a:p>
        </p:txBody>
      </p:sp>
      <p:sp>
        <p:nvSpPr>
          <p:cNvPr id="366" name="Google Shape;366;p11"/>
          <p:cNvSpPr txBox="1"/>
          <p:nvPr>
            <p:ph idx="1" type="body"/>
          </p:nvPr>
        </p:nvSpPr>
        <p:spPr>
          <a:xfrm>
            <a:off x="321998" y="972820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Yen’s 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3900693" y="3015093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5114637" y="2327323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/>
          <p:nvPr/>
        </p:nvSpPr>
        <p:spPr>
          <a:xfrm>
            <a:off x="4945157" y="4029998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"/>
          <p:cNvSpPr/>
          <p:nvPr/>
        </p:nvSpPr>
        <p:spPr>
          <a:xfrm>
            <a:off x="5627017" y="3189499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/>
          <p:nvPr/>
        </p:nvSpPr>
        <p:spPr>
          <a:xfrm>
            <a:off x="6813039" y="4029998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1"/>
          <p:cNvCxnSpPr>
            <a:stCxn id="367" idx="7"/>
            <a:endCxn id="368" idx="2"/>
          </p:cNvCxnSpPr>
          <p:nvPr/>
        </p:nvCxnSpPr>
        <p:spPr>
          <a:xfrm flipH="1" rot="10800000">
            <a:off x="4190013" y="2501875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1"/>
          <p:cNvCxnSpPr>
            <a:stCxn id="367" idx="4"/>
            <a:endCxn id="369" idx="1"/>
          </p:cNvCxnSpPr>
          <p:nvPr/>
        </p:nvCxnSpPr>
        <p:spPr>
          <a:xfrm>
            <a:off x="4070172" y="3363905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11"/>
          <p:cNvCxnSpPr>
            <a:stCxn id="370" idx="0"/>
            <a:endCxn id="368" idx="5"/>
          </p:cNvCxnSpPr>
          <p:nvPr/>
        </p:nvCxnSpPr>
        <p:spPr>
          <a:xfrm rot="10800000">
            <a:off x="5404097" y="2625199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1"/>
          <p:cNvCxnSpPr>
            <a:stCxn id="367" idx="6"/>
            <a:endCxn id="370" idx="2"/>
          </p:cNvCxnSpPr>
          <p:nvPr/>
        </p:nvCxnSpPr>
        <p:spPr>
          <a:xfrm>
            <a:off x="4239652" y="3189499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1"/>
          <p:cNvCxnSpPr>
            <a:endCxn id="371" idx="2"/>
          </p:cNvCxnSpPr>
          <p:nvPr/>
        </p:nvCxnSpPr>
        <p:spPr>
          <a:xfrm flipH="1" rot="10800000">
            <a:off x="5296839" y="4204404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11"/>
          <p:cNvCxnSpPr>
            <a:endCxn id="371" idx="1"/>
          </p:cNvCxnSpPr>
          <p:nvPr/>
        </p:nvCxnSpPr>
        <p:spPr>
          <a:xfrm>
            <a:off x="5957278" y="3414780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11"/>
          <p:cNvSpPr txBox="1"/>
          <p:nvPr/>
        </p:nvSpPr>
        <p:spPr>
          <a:xfrm>
            <a:off x="3919722" y="302671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9" name="Google Shape;379;p11"/>
          <p:cNvSpPr txBox="1"/>
          <p:nvPr/>
        </p:nvSpPr>
        <p:spPr>
          <a:xfrm>
            <a:off x="5147427" y="235456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0" name="Google Shape;380;p11"/>
          <p:cNvSpPr txBox="1"/>
          <p:nvPr/>
        </p:nvSpPr>
        <p:spPr>
          <a:xfrm>
            <a:off x="5654470" y="323053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1" name="Google Shape;381;p11"/>
          <p:cNvSpPr txBox="1"/>
          <p:nvPr/>
        </p:nvSpPr>
        <p:spPr>
          <a:xfrm>
            <a:off x="4972332" y="405595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82" name="Google Shape;382;p11"/>
          <p:cNvSpPr txBox="1"/>
          <p:nvPr/>
        </p:nvSpPr>
        <p:spPr>
          <a:xfrm>
            <a:off x="6849175" y="407605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83" name="Google Shape;383;p11"/>
          <p:cNvSpPr txBox="1"/>
          <p:nvPr/>
        </p:nvSpPr>
        <p:spPr>
          <a:xfrm>
            <a:off x="4443696" y="252340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4" name="Google Shape;384;p11"/>
          <p:cNvSpPr/>
          <p:nvPr/>
        </p:nvSpPr>
        <p:spPr>
          <a:xfrm>
            <a:off x="4884829" y="296309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5" name="Google Shape;385;p11"/>
          <p:cNvSpPr/>
          <p:nvPr/>
        </p:nvSpPr>
        <p:spPr>
          <a:xfrm>
            <a:off x="5536092" y="261463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4585722" y="351580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7" name="Google Shape;387;p11"/>
          <p:cNvSpPr/>
          <p:nvPr/>
        </p:nvSpPr>
        <p:spPr>
          <a:xfrm>
            <a:off x="6314145" y="34698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8" name="Google Shape;388;p11"/>
          <p:cNvSpPr/>
          <p:nvPr/>
        </p:nvSpPr>
        <p:spPr>
          <a:xfrm>
            <a:off x="5993352" y="382358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9" name="Google Shape;389;p11"/>
          <p:cNvSpPr txBox="1"/>
          <p:nvPr/>
        </p:nvSpPr>
        <p:spPr>
          <a:xfrm>
            <a:off x="311700" y="1333130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 txBox="1"/>
          <p:nvPr/>
        </p:nvSpPr>
        <p:spPr>
          <a:xfrm>
            <a:off x="4299952" y="4217143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 txBox="1"/>
          <p:nvPr/>
        </p:nvSpPr>
        <p:spPr>
          <a:xfrm>
            <a:off x="144922" y="1709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241059" y="3426662"/>
            <a:ext cx="30877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 Route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Distance 4      Route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4 - 5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849" y="4035016"/>
            <a:ext cx="349059" cy="38985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1"/>
          <p:cNvSpPr txBox="1"/>
          <p:nvPr/>
        </p:nvSpPr>
        <p:spPr>
          <a:xfrm>
            <a:off x="241059" y="2209554"/>
            <a:ext cx="27382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Edge 4-5 temporarily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search shortest path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4 to 5.</a:t>
            </a:r>
            <a:endParaRPr/>
          </a:p>
        </p:txBody>
      </p:sp>
      <p:sp>
        <p:nvSpPr>
          <p:cNvPr id="395" name="Google Shape;395;p11"/>
          <p:cNvSpPr txBox="1"/>
          <p:nvPr/>
        </p:nvSpPr>
        <p:spPr>
          <a:xfrm>
            <a:off x="6378220" y="1895249"/>
            <a:ext cx="27109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Candidate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Distance	            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　	　　　1 – 3 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	　　　	1 – 4 – 3 – 5 </a:t>
            </a:r>
            <a:endParaRPr/>
          </a:p>
        </p:txBody>
      </p:sp>
      <p:sp>
        <p:nvSpPr>
          <p:cNvPr id="396" name="Google Shape;396;p11"/>
          <p:cNvSpPr/>
          <p:nvPr/>
        </p:nvSpPr>
        <p:spPr>
          <a:xfrm>
            <a:off x="3899557" y="4599092"/>
            <a:ext cx="54413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4566649" y="4682270"/>
            <a:ext cx="29193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= 7, Route = 1 – 4 – 3 - 5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11"/>
          <p:cNvCxnSpPr>
            <a:endCxn id="370" idx="4"/>
          </p:cNvCxnSpPr>
          <p:nvPr/>
        </p:nvCxnSpPr>
        <p:spPr>
          <a:xfrm flipH="1" rot="10800000">
            <a:off x="5208797" y="3538311"/>
            <a:ext cx="587700" cy="55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1"/>
          <p:cNvSpPr/>
          <p:nvPr/>
        </p:nvSpPr>
        <p:spPr>
          <a:xfrm>
            <a:off x="5275509" y="356516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5~6 K - shortest path</a:t>
            </a:r>
            <a:endParaRPr/>
          </a:p>
        </p:txBody>
      </p:sp>
      <p:sp>
        <p:nvSpPr>
          <p:cNvPr id="405" name="Google Shape;405;p12"/>
          <p:cNvSpPr txBox="1"/>
          <p:nvPr>
            <p:ph idx="1" type="body"/>
          </p:nvPr>
        </p:nvSpPr>
        <p:spPr>
          <a:xfrm>
            <a:off x="321998" y="972820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Yen’s 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6" name="Google Shape;406;p12"/>
          <p:cNvSpPr/>
          <p:nvPr/>
        </p:nvSpPr>
        <p:spPr>
          <a:xfrm>
            <a:off x="5357905" y="2732859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6571849" y="2045089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6402369" y="3747764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7084229" y="2907265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8270251" y="3747764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12"/>
          <p:cNvCxnSpPr>
            <a:stCxn id="406" idx="7"/>
            <a:endCxn id="407" idx="2"/>
          </p:cNvCxnSpPr>
          <p:nvPr/>
        </p:nvCxnSpPr>
        <p:spPr>
          <a:xfrm flipH="1" rot="10800000">
            <a:off x="5647225" y="2219641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12"/>
          <p:cNvCxnSpPr>
            <a:stCxn id="406" idx="4"/>
            <a:endCxn id="408" idx="1"/>
          </p:cNvCxnSpPr>
          <p:nvPr/>
        </p:nvCxnSpPr>
        <p:spPr>
          <a:xfrm>
            <a:off x="5527385" y="3081671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2"/>
          <p:cNvCxnSpPr>
            <a:stCxn id="409" idx="0"/>
            <a:endCxn id="407" idx="5"/>
          </p:cNvCxnSpPr>
          <p:nvPr/>
        </p:nvCxnSpPr>
        <p:spPr>
          <a:xfrm rot="10800000">
            <a:off x="6861308" y="2342965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12"/>
          <p:cNvCxnSpPr>
            <a:stCxn id="406" idx="6"/>
            <a:endCxn id="409" idx="2"/>
          </p:cNvCxnSpPr>
          <p:nvPr/>
        </p:nvCxnSpPr>
        <p:spPr>
          <a:xfrm>
            <a:off x="5696864" y="2907265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12"/>
          <p:cNvCxnSpPr>
            <a:endCxn id="410" idx="2"/>
          </p:cNvCxnSpPr>
          <p:nvPr/>
        </p:nvCxnSpPr>
        <p:spPr>
          <a:xfrm flipH="1" rot="10800000">
            <a:off x="6754051" y="3922170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2"/>
          <p:cNvCxnSpPr>
            <a:endCxn id="410" idx="1"/>
          </p:cNvCxnSpPr>
          <p:nvPr/>
        </p:nvCxnSpPr>
        <p:spPr>
          <a:xfrm>
            <a:off x="7414490" y="3132546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12"/>
          <p:cNvSpPr txBox="1"/>
          <p:nvPr/>
        </p:nvSpPr>
        <p:spPr>
          <a:xfrm>
            <a:off x="5376934" y="27444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8" name="Google Shape;418;p12"/>
          <p:cNvSpPr txBox="1"/>
          <p:nvPr/>
        </p:nvSpPr>
        <p:spPr>
          <a:xfrm>
            <a:off x="6604639" y="207232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9" name="Google Shape;419;p12"/>
          <p:cNvSpPr txBox="1"/>
          <p:nvPr/>
        </p:nvSpPr>
        <p:spPr>
          <a:xfrm>
            <a:off x="7137458" y="29529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0" name="Google Shape;420;p12"/>
          <p:cNvSpPr txBox="1"/>
          <p:nvPr/>
        </p:nvSpPr>
        <p:spPr>
          <a:xfrm>
            <a:off x="6415681" y="377399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1" name="Google Shape;421;p12"/>
          <p:cNvSpPr txBox="1"/>
          <p:nvPr/>
        </p:nvSpPr>
        <p:spPr>
          <a:xfrm>
            <a:off x="8316534" y="374776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2" name="Google Shape;422;p12"/>
          <p:cNvSpPr txBox="1"/>
          <p:nvPr/>
        </p:nvSpPr>
        <p:spPr>
          <a:xfrm>
            <a:off x="5900908" y="224117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3" name="Google Shape;423;p12"/>
          <p:cNvSpPr/>
          <p:nvPr/>
        </p:nvSpPr>
        <p:spPr>
          <a:xfrm>
            <a:off x="6342041" y="268086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4" name="Google Shape;424;p12"/>
          <p:cNvSpPr/>
          <p:nvPr/>
        </p:nvSpPr>
        <p:spPr>
          <a:xfrm>
            <a:off x="6993304" y="233239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5" name="Google Shape;425;p12"/>
          <p:cNvSpPr/>
          <p:nvPr/>
        </p:nvSpPr>
        <p:spPr>
          <a:xfrm>
            <a:off x="6042934" y="323357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6" name="Google Shape;426;p12"/>
          <p:cNvSpPr/>
          <p:nvPr/>
        </p:nvSpPr>
        <p:spPr>
          <a:xfrm>
            <a:off x="7771357" y="31876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7" name="Google Shape;427;p12"/>
          <p:cNvSpPr/>
          <p:nvPr/>
        </p:nvSpPr>
        <p:spPr>
          <a:xfrm>
            <a:off x="7450564" y="35413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8" name="Google Shape;428;p12"/>
          <p:cNvSpPr txBox="1"/>
          <p:nvPr/>
        </p:nvSpPr>
        <p:spPr>
          <a:xfrm>
            <a:off x="311700" y="1333130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144922" y="1709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 txBox="1"/>
          <p:nvPr/>
        </p:nvSpPr>
        <p:spPr>
          <a:xfrm>
            <a:off x="376091" y="2793657"/>
            <a:ext cx="27109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Candidate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Distance	            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　	　　　1 – 3 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	　　　	1 – 4 – 3 – 5 </a:t>
            </a:r>
            <a:endParaRPr/>
          </a:p>
        </p:txBody>
      </p:sp>
      <p:cxnSp>
        <p:nvCxnSpPr>
          <p:cNvPr id="431" name="Google Shape;431;p12"/>
          <p:cNvCxnSpPr>
            <a:endCxn id="409" idx="4"/>
          </p:cNvCxnSpPr>
          <p:nvPr/>
        </p:nvCxnSpPr>
        <p:spPr>
          <a:xfrm flipH="1" rot="10800000">
            <a:off x="6666008" y="3256077"/>
            <a:ext cx="587700" cy="55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12"/>
          <p:cNvSpPr/>
          <p:nvPr/>
        </p:nvSpPr>
        <p:spPr>
          <a:xfrm>
            <a:off x="6732721" y="328292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3" name="Google Shape;433;p12"/>
          <p:cNvSpPr txBox="1"/>
          <p:nvPr/>
        </p:nvSpPr>
        <p:spPr>
          <a:xfrm>
            <a:off x="457828" y="2157643"/>
            <a:ext cx="25474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shortest route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candidate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/>
          <p:cNvSpPr/>
          <p:nvPr/>
        </p:nvSpPr>
        <p:spPr>
          <a:xfrm>
            <a:off x="1328908" y="3969634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4	Route  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– 4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5 	Route  1 – 3 – 5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2"/>
          <p:cNvSpPr/>
          <p:nvPr/>
        </p:nvSpPr>
        <p:spPr>
          <a:xfrm>
            <a:off x="555377" y="4170680"/>
            <a:ext cx="54413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5~6 K - shortest path</a:t>
            </a:r>
            <a:endParaRPr/>
          </a:p>
        </p:txBody>
      </p:sp>
      <p:sp>
        <p:nvSpPr>
          <p:cNvPr id="441" name="Google Shape;441;p13"/>
          <p:cNvSpPr txBox="1"/>
          <p:nvPr>
            <p:ph idx="1" type="body"/>
          </p:nvPr>
        </p:nvSpPr>
        <p:spPr>
          <a:xfrm>
            <a:off x="321998" y="972820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Yen’s 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2" name="Google Shape;442;p13"/>
          <p:cNvSpPr/>
          <p:nvPr/>
        </p:nvSpPr>
        <p:spPr>
          <a:xfrm>
            <a:off x="3891618" y="2992399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5105562" y="2304629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4936082" y="4007304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5617942" y="3166805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6803964" y="4007304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13"/>
          <p:cNvCxnSpPr>
            <a:stCxn id="442" idx="7"/>
            <a:endCxn id="443" idx="2"/>
          </p:cNvCxnSpPr>
          <p:nvPr/>
        </p:nvCxnSpPr>
        <p:spPr>
          <a:xfrm flipH="1" rot="10800000">
            <a:off x="4180938" y="2479181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13"/>
          <p:cNvCxnSpPr>
            <a:stCxn id="442" idx="4"/>
            <a:endCxn id="444" idx="1"/>
          </p:cNvCxnSpPr>
          <p:nvPr/>
        </p:nvCxnSpPr>
        <p:spPr>
          <a:xfrm>
            <a:off x="4061097" y="3341211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13"/>
          <p:cNvCxnSpPr>
            <a:stCxn id="445" idx="0"/>
            <a:endCxn id="443" idx="5"/>
          </p:cNvCxnSpPr>
          <p:nvPr/>
        </p:nvCxnSpPr>
        <p:spPr>
          <a:xfrm rot="10800000">
            <a:off x="5395022" y="2602505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13"/>
          <p:cNvCxnSpPr>
            <a:stCxn id="442" idx="6"/>
            <a:endCxn id="445" idx="2"/>
          </p:cNvCxnSpPr>
          <p:nvPr/>
        </p:nvCxnSpPr>
        <p:spPr>
          <a:xfrm>
            <a:off x="4230577" y="3166805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13"/>
          <p:cNvCxnSpPr>
            <a:endCxn id="446" idx="2"/>
          </p:cNvCxnSpPr>
          <p:nvPr/>
        </p:nvCxnSpPr>
        <p:spPr>
          <a:xfrm flipH="1" rot="10800000">
            <a:off x="5287764" y="4181710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13"/>
          <p:cNvCxnSpPr>
            <a:endCxn id="446" idx="1"/>
          </p:cNvCxnSpPr>
          <p:nvPr/>
        </p:nvCxnSpPr>
        <p:spPr>
          <a:xfrm>
            <a:off x="5948203" y="3392086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13"/>
          <p:cNvSpPr txBox="1"/>
          <p:nvPr/>
        </p:nvSpPr>
        <p:spPr>
          <a:xfrm>
            <a:off x="3910647" y="300402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4" name="Google Shape;454;p13"/>
          <p:cNvSpPr txBox="1"/>
          <p:nvPr/>
        </p:nvSpPr>
        <p:spPr>
          <a:xfrm>
            <a:off x="5138352" y="233186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5" name="Google Shape;455;p13"/>
          <p:cNvSpPr txBox="1"/>
          <p:nvPr/>
        </p:nvSpPr>
        <p:spPr>
          <a:xfrm>
            <a:off x="5645395" y="32078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6" name="Google Shape;456;p13"/>
          <p:cNvSpPr txBox="1"/>
          <p:nvPr/>
        </p:nvSpPr>
        <p:spPr>
          <a:xfrm>
            <a:off x="4948911" y="402782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7" name="Google Shape;457;p13"/>
          <p:cNvSpPr txBox="1"/>
          <p:nvPr/>
        </p:nvSpPr>
        <p:spPr>
          <a:xfrm>
            <a:off x="6840100" y="405336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58" name="Google Shape;458;p13"/>
          <p:cNvSpPr txBox="1"/>
          <p:nvPr/>
        </p:nvSpPr>
        <p:spPr>
          <a:xfrm>
            <a:off x="4434621" y="25007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9" name="Google Shape;459;p13"/>
          <p:cNvSpPr/>
          <p:nvPr/>
        </p:nvSpPr>
        <p:spPr>
          <a:xfrm>
            <a:off x="4875754" y="294040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0" name="Google Shape;460;p13"/>
          <p:cNvSpPr/>
          <p:nvPr/>
        </p:nvSpPr>
        <p:spPr>
          <a:xfrm>
            <a:off x="5527017" y="259193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61" name="Google Shape;461;p13"/>
          <p:cNvSpPr/>
          <p:nvPr/>
        </p:nvSpPr>
        <p:spPr>
          <a:xfrm>
            <a:off x="4576647" y="34931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2" name="Google Shape;462;p13"/>
          <p:cNvSpPr/>
          <p:nvPr/>
        </p:nvSpPr>
        <p:spPr>
          <a:xfrm>
            <a:off x="6305070" y="34471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5896608" y="385521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4" name="Google Shape;464;p13"/>
          <p:cNvSpPr txBox="1"/>
          <p:nvPr/>
        </p:nvSpPr>
        <p:spPr>
          <a:xfrm>
            <a:off x="311700" y="1333130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 txBox="1"/>
          <p:nvPr/>
        </p:nvSpPr>
        <p:spPr>
          <a:xfrm>
            <a:off x="3575976" y="2653441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 txBox="1"/>
          <p:nvPr/>
        </p:nvSpPr>
        <p:spPr>
          <a:xfrm>
            <a:off x="144922" y="1709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3"/>
          <p:cNvSpPr/>
          <p:nvPr/>
        </p:nvSpPr>
        <p:spPr>
          <a:xfrm>
            <a:off x="254881" y="3418067"/>
            <a:ext cx="35509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4	Route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– 4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5 	Route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– 3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5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356" y="3579658"/>
            <a:ext cx="349059" cy="38985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3"/>
          <p:cNvSpPr txBox="1"/>
          <p:nvPr/>
        </p:nvSpPr>
        <p:spPr>
          <a:xfrm>
            <a:off x="228995" y="2212484"/>
            <a:ext cx="32528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Edges 1-4, 1-3 temporarily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search shortest path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1 to 5.</a:t>
            </a:r>
            <a:endParaRPr/>
          </a:p>
        </p:txBody>
      </p:sp>
      <p:sp>
        <p:nvSpPr>
          <p:cNvPr id="470" name="Google Shape;470;p13"/>
          <p:cNvSpPr txBox="1"/>
          <p:nvPr/>
        </p:nvSpPr>
        <p:spPr>
          <a:xfrm>
            <a:off x="6387923" y="1863695"/>
            <a:ext cx="271096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Candidate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Distance             Route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 7　　　	         　1 – 2 – 3 - 5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3"/>
          <p:cNvSpPr/>
          <p:nvPr/>
        </p:nvSpPr>
        <p:spPr>
          <a:xfrm>
            <a:off x="3894694" y="4569301"/>
            <a:ext cx="54413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3"/>
          <p:cNvSpPr/>
          <p:nvPr/>
        </p:nvSpPr>
        <p:spPr>
          <a:xfrm>
            <a:off x="4582298" y="4648012"/>
            <a:ext cx="29193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= 7, Route = 1 – 2 – 3 - </a:t>
            </a:r>
            <a:r>
              <a:rPr lang="en-US"/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13"/>
          <p:cNvCxnSpPr>
            <a:endCxn id="455" idx="2"/>
          </p:cNvCxnSpPr>
          <p:nvPr/>
        </p:nvCxnSpPr>
        <p:spPr>
          <a:xfrm flipH="1" rot="10800000">
            <a:off x="5224921" y="3515617"/>
            <a:ext cx="562500" cy="53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13"/>
          <p:cNvSpPr/>
          <p:nvPr/>
        </p:nvSpPr>
        <p:spPr>
          <a:xfrm>
            <a:off x="5253761" y="348864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475" name="Google Shape;4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754" y="3053251"/>
            <a:ext cx="349059" cy="38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5~6 K - shortest path</a:t>
            </a:r>
            <a:endParaRPr/>
          </a:p>
        </p:txBody>
      </p:sp>
      <p:sp>
        <p:nvSpPr>
          <p:cNvPr id="481" name="Google Shape;481;p14"/>
          <p:cNvSpPr txBox="1"/>
          <p:nvPr>
            <p:ph idx="1" type="body"/>
          </p:nvPr>
        </p:nvSpPr>
        <p:spPr>
          <a:xfrm>
            <a:off x="321998" y="972820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Yen’s 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2" name="Google Shape;482;p14"/>
          <p:cNvSpPr/>
          <p:nvPr/>
        </p:nvSpPr>
        <p:spPr>
          <a:xfrm>
            <a:off x="3900693" y="3015093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4"/>
          <p:cNvSpPr/>
          <p:nvPr/>
        </p:nvSpPr>
        <p:spPr>
          <a:xfrm>
            <a:off x="5114637" y="2327323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4"/>
          <p:cNvSpPr/>
          <p:nvPr/>
        </p:nvSpPr>
        <p:spPr>
          <a:xfrm>
            <a:off x="4945157" y="4029998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5627017" y="3189499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6813039" y="4029998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14"/>
          <p:cNvCxnSpPr>
            <a:stCxn id="482" idx="7"/>
            <a:endCxn id="483" idx="2"/>
          </p:cNvCxnSpPr>
          <p:nvPr/>
        </p:nvCxnSpPr>
        <p:spPr>
          <a:xfrm flipH="1" rot="10800000">
            <a:off x="4190013" y="2501875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14"/>
          <p:cNvCxnSpPr>
            <a:stCxn id="482" idx="4"/>
            <a:endCxn id="484" idx="1"/>
          </p:cNvCxnSpPr>
          <p:nvPr/>
        </p:nvCxnSpPr>
        <p:spPr>
          <a:xfrm>
            <a:off x="4070172" y="3363905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14"/>
          <p:cNvCxnSpPr>
            <a:stCxn id="485" idx="0"/>
            <a:endCxn id="483" idx="5"/>
          </p:cNvCxnSpPr>
          <p:nvPr/>
        </p:nvCxnSpPr>
        <p:spPr>
          <a:xfrm rot="10800000">
            <a:off x="5404097" y="2625199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14"/>
          <p:cNvCxnSpPr>
            <a:stCxn id="482" idx="6"/>
            <a:endCxn id="485" idx="2"/>
          </p:cNvCxnSpPr>
          <p:nvPr/>
        </p:nvCxnSpPr>
        <p:spPr>
          <a:xfrm>
            <a:off x="4239652" y="3189499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14"/>
          <p:cNvCxnSpPr>
            <a:endCxn id="486" idx="2"/>
          </p:cNvCxnSpPr>
          <p:nvPr/>
        </p:nvCxnSpPr>
        <p:spPr>
          <a:xfrm flipH="1" rot="10800000">
            <a:off x="5296839" y="4204404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14"/>
          <p:cNvCxnSpPr>
            <a:endCxn id="486" idx="1"/>
          </p:cNvCxnSpPr>
          <p:nvPr/>
        </p:nvCxnSpPr>
        <p:spPr>
          <a:xfrm>
            <a:off x="5957278" y="3414780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14"/>
          <p:cNvSpPr txBox="1"/>
          <p:nvPr/>
        </p:nvSpPr>
        <p:spPr>
          <a:xfrm>
            <a:off x="3919722" y="302671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4" name="Google Shape;494;p14"/>
          <p:cNvSpPr txBox="1"/>
          <p:nvPr/>
        </p:nvSpPr>
        <p:spPr>
          <a:xfrm>
            <a:off x="5147427" y="235456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5" name="Google Shape;495;p14"/>
          <p:cNvSpPr txBox="1"/>
          <p:nvPr/>
        </p:nvSpPr>
        <p:spPr>
          <a:xfrm>
            <a:off x="5657062" y="321186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96" name="Google Shape;496;p14"/>
          <p:cNvSpPr txBox="1"/>
          <p:nvPr/>
        </p:nvSpPr>
        <p:spPr>
          <a:xfrm>
            <a:off x="4949062" y="405051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97" name="Google Shape;497;p14"/>
          <p:cNvSpPr txBox="1"/>
          <p:nvPr/>
        </p:nvSpPr>
        <p:spPr>
          <a:xfrm>
            <a:off x="6849175" y="407605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98" name="Google Shape;498;p14"/>
          <p:cNvSpPr txBox="1"/>
          <p:nvPr/>
        </p:nvSpPr>
        <p:spPr>
          <a:xfrm>
            <a:off x="4443696" y="252340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9" name="Google Shape;499;p14"/>
          <p:cNvSpPr/>
          <p:nvPr/>
        </p:nvSpPr>
        <p:spPr>
          <a:xfrm>
            <a:off x="4884829" y="296309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0" name="Google Shape;500;p14"/>
          <p:cNvSpPr/>
          <p:nvPr/>
        </p:nvSpPr>
        <p:spPr>
          <a:xfrm>
            <a:off x="5536092" y="261463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01" name="Google Shape;501;p14"/>
          <p:cNvSpPr/>
          <p:nvPr/>
        </p:nvSpPr>
        <p:spPr>
          <a:xfrm>
            <a:off x="4585722" y="351580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2" name="Google Shape;502;p14"/>
          <p:cNvSpPr/>
          <p:nvPr/>
        </p:nvSpPr>
        <p:spPr>
          <a:xfrm>
            <a:off x="6314145" y="346984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03" name="Google Shape;503;p14"/>
          <p:cNvSpPr/>
          <p:nvPr/>
        </p:nvSpPr>
        <p:spPr>
          <a:xfrm>
            <a:off x="5993352" y="382358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4" name="Google Shape;504;p14"/>
          <p:cNvSpPr txBox="1"/>
          <p:nvPr/>
        </p:nvSpPr>
        <p:spPr>
          <a:xfrm>
            <a:off x="311700" y="1333130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4"/>
          <p:cNvSpPr txBox="1"/>
          <p:nvPr/>
        </p:nvSpPr>
        <p:spPr>
          <a:xfrm>
            <a:off x="5802732" y="2938509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4"/>
          <p:cNvSpPr txBox="1"/>
          <p:nvPr/>
        </p:nvSpPr>
        <p:spPr>
          <a:xfrm>
            <a:off x="144922" y="1709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4"/>
          <p:cNvSpPr/>
          <p:nvPr/>
        </p:nvSpPr>
        <p:spPr>
          <a:xfrm>
            <a:off x="241059" y="3426662"/>
            <a:ext cx="35509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4	Route  1 – 4 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5 	Route  1 –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– 5 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804" y="3546881"/>
            <a:ext cx="349059" cy="389858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4"/>
          <p:cNvSpPr txBox="1"/>
          <p:nvPr/>
        </p:nvSpPr>
        <p:spPr>
          <a:xfrm>
            <a:off x="241059" y="2209554"/>
            <a:ext cx="27382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Edge 3-5 temporarily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search shortest path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3 to 5.</a:t>
            </a:r>
            <a:endParaRPr/>
          </a:p>
        </p:txBody>
      </p:sp>
      <p:sp>
        <p:nvSpPr>
          <p:cNvPr id="510" name="Google Shape;510;p14"/>
          <p:cNvSpPr txBox="1"/>
          <p:nvPr/>
        </p:nvSpPr>
        <p:spPr>
          <a:xfrm>
            <a:off x="6378220" y="1895249"/>
            <a:ext cx="27109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Candidate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Distance	            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　	　　</a:t>
            </a:r>
            <a:r>
              <a:rPr lang="en-US"/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2 – 3 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	　　　	1 – 3 – 4 – 5 </a:t>
            </a:r>
            <a:endParaRPr/>
          </a:p>
        </p:txBody>
      </p:sp>
      <p:sp>
        <p:nvSpPr>
          <p:cNvPr id="511" name="Google Shape;511;p14"/>
          <p:cNvSpPr/>
          <p:nvPr/>
        </p:nvSpPr>
        <p:spPr>
          <a:xfrm>
            <a:off x="3899557" y="4599092"/>
            <a:ext cx="54413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4"/>
          <p:cNvSpPr/>
          <p:nvPr/>
        </p:nvSpPr>
        <p:spPr>
          <a:xfrm>
            <a:off x="4566649" y="4682270"/>
            <a:ext cx="29193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= 6, Route = 1 – 3 – 4 - 5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14"/>
          <p:cNvCxnSpPr>
            <a:endCxn id="485" idx="4"/>
          </p:cNvCxnSpPr>
          <p:nvPr/>
        </p:nvCxnSpPr>
        <p:spPr>
          <a:xfrm flipH="1" rot="10800000">
            <a:off x="5208797" y="3538311"/>
            <a:ext cx="587700" cy="55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14"/>
          <p:cNvSpPr/>
          <p:nvPr/>
        </p:nvSpPr>
        <p:spPr>
          <a:xfrm>
            <a:off x="5275509" y="356516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5~6 K - shortest path</a:t>
            </a:r>
            <a:endParaRPr/>
          </a:p>
        </p:txBody>
      </p:sp>
      <p:sp>
        <p:nvSpPr>
          <p:cNvPr id="520" name="Google Shape;520;p15"/>
          <p:cNvSpPr txBox="1"/>
          <p:nvPr>
            <p:ph idx="1" type="body"/>
          </p:nvPr>
        </p:nvSpPr>
        <p:spPr>
          <a:xfrm>
            <a:off x="321998" y="972820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Yen’s 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1" name="Google Shape;521;p15"/>
          <p:cNvSpPr/>
          <p:nvPr/>
        </p:nvSpPr>
        <p:spPr>
          <a:xfrm>
            <a:off x="5357905" y="2732859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5"/>
          <p:cNvSpPr/>
          <p:nvPr/>
        </p:nvSpPr>
        <p:spPr>
          <a:xfrm>
            <a:off x="6571849" y="2045089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5"/>
          <p:cNvSpPr/>
          <p:nvPr/>
        </p:nvSpPr>
        <p:spPr>
          <a:xfrm>
            <a:off x="6402369" y="3747764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5"/>
          <p:cNvSpPr/>
          <p:nvPr/>
        </p:nvSpPr>
        <p:spPr>
          <a:xfrm>
            <a:off x="7084229" y="2907265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5"/>
          <p:cNvSpPr/>
          <p:nvPr/>
        </p:nvSpPr>
        <p:spPr>
          <a:xfrm>
            <a:off x="8270251" y="3747764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15"/>
          <p:cNvCxnSpPr>
            <a:stCxn id="521" idx="7"/>
            <a:endCxn id="522" idx="2"/>
          </p:cNvCxnSpPr>
          <p:nvPr/>
        </p:nvCxnSpPr>
        <p:spPr>
          <a:xfrm flipH="1" rot="10800000">
            <a:off x="5647225" y="2219641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15"/>
          <p:cNvCxnSpPr>
            <a:stCxn id="521" idx="4"/>
            <a:endCxn id="523" idx="1"/>
          </p:cNvCxnSpPr>
          <p:nvPr/>
        </p:nvCxnSpPr>
        <p:spPr>
          <a:xfrm>
            <a:off x="5527385" y="3081671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15"/>
          <p:cNvCxnSpPr>
            <a:stCxn id="524" idx="0"/>
            <a:endCxn id="522" idx="5"/>
          </p:cNvCxnSpPr>
          <p:nvPr/>
        </p:nvCxnSpPr>
        <p:spPr>
          <a:xfrm rot="10800000">
            <a:off x="6861308" y="2342965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p15"/>
          <p:cNvCxnSpPr>
            <a:stCxn id="521" idx="6"/>
            <a:endCxn id="524" idx="2"/>
          </p:cNvCxnSpPr>
          <p:nvPr/>
        </p:nvCxnSpPr>
        <p:spPr>
          <a:xfrm>
            <a:off x="5696864" y="2907265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15"/>
          <p:cNvCxnSpPr>
            <a:endCxn id="525" idx="2"/>
          </p:cNvCxnSpPr>
          <p:nvPr/>
        </p:nvCxnSpPr>
        <p:spPr>
          <a:xfrm flipH="1" rot="10800000">
            <a:off x="6754051" y="3922170"/>
            <a:ext cx="15162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15"/>
          <p:cNvCxnSpPr>
            <a:endCxn id="525" idx="1"/>
          </p:cNvCxnSpPr>
          <p:nvPr/>
        </p:nvCxnSpPr>
        <p:spPr>
          <a:xfrm>
            <a:off x="7414490" y="3132546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15"/>
          <p:cNvSpPr txBox="1"/>
          <p:nvPr/>
        </p:nvSpPr>
        <p:spPr>
          <a:xfrm>
            <a:off x="5376934" y="274448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3" name="Google Shape;533;p15"/>
          <p:cNvSpPr txBox="1"/>
          <p:nvPr/>
        </p:nvSpPr>
        <p:spPr>
          <a:xfrm>
            <a:off x="6604639" y="207232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4" name="Google Shape;534;p15"/>
          <p:cNvSpPr txBox="1"/>
          <p:nvPr/>
        </p:nvSpPr>
        <p:spPr>
          <a:xfrm>
            <a:off x="7137458" y="29529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5" name="Google Shape;535;p15"/>
          <p:cNvSpPr txBox="1"/>
          <p:nvPr/>
        </p:nvSpPr>
        <p:spPr>
          <a:xfrm>
            <a:off x="6415276" y="376828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6" name="Google Shape;536;p15"/>
          <p:cNvSpPr txBox="1"/>
          <p:nvPr/>
        </p:nvSpPr>
        <p:spPr>
          <a:xfrm>
            <a:off x="8316534" y="374776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37" name="Google Shape;537;p15"/>
          <p:cNvSpPr txBox="1"/>
          <p:nvPr/>
        </p:nvSpPr>
        <p:spPr>
          <a:xfrm>
            <a:off x="5900908" y="224117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8" name="Google Shape;538;p15"/>
          <p:cNvSpPr/>
          <p:nvPr/>
        </p:nvSpPr>
        <p:spPr>
          <a:xfrm>
            <a:off x="6342041" y="268086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6993304" y="233239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0" name="Google Shape;540;p15"/>
          <p:cNvSpPr/>
          <p:nvPr/>
        </p:nvSpPr>
        <p:spPr>
          <a:xfrm>
            <a:off x="6042934" y="323357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1" name="Google Shape;541;p15"/>
          <p:cNvSpPr/>
          <p:nvPr/>
        </p:nvSpPr>
        <p:spPr>
          <a:xfrm>
            <a:off x="7771357" y="31876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2" name="Google Shape;542;p15"/>
          <p:cNvSpPr/>
          <p:nvPr/>
        </p:nvSpPr>
        <p:spPr>
          <a:xfrm>
            <a:off x="7450564" y="35413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3" name="Google Shape;543;p15"/>
          <p:cNvSpPr txBox="1"/>
          <p:nvPr/>
        </p:nvSpPr>
        <p:spPr>
          <a:xfrm>
            <a:off x="311700" y="1333130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5"/>
          <p:cNvSpPr txBox="1"/>
          <p:nvPr/>
        </p:nvSpPr>
        <p:spPr>
          <a:xfrm>
            <a:off x="144922" y="17098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5"/>
          <p:cNvSpPr txBox="1"/>
          <p:nvPr/>
        </p:nvSpPr>
        <p:spPr>
          <a:xfrm>
            <a:off x="376091" y="2793657"/>
            <a:ext cx="27109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Candidate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Distance	            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　	　　　1 – 2 – 3 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	　　　	  1 – 3 – 4 – 5 </a:t>
            </a:r>
            <a:endParaRPr/>
          </a:p>
        </p:txBody>
      </p:sp>
      <p:cxnSp>
        <p:nvCxnSpPr>
          <p:cNvPr id="546" name="Google Shape;546;p15"/>
          <p:cNvCxnSpPr>
            <a:endCxn id="524" idx="4"/>
          </p:cNvCxnSpPr>
          <p:nvPr/>
        </p:nvCxnSpPr>
        <p:spPr>
          <a:xfrm flipH="1" rot="10800000">
            <a:off x="6666008" y="3256077"/>
            <a:ext cx="587700" cy="55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15"/>
          <p:cNvSpPr/>
          <p:nvPr/>
        </p:nvSpPr>
        <p:spPr>
          <a:xfrm>
            <a:off x="6732721" y="328292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8" name="Google Shape;548;p15"/>
          <p:cNvSpPr txBox="1"/>
          <p:nvPr/>
        </p:nvSpPr>
        <p:spPr>
          <a:xfrm>
            <a:off x="457828" y="2157643"/>
            <a:ext cx="25474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shortest route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candidate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1328908" y="3969634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4	Route  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– 4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5 	Route  1 – 3 – 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6	Route  1 – 3 – 4 – 5 </a:t>
            </a: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555377" y="4170680"/>
            <a:ext cx="54413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5~6 K-shortest path</a:t>
            </a:r>
            <a:endParaRPr/>
          </a:p>
        </p:txBody>
      </p:sp>
      <p:sp>
        <p:nvSpPr>
          <p:cNvPr id="556" name="Google Shape;556;p16"/>
          <p:cNvSpPr txBox="1"/>
          <p:nvPr>
            <p:ph idx="1" type="body"/>
          </p:nvPr>
        </p:nvSpPr>
        <p:spPr>
          <a:xfrm>
            <a:off x="311700" y="955125"/>
            <a:ext cx="1680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pseudocode</a:t>
            </a:r>
            <a:endParaRPr/>
          </a:p>
        </p:txBody>
      </p:sp>
      <p:sp>
        <p:nvSpPr>
          <p:cNvPr id="557" name="Google Shape;557;p16"/>
          <p:cNvSpPr txBox="1"/>
          <p:nvPr/>
        </p:nvSpPr>
        <p:spPr>
          <a:xfrm>
            <a:off x="1283250" y="1402475"/>
            <a:ext cx="61971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k_route[1] = shortest(from, to)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(i = 2 to k)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temproute[1] = start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for(j = 1 to i - 1)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if (k_route[1] == temproute)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edge delete </a:t>
            </a:r>
            <a:r>
              <a:rPr lang="en-US" sz="1800">
                <a:solidFill>
                  <a:schemeClr val="dk1"/>
                </a:solidFill>
              </a:rPr>
              <a:t>temporarily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Candidate[j] = shortest(start ,goal)</a:t>
            </a:r>
            <a:endParaRPr sz="1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update temproute and start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choose shortest route from Candidate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Google Shape;562;g5c02b7c893_0_17"/>
          <p:cNvGraphicFramePr/>
          <p:nvPr/>
        </p:nvGraphicFramePr>
        <p:xfrm>
          <a:off x="1553775" y="14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{98791143-162A-41FB-B610-4A4F35158604}</a:tableStyleId>
              </a:tblPr>
              <a:tblGrid>
                <a:gridCol w="388200"/>
                <a:gridCol w="388200"/>
                <a:gridCol w="388200"/>
                <a:gridCol w="388200"/>
                <a:gridCol w="388200"/>
                <a:gridCol w="388200"/>
                <a:gridCol w="388200"/>
                <a:gridCol w="382850"/>
                <a:gridCol w="393550"/>
                <a:gridCol w="388200"/>
              </a:tblGrid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3" name="Google Shape;563;g5c02b7c893_0_17"/>
          <p:cNvCxnSpPr/>
          <p:nvPr/>
        </p:nvCxnSpPr>
        <p:spPr>
          <a:xfrm flipH="1">
            <a:off x="1546225" y="3118250"/>
            <a:ext cx="3479400" cy="1647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g5c02b7c893_0_17"/>
          <p:cNvCxnSpPr/>
          <p:nvPr/>
        </p:nvCxnSpPr>
        <p:spPr>
          <a:xfrm flipH="1">
            <a:off x="1553875" y="3118250"/>
            <a:ext cx="1928700" cy="166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g5c02b7c893_0_17"/>
          <p:cNvSpPr txBox="1"/>
          <p:nvPr>
            <p:ph type="title"/>
          </p:nvPr>
        </p:nvSpPr>
        <p:spPr>
          <a:xfrm>
            <a:off x="311700" y="39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Demonstration							TestCase1</a:t>
            </a:r>
            <a:endParaRPr/>
          </a:p>
        </p:txBody>
      </p:sp>
      <p:cxnSp>
        <p:nvCxnSpPr>
          <p:cNvPr id="566" name="Google Shape;566;g5c02b7c893_0_17"/>
          <p:cNvCxnSpPr/>
          <p:nvPr/>
        </p:nvCxnSpPr>
        <p:spPr>
          <a:xfrm>
            <a:off x="804450" y="4761825"/>
            <a:ext cx="59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g5c02b7c893_0_17"/>
          <p:cNvCxnSpPr/>
          <p:nvPr/>
        </p:nvCxnSpPr>
        <p:spPr>
          <a:xfrm flipH="1" rot="10800000">
            <a:off x="1546275" y="1232575"/>
            <a:ext cx="7500" cy="3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g5c02b7c893_0_17"/>
          <p:cNvSpPr txBox="1"/>
          <p:nvPr/>
        </p:nvSpPr>
        <p:spPr>
          <a:xfrm>
            <a:off x="6826625" y="4524950"/>
            <a:ext cx="342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569" name="Google Shape;569;g5c02b7c893_0_17"/>
          <p:cNvSpPr txBox="1"/>
          <p:nvPr/>
        </p:nvSpPr>
        <p:spPr>
          <a:xfrm>
            <a:off x="1415625" y="795675"/>
            <a:ext cx="276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570" name="Google Shape;570;g5c02b7c893_0_17"/>
          <p:cNvCxnSpPr/>
          <p:nvPr/>
        </p:nvCxnSpPr>
        <p:spPr>
          <a:xfrm>
            <a:off x="3537700" y="3102950"/>
            <a:ext cx="1473300" cy="4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g5c02b7c893_0_17"/>
          <p:cNvSpPr/>
          <p:nvPr/>
        </p:nvSpPr>
        <p:spPr>
          <a:xfrm>
            <a:off x="1460025" y="46569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5c02b7c893_0_17"/>
          <p:cNvSpPr txBox="1"/>
          <p:nvPr/>
        </p:nvSpPr>
        <p:spPr>
          <a:xfrm>
            <a:off x="1095250" y="1234100"/>
            <a:ext cx="533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573" name="Google Shape;573;g5c02b7c893_0_17"/>
          <p:cNvSpPr txBox="1"/>
          <p:nvPr/>
        </p:nvSpPr>
        <p:spPr>
          <a:xfrm>
            <a:off x="1372650" y="4761825"/>
            <a:ext cx="5266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0      1      </a:t>
            </a:r>
            <a:r>
              <a:rPr lang="en-US"/>
              <a:t>2      3      </a:t>
            </a:r>
            <a:r>
              <a:rPr lang="en-US"/>
              <a:t>4      5      6     7     8      9     10</a:t>
            </a:r>
            <a:endParaRPr/>
          </a:p>
        </p:txBody>
      </p:sp>
      <p:cxnSp>
        <p:nvCxnSpPr>
          <p:cNvPr id="574" name="Google Shape;574;g5c02b7c893_0_17"/>
          <p:cNvCxnSpPr/>
          <p:nvPr/>
        </p:nvCxnSpPr>
        <p:spPr>
          <a:xfrm>
            <a:off x="3118250" y="2432450"/>
            <a:ext cx="1146600" cy="201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g5c02b7c893_0_17"/>
          <p:cNvCxnSpPr/>
          <p:nvPr/>
        </p:nvCxnSpPr>
        <p:spPr>
          <a:xfrm>
            <a:off x="2346725" y="3118250"/>
            <a:ext cx="1907400" cy="1285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g5c02b7c893_0_17"/>
          <p:cNvSpPr/>
          <p:nvPr/>
        </p:nvSpPr>
        <p:spPr>
          <a:xfrm>
            <a:off x="2259775" y="3014138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5c02b7c893_0_17"/>
          <p:cNvSpPr/>
          <p:nvPr/>
        </p:nvSpPr>
        <p:spPr>
          <a:xfrm>
            <a:off x="3002425" y="232240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5c02b7c893_0_17"/>
          <p:cNvSpPr/>
          <p:nvPr/>
        </p:nvSpPr>
        <p:spPr>
          <a:xfrm>
            <a:off x="3404775" y="3014138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5c02b7c893_0_17"/>
          <p:cNvSpPr/>
          <p:nvPr/>
        </p:nvSpPr>
        <p:spPr>
          <a:xfrm>
            <a:off x="4184350" y="43428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5c02b7c893_0_17"/>
          <p:cNvSpPr/>
          <p:nvPr/>
        </p:nvSpPr>
        <p:spPr>
          <a:xfrm>
            <a:off x="4956975" y="30141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5c02b7c893_0_17"/>
          <p:cNvSpPr txBox="1"/>
          <p:nvPr/>
        </p:nvSpPr>
        <p:spPr>
          <a:xfrm>
            <a:off x="7018675" y="1317938"/>
            <a:ext cx="1928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6 5 0 2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1 4 5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C1 C3 10 </a:t>
            </a:r>
            <a:endParaRPr/>
          </a:p>
        </p:txBody>
      </p:sp>
      <p:sp>
        <p:nvSpPr>
          <p:cNvPr id="582" name="Google Shape;582;g5c02b7c893_0_17"/>
          <p:cNvSpPr/>
          <p:nvPr/>
        </p:nvSpPr>
        <p:spPr>
          <a:xfrm>
            <a:off x="2907792" y="3483864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5c02b7c893_0_17"/>
          <p:cNvSpPr/>
          <p:nvPr/>
        </p:nvSpPr>
        <p:spPr>
          <a:xfrm>
            <a:off x="3374136" y="3767328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5c02b7c893_0_17"/>
          <p:cNvSpPr/>
          <p:nvPr/>
        </p:nvSpPr>
        <p:spPr>
          <a:xfrm>
            <a:off x="3730752" y="3585225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5c02b7c893_0_17"/>
          <p:cNvSpPr txBox="1"/>
          <p:nvPr/>
        </p:nvSpPr>
        <p:spPr>
          <a:xfrm>
            <a:off x="1546225" y="434285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86" name="Google Shape;586;g5c02b7c893_0_17"/>
          <p:cNvSpPr txBox="1"/>
          <p:nvPr/>
        </p:nvSpPr>
        <p:spPr>
          <a:xfrm>
            <a:off x="2019013" y="277386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87" name="Google Shape;587;g5c02b7c893_0_17"/>
          <p:cNvSpPr txBox="1"/>
          <p:nvPr/>
        </p:nvSpPr>
        <p:spPr>
          <a:xfrm>
            <a:off x="3082375" y="2042138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88" name="Google Shape;588;g5c02b7c893_0_17"/>
          <p:cNvSpPr txBox="1"/>
          <p:nvPr/>
        </p:nvSpPr>
        <p:spPr>
          <a:xfrm>
            <a:off x="3488000" y="27738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89" name="Google Shape;589;g5c02b7c893_0_17"/>
          <p:cNvSpPr txBox="1"/>
          <p:nvPr/>
        </p:nvSpPr>
        <p:spPr>
          <a:xfrm>
            <a:off x="4264850" y="41148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90" name="Google Shape;590;g5c02b7c893_0_17"/>
          <p:cNvSpPr txBox="1"/>
          <p:nvPr/>
        </p:nvSpPr>
        <p:spPr>
          <a:xfrm>
            <a:off x="5047075" y="27738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c02b7c893_0_30"/>
          <p:cNvSpPr txBox="1"/>
          <p:nvPr>
            <p:ph type="title"/>
          </p:nvPr>
        </p:nvSpPr>
        <p:spPr>
          <a:xfrm>
            <a:off x="311700" y="39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Demonstration							TestCase2</a:t>
            </a:r>
            <a:endParaRPr/>
          </a:p>
        </p:txBody>
      </p:sp>
      <p:cxnSp>
        <p:nvCxnSpPr>
          <p:cNvPr id="596" name="Google Shape;596;g5c02b7c893_0_30"/>
          <p:cNvCxnSpPr/>
          <p:nvPr/>
        </p:nvCxnSpPr>
        <p:spPr>
          <a:xfrm>
            <a:off x="804450" y="4761825"/>
            <a:ext cx="59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g5c02b7c893_0_30"/>
          <p:cNvCxnSpPr/>
          <p:nvPr/>
        </p:nvCxnSpPr>
        <p:spPr>
          <a:xfrm flipH="1" rot="10800000">
            <a:off x="1546275" y="1232575"/>
            <a:ext cx="7500" cy="3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g5c02b7c893_0_30"/>
          <p:cNvSpPr txBox="1"/>
          <p:nvPr/>
        </p:nvSpPr>
        <p:spPr>
          <a:xfrm>
            <a:off x="6761550" y="4524950"/>
            <a:ext cx="407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599" name="Google Shape;599;g5c02b7c893_0_30"/>
          <p:cNvSpPr txBox="1"/>
          <p:nvPr/>
        </p:nvSpPr>
        <p:spPr>
          <a:xfrm>
            <a:off x="1415625" y="795675"/>
            <a:ext cx="276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</a:t>
            </a:r>
            <a:endParaRPr/>
          </a:p>
        </p:txBody>
      </p:sp>
      <p:graphicFrame>
        <p:nvGraphicFramePr>
          <p:cNvPr id="600" name="Google Shape;600;g5c02b7c893_0_30"/>
          <p:cNvGraphicFramePr/>
          <p:nvPr/>
        </p:nvGraphicFramePr>
        <p:xfrm>
          <a:off x="1553775" y="14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{98791143-162A-41FB-B610-4A4F35158604}</a:tableStyleId>
              </a:tblPr>
              <a:tblGrid>
                <a:gridCol w="388200"/>
                <a:gridCol w="388200"/>
                <a:gridCol w="388200"/>
                <a:gridCol w="388200"/>
                <a:gridCol w="388200"/>
                <a:gridCol w="388200"/>
                <a:gridCol w="388200"/>
                <a:gridCol w="382850"/>
                <a:gridCol w="393550"/>
                <a:gridCol w="388200"/>
              </a:tblGrid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1" name="Google Shape;601;g5c02b7c893_0_30"/>
          <p:cNvSpPr txBox="1"/>
          <p:nvPr/>
        </p:nvSpPr>
        <p:spPr>
          <a:xfrm>
            <a:off x="1095250" y="1234100"/>
            <a:ext cx="533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02" name="Google Shape;602;g5c02b7c893_0_30"/>
          <p:cNvSpPr txBox="1"/>
          <p:nvPr/>
        </p:nvSpPr>
        <p:spPr>
          <a:xfrm>
            <a:off x="1372650" y="4761825"/>
            <a:ext cx="5266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0      1      2      3      4      5      6     7     8      9     10</a:t>
            </a:r>
            <a:endParaRPr/>
          </a:p>
        </p:txBody>
      </p:sp>
      <p:cxnSp>
        <p:nvCxnSpPr>
          <p:cNvPr id="603" name="Google Shape;603;g5c02b7c893_0_30"/>
          <p:cNvCxnSpPr>
            <a:endCxn id="601" idx="3"/>
          </p:cNvCxnSpPr>
          <p:nvPr/>
        </p:nvCxnSpPr>
        <p:spPr>
          <a:xfrm flipH="1">
            <a:off x="1628950" y="3094700"/>
            <a:ext cx="3773400" cy="10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g5c02b7c893_0_30"/>
          <p:cNvCxnSpPr/>
          <p:nvPr/>
        </p:nvCxnSpPr>
        <p:spPr>
          <a:xfrm>
            <a:off x="3482925" y="1455700"/>
            <a:ext cx="10800" cy="333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g5c02b7c893_0_30"/>
          <p:cNvCxnSpPr/>
          <p:nvPr/>
        </p:nvCxnSpPr>
        <p:spPr>
          <a:xfrm flipH="1">
            <a:off x="2361375" y="2111225"/>
            <a:ext cx="2285700" cy="1975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g5c02b7c893_0_30"/>
          <p:cNvCxnSpPr/>
          <p:nvPr/>
        </p:nvCxnSpPr>
        <p:spPr>
          <a:xfrm rot="10800000">
            <a:off x="2361475" y="2134975"/>
            <a:ext cx="2286000" cy="194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g5c02b7c893_0_30"/>
          <p:cNvSpPr/>
          <p:nvPr/>
        </p:nvSpPr>
        <p:spPr>
          <a:xfrm>
            <a:off x="3398325" y="13751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5c02b7c893_0_30"/>
          <p:cNvSpPr/>
          <p:nvPr/>
        </p:nvSpPr>
        <p:spPr>
          <a:xfrm>
            <a:off x="4572000" y="20235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5c02b7c893_0_30"/>
          <p:cNvSpPr/>
          <p:nvPr/>
        </p:nvSpPr>
        <p:spPr>
          <a:xfrm>
            <a:off x="2224650" y="20235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5c02b7c893_0_30"/>
          <p:cNvSpPr/>
          <p:nvPr/>
        </p:nvSpPr>
        <p:spPr>
          <a:xfrm>
            <a:off x="1463775" y="300792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5c02b7c893_0_30"/>
          <p:cNvSpPr/>
          <p:nvPr/>
        </p:nvSpPr>
        <p:spPr>
          <a:xfrm>
            <a:off x="5332875" y="300792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5c02b7c893_0_30"/>
          <p:cNvSpPr/>
          <p:nvPr/>
        </p:nvSpPr>
        <p:spPr>
          <a:xfrm>
            <a:off x="2224650" y="39942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5c02b7c893_0_30"/>
          <p:cNvSpPr/>
          <p:nvPr/>
        </p:nvSpPr>
        <p:spPr>
          <a:xfrm>
            <a:off x="4572000" y="39942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5c02b7c893_0_30"/>
          <p:cNvSpPr/>
          <p:nvPr/>
        </p:nvSpPr>
        <p:spPr>
          <a:xfrm>
            <a:off x="3404775" y="464070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5c02b7c893_0_30"/>
          <p:cNvSpPr txBox="1"/>
          <p:nvPr/>
        </p:nvSpPr>
        <p:spPr>
          <a:xfrm>
            <a:off x="7047300" y="1210075"/>
            <a:ext cx="17850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8 4 0 2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5 0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5 10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8 2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8 8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3 6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4 5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1 3 10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2 8 10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5c02b7c893_0_30"/>
          <p:cNvSpPr/>
          <p:nvPr/>
        </p:nvSpPr>
        <p:spPr>
          <a:xfrm>
            <a:off x="3390905" y="3007914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5c02b7c893_0_30"/>
          <p:cNvSpPr txBox="1"/>
          <p:nvPr/>
        </p:nvSpPr>
        <p:spPr>
          <a:xfrm>
            <a:off x="1553775" y="27348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18" name="Google Shape;618;g5c02b7c893_0_30"/>
          <p:cNvSpPr txBox="1"/>
          <p:nvPr/>
        </p:nvSpPr>
        <p:spPr>
          <a:xfrm>
            <a:off x="1997550" y="374796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19" name="Google Shape;619;g5c02b7c893_0_30"/>
          <p:cNvSpPr txBox="1"/>
          <p:nvPr/>
        </p:nvSpPr>
        <p:spPr>
          <a:xfrm>
            <a:off x="1997550" y="17799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0" name="Google Shape;620;g5c02b7c893_0_30"/>
          <p:cNvSpPr txBox="1"/>
          <p:nvPr/>
        </p:nvSpPr>
        <p:spPr>
          <a:xfrm>
            <a:off x="3482925" y="44305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1" name="Google Shape;621;g5c02b7c893_0_30"/>
          <p:cNvSpPr txBox="1"/>
          <p:nvPr/>
        </p:nvSpPr>
        <p:spPr>
          <a:xfrm>
            <a:off x="3482925" y="106502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2" name="Google Shape;622;g5c02b7c893_0_30"/>
          <p:cNvSpPr txBox="1"/>
          <p:nvPr/>
        </p:nvSpPr>
        <p:spPr>
          <a:xfrm>
            <a:off x="4654025" y="374796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3" name="Google Shape;623;g5c02b7c893_0_30"/>
          <p:cNvSpPr txBox="1"/>
          <p:nvPr/>
        </p:nvSpPr>
        <p:spPr>
          <a:xfrm>
            <a:off x="4654025" y="17799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4" name="Google Shape;624;g5c02b7c893_0_30"/>
          <p:cNvSpPr txBox="1"/>
          <p:nvPr/>
        </p:nvSpPr>
        <p:spPr>
          <a:xfrm>
            <a:off x="5380000" y="268111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8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5c02b7c893_0_77"/>
          <p:cNvSpPr txBox="1"/>
          <p:nvPr>
            <p:ph type="title"/>
          </p:nvPr>
        </p:nvSpPr>
        <p:spPr>
          <a:xfrm>
            <a:off x="311700" y="39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Demonstration							TestCase3</a:t>
            </a:r>
            <a:endParaRPr/>
          </a:p>
        </p:txBody>
      </p:sp>
      <p:cxnSp>
        <p:nvCxnSpPr>
          <p:cNvPr id="630" name="Google Shape;630;g5c02b7c893_0_77"/>
          <p:cNvCxnSpPr/>
          <p:nvPr/>
        </p:nvCxnSpPr>
        <p:spPr>
          <a:xfrm>
            <a:off x="804450" y="4761825"/>
            <a:ext cx="59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g5c02b7c893_0_77"/>
          <p:cNvCxnSpPr/>
          <p:nvPr/>
        </p:nvCxnSpPr>
        <p:spPr>
          <a:xfrm flipH="1" rot="10800000">
            <a:off x="1546275" y="1232575"/>
            <a:ext cx="7500" cy="3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g5c02b7c893_0_77"/>
          <p:cNvSpPr txBox="1"/>
          <p:nvPr/>
        </p:nvSpPr>
        <p:spPr>
          <a:xfrm>
            <a:off x="6761550" y="4524950"/>
            <a:ext cx="407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633" name="Google Shape;633;g5c02b7c893_0_77"/>
          <p:cNvSpPr txBox="1"/>
          <p:nvPr/>
        </p:nvSpPr>
        <p:spPr>
          <a:xfrm>
            <a:off x="1415625" y="795675"/>
            <a:ext cx="276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</a:t>
            </a:r>
            <a:endParaRPr/>
          </a:p>
        </p:txBody>
      </p:sp>
      <p:graphicFrame>
        <p:nvGraphicFramePr>
          <p:cNvPr id="634" name="Google Shape;634;g5c02b7c893_0_77"/>
          <p:cNvGraphicFramePr/>
          <p:nvPr/>
        </p:nvGraphicFramePr>
        <p:xfrm>
          <a:off x="1553775" y="14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{98791143-162A-41FB-B610-4A4F35158604}</a:tableStyleId>
              </a:tblPr>
              <a:tblGrid>
                <a:gridCol w="388200"/>
                <a:gridCol w="388200"/>
                <a:gridCol w="388200"/>
                <a:gridCol w="388200"/>
                <a:gridCol w="388200"/>
                <a:gridCol w="397900"/>
                <a:gridCol w="378500"/>
                <a:gridCol w="382850"/>
                <a:gridCol w="393550"/>
                <a:gridCol w="388200"/>
              </a:tblGrid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5" name="Google Shape;635;g5c02b7c893_0_77"/>
          <p:cNvSpPr txBox="1"/>
          <p:nvPr/>
        </p:nvSpPr>
        <p:spPr>
          <a:xfrm>
            <a:off x="1095250" y="1234100"/>
            <a:ext cx="533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36" name="Google Shape;636;g5c02b7c893_0_77"/>
          <p:cNvSpPr txBox="1"/>
          <p:nvPr/>
        </p:nvSpPr>
        <p:spPr>
          <a:xfrm>
            <a:off x="1370925" y="4761825"/>
            <a:ext cx="5266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0      1      2      3      4      5      6     7     8      9     10</a:t>
            </a:r>
            <a:endParaRPr/>
          </a:p>
        </p:txBody>
      </p:sp>
      <p:cxnSp>
        <p:nvCxnSpPr>
          <p:cNvPr id="637" name="Google Shape;637;g5c02b7c893_0_77"/>
          <p:cNvCxnSpPr/>
          <p:nvPr/>
        </p:nvCxnSpPr>
        <p:spPr>
          <a:xfrm flipH="1" rot="10800000">
            <a:off x="3116300" y="2771175"/>
            <a:ext cx="2307600" cy="1992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g5c02b7c893_0_77"/>
          <p:cNvSpPr txBox="1"/>
          <p:nvPr/>
        </p:nvSpPr>
        <p:spPr>
          <a:xfrm>
            <a:off x="7375200" y="1078875"/>
            <a:ext cx="10962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8 4 0 3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4 0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4 10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6 0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6 10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3 8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4 7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1 8 10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2 8 10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3 5 10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" name="Google Shape;639;g5c02b7c893_0_77"/>
          <p:cNvCxnSpPr/>
          <p:nvPr/>
        </p:nvCxnSpPr>
        <p:spPr>
          <a:xfrm>
            <a:off x="1585050" y="2771325"/>
            <a:ext cx="2318400" cy="197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g5c02b7c893_0_77"/>
          <p:cNvCxnSpPr/>
          <p:nvPr/>
        </p:nvCxnSpPr>
        <p:spPr>
          <a:xfrm flipH="1">
            <a:off x="1585075" y="1455700"/>
            <a:ext cx="2296800" cy="1984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g5c02b7c893_0_77"/>
          <p:cNvCxnSpPr/>
          <p:nvPr/>
        </p:nvCxnSpPr>
        <p:spPr>
          <a:xfrm>
            <a:off x="3116300" y="1477275"/>
            <a:ext cx="2296800" cy="1941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g5c02b7c893_0_77"/>
          <p:cNvSpPr/>
          <p:nvPr/>
        </p:nvSpPr>
        <p:spPr>
          <a:xfrm>
            <a:off x="2997525" y="13969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5c02b7c893_0_77"/>
          <p:cNvSpPr/>
          <p:nvPr/>
        </p:nvSpPr>
        <p:spPr>
          <a:xfrm>
            <a:off x="1463775" y="26571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5c02b7c893_0_77"/>
          <p:cNvSpPr/>
          <p:nvPr/>
        </p:nvSpPr>
        <p:spPr>
          <a:xfrm>
            <a:off x="3760775" y="13969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5c02b7c893_0_77"/>
          <p:cNvSpPr/>
          <p:nvPr/>
        </p:nvSpPr>
        <p:spPr>
          <a:xfrm>
            <a:off x="4956955" y="3014139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5c02b7c893_0_77"/>
          <p:cNvSpPr/>
          <p:nvPr/>
        </p:nvSpPr>
        <p:spPr>
          <a:xfrm>
            <a:off x="1463775" y="33407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5c02b7c893_0_77"/>
          <p:cNvSpPr/>
          <p:nvPr/>
        </p:nvSpPr>
        <p:spPr>
          <a:xfrm>
            <a:off x="2997525" y="46725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5c02b7c893_0_77"/>
          <p:cNvSpPr/>
          <p:nvPr/>
        </p:nvSpPr>
        <p:spPr>
          <a:xfrm>
            <a:off x="3806500" y="46569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5c02b7c893_0_77"/>
          <p:cNvSpPr/>
          <p:nvPr/>
        </p:nvSpPr>
        <p:spPr>
          <a:xfrm>
            <a:off x="5333850" y="26571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5c02b7c893_0_77"/>
          <p:cNvSpPr/>
          <p:nvPr/>
        </p:nvSpPr>
        <p:spPr>
          <a:xfrm>
            <a:off x="5333850" y="33407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5c02b7c893_0_77"/>
          <p:cNvSpPr/>
          <p:nvPr/>
        </p:nvSpPr>
        <p:spPr>
          <a:xfrm>
            <a:off x="3404780" y="1683064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5c02b7c893_0_77"/>
          <p:cNvSpPr/>
          <p:nvPr/>
        </p:nvSpPr>
        <p:spPr>
          <a:xfrm>
            <a:off x="1874454" y="3014139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5c02b7c893_0_77"/>
          <p:cNvSpPr/>
          <p:nvPr/>
        </p:nvSpPr>
        <p:spPr>
          <a:xfrm>
            <a:off x="3404780" y="4342839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5c02b7c893_0_77"/>
          <p:cNvSpPr txBox="1"/>
          <p:nvPr/>
        </p:nvSpPr>
        <p:spPr>
          <a:xfrm>
            <a:off x="1546275" y="34399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5" name="Google Shape;655;g5c02b7c893_0_77"/>
          <p:cNvSpPr txBox="1"/>
          <p:nvPr/>
        </p:nvSpPr>
        <p:spPr>
          <a:xfrm>
            <a:off x="1585075" y="23994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6" name="Google Shape;656;g5c02b7c893_0_77"/>
          <p:cNvSpPr txBox="1"/>
          <p:nvPr/>
        </p:nvSpPr>
        <p:spPr>
          <a:xfrm>
            <a:off x="2718375" y="4430500"/>
            <a:ext cx="407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7" name="Google Shape;657;g5c02b7c893_0_77"/>
          <p:cNvSpPr txBox="1"/>
          <p:nvPr/>
        </p:nvSpPr>
        <p:spPr>
          <a:xfrm>
            <a:off x="2770425" y="109161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8" name="Google Shape;658;g5c02b7c893_0_77"/>
          <p:cNvSpPr txBox="1"/>
          <p:nvPr/>
        </p:nvSpPr>
        <p:spPr>
          <a:xfrm>
            <a:off x="3991700" y="44305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9" name="Google Shape;659;g5c02b7c893_0_77"/>
          <p:cNvSpPr txBox="1"/>
          <p:nvPr/>
        </p:nvSpPr>
        <p:spPr>
          <a:xfrm>
            <a:off x="3881875" y="109162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60" name="Google Shape;660;g5c02b7c893_0_77"/>
          <p:cNvSpPr txBox="1"/>
          <p:nvPr/>
        </p:nvSpPr>
        <p:spPr>
          <a:xfrm>
            <a:off x="5435775" y="35228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61" name="Google Shape;661;g5c02b7c893_0_77"/>
          <p:cNvSpPr txBox="1"/>
          <p:nvPr/>
        </p:nvSpPr>
        <p:spPr>
          <a:xfrm>
            <a:off x="5435775" y="23862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8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Development environment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Team</a:t>
            </a:r>
            <a:r>
              <a:rPr lang="en-US">
                <a:solidFill>
                  <a:schemeClr val="dk1"/>
                </a:solidFill>
              </a:rPr>
              <a:t>: SpaceA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Member</a:t>
            </a:r>
            <a:r>
              <a:rPr lang="en-US">
                <a:solidFill>
                  <a:schemeClr val="dk1"/>
                </a:solidFill>
              </a:rPr>
              <a:t>: Sinchhean Phea(s1250250), Yusaku Numajiri(s1250078),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Taize Sun(s1242009)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Platfrom</a:t>
            </a:r>
            <a:r>
              <a:rPr lang="en-US">
                <a:solidFill>
                  <a:schemeClr val="dk1"/>
                </a:solidFill>
              </a:rPr>
              <a:t>: Github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Language</a:t>
            </a:r>
            <a:r>
              <a:rPr lang="en-US">
                <a:solidFill>
                  <a:schemeClr val="dk1"/>
                </a:solidFill>
              </a:rPr>
              <a:t>: 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Tool</a:t>
            </a:r>
            <a:r>
              <a:rPr lang="en-US">
                <a:solidFill>
                  <a:schemeClr val="dk1"/>
                </a:solidFill>
              </a:rPr>
              <a:t>: VScode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02b7c893_1_25"/>
          <p:cNvSpPr txBox="1"/>
          <p:nvPr>
            <p:ph type="title"/>
          </p:nvPr>
        </p:nvSpPr>
        <p:spPr>
          <a:xfrm>
            <a:off x="311700" y="39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Demonstration							TestCase4</a:t>
            </a:r>
            <a:endParaRPr/>
          </a:p>
        </p:txBody>
      </p:sp>
      <p:cxnSp>
        <p:nvCxnSpPr>
          <p:cNvPr id="667" name="Google Shape;667;g5c02b7c893_1_25"/>
          <p:cNvCxnSpPr/>
          <p:nvPr/>
        </p:nvCxnSpPr>
        <p:spPr>
          <a:xfrm>
            <a:off x="804450" y="4761825"/>
            <a:ext cx="59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g5c02b7c893_1_25"/>
          <p:cNvCxnSpPr/>
          <p:nvPr/>
        </p:nvCxnSpPr>
        <p:spPr>
          <a:xfrm flipH="1" rot="10800000">
            <a:off x="1546275" y="1232575"/>
            <a:ext cx="7500" cy="3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g5c02b7c893_1_25"/>
          <p:cNvSpPr txBox="1"/>
          <p:nvPr/>
        </p:nvSpPr>
        <p:spPr>
          <a:xfrm>
            <a:off x="6761550" y="4524950"/>
            <a:ext cx="407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670" name="Google Shape;670;g5c02b7c893_1_25"/>
          <p:cNvSpPr txBox="1"/>
          <p:nvPr/>
        </p:nvSpPr>
        <p:spPr>
          <a:xfrm>
            <a:off x="1415625" y="795675"/>
            <a:ext cx="276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</a:t>
            </a:r>
            <a:endParaRPr/>
          </a:p>
        </p:txBody>
      </p:sp>
      <p:graphicFrame>
        <p:nvGraphicFramePr>
          <p:cNvPr id="671" name="Google Shape;671;g5c02b7c893_1_25"/>
          <p:cNvGraphicFramePr/>
          <p:nvPr/>
        </p:nvGraphicFramePr>
        <p:xfrm>
          <a:off x="1553775" y="14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{98791143-162A-41FB-B610-4A4F35158604}</a:tableStyleId>
              </a:tblPr>
              <a:tblGrid>
                <a:gridCol w="388200"/>
                <a:gridCol w="388200"/>
                <a:gridCol w="388200"/>
                <a:gridCol w="388200"/>
                <a:gridCol w="388200"/>
                <a:gridCol w="397900"/>
                <a:gridCol w="378500"/>
                <a:gridCol w="382850"/>
                <a:gridCol w="393550"/>
                <a:gridCol w="388200"/>
              </a:tblGrid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2" name="Google Shape;672;g5c02b7c893_1_25"/>
          <p:cNvSpPr txBox="1"/>
          <p:nvPr/>
        </p:nvSpPr>
        <p:spPr>
          <a:xfrm>
            <a:off x="1095250" y="1234100"/>
            <a:ext cx="533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673" name="Google Shape;673;g5c02b7c893_1_25"/>
          <p:cNvSpPr txBox="1"/>
          <p:nvPr/>
        </p:nvSpPr>
        <p:spPr>
          <a:xfrm>
            <a:off x="1370925" y="4761825"/>
            <a:ext cx="5266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0      1      2      3      4      5      6     7     8      9     10</a:t>
            </a:r>
            <a:endParaRPr/>
          </a:p>
        </p:txBody>
      </p:sp>
      <p:cxnSp>
        <p:nvCxnSpPr>
          <p:cNvPr id="674" name="Google Shape;674;g5c02b7c893_1_25"/>
          <p:cNvCxnSpPr/>
          <p:nvPr/>
        </p:nvCxnSpPr>
        <p:spPr>
          <a:xfrm rot="10800000">
            <a:off x="1918100" y="1800375"/>
            <a:ext cx="1198200" cy="2963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g5c02b7c893_1_25"/>
          <p:cNvSpPr txBox="1"/>
          <p:nvPr/>
        </p:nvSpPr>
        <p:spPr>
          <a:xfrm>
            <a:off x="7468025" y="983300"/>
            <a:ext cx="1096200" cy="4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9 7 0 3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0 4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0 6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1 9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4 0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4 5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4 10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6 2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7 7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10 4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1 6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2 5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3 4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4 6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7 8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7 9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8 9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1 5 10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7 9 10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1 9 10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g5c02b7c893_1_25"/>
          <p:cNvCxnSpPr/>
          <p:nvPr/>
        </p:nvCxnSpPr>
        <p:spPr>
          <a:xfrm>
            <a:off x="1585050" y="2771325"/>
            <a:ext cx="1490400" cy="33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g5c02b7c893_1_25"/>
          <p:cNvCxnSpPr/>
          <p:nvPr/>
        </p:nvCxnSpPr>
        <p:spPr>
          <a:xfrm flipH="1">
            <a:off x="1584900" y="1489475"/>
            <a:ext cx="1501200" cy="1950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g5c02b7c893_1_25"/>
          <p:cNvCxnSpPr/>
          <p:nvPr/>
        </p:nvCxnSpPr>
        <p:spPr>
          <a:xfrm flipH="1" rot="10800000">
            <a:off x="3921925" y="3418275"/>
            <a:ext cx="1491300" cy="685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g5c02b7c893_1_25"/>
          <p:cNvSpPr/>
          <p:nvPr/>
        </p:nvSpPr>
        <p:spPr>
          <a:xfrm>
            <a:off x="2150180" y="2480689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5c02b7c893_1_25"/>
          <p:cNvSpPr/>
          <p:nvPr/>
        </p:nvSpPr>
        <p:spPr>
          <a:xfrm>
            <a:off x="1848975" y="16830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5c02b7c893_1_25"/>
          <p:cNvSpPr txBox="1"/>
          <p:nvPr/>
        </p:nvSpPr>
        <p:spPr>
          <a:xfrm>
            <a:off x="1460025" y="34397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2" name="Google Shape;682;g5c02b7c893_1_25"/>
          <p:cNvSpPr txBox="1"/>
          <p:nvPr/>
        </p:nvSpPr>
        <p:spPr>
          <a:xfrm>
            <a:off x="1524175" y="24046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3" name="Google Shape;683;g5c02b7c893_1_25"/>
          <p:cNvSpPr txBox="1"/>
          <p:nvPr/>
        </p:nvSpPr>
        <p:spPr>
          <a:xfrm>
            <a:off x="1941975" y="1439775"/>
            <a:ext cx="407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4" name="Google Shape;684;g5c02b7c893_1_25"/>
          <p:cNvSpPr txBox="1"/>
          <p:nvPr/>
        </p:nvSpPr>
        <p:spPr>
          <a:xfrm>
            <a:off x="3114125" y="444291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5" name="Google Shape;685;g5c02b7c893_1_25"/>
          <p:cNvSpPr txBox="1"/>
          <p:nvPr/>
        </p:nvSpPr>
        <p:spPr>
          <a:xfrm>
            <a:off x="3177938" y="275392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6" name="Google Shape;686;g5c02b7c893_1_25"/>
          <p:cNvSpPr txBox="1"/>
          <p:nvPr/>
        </p:nvSpPr>
        <p:spPr>
          <a:xfrm>
            <a:off x="3117225" y="109162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7" name="Google Shape;687;g5c02b7c893_1_25"/>
          <p:cNvSpPr txBox="1"/>
          <p:nvPr/>
        </p:nvSpPr>
        <p:spPr>
          <a:xfrm>
            <a:off x="3579450" y="37578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8" name="Google Shape;688;g5c02b7c893_1_25"/>
          <p:cNvSpPr txBox="1"/>
          <p:nvPr/>
        </p:nvSpPr>
        <p:spPr>
          <a:xfrm>
            <a:off x="3997838" y="211122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8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689" name="Google Shape;689;g5c02b7c893_1_25"/>
          <p:cNvCxnSpPr/>
          <p:nvPr/>
        </p:nvCxnSpPr>
        <p:spPr>
          <a:xfrm flipH="1" rot="10800000">
            <a:off x="3911200" y="2443275"/>
            <a:ext cx="353700" cy="1660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g5c02b7c893_1_25"/>
          <p:cNvCxnSpPr/>
          <p:nvPr/>
        </p:nvCxnSpPr>
        <p:spPr>
          <a:xfrm>
            <a:off x="4296975" y="2443175"/>
            <a:ext cx="1125000" cy="96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g5c02b7c893_1_25"/>
          <p:cNvSpPr/>
          <p:nvPr/>
        </p:nvSpPr>
        <p:spPr>
          <a:xfrm>
            <a:off x="1460025" y="26867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5c02b7c893_1_25"/>
          <p:cNvSpPr/>
          <p:nvPr/>
        </p:nvSpPr>
        <p:spPr>
          <a:xfrm>
            <a:off x="1460025" y="33152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5c02b7c893_1_25"/>
          <p:cNvSpPr/>
          <p:nvPr/>
        </p:nvSpPr>
        <p:spPr>
          <a:xfrm>
            <a:off x="3024125" y="14064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5c02b7c893_1_25"/>
          <p:cNvSpPr/>
          <p:nvPr/>
        </p:nvSpPr>
        <p:spPr>
          <a:xfrm>
            <a:off x="3024125" y="462182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5" name="Google Shape;695;g5c02b7c893_1_25"/>
          <p:cNvCxnSpPr>
            <a:stCxn id="694" idx="0"/>
            <a:endCxn id="693" idx="4"/>
          </p:cNvCxnSpPr>
          <p:nvPr/>
        </p:nvCxnSpPr>
        <p:spPr>
          <a:xfrm rot="10800000">
            <a:off x="3114125" y="1588525"/>
            <a:ext cx="0" cy="3033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g5c02b7c893_1_25"/>
          <p:cNvSpPr/>
          <p:nvPr/>
        </p:nvSpPr>
        <p:spPr>
          <a:xfrm>
            <a:off x="4177850" y="23735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5c02b7c893_1_25"/>
          <p:cNvSpPr/>
          <p:nvPr/>
        </p:nvSpPr>
        <p:spPr>
          <a:xfrm>
            <a:off x="3826600" y="398082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5c02b7c893_1_25"/>
          <p:cNvSpPr/>
          <p:nvPr/>
        </p:nvSpPr>
        <p:spPr>
          <a:xfrm>
            <a:off x="5339900" y="3315275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5c02b7c893_1_25"/>
          <p:cNvSpPr/>
          <p:nvPr/>
        </p:nvSpPr>
        <p:spPr>
          <a:xfrm>
            <a:off x="3024125" y="30141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5c02b7c893_1_25"/>
          <p:cNvSpPr/>
          <p:nvPr/>
        </p:nvSpPr>
        <p:spPr>
          <a:xfrm>
            <a:off x="1923505" y="2775602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5c02b7c893_1_25"/>
          <p:cNvSpPr/>
          <p:nvPr/>
        </p:nvSpPr>
        <p:spPr>
          <a:xfrm>
            <a:off x="2286000" y="2848414"/>
            <a:ext cx="180000" cy="182100"/>
          </a:xfrm>
          <a:prstGeom prst="diamond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5c02b7c893_1_25"/>
          <p:cNvSpPr txBox="1"/>
          <p:nvPr/>
        </p:nvSpPr>
        <p:spPr>
          <a:xfrm>
            <a:off x="5519900" y="3125025"/>
            <a:ext cx="353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7</a:t>
            </a:r>
            <a:endParaRPr/>
          </a:p>
        </p:txBody>
      </p:sp>
      <p:sp>
        <p:nvSpPr>
          <p:cNvPr id="708" name="Google Shape;7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Find the determinant between the segment and the point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Loop to compare the point to every segment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Find  t =  [determinant]/ [length of determinant]^2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If 0 &lt;= t &lt;= 1: (line: xp1, yp1, xq1, yq1; point: p_x, p_y)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 sz="1800"/>
              <a:t>yes: d = |(xq1-xp1)*(yp1-p_y)-(yq1-yp1)*(xp1-p_x)| / ((xq1-xp1)^2+(yq1-yp1)^2)^½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 sz="1800"/>
              <a:t>no: shortest distance is from the point to one end of the line</a:t>
            </a:r>
            <a:endParaRPr sz="1800"/>
          </a:p>
        </p:txBody>
      </p:sp>
      <p:sp>
        <p:nvSpPr>
          <p:cNvPr id="709" name="Google Shape;709;p17"/>
          <p:cNvSpPr txBox="1"/>
          <p:nvPr/>
        </p:nvSpPr>
        <p:spPr>
          <a:xfrm>
            <a:off x="366350" y="4271600"/>
            <a:ext cx="864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https://math.stackexchange.com/questions/2248617/shortest-distance-between-a-point-and-a-line-segment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4" name="Google Shape;714;g5c4901b8d2_1_3"/>
          <p:cNvGraphicFramePr/>
          <p:nvPr/>
        </p:nvGraphicFramePr>
        <p:xfrm>
          <a:off x="1553775" y="14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{98791143-162A-41FB-B610-4A4F35158604}</a:tableStyleId>
              </a:tblPr>
              <a:tblGrid>
                <a:gridCol w="385875"/>
                <a:gridCol w="385875"/>
                <a:gridCol w="385875"/>
                <a:gridCol w="385875"/>
                <a:gridCol w="385875"/>
                <a:gridCol w="385875"/>
                <a:gridCol w="385875"/>
                <a:gridCol w="382850"/>
                <a:gridCol w="391200"/>
                <a:gridCol w="385875"/>
                <a:gridCol w="385875"/>
              </a:tblGrid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5" name="Google Shape;715;g5c4901b8d2_1_3"/>
          <p:cNvCxnSpPr/>
          <p:nvPr/>
        </p:nvCxnSpPr>
        <p:spPr>
          <a:xfrm flipH="1">
            <a:off x="1546225" y="3118250"/>
            <a:ext cx="3479400" cy="1647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g5c4901b8d2_1_3"/>
          <p:cNvCxnSpPr/>
          <p:nvPr/>
        </p:nvCxnSpPr>
        <p:spPr>
          <a:xfrm flipH="1">
            <a:off x="1553875" y="3118250"/>
            <a:ext cx="1928700" cy="166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g5c4901b8d2_1_3"/>
          <p:cNvSpPr txBox="1"/>
          <p:nvPr>
            <p:ph type="title"/>
          </p:nvPr>
        </p:nvSpPr>
        <p:spPr>
          <a:xfrm>
            <a:off x="311700" y="39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Demonstration							TestCase1</a:t>
            </a:r>
            <a:endParaRPr/>
          </a:p>
        </p:txBody>
      </p:sp>
      <p:cxnSp>
        <p:nvCxnSpPr>
          <p:cNvPr id="718" name="Google Shape;718;g5c4901b8d2_1_3"/>
          <p:cNvCxnSpPr/>
          <p:nvPr/>
        </p:nvCxnSpPr>
        <p:spPr>
          <a:xfrm>
            <a:off x="804450" y="4761825"/>
            <a:ext cx="59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g5c4901b8d2_1_3"/>
          <p:cNvCxnSpPr/>
          <p:nvPr/>
        </p:nvCxnSpPr>
        <p:spPr>
          <a:xfrm flipH="1" rot="10800000">
            <a:off x="1546275" y="1232575"/>
            <a:ext cx="7500" cy="3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g5c4901b8d2_1_3"/>
          <p:cNvSpPr txBox="1"/>
          <p:nvPr/>
        </p:nvSpPr>
        <p:spPr>
          <a:xfrm>
            <a:off x="6826625" y="4524950"/>
            <a:ext cx="342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721" name="Google Shape;721;g5c4901b8d2_1_3"/>
          <p:cNvSpPr txBox="1"/>
          <p:nvPr/>
        </p:nvSpPr>
        <p:spPr>
          <a:xfrm>
            <a:off x="1415625" y="795675"/>
            <a:ext cx="276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</a:t>
            </a:r>
            <a:endParaRPr/>
          </a:p>
        </p:txBody>
      </p:sp>
      <p:cxnSp>
        <p:nvCxnSpPr>
          <p:cNvPr id="722" name="Google Shape;722;g5c4901b8d2_1_3"/>
          <p:cNvCxnSpPr/>
          <p:nvPr/>
        </p:nvCxnSpPr>
        <p:spPr>
          <a:xfrm>
            <a:off x="3537700" y="3102950"/>
            <a:ext cx="14733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g5c4901b8d2_1_3"/>
          <p:cNvSpPr/>
          <p:nvPr/>
        </p:nvSpPr>
        <p:spPr>
          <a:xfrm>
            <a:off x="1460025" y="46569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5c4901b8d2_1_3"/>
          <p:cNvSpPr txBox="1"/>
          <p:nvPr/>
        </p:nvSpPr>
        <p:spPr>
          <a:xfrm>
            <a:off x="1095250" y="1234100"/>
            <a:ext cx="533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25" name="Google Shape;725;g5c4901b8d2_1_3"/>
          <p:cNvSpPr txBox="1"/>
          <p:nvPr/>
        </p:nvSpPr>
        <p:spPr>
          <a:xfrm>
            <a:off x="1372650" y="4761825"/>
            <a:ext cx="5266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0      1      2      3      4      5      6     7     8      9     10     11</a:t>
            </a:r>
            <a:endParaRPr/>
          </a:p>
        </p:txBody>
      </p:sp>
      <p:cxnSp>
        <p:nvCxnSpPr>
          <p:cNvPr id="726" name="Google Shape;726;g5c4901b8d2_1_3"/>
          <p:cNvCxnSpPr/>
          <p:nvPr/>
        </p:nvCxnSpPr>
        <p:spPr>
          <a:xfrm>
            <a:off x="3118250" y="2432450"/>
            <a:ext cx="1146600" cy="201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g5c4901b8d2_1_3"/>
          <p:cNvCxnSpPr/>
          <p:nvPr/>
        </p:nvCxnSpPr>
        <p:spPr>
          <a:xfrm>
            <a:off x="2346725" y="3118250"/>
            <a:ext cx="1907400" cy="1285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g5c4901b8d2_1_3"/>
          <p:cNvSpPr/>
          <p:nvPr/>
        </p:nvSpPr>
        <p:spPr>
          <a:xfrm>
            <a:off x="2259775" y="3014138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5c4901b8d2_1_3"/>
          <p:cNvSpPr/>
          <p:nvPr/>
        </p:nvSpPr>
        <p:spPr>
          <a:xfrm>
            <a:off x="3002425" y="232240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0" name="Google Shape;730;g5c4901b8d2_1_3"/>
          <p:cNvCxnSpPr/>
          <p:nvPr/>
        </p:nvCxnSpPr>
        <p:spPr>
          <a:xfrm rot="10800000">
            <a:off x="5047073" y="3077182"/>
            <a:ext cx="675900" cy="16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g5c4901b8d2_1_3"/>
          <p:cNvSpPr/>
          <p:nvPr/>
        </p:nvSpPr>
        <p:spPr>
          <a:xfrm>
            <a:off x="3404775" y="3014138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5c4901b8d2_1_3"/>
          <p:cNvSpPr/>
          <p:nvPr/>
        </p:nvSpPr>
        <p:spPr>
          <a:xfrm>
            <a:off x="4184350" y="43428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5c4901b8d2_1_3"/>
          <p:cNvSpPr/>
          <p:nvPr/>
        </p:nvSpPr>
        <p:spPr>
          <a:xfrm>
            <a:off x="4956975" y="30141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5c4901b8d2_1_3"/>
          <p:cNvSpPr txBox="1"/>
          <p:nvPr/>
        </p:nvSpPr>
        <p:spPr>
          <a:xfrm>
            <a:off x="7018675" y="1317952"/>
            <a:ext cx="19287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6 5 4 0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5c4901b8d2_1_3"/>
          <p:cNvSpPr txBox="1"/>
          <p:nvPr/>
        </p:nvSpPr>
        <p:spPr>
          <a:xfrm>
            <a:off x="1546225" y="434285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6" name="Google Shape;736;g5c4901b8d2_1_3"/>
          <p:cNvSpPr txBox="1"/>
          <p:nvPr/>
        </p:nvSpPr>
        <p:spPr>
          <a:xfrm>
            <a:off x="2019013" y="277386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7" name="Google Shape;737;g5c4901b8d2_1_3"/>
          <p:cNvSpPr txBox="1"/>
          <p:nvPr/>
        </p:nvSpPr>
        <p:spPr>
          <a:xfrm>
            <a:off x="3082375" y="2042138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8" name="Google Shape;738;g5c4901b8d2_1_3"/>
          <p:cNvSpPr txBox="1"/>
          <p:nvPr/>
        </p:nvSpPr>
        <p:spPr>
          <a:xfrm>
            <a:off x="3488000" y="27738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9" name="Google Shape;739;g5c4901b8d2_1_3"/>
          <p:cNvSpPr txBox="1"/>
          <p:nvPr/>
        </p:nvSpPr>
        <p:spPr>
          <a:xfrm>
            <a:off x="4264850" y="411480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0" name="Google Shape;740;g5c4901b8d2_1_3"/>
          <p:cNvSpPr txBox="1"/>
          <p:nvPr/>
        </p:nvSpPr>
        <p:spPr>
          <a:xfrm>
            <a:off x="5047075" y="277387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741" name="Google Shape;741;g5c4901b8d2_1_3"/>
          <p:cNvCxnSpPr>
            <a:endCxn id="742" idx="3"/>
          </p:cNvCxnSpPr>
          <p:nvPr/>
        </p:nvCxnSpPr>
        <p:spPr>
          <a:xfrm flipH="1">
            <a:off x="3431123" y="4110382"/>
            <a:ext cx="396300" cy="387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g5c4901b8d2_1_3"/>
          <p:cNvCxnSpPr/>
          <p:nvPr/>
        </p:nvCxnSpPr>
        <p:spPr>
          <a:xfrm flipH="1">
            <a:off x="3503202" y="3315568"/>
            <a:ext cx="131400" cy="99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g5c4901b8d2_1_3"/>
          <p:cNvSpPr/>
          <p:nvPr/>
        </p:nvSpPr>
        <p:spPr>
          <a:xfrm>
            <a:off x="3404763" y="4342850"/>
            <a:ext cx="180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g5c4901b8d2_1_3"/>
          <p:cNvCxnSpPr/>
          <p:nvPr/>
        </p:nvCxnSpPr>
        <p:spPr>
          <a:xfrm flipH="1">
            <a:off x="2711375" y="2593725"/>
            <a:ext cx="490500" cy="171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g5c4901b8d2_1_3"/>
          <p:cNvSpPr/>
          <p:nvPr/>
        </p:nvSpPr>
        <p:spPr>
          <a:xfrm>
            <a:off x="5696613" y="3014150"/>
            <a:ext cx="180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5c4901b8d2_1_3"/>
          <p:cNvSpPr/>
          <p:nvPr/>
        </p:nvSpPr>
        <p:spPr>
          <a:xfrm>
            <a:off x="3404763" y="3365100"/>
            <a:ext cx="180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5c4901b8d2_1_3"/>
          <p:cNvSpPr/>
          <p:nvPr/>
        </p:nvSpPr>
        <p:spPr>
          <a:xfrm>
            <a:off x="2616388" y="2688850"/>
            <a:ext cx="180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" name="Google Shape;752;g5c4901b8d2_1_44"/>
          <p:cNvGraphicFramePr/>
          <p:nvPr/>
        </p:nvGraphicFramePr>
        <p:xfrm>
          <a:off x="1553775" y="15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{98791143-162A-41FB-B610-4A4F35158604}</a:tableStyleId>
              </a:tblPr>
              <a:tblGrid>
                <a:gridCol w="385875"/>
                <a:gridCol w="385875"/>
                <a:gridCol w="385875"/>
                <a:gridCol w="385875"/>
                <a:gridCol w="385875"/>
                <a:gridCol w="385875"/>
                <a:gridCol w="385875"/>
                <a:gridCol w="382850"/>
                <a:gridCol w="391200"/>
                <a:gridCol w="385875"/>
                <a:gridCol w="385875"/>
              </a:tblGrid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3" name="Google Shape;753;g5c4901b8d2_1_44"/>
          <p:cNvCxnSpPr/>
          <p:nvPr/>
        </p:nvCxnSpPr>
        <p:spPr>
          <a:xfrm flipH="1">
            <a:off x="1546150" y="4454775"/>
            <a:ext cx="2710800" cy="31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g5c4901b8d2_1_44"/>
          <p:cNvCxnSpPr/>
          <p:nvPr/>
        </p:nvCxnSpPr>
        <p:spPr>
          <a:xfrm flipH="1">
            <a:off x="1553900" y="3106625"/>
            <a:ext cx="812700" cy="167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g5c4901b8d2_1_44"/>
          <p:cNvSpPr txBox="1"/>
          <p:nvPr>
            <p:ph type="title"/>
          </p:nvPr>
        </p:nvSpPr>
        <p:spPr>
          <a:xfrm>
            <a:off x="311700" y="39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Demonstration							TestCase2</a:t>
            </a:r>
            <a:endParaRPr/>
          </a:p>
        </p:txBody>
      </p:sp>
      <p:cxnSp>
        <p:nvCxnSpPr>
          <p:cNvPr id="756" name="Google Shape;756;g5c4901b8d2_1_44"/>
          <p:cNvCxnSpPr/>
          <p:nvPr/>
        </p:nvCxnSpPr>
        <p:spPr>
          <a:xfrm>
            <a:off x="804450" y="4761825"/>
            <a:ext cx="59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g5c4901b8d2_1_44"/>
          <p:cNvCxnSpPr/>
          <p:nvPr/>
        </p:nvCxnSpPr>
        <p:spPr>
          <a:xfrm flipH="1" rot="10800000">
            <a:off x="1546275" y="1232575"/>
            <a:ext cx="7500" cy="3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g5c4901b8d2_1_44"/>
          <p:cNvSpPr txBox="1"/>
          <p:nvPr/>
        </p:nvSpPr>
        <p:spPr>
          <a:xfrm>
            <a:off x="6826625" y="4524950"/>
            <a:ext cx="342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  <p:sp>
        <p:nvSpPr>
          <p:cNvPr id="759" name="Google Shape;759;g5c4901b8d2_1_44"/>
          <p:cNvSpPr txBox="1"/>
          <p:nvPr/>
        </p:nvSpPr>
        <p:spPr>
          <a:xfrm>
            <a:off x="1415625" y="795675"/>
            <a:ext cx="276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</a:t>
            </a:r>
            <a:endParaRPr/>
          </a:p>
        </p:txBody>
      </p:sp>
      <p:sp>
        <p:nvSpPr>
          <p:cNvPr id="760" name="Google Shape;760;g5c4901b8d2_1_44"/>
          <p:cNvSpPr/>
          <p:nvPr/>
        </p:nvSpPr>
        <p:spPr>
          <a:xfrm>
            <a:off x="1460025" y="46569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5c4901b8d2_1_44"/>
          <p:cNvSpPr txBox="1"/>
          <p:nvPr/>
        </p:nvSpPr>
        <p:spPr>
          <a:xfrm>
            <a:off x="1095250" y="1234100"/>
            <a:ext cx="533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762" name="Google Shape;762;g5c4901b8d2_1_44"/>
          <p:cNvSpPr txBox="1"/>
          <p:nvPr/>
        </p:nvSpPr>
        <p:spPr>
          <a:xfrm>
            <a:off x="1372650" y="4761825"/>
            <a:ext cx="5266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0      1      2      3      4      5      6     7     8      9     10     11</a:t>
            </a:r>
            <a:endParaRPr/>
          </a:p>
        </p:txBody>
      </p:sp>
      <p:cxnSp>
        <p:nvCxnSpPr>
          <p:cNvPr id="763" name="Google Shape;763;g5c4901b8d2_1_44"/>
          <p:cNvCxnSpPr/>
          <p:nvPr/>
        </p:nvCxnSpPr>
        <p:spPr>
          <a:xfrm>
            <a:off x="2346725" y="3118250"/>
            <a:ext cx="1907400" cy="1285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g5c4901b8d2_1_44"/>
          <p:cNvSpPr/>
          <p:nvPr/>
        </p:nvSpPr>
        <p:spPr>
          <a:xfrm>
            <a:off x="2259775" y="3014138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5c4901b8d2_1_44"/>
          <p:cNvSpPr/>
          <p:nvPr/>
        </p:nvSpPr>
        <p:spPr>
          <a:xfrm>
            <a:off x="4184350" y="4342850"/>
            <a:ext cx="180000" cy="182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5c4901b8d2_1_44"/>
          <p:cNvSpPr txBox="1"/>
          <p:nvPr/>
        </p:nvSpPr>
        <p:spPr>
          <a:xfrm>
            <a:off x="7018675" y="1317952"/>
            <a:ext cx="19287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 3 2 0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2 5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5c4901b8d2_1_44"/>
          <p:cNvSpPr txBox="1"/>
          <p:nvPr/>
        </p:nvSpPr>
        <p:spPr>
          <a:xfrm>
            <a:off x="1691925" y="4424625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8" name="Google Shape;768;g5c4901b8d2_1_44"/>
          <p:cNvSpPr txBox="1"/>
          <p:nvPr/>
        </p:nvSpPr>
        <p:spPr>
          <a:xfrm>
            <a:off x="2019013" y="2773863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9" name="Google Shape;769;g5c4901b8d2_1_44"/>
          <p:cNvSpPr txBox="1"/>
          <p:nvPr/>
        </p:nvSpPr>
        <p:spPr>
          <a:xfrm>
            <a:off x="4120263" y="4009850"/>
            <a:ext cx="40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770" name="Google Shape;770;g5c4901b8d2_1_44"/>
          <p:cNvCxnSpPr>
            <a:endCxn id="771" idx="3"/>
          </p:cNvCxnSpPr>
          <p:nvPr/>
        </p:nvCxnSpPr>
        <p:spPr>
          <a:xfrm flipH="1">
            <a:off x="2642748" y="3531570"/>
            <a:ext cx="309900" cy="349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g5c4901b8d2_1_44"/>
          <p:cNvCxnSpPr>
            <a:stCxn id="773" idx="3"/>
          </p:cNvCxnSpPr>
          <p:nvPr/>
        </p:nvCxnSpPr>
        <p:spPr>
          <a:xfrm flipH="1">
            <a:off x="4364348" y="4165282"/>
            <a:ext cx="234000" cy="23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g5c4901b8d2_1_44"/>
          <p:cNvSpPr/>
          <p:nvPr/>
        </p:nvSpPr>
        <p:spPr>
          <a:xfrm>
            <a:off x="2616388" y="3725338"/>
            <a:ext cx="180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5c4901b8d2_1_44"/>
          <p:cNvSpPr/>
          <p:nvPr/>
        </p:nvSpPr>
        <p:spPr>
          <a:xfrm>
            <a:off x="4571988" y="4009850"/>
            <a:ext cx="180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Contribution of each member</a:t>
            </a:r>
            <a:endParaRPr/>
          </a:p>
        </p:txBody>
      </p:sp>
      <p:sp>
        <p:nvSpPr>
          <p:cNvPr id="779" name="Google Shape;77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Team work: Discussion about: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making points on lines (to make graph)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>
                <a:solidFill>
                  <a:schemeClr val="dk1"/>
                </a:solidFill>
              </a:rPr>
              <a:t>process of making graph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Sinchhean Phea(s1250250)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Shortest distance from a point to given segments (Task 7)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Yusaku Numajiri(s1250078)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Graph implementation and shortest path(Task 3-6)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Making test generator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Taize Sun(s1242009)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slides and helping parts of tasks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/>
              <a:t>Thank you for you attention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/>
              <a:t>Development status</a:t>
            </a:r>
            <a:endParaRPr sz="3000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249250" y="1412775"/>
            <a:ext cx="85206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task 1 ~ 7	finished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task 8 		now working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sz="3600"/>
              <a:t>testgenerator is also still in progress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699" y="1872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3~4 shortest path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699" y="740983"/>
            <a:ext cx="2549741" cy="439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Make Graph algorithm</a:t>
            </a:r>
            <a:endParaRPr/>
          </a:p>
        </p:txBody>
      </p:sp>
      <p:cxnSp>
        <p:nvCxnSpPr>
          <p:cNvPr id="74" name="Google Shape;74;p4"/>
          <p:cNvCxnSpPr/>
          <p:nvPr/>
        </p:nvCxnSpPr>
        <p:spPr>
          <a:xfrm>
            <a:off x="508771" y="2048227"/>
            <a:ext cx="3909848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4"/>
          <p:cNvSpPr/>
          <p:nvPr/>
        </p:nvSpPr>
        <p:spPr>
          <a:xfrm>
            <a:off x="433885" y="1971370"/>
            <a:ext cx="149771" cy="15371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4343734" y="1971370"/>
            <a:ext cx="149771" cy="15371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239038" y="1971369"/>
            <a:ext cx="149771" cy="153713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56324" y="2266799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266173" y="2266799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58803" y="2266799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434820" y="3413598"/>
            <a:ext cx="363789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 is on the line AB…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AP + PB = 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AP + PB － AB = 0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311699" y="3085926"/>
            <a:ext cx="2691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all points and intersections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57259" y="1319620"/>
            <a:ext cx="1108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all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4690241" y="1087821"/>
            <a:ext cx="0" cy="40906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4"/>
          <p:cNvCxnSpPr/>
          <p:nvPr/>
        </p:nvCxnSpPr>
        <p:spPr>
          <a:xfrm>
            <a:off x="4953980" y="2060408"/>
            <a:ext cx="3909848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4"/>
          <p:cNvSpPr/>
          <p:nvPr/>
        </p:nvSpPr>
        <p:spPr>
          <a:xfrm>
            <a:off x="4917571" y="1983551"/>
            <a:ext cx="149771" cy="15371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825351" y="1983551"/>
            <a:ext cx="149771" cy="15371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5647950" y="1983551"/>
            <a:ext cx="149771" cy="15371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797612" y="1983550"/>
            <a:ext cx="149771" cy="15371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8094972" y="1983550"/>
            <a:ext cx="149771" cy="153713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847894" y="2199292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5570389" y="2199292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6715242" y="2199290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8017411" y="2199291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8747790" y="2199289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6759543" y="2814325"/>
            <a:ext cx="314489" cy="4217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6148315" y="3543300"/>
            <a:ext cx="15624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1: 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2: BC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3: CD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4: DE</a:t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5265705" y="1744163"/>
            <a:ext cx="165503" cy="21365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206430" y="136826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6208667" y="1757717"/>
            <a:ext cx="165503" cy="21365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6149392" y="138181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7481066" y="1744163"/>
            <a:ext cx="165503" cy="21365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421791" y="136826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8466786" y="1723987"/>
            <a:ext cx="165503" cy="21365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8407511" y="134808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3~4 shortest path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528603" y="1151050"/>
            <a:ext cx="1453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pseudocode</a:t>
            </a:r>
            <a:endParaRPr sz="1800"/>
          </a:p>
        </p:txBody>
      </p:sp>
      <p:sp>
        <p:nvSpPr>
          <p:cNvPr id="112" name="Google Shape;112;p5"/>
          <p:cNvSpPr txBox="1"/>
          <p:nvPr/>
        </p:nvSpPr>
        <p:spPr>
          <a:xfrm>
            <a:off x="1693075" y="1628775"/>
            <a:ext cx="56580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make array A (to use for saving points)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i = 1 to number of lines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for j = 1 to (number of points +number of intersections)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if(p is on the line)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add p to 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i = 1 to (A.size - 1)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edge[i] = (A[i],  A[i+1])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3~4 shortest path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311700" y="1152475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2. Dijkstra'salgorithm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17331" y="3107777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1931275" y="2420007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761795" y="4122682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2443655" y="3282183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629677" y="4122682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6"/>
          <p:cNvCxnSpPr>
            <a:stCxn id="119" idx="7"/>
            <a:endCxn id="120" idx="2"/>
          </p:cNvCxnSpPr>
          <p:nvPr/>
        </p:nvCxnSpPr>
        <p:spPr>
          <a:xfrm flipH="1" rot="10800000">
            <a:off x="1006651" y="2594559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>
            <a:stCxn id="119" idx="4"/>
            <a:endCxn id="121" idx="1"/>
          </p:cNvCxnSpPr>
          <p:nvPr/>
        </p:nvCxnSpPr>
        <p:spPr>
          <a:xfrm>
            <a:off x="886811" y="3456589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6"/>
          <p:cNvCxnSpPr>
            <a:stCxn id="122" idx="0"/>
            <a:endCxn id="120" idx="5"/>
          </p:cNvCxnSpPr>
          <p:nvPr/>
        </p:nvCxnSpPr>
        <p:spPr>
          <a:xfrm rot="10800000">
            <a:off x="2220735" y="2717883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>
            <a:stCxn id="119" idx="6"/>
            <a:endCxn id="122" idx="2"/>
          </p:cNvCxnSpPr>
          <p:nvPr/>
        </p:nvCxnSpPr>
        <p:spPr>
          <a:xfrm>
            <a:off x="1056290" y="3282183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6"/>
          <p:cNvCxnSpPr>
            <a:endCxn id="123" idx="2"/>
          </p:cNvCxnSpPr>
          <p:nvPr/>
        </p:nvCxnSpPr>
        <p:spPr>
          <a:xfrm flipH="1" rot="10800000">
            <a:off x="2113477" y="4297088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6"/>
          <p:cNvCxnSpPr>
            <a:endCxn id="123" idx="1"/>
          </p:cNvCxnSpPr>
          <p:nvPr/>
        </p:nvCxnSpPr>
        <p:spPr>
          <a:xfrm>
            <a:off x="2773916" y="3507464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6"/>
          <p:cNvSpPr txBox="1"/>
          <p:nvPr/>
        </p:nvSpPr>
        <p:spPr>
          <a:xfrm>
            <a:off x="732432" y="313364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1964065" y="24472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2471108" y="332321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1774624" y="414319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3665813" y="41687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1260334" y="261609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646216" y="308715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2352730" y="270731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402360" y="36084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130783" y="356252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2722321" y="397058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551083" y="1582585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24493" y="2812935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936543" y="2118400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Inf/null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2568250" y="2966933"/>
            <a:ext cx="7024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inf/null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3737207" y="3835422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Inf/null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446333" y="3089325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60277" y="2401555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490797" y="4104230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7172657" y="3263731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358679" y="4104230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6"/>
          <p:cNvCxnSpPr>
            <a:stCxn id="146" idx="7"/>
            <a:endCxn id="147" idx="2"/>
          </p:cNvCxnSpPr>
          <p:nvPr/>
        </p:nvCxnSpPr>
        <p:spPr>
          <a:xfrm flipH="1" rot="10800000">
            <a:off x="5735652" y="2576107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6"/>
          <p:cNvCxnSpPr>
            <a:stCxn id="146" idx="4"/>
            <a:endCxn id="148" idx="1"/>
          </p:cNvCxnSpPr>
          <p:nvPr/>
        </p:nvCxnSpPr>
        <p:spPr>
          <a:xfrm>
            <a:off x="5615812" y="3438137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6"/>
          <p:cNvCxnSpPr>
            <a:stCxn id="149" idx="0"/>
            <a:endCxn id="147" idx="5"/>
          </p:cNvCxnSpPr>
          <p:nvPr/>
        </p:nvCxnSpPr>
        <p:spPr>
          <a:xfrm rot="10800000">
            <a:off x="6949737" y="2699431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6"/>
          <p:cNvCxnSpPr>
            <a:stCxn id="146" idx="6"/>
            <a:endCxn id="149" idx="2"/>
          </p:cNvCxnSpPr>
          <p:nvPr/>
        </p:nvCxnSpPr>
        <p:spPr>
          <a:xfrm>
            <a:off x="5785292" y="3263731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6"/>
          <p:cNvCxnSpPr>
            <a:endCxn id="150" idx="2"/>
          </p:cNvCxnSpPr>
          <p:nvPr/>
        </p:nvCxnSpPr>
        <p:spPr>
          <a:xfrm flipH="1" rot="10800000">
            <a:off x="6842479" y="4278636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6"/>
          <p:cNvCxnSpPr>
            <a:endCxn id="150" idx="1"/>
          </p:cNvCxnSpPr>
          <p:nvPr/>
        </p:nvCxnSpPr>
        <p:spPr>
          <a:xfrm>
            <a:off x="7502918" y="3489012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6"/>
          <p:cNvSpPr txBox="1"/>
          <p:nvPr/>
        </p:nvSpPr>
        <p:spPr>
          <a:xfrm>
            <a:off x="5473787" y="31139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6703793" y="24159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7204919" y="33047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6511607" y="41247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8394815" y="415028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5989336" y="259763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6430469" y="303732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081732" y="268886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6131362" y="359003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7859785" y="354407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7451323" y="395213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5418598" y="2786572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665545" y="2099948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1?/1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297252" y="2948481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2?/1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8466209" y="3816970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Inf/null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563819" y="4532080"/>
            <a:ext cx="7156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Inf/null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6387374" y="4544586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2?/1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311700" y="208086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4950934" y="20281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"/>
          <p:cNvCxnSpPr>
            <a:endCxn id="132" idx="2"/>
          </p:cNvCxnSpPr>
          <p:nvPr/>
        </p:nvCxnSpPr>
        <p:spPr>
          <a:xfrm flipH="1" rot="10800000">
            <a:off x="2040434" y="3630995"/>
            <a:ext cx="572700" cy="51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6"/>
          <p:cNvCxnSpPr>
            <a:endCxn id="149" idx="4"/>
          </p:cNvCxnSpPr>
          <p:nvPr/>
        </p:nvCxnSpPr>
        <p:spPr>
          <a:xfrm flipH="1" rot="10800000">
            <a:off x="6763437" y="3612543"/>
            <a:ext cx="578700" cy="52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6"/>
          <p:cNvSpPr/>
          <p:nvPr/>
        </p:nvSpPr>
        <p:spPr>
          <a:xfrm>
            <a:off x="2068678" y="368118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6811681" y="361583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Task3~4 shortest path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311700" y="1152475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2. Dijkstra'salgorithm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585204" y="1593039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5446333" y="3089325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6660277" y="2401555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6490797" y="4104230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7172657" y="3263731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8358679" y="4104230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7"/>
          <p:cNvCxnSpPr>
            <a:stCxn id="187" idx="7"/>
            <a:endCxn id="188" idx="2"/>
          </p:cNvCxnSpPr>
          <p:nvPr/>
        </p:nvCxnSpPr>
        <p:spPr>
          <a:xfrm flipH="1" rot="10800000">
            <a:off x="5735652" y="2576107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7"/>
          <p:cNvCxnSpPr>
            <a:stCxn id="187" idx="4"/>
            <a:endCxn id="189" idx="1"/>
          </p:cNvCxnSpPr>
          <p:nvPr/>
        </p:nvCxnSpPr>
        <p:spPr>
          <a:xfrm>
            <a:off x="5615812" y="3438137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7"/>
          <p:cNvCxnSpPr>
            <a:stCxn id="190" idx="0"/>
            <a:endCxn id="188" idx="5"/>
          </p:cNvCxnSpPr>
          <p:nvPr/>
        </p:nvCxnSpPr>
        <p:spPr>
          <a:xfrm rot="10800000">
            <a:off x="6949737" y="2699431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7"/>
          <p:cNvCxnSpPr>
            <a:stCxn id="187" idx="6"/>
            <a:endCxn id="190" idx="2"/>
          </p:cNvCxnSpPr>
          <p:nvPr/>
        </p:nvCxnSpPr>
        <p:spPr>
          <a:xfrm>
            <a:off x="5785292" y="3263731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7"/>
          <p:cNvCxnSpPr>
            <a:endCxn id="191" idx="2"/>
          </p:cNvCxnSpPr>
          <p:nvPr/>
        </p:nvCxnSpPr>
        <p:spPr>
          <a:xfrm flipH="1" rot="10800000">
            <a:off x="6842479" y="4278636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7"/>
          <p:cNvCxnSpPr>
            <a:endCxn id="191" idx="1"/>
          </p:cNvCxnSpPr>
          <p:nvPr/>
        </p:nvCxnSpPr>
        <p:spPr>
          <a:xfrm>
            <a:off x="7502918" y="3489012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7"/>
          <p:cNvSpPr txBox="1"/>
          <p:nvPr/>
        </p:nvSpPr>
        <p:spPr>
          <a:xfrm>
            <a:off x="5473787" y="31139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6701540" y="243251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7223758" y="328639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6518250" y="41247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8388221" y="411837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5989336" y="259763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6430469" y="303732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7081732" y="268886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6131362" y="359003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7859785" y="354407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7451323" y="395213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5418598" y="2786572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6665545" y="2099948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297252" y="294848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8466209" y="3816970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5?/3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6430469" y="4512705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2?/1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311700" y="208086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4950934" y="20281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21429" y="3114867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1935373" y="2427097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1765893" y="4129772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2447753" y="3289273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3633775" y="4129772"/>
            <a:ext cx="338959" cy="34881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7"/>
          <p:cNvCxnSpPr>
            <a:stCxn id="216" idx="7"/>
            <a:endCxn id="217" idx="2"/>
          </p:cNvCxnSpPr>
          <p:nvPr/>
        </p:nvCxnSpPr>
        <p:spPr>
          <a:xfrm flipH="1" rot="10800000">
            <a:off x="1010749" y="2601649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7"/>
          <p:cNvCxnSpPr>
            <a:stCxn id="216" idx="4"/>
            <a:endCxn id="218" idx="1"/>
          </p:cNvCxnSpPr>
          <p:nvPr/>
        </p:nvCxnSpPr>
        <p:spPr>
          <a:xfrm>
            <a:off x="890909" y="3463679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7"/>
          <p:cNvCxnSpPr>
            <a:stCxn id="219" idx="0"/>
            <a:endCxn id="217" idx="5"/>
          </p:cNvCxnSpPr>
          <p:nvPr/>
        </p:nvCxnSpPr>
        <p:spPr>
          <a:xfrm rot="10800000">
            <a:off x="2224832" y="2724973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7"/>
          <p:cNvCxnSpPr>
            <a:stCxn id="216" idx="6"/>
            <a:endCxn id="219" idx="2"/>
          </p:cNvCxnSpPr>
          <p:nvPr/>
        </p:nvCxnSpPr>
        <p:spPr>
          <a:xfrm>
            <a:off x="1060388" y="3289273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7"/>
          <p:cNvCxnSpPr>
            <a:endCxn id="220" idx="2"/>
          </p:cNvCxnSpPr>
          <p:nvPr/>
        </p:nvCxnSpPr>
        <p:spPr>
          <a:xfrm flipH="1" rot="10800000">
            <a:off x="2117575" y="4304178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7"/>
          <p:cNvCxnSpPr>
            <a:endCxn id="220" idx="1"/>
          </p:cNvCxnSpPr>
          <p:nvPr/>
        </p:nvCxnSpPr>
        <p:spPr>
          <a:xfrm>
            <a:off x="2778014" y="3514554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7"/>
          <p:cNvSpPr txBox="1"/>
          <p:nvPr/>
        </p:nvSpPr>
        <p:spPr>
          <a:xfrm>
            <a:off x="748883" y="313948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1978889" y="244243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2480015" y="333030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1786703" y="415028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3669911" y="417583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1264432" y="262318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3" name="Google Shape;233;p7"/>
          <p:cNvSpPr/>
          <p:nvPr/>
        </p:nvSpPr>
        <p:spPr>
          <a:xfrm>
            <a:off x="1705565" y="306287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4" name="Google Shape;234;p7"/>
          <p:cNvSpPr/>
          <p:nvPr/>
        </p:nvSpPr>
        <p:spPr>
          <a:xfrm>
            <a:off x="2356828" y="271440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>
            <a:off x="1406458" y="361557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3134881" y="356961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2726419" y="397767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693694" y="2812114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1940641" y="2125490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572348" y="2974023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2?/1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3741305" y="3842512"/>
            <a:ext cx="712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Inf/null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1628787" y="4539170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2?/1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"/>
          <p:cNvCxnSpPr/>
          <p:nvPr/>
        </p:nvCxnSpPr>
        <p:spPr>
          <a:xfrm flipH="1" rot="10800000">
            <a:off x="6763583" y="3612543"/>
            <a:ext cx="578554" cy="5259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7"/>
          <p:cNvCxnSpPr/>
          <p:nvPr/>
        </p:nvCxnSpPr>
        <p:spPr>
          <a:xfrm flipH="1" rot="10800000">
            <a:off x="2044033" y="3638085"/>
            <a:ext cx="578554" cy="5259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7"/>
          <p:cNvSpPr/>
          <p:nvPr/>
        </p:nvSpPr>
        <p:spPr>
          <a:xfrm>
            <a:off x="2056346" y="361557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6830714" y="360933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Task3~4 shortest path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311700" y="1152475"/>
            <a:ext cx="8520600" cy="363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2. Dijkstra'salgorithm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585204" y="1576551"/>
            <a:ext cx="1835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from 1 to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5446333" y="3089325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6660277" y="2401555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6490797" y="4104230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7172657" y="3263731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358679" y="4104230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8"/>
          <p:cNvCxnSpPr>
            <a:stCxn id="254" idx="7"/>
            <a:endCxn id="255" idx="2"/>
          </p:cNvCxnSpPr>
          <p:nvPr/>
        </p:nvCxnSpPr>
        <p:spPr>
          <a:xfrm flipH="1" rot="10800000">
            <a:off x="5735652" y="2576107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8"/>
          <p:cNvCxnSpPr>
            <a:stCxn id="254" idx="4"/>
            <a:endCxn id="256" idx="1"/>
          </p:cNvCxnSpPr>
          <p:nvPr/>
        </p:nvCxnSpPr>
        <p:spPr>
          <a:xfrm>
            <a:off x="5615812" y="3438137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8"/>
          <p:cNvCxnSpPr>
            <a:stCxn id="257" idx="0"/>
            <a:endCxn id="255" idx="5"/>
          </p:cNvCxnSpPr>
          <p:nvPr/>
        </p:nvCxnSpPr>
        <p:spPr>
          <a:xfrm rot="10800000">
            <a:off x="6949737" y="2699431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8"/>
          <p:cNvCxnSpPr>
            <a:stCxn id="254" idx="6"/>
            <a:endCxn id="257" idx="2"/>
          </p:cNvCxnSpPr>
          <p:nvPr/>
        </p:nvCxnSpPr>
        <p:spPr>
          <a:xfrm>
            <a:off x="5785292" y="3263731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8"/>
          <p:cNvCxnSpPr>
            <a:endCxn id="258" idx="2"/>
          </p:cNvCxnSpPr>
          <p:nvPr/>
        </p:nvCxnSpPr>
        <p:spPr>
          <a:xfrm flipH="1" rot="10800000">
            <a:off x="6842479" y="4278636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8"/>
          <p:cNvCxnSpPr>
            <a:endCxn id="258" idx="1"/>
          </p:cNvCxnSpPr>
          <p:nvPr/>
        </p:nvCxnSpPr>
        <p:spPr>
          <a:xfrm>
            <a:off x="7502918" y="3489012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8"/>
          <p:cNvSpPr txBox="1"/>
          <p:nvPr/>
        </p:nvSpPr>
        <p:spPr>
          <a:xfrm>
            <a:off x="5473787" y="31139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6" name="Google Shape;266;p8"/>
          <p:cNvSpPr txBox="1"/>
          <p:nvPr/>
        </p:nvSpPr>
        <p:spPr>
          <a:xfrm>
            <a:off x="6701540" y="243251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7223758" y="328639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6525509" y="412474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8404768" y="413156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5989336" y="259763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6430469" y="303732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7081732" y="268886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6131362" y="359003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4" name="Google Shape;274;p8"/>
          <p:cNvSpPr/>
          <p:nvPr/>
        </p:nvSpPr>
        <p:spPr>
          <a:xfrm>
            <a:off x="7859785" y="354407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5" name="Google Shape;275;p8"/>
          <p:cNvSpPr/>
          <p:nvPr/>
        </p:nvSpPr>
        <p:spPr>
          <a:xfrm>
            <a:off x="7451323" y="395213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5418598" y="2786572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6665545" y="2099948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297252" y="294848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8466209" y="3816970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4/4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6430469" y="4449485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311700" y="208086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950934" y="20281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721429" y="3114867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1935373" y="2427097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1765893" y="4129772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2447753" y="3289273"/>
            <a:ext cx="338959" cy="34881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3633775" y="4129772"/>
            <a:ext cx="338959" cy="34881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8"/>
          <p:cNvCxnSpPr>
            <a:stCxn id="283" idx="7"/>
            <a:endCxn id="284" idx="2"/>
          </p:cNvCxnSpPr>
          <p:nvPr/>
        </p:nvCxnSpPr>
        <p:spPr>
          <a:xfrm flipH="1" rot="10800000">
            <a:off x="1010749" y="2601649"/>
            <a:ext cx="9246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8"/>
          <p:cNvCxnSpPr>
            <a:stCxn id="283" idx="4"/>
            <a:endCxn id="285" idx="1"/>
          </p:cNvCxnSpPr>
          <p:nvPr/>
        </p:nvCxnSpPr>
        <p:spPr>
          <a:xfrm>
            <a:off x="890909" y="3463679"/>
            <a:ext cx="924600" cy="71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8"/>
          <p:cNvCxnSpPr>
            <a:stCxn id="286" idx="0"/>
            <a:endCxn id="284" idx="5"/>
          </p:cNvCxnSpPr>
          <p:nvPr/>
        </p:nvCxnSpPr>
        <p:spPr>
          <a:xfrm rot="10800000">
            <a:off x="2224832" y="2724973"/>
            <a:ext cx="39240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8"/>
          <p:cNvCxnSpPr>
            <a:stCxn id="283" idx="6"/>
            <a:endCxn id="286" idx="2"/>
          </p:cNvCxnSpPr>
          <p:nvPr/>
        </p:nvCxnSpPr>
        <p:spPr>
          <a:xfrm>
            <a:off x="1060388" y="3289273"/>
            <a:ext cx="1387500" cy="1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8"/>
          <p:cNvCxnSpPr>
            <a:endCxn id="287" idx="2"/>
          </p:cNvCxnSpPr>
          <p:nvPr/>
        </p:nvCxnSpPr>
        <p:spPr>
          <a:xfrm flipH="1" rot="10800000">
            <a:off x="2117575" y="4304178"/>
            <a:ext cx="15162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8"/>
          <p:cNvCxnSpPr>
            <a:endCxn id="287" idx="1"/>
          </p:cNvCxnSpPr>
          <p:nvPr/>
        </p:nvCxnSpPr>
        <p:spPr>
          <a:xfrm>
            <a:off x="2778014" y="3514554"/>
            <a:ext cx="905400" cy="66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8"/>
          <p:cNvSpPr txBox="1"/>
          <p:nvPr/>
        </p:nvSpPr>
        <p:spPr>
          <a:xfrm>
            <a:off x="748883" y="313948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1978889" y="244243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6" name="Google Shape;296;p8"/>
          <p:cNvSpPr txBox="1"/>
          <p:nvPr/>
        </p:nvSpPr>
        <p:spPr>
          <a:xfrm>
            <a:off x="2494933" y="332108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7" name="Google Shape;297;p8"/>
          <p:cNvSpPr txBox="1"/>
          <p:nvPr/>
        </p:nvSpPr>
        <p:spPr>
          <a:xfrm>
            <a:off x="1802520" y="41315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3673366" y="416033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1264432" y="262318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>
            <a:off x="1705565" y="306287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1" name="Google Shape;301;p8"/>
          <p:cNvSpPr/>
          <p:nvPr/>
        </p:nvSpPr>
        <p:spPr>
          <a:xfrm>
            <a:off x="2356828" y="271440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1406458" y="361557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3134881" y="356961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2726419" y="397767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693694" y="2812114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0/start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1940641" y="2125490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2572348" y="2974023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3741305" y="3842512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4?/4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1718806" y="4525652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2/1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5735653" y="4690241"/>
            <a:ext cx="27305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= 4, Route = 1 – 4 - 5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8"/>
          <p:cNvCxnSpPr/>
          <p:nvPr/>
        </p:nvCxnSpPr>
        <p:spPr>
          <a:xfrm flipH="1" rot="10800000">
            <a:off x="6763583" y="3612543"/>
            <a:ext cx="578554" cy="5259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8"/>
          <p:cNvCxnSpPr/>
          <p:nvPr/>
        </p:nvCxnSpPr>
        <p:spPr>
          <a:xfrm flipH="1" rot="10800000">
            <a:off x="2020845" y="3654928"/>
            <a:ext cx="578554" cy="5259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8"/>
          <p:cNvSpPr/>
          <p:nvPr/>
        </p:nvSpPr>
        <p:spPr>
          <a:xfrm>
            <a:off x="2088426" y="3641223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4" name="Google Shape;314;p8"/>
          <p:cNvSpPr/>
          <p:nvPr/>
        </p:nvSpPr>
        <p:spPr>
          <a:xfrm>
            <a:off x="6801563" y="360902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Task 3~4 shortest path</a:t>
            </a:r>
            <a:endParaRPr/>
          </a:p>
        </p:txBody>
      </p:sp>
      <p:sp>
        <p:nvSpPr>
          <p:cNvPr id="320" name="Google Shape;320;p9"/>
          <p:cNvSpPr txBox="1"/>
          <p:nvPr>
            <p:ph idx="1" type="body"/>
          </p:nvPr>
        </p:nvSpPr>
        <p:spPr>
          <a:xfrm>
            <a:off x="397925" y="879800"/>
            <a:ext cx="1513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pseudocode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504125" y="1253975"/>
            <a:ext cx="62172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start.distance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push(start)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while(queue.size != 0)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fromnode = pop()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for(i = 1 to number of nodes)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if node[i] connects fromnode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if( node[i].distance &gt; fromnode.distance + edge.length)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node[i].distance = </a:t>
            </a:r>
            <a:r>
              <a:rPr lang="en-US">
                <a:solidFill>
                  <a:schemeClr val="dk1"/>
                </a:solidFill>
              </a:rPr>
              <a:t>fromnode.distance + edge.length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node[i].from = fromnode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		push(node[i])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while(goal.form</a:t>
            </a:r>
            <a:r>
              <a:rPr lang="en-US"/>
              <a:t> != start)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add goal to route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goal = goal.from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start to route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