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ea typeface="+mj-lt"/>
                <a:cs typeface="+mj-lt"/>
              </a:rPr>
              <a:t>ソフトウェア総合演習I</a:t>
            </a:r>
            <a:br>
              <a:rPr lang="ja-JP" altLang="en-US" dirty="0">
                <a:ea typeface="+mj-lt"/>
                <a:cs typeface="+mj-lt"/>
              </a:rPr>
            </a:br>
            <a:r>
              <a:rPr lang="ja-JP">
                <a:ea typeface="ＭＳ Ｐゴシック"/>
                <a:cs typeface="Calibri Light"/>
              </a:rPr>
              <a:t>中</a:t>
            </a:r>
            <a:r>
              <a:rPr lang="ja-JP" altLang="en-US">
                <a:ea typeface="ＭＳ Ｐゴシック"/>
                <a:cs typeface="Calibri Light"/>
              </a:rPr>
              <a:t>間レビュー</a:t>
            </a:r>
            <a:endParaRPr lang="ja-JP"/>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83E3-FFA8-4347-A923-EE27DB3F103B}"/>
              </a:ext>
            </a:extLst>
          </p:cNvPr>
          <p:cNvSpPr>
            <a:spLocks noGrp="1"/>
          </p:cNvSpPr>
          <p:nvPr>
            <p:ph type="ctrTitle"/>
          </p:nvPr>
        </p:nvSpPr>
        <p:spPr>
          <a:xfrm>
            <a:off x="1524000" y="1122363"/>
            <a:ext cx="9144000" cy="1045818"/>
          </a:xfrm>
        </p:spPr>
        <p:txBody>
          <a:bodyPr/>
          <a:lstStyle/>
          <a:p>
            <a:r>
              <a:rPr lang="ja-JP" altLang="en-US">
                <a:ea typeface="ＭＳ Ｐゴシック"/>
                <a:cs typeface="Calibri Light"/>
              </a:rPr>
              <a:t>今後の計画</a:t>
            </a:r>
            <a:endParaRPr kumimoji="1" lang="ja-JP" altLang="en-US"/>
          </a:p>
        </p:txBody>
      </p:sp>
      <p:sp>
        <p:nvSpPr>
          <p:cNvPr id="3" name="Subtitle 2">
            <a:extLst>
              <a:ext uri="{FF2B5EF4-FFF2-40B4-BE49-F238E27FC236}">
                <a16:creationId xmlns:a16="http://schemas.microsoft.com/office/drawing/2014/main" id="{134D7446-F282-49AC-97DE-46F4865E50E8}"/>
              </a:ext>
            </a:extLst>
          </p:cNvPr>
          <p:cNvSpPr>
            <a:spLocks noGrp="1"/>
          </p:cNvSpPr>
          <p:nvPr>
            <p:ph type="subTitle" idx="1"/>
          </p:nvPr>
        </p:nvSpPr>
        <p:spPr/>
        <p:txBody>
          <a:bodyPr vert="horz" lIns="91440" tIns="45720" rIns="91440" bIns="45720" rtlCol="0" anchor="t">
            <a:normAutofit/>
          </a:bodyPr>
          <a:lstStyle/>
          <a:p>
            <a:r>
              <a:rPr lang="ja-JP" altLang="en-US">
                <a:ea typeface="ＭＳ Ｐゴシック"/>
                <a:cs typeface="Calibri"/>
              </a:rPr>
              <a:t>当面の課題として、Phase2のデバッグを終わらせる。</a:t>
            </a:r>
            <a:endParaRPr lang="ja-JP" altLang="en-US">
              <a:ea typeface="ＭＳ Ｐゴシック" panose="020B0600070205080204" pitchFamily="34" charset="-128"/>
              <a:cs typeface="Calibri"/>
            </a:endParaRPr>
          </a:p>
          <a:p>
            <a:r>
              <a:rPr lang="ja-JP" altLang="en-US">
                <a:ea typeface="ＭＳ Ｐゴシック"/>
                <a:cs typeface="Calibri"/>
              </a:rPr>
              <a:t>それと並行し、Phase1で、例外処理のデバッグを終わらせる。</a:t>
            </a:r>
            <a:endParaRPr lang="ja-JP" altLang="en-US" dirty="0">
              <a:ea typeface="ＭＳ Ｐゴシック"/>
              <a:cs typeface="Calibri"/>
            </a:endParaRPr>
          </a:p>
          <a:p>
            <a:r>
              <a:rPr lang="ja-JP" altLang="en-US">
                <a:ea typeface="ＭＳ Ｐゴシック"/>
                <a:cs typeface="Calibri"/>
              </a:rPr>
              <a:t>それが完了次第、Phase3の開発に移る。</a:t>
            </a:r>
            <a:endParaRPr lang="ja-JP" altLang="en-US" dirty="0">
              <a:ea typeface="ＭＳ Ｐゴシック"/>
              <a:cs typeface="Calibri"/>
            </a:endParaRPr>
          </a:p>
        </p:txBody>
      </p:sp>
    </p:spTree>
    <p:extLst>
      <p:ext uri="{BB962C8B-B14F-4D97-AF65-F5344CB8AC3E}">
        <p14:creationId xmlns:p14="http://schemas.microsoft.com/office/powerpoint/2010/main" val="221437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27BF-5F1B-41D4-B282-A7D91CE41382}"/>
              </a:ext>
            </a:extLst>
          </p:cNvPr>
          <p:cNvSpPr>
            <a:spLocks noGrp="1"/>
          </p:cNvSpPr>
          <p:nvPr>
            <p:ph type="title"/>
          </p:nvPr>
        </p:nvSpPr>
        <p:spPr/>
        <p:txBody>
          <a:bodyPr/>
          <a:lstStyle/>
          <a:p>
            <a:r>
              <a:rPr lang="ja-JP" altLang="en-US">
                <a:ea typeface="ＭＳ Ｐゴシック"/>
                <a:cs typeface="Calibri Light"/>
              </a:rPr>
              <a:t>各メンバーの役割と貢献度</a:t>
            </a:r>
            <a:endParaRPr kumimoji="1" lang="ja-JP" altLang="en-US"/>
          </a:p>
        </p:txBody>
      </p:sp>
      <p:sp>
        <p:nvSpPr>
          <p:cNvPr id="3" name="Content Placeholder 2">
            <a:extLst>
              <a:ext uri="{FF2B5EF4-FFF2-40B4-BE49-F238E27FC236}">
                <a16:creationId xmlns:a16="http://schemas.microsoft.com/office/drawing/2014/main" id="{721BFDC3-6E6A-46FB-966F-D1AC1C1DBC5F}"/>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S1250111 杵鞭　俊</a:t>
            </a:r>
            <a:endParaRPr lang="ja-JP" altLang="en-US">
              <a:ea typeface="ＭＳ Ｐゴシック" panose="020B0600070205080204" pitchFamily="34" charset="-128"/>
              <a:cs typeface="Calibri"/>
            </a:endParaRPr>
          </a:p>
          <a:p>
            <a:r>
              <a:rPr lang="ja-JP" altLang="en-US">
                <a:ea typeface="ＭＳ Ｐゴシック"/>
                <a:cs typeface="Calibri"/>
              </a:rPr>
              <a:t>司令塔兼サポート。プログラムの間違いがあれば指摘した。</a:t>
            </a:r>
            <a:endParaRPr lang="ja-JP" altLang="en-US" dirty="0">
              <a:ea typeface="ＭＳ Ｐゴシック"/>
              <a:cs typeface="Calibri"/>
            </a:endParaRPr>
          </a:p>
          <a:p>
            <a:endParaRPr lang="ja-JP" altLang="en-US" dirty="0">
              <a:ea typeface="ＭＳ Ｐゴシック"/>
              <a:cs typeface="Calibri"/>
            </a:endParaRPr>
          </a:p>
          <a:p>
            <a:r>
              <a:rPr lang="ja-JP" altLang="en-US">
                <a:ea typeface="ＭＳ Ｐゴシック"/>
                <a:cs typeface="Calibri"/>
              </a:rPr>
              <a:t>S1250081 水口　裕貴</a:t>
            </a:r>
            <a:endParaRPr lang="ja-JP" altLang="en-US" dirty="0">
              <a:ea typeface="ＭＳ Ｐゴシック"/>
              <a:cs typeface="Calibri"/>
            </a:endParaRPr>
          </a:p>
          <a:p>
            <a:r>
              <a:rPr lang="ja-JP">
                <a:ea typeface="+mn-lt"/>
                <a:cs typeface="+mn-lt"/>
              </a:rPr>
              <a:t>メインでプログラムを作成。チームの要</a:t>
            </a:r>
          </a:p>
          <a:p>
            <a:endParaRPr lang="ja-JP" altLang="en-US" dirty="0">
              <a:ea typeface="ＭＳ Ｐゴシック"/>
              <a:cs typeface="Calibri"/>
            </a:endParaRPr>
          </a:p>
          <a:p>
            <a:r>
              <a:rPr lang="ja-JP" altLang="en-US">
                <a:ea typeface="ＭＳ Ｐゴシック"/>
                <a:cs typeface="Calibri"/>
              </a:rPr>
              <a:t>S1250178 田仲　早紀</a:t>
            </a:r>
          </a:p>
          <a:p>
            <a:r>
              <a:rPr lang="ja-JP" altLang="en-US">
                <a:ea typeface="ＭＳ Ｐゴシック"/>
                <a:cs typeface="Calibri"/>
              </a:rPr>
              <a:t>lldbなどのデバッグツールなど、便利な知識を提供</a:t>
            </a:r>
            <a:endParaRPr lang="ja-JP" altLang="en-US" dirty="0">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131234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2FCC4-2706-43DE-91C3-E8E04F88EAE5}"/>
              </a:ext>
            </a:extLst>
          </p:cNvPr>
          <p:cNvSpPr txBox="1"/>
          <p:nvPr/>
        </p:nvSpPr>
        <p:spPr>
          <a:xfrm>
            <a:off x="483706" y="202095"/>
            <a:ext cx="1130741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600">
                <a:ea typeface="ＭＳ Ｐゴシック"/>
                <a:cs typeface="Calibri"/>
              </a:rPr>
              <a:t>開発環境</a:t>
            </a:r>
            <a:endParaRPr lang="ja-JP"/>
          </a:p>
          <a:p>
            <a:r>
              <a:rPr lang="ja-JP" altLang="en-US" sz="3600">
                <a:ea typeface="ＭＳ Ｐゴシック"/>
                <a:cs typeface="Calibri"/>
              </a:rPr>
              <a:t>プラットフォーム:演習室のsolarisをメインにしたLinux環境</a:t>
            </a:r>
            <a:endParaRPr lang="ja-JP"/>
          </a:p>
          <a:p>
            <a:r>
              <a:rPr lang="ja-JP" altLang="en-US" sz="3600">
                <a:ea typeface="ＭＳ Ｐゴシック"/>
                <a:cs typeface="Calibri"/>
              </a:rPr>
              <a:t>　　　　足りない機能を補うためにmacも使用。</a:t>
            </a:r>
            <a:endParaRPr lang="ja-JP" altLang="en-US" sz="3600" dirty="0">
              <a:ea typeface="ＭＳ Ｐゴシック"/>
              <a:cs typeface="Calibri"/>
            </a:endParaRPr>
          </a:p>
          <a:p>
            <a:r>
              <a:rPr lang="ja-JP" altLang="en-US" sz="3600">
                <a:ea typeface="ＭＳ Ｐゴシック"/>
                <a:cs typeface="Calibri"/>
              </a:rPr>
              <a:t>プログラム言語：主にC言語を使用。</a:t>
            </a:r>
          </a:p>
          <a:p>
            <a:r>
              <a:rPr lang="ja-JP" altLang="en-US" sz="3600">
                <a:ea typeface="ＭＳ Ｐゴシック"/>
                <a:cs typeface="Calibri"/>
              </a:rPr>
              <a:t>　　　　　　理由は速度が速く、デバッグも容易なため。</a:t>
            </a:r>
            <a:endParaRPr lang="ja-JP"/>
          </a:p>
          <a:p>
            <a:r>
              <a:rPr lang="ja-JP" altLang="en-US" sz="3600">
                <a:ea typeface="ＭＳ Ｐゴシック"/>
                <a:cs typeface="Calibri"/>
              </a:rPr>
              <a:t>ツール：テキストエディタは基本EMACS、状況に応じてlldbなどのデバッグツールを使用。</a:t>
            </a:r>
          </a:p>
          <a:p>
            <a:r>
              <a:rPr lang="ja-JP" altLang="en-US" sz="3600">
                <a:ea typeface="ＭＳ Ｐゴシック"/>
                <a:cs typeface="Calibri"/>
              </a:rPr>
              <a:t>            そのほかにも、github等を使用してソースコードやレポートなどのファイルを共有。</a:t>
            </a:r>
          </a:p>
        </p:txBody>
      </p:sp>
    </p:spTree>
    <p:extLst>
      <p:ext uri="{BB962C8B-B14F-4D97-AF65-F5344CB8AC3E}">
        <p14:creationId xmlns:p14="http://schemas.microsoft.com/office/powerpoint/2010/main" val="53446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44EDF7-111C-4735-829A-C66E0CFE8224}"/>
              </a:ext>
            </a:extLst>
          </p:cNvPr>
          <p:cNvSpPr txBox="1"/>
          <p:nvPr/>
        </p:nvSpPr>
        <p:spPr>
          <a:xfrm>
            <a:off x="732183" y="516835"/>
            <a:ext cx="1114176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a:ea typeface="ＭＳ Ｐゴシック"/>
                <a:cs typeface="Calibri"/>
              </a:rPr>
              <a:t>進捗状況</a:t>
            </a:r>
            <a:endParaRPr lang="ja-JP" altLang="en-US" sz="3600" dirty="0">
              <a:ea typeface="ＭＳ Ｐゴシック"/>
              <a:cs typeface="Calibri"/>
            </a:endParaRPr>
          </a:p>
          <a:p>
            <a:endParaRPr lang="ja-JP" altLang="en-US" sz="3600" dirty="0">
              <a:ea typeface="ＭＳ Ｐゴシック"/>
              <a:cs typeface="Calibri"/>
            </a:endParaRPr>
          </a:p>
          <a:p>
            <a:r>
              <a:rPr lang="ja-JP" altLang="en-US" sz="3600">
                <a:ea typeface="ＭＳ Ｐゴシック"/>
                <a:cs typeface="Calibri"/>
              </a:rPr>
              <a:t>現在Phase1まで完了。</a:t>
            </a:r>
            <a:endParaRPr lang="ja-JP" altLang="en-US" sz="3600" dirty="0">
              <a:ea typeface="ＭＳ Ｐゴシック"/>
              <a:cs typeface="Calibri"/>
            </a:endParaRPr>
          </a:p>
          <a:p>
            <a:r>
              <a:rPr lang="ja-JP" altLang="en-US" sz="3600">
                <a:ea typeface="ＭＳ Ｐゴシック"/>
                <a:cs typeface="Calibri"/>
              </a:rPr>
              <a:t>Phase2からは現在デバック作業に入っており、「不具合なし」と判断でき次第githubに公開する予定。</a:t>
            </a:r>
            <a:endParaRPr lang="ja-JP" altLang="en-US" sz="3600" dirty="0">
              <a:ea typeface="ＭＳ Ｐゴシック"/>
              <a:cs typeface="Calibri"/>
            </a:endParaRPr>
          </a:p>
          <a:p>
            <a:endParaRPr lang="ja-JP" altLang="en-US" sz="3600" dirty="0">
              <a:ea typeface="ＭＳ Ｐゴシック"/>
              <a:cs typeface="Calibri"/>
            </a:endParaRPr>
          </a:p>
          <a:p>
            <a:r>
              <a:rPr lang="ja-JP" altLang="en-US" sz="3600">
                <a:ea typeface="ＭＳ Ｐゴシック"/>
                <a:cs typeface="Calibri"/>
              </a:rPr>
              <a:t>Phase1の要件をすべて満たしたプログラムは、一つのファイルにまとめており、次のスライドに必要な部分のみ抜粋し、ソースコードを添付する。</a:t>
            </a:r>
          </a:p>
          <a:p>
            <a:endParaRPr lang="ja-JP" altLang="en-US" dirty="0">
              <a:ea typeface="ＭＳ Ｐゴシック"/>
              <a:cs typeface="Calibri"/>
            </a:endParaRPr>
          </a:p>
        </p:txBody>
      </p:sp>
    </p:spTree>
    <p:extLst>
      <p:ext uri="{BB962C8B-B14F-4D97-AF65-F5344CB8AC3E}">
        <p14:creationId xmlns:p14="http://schemas.microsoft.com/office/powerpoint/2010/main" val="38329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45CF-A7E1-4191-91F1-BAC7FC335C87}"/>
              </a:ext>
            </a:extLst>
          </p:cNvPr>
          <p:cNvSpPr>
            <a:spLocks noGrp="1"/>
          </p:cNvSpPr>
          <p:nvPr>
            <p:ph type="ctrTitle"/>
          </p:nvPr>
        </p:nvSpPr>
        <p:spPr>
          <a:xfrm>
            <a:off x="1524000" y="211275"/>
            <a:ext cx="9144000" cy="532297"/>
          </a:xfrm>
        </p:spPr>
        <p:txBody>
          <a:bodyPr>
            <a:normAutofit/>
          </a:bodyPr>
          <a:lstStyle/>
          <a:p>
            <a:r>
              <a:rPr lang="ja-JP" altLang="en-US" sz="3200">
                <a:ea typeface="ＭＳ Ｐゴシック"/>
                <a:cs typeface="Calibri Light"/>
              </a:rPr>
              <a:t>Phase1のソースコード</a:t>
            </a:r>
          </a:p>
        </p:txBody>
      </p:sp>
      <p:sp>
        <p:nvSpPr>
          <p:cNvPr id="4" name="TextBox 3">
            <a:extLst>
              <a:ext uri="{FF2B5EF4-FFF2-40B4-BE49-F238E27FC236}">
                <a16:creationId xmlns:a16="http://schemas.microsoft.com/office/drawing/2014/main" id="{0511538D-4D35-4059-8F9D-D157DC6F20EF}"/>
              </a:ext>
            </a:extLst>
          </p:cNvPr>
          <p:cNvSpPr txBox="1"/>
          <p:nvPr/>
        </p:nvSpPr>
        <p:spPr>
          <a:xfrm>
            <a:off x="748749" y="740465"/>
            <a:ext cx="1127428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行列式やノードなど、「関連性のあるデータの塊」は構造体で表現。</a:t>
            </a:r>
            <a:endParaRPr lang="ja-JP" altLang="en-US" dirty="0">
              <a:ea typeface="ＭＳ Ｐゴシック"/>
              <a:cs typeface="Calibri"/>
            </a:endParaRPr>
          </a:p>
          <a:p>
            <a:r>
              <a:rPr lang="ja-JP" altLang="en-US">
                <a:ea typeface="ＭＳ Ｐゴシック"/>
                <a:cs typeface="Calibri"/>
              </a:rPr>
              <a:t>それにより、単なる配列や変数を使うよりも開発やデバッグを容易にする。</a:t>
            </a:r>
          </a:p>
          <a:p>
            <a:r>
              <a:rPr lang="ja-JP"/>
              <a:t>typedef struct</a:t>
            </a:r>
          </a:p>
          <a:p>
            <a:r>
              <a:rPr lang="ja-JP"/>
              <a:t>{</a:t>
            </a:r>
          </a:p>
          <a:p>
            <a:r>
              <a:rPr lang="ja-JP"/>
              <a:t>int edges_to[1000];</a:t>
            </a:r>
          </a:p>
          <a:p>
            <a:r>
              <a:rPr lang="ja-JP"/>
              <a:t>double edges_cost[1000],cost;</a:t>
            </a:r>
          </a:p>
          <a:p>
            <a:r>
              <a:rPr lang="ja-JP"/>
              <a:t>int n_edges, done, from;</a:t>
            </a:r>
          </a:p>
          <a:p>
            <a:r>
              <a:rPr lang="ja-JP"/>
              <a:t>} node; //重み付きグラフのノード</a:t>
            </a:r>
          </a:p>
          <a:p>
            <a:r>
              <a:rPr lang="ja-JP">
                <a:ea typeface="ＭＳ Ｐゴシック"/>
              </a:rPr>
              <a:t>typedef struct</a:t>
            </a:r>
            <a:endParaRPr lang="en-US" altLang="ja-JP" dirty="0">
              <a:ea typeface="ＭＳ Ｐゴシック"/>
              <a:cs typeface="Calibri" panose="020F0502020204030204"/>
            </a:endParaRPr>
          </a:p>
          <a:p>
            <a:r>
              <a:rPr lang="ja-JP"/>
              <a:t>{</a:t>
            </a:r>
          </a:p>
          <a:p>
            <a:r>
              <a:rPr lang="ja-JP"/>
              <a:t>double A1;/*行列式|A|を表す*/</a:t>
            </a:r>
          </a:p>
          <a:p>
            <a:r>
              <a:rPr lang="ja-JP"/>
              <a:t>int p1;</a:t>
            </a:r>
          </a:p>
          <a:p>
            <a:r>
              <a:rPr lang="ja-JP"/>
              <a:t>int q1;</a:t>
            </a:r>
          </a:p>
          <a:p>
            <a:r>
              <a:rPr lang="ja-JP"/>
              <a:t>int p2;</a:t>
            </a:r>
          </a:p>
          <a:p>
            <a:r>
              <a:rPr lang="ja-JP"/>
              <a:t>int q2;</a:t>
            </a:r>
          </a:p>
          <a:p>
            <a:r>
              <a:rPr lang="ja-JP"/>
              <a:t>int P1[2];</a:t>
            </a:r>
          </a:p>
          <a:p>
            <a:r>
              <a:rPr lang="ja-JP"/>
              <a:t>int P2[2];</a:t>
            </a:r>
          </a:p>
          <a:p>
            <a:r>
              <a:rPr lang="ja-JP"/>
              <a:t>int Q1[2];</a:t>
            </a:r>
          </a:p>
          <a:p>
            <a:r>
              <a:rPr lang="ja-JP"/>
              <a:t>int Q2[2];</a:t>
            </a:r>
          </a:p>
          <a:p>
            <a:r>
              <a:rPr lang="ja-JP"/>
              <a:t>int flag;</a:t>
            </a:r>
          </a:p>
          <a:p>
            <a:r>
              <a:rPr lang="ja-JP">
                <a:ea typeface="+mn-lt"/>
                <a:cs typeface="+mn-lt"/>
              </a:rPr>
              <a:t>} Check;</a:t>
            </a:r>
            <a:endParaRPr lang="ja-JP"/>
          </a:p>
        </p:txBody>
      </p:sp>
    </p:spTree>
    <p:extLst>
      <p:ext uri="{BB962C8B-B14F-4D97-AF65-F5344CB8AC3E}">
        <p14:creationId xmlns:p14="http://schemas.microsoft.com/office/powerpoint/2010/main" val="388055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770C-D57F-49A9-9517-22EB28740A9E}"/>
              </a:ext>
            </a:extLst>
          </p:cNvPr>
          <p:cNvSpPr>
            <a:spLocks noGrp="1"/>
          </p:cNvSpPr>
          <p:nvPr>
            <p:ph type="ctrTitle"/>
          </p:nvPr>
        </p:nvSpPr>
        <p:spPr>
          <a:xfrm>
            <a:off x="1524000" y="161580"/>
            <a:ext cx="9144000" cy="631688"/>
          </a:xfrm>
        </p:spPr>
        <p:txBody>
          <a:bodyPr/>
          <a:lstStyle/>
          <a:p>
            <a:r>
              <a:rPr lang="ja-JP" altLang="en-US" sz="3200">
                <a:ea typeface="ＭＳ Ｐゴシック"/>
                <a:cs typeface="Calibri Light"/>
              </a:rPr>
              <a:t>アルゴリズムの解説</a:t>
            </a:r>
            <a:endParaRPr lang="ja-JP" altLang="en-US" dirty="0">
              <a:ea typeface="ＭＳ Ｐゴシック"/>
              <a:cs typeface="Calibri Light"/>
            </a:endParaRPr>
          </a:p>
        </p:txBody>
      </p:sp>
      <p:sp>
        <p:nvSpPr>
          <p:cNvPr id="3" name="Subtitle 2">
            <a:extLst>
              <a:ext uri="{FF2B5EF4-FFF2-40B4-BE49-F238E27FC236}">
                <a16:creationId xmlns:a16="http://schemas.microsoft.com/office/drawing/2014/main" id="{EC88898D-EE69-4BA1-ABA4-7314C5A41476}"/>
              </a:ext>
            </a:extLst>
          </p:cNvPr>
          <p:cNvSpPr>
            <a:spLocks noGrp="1"/>
          </p:cNvSpPr>
          <p:nvPr>
            <p:ph type="subTitle" idx="1"/>
          </p:nvPr>
        </p:nvSpPr>
        <p:spPr>
          <a:xfrm>
            <a:off x="1524000" y="1084125"/>
            <a:ext cx="9144000" cy="5382935"/>
          </a:xfrm>
        </p:spPr>
        <p:txBody>
          <a:bodyPr vert="horz" lIns="91440" tIns="45720" rIns="91440" bIns="45720" rtlCol="0" anchor="t">
            <a:normAutofit/>
          </a:bodyPr>
          <a:lstStyle/>
          <a:p>
            <a:r>
              <a:rPr lang="ja-JP" altLang="en-US">
                <a:ea typeface="ＭＳ Ｐゴシック"/>
                <a:cs typeface="Calibri"/>
              </a:rPr>
              <a:t>Phase1の小課題で培ってきたアルゴリズムをただ並べるのではなく、さらにそれぞれを細かく分割し、関数にして組み合わせてつかうことでデバッグを容易にし、さらに後のPhase2やPhase3でも応用できるようにする。</a:t>
            </a:r>
          </a:p>
          <a:p>
            <a:endParaRPr lang="ja-JP" altLang="en-US" dirty="0">
              <a:ea typeface="ＭＳ Ｐゴシック"/>
              <a:cs typeface="Calibri"/>
            </a:endParaRPr>
          </a:p>
          <a:p>
            <a:r>
              <a:rPr lang="ja-JP">
                <a:ea typeface="+mn-lt"/>
                <a:cs typeface="+mn-lt"/>
              </a:rPr>
              <a:t>交点を並び変える関数や、</a:t>
            </a:r>
            <a:r>
              <a:rPr lang="ja-JP" altLang="en-US">
                <a:ea typeface="+mn-lt"/>
                <a:cs typeface="+mn-lt"/>
              </a:rPr>
              <a:t>最短経路を探索する関数など。</a:t>
            </a:r>
          </a:p>
          <a:p>
            <a:r>
              <a:rPr lang="ja-JP" altLang="en-US">
                <a:ea typeface="ＭＳ Ｐゴシック"/>
                <a:cs typeface="Calibri"/>
              </a:rPr>
              <a:t>そのほかにも、道が交わるか交わらないかをフラグで表現する、最短経路を求めるためにダイクストラ法を用いたなどの工夫がある。</a:t>
            </a:r>
          </a:p>
          <a:p>
            <a:endParaRPr lang="ja-JP" altLang="en-US" dirty="0">
              <a:ea typeface="ＭＳ Ｐゴシック"/>
              <a:cs typeface="Calibri"/>
            </a:endParaRPr>
          </a:p>
        </p:txBody>
      </p:sp>
    </p:spTree>
    <p:extLst>
      <p:ext uri="{BB962C8B-B14F-4D97-AF65-F5344CB8AC3E}">
        <p14:creationId xmlns:p14="http://schemas.microsoft.com/office/powerpoint/2010/main" val="225991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D258-89CF-4666-B032-0C52C5E6E8FB}"/>
              </a:ext>
            </a:extLst>
          </p:cNvPr>
          <p:cNvSpPr>
            <a:spLocks noGrp="1"/>
          </p:cNvSpPr>
          <p:nvPr>
            <p:ph type="ctrTitle"/>
          </p:nvPr>
        </p:nvSpPr>
        <p:spPr>
          <a:xfrm>
            <a:off x="1524000" y="691667"/>
            <a:ext cx="9144000" cy="996122"/>
          </a:xfrm>
        </p:spPr>
        <p:txBody>
          <a:bodyPr>
            <a:normAutofit/>
          </a:bodyPr>
          <a:lstStyle/>
          <a:p>
            <a:r>
              <a:rPr lang="ja-JP" altLang="en-US">
                <a:ea typeface="ＭＳ Ｐゴシック"/>
                <a:cs typeface="Calibri Light"/>
              </a:rPr>
              <a:t>テストデータ(1)</a:t>
            </a:r>
            <a:endParaRPr kumimoji="1" lang="ja-JP" altLang="en-US"/>
          </a:p>
        </p:txBody>
      </p:sp>
      <p:sp>
        <p:nvSpPr>
          <p:cNvPr id="4" name="TextBox 3">
            <a:extLst>
              <a:ext uri="{FF2B5EF4-FFF2-40B4-BE49-F238E27FC236}">
                <a16:creationId xmlns:a16="http://schemas.microsoft.com/office/drawing/2014/main" id="{B5F55F22-5184-4C68-9C13-58E09316108C}"/>
              </a:ext>
            </a:extLst>
          </p:cNvPr>
          <p:cNvSpPr txBox="1"/>
          <p:nvPr/>
        </p:nvSpPr>
        <p:spPr>
          <a:xfrm>
            <a:off x="715619" y="1577010"/>
            <a:ext cx="244502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通常のパターン</a:t>
            </a:r>
          </a:p>
          <a:p>
            <a:r>
              <a:rPr lang="ja-JP" altLang="en-US">
                <a:ea typeface="ＭＳ Ｐゴシック"/>
                <a:cs typeface="Calibri"/>
              </a:rPr>
              <a:t>入力</a:t>
            </a:r>
            <a:endParaRPr lang="ja-JP" altLang="en-US" dirty="0">
              <a:ea typeface="ＭＳ Ｐゴシック"/>
              <a:cs typeface="Calibri"/>
            </a:endParaRPr>
          </a:p>
          <a:p>
            <a:r>
              <a:rPr lang="ja-JP" altLang="en-US" dirty="0">
                <a:ea typeface="ＭＳ Ｐゴシック"/>
                <a:cs typeface="Calibri"/>
              </a:rPr>
              <a:t>5 4 0 1</a:t>
            </a:r>
          </a:p>
          <a:p>
            <a:r>
              <a:rPr lang="ja-JP" altLang="en-US" dirty="0">
                <a:ea typeface="ＭＳ Ｐゴシック"/>
                <a:cs typeface="Calibri"/>
              </a:rPr>
              <a:t>0 5</a:t>
            </a:r>
          </a:p>
          <a:p>
            <a:r>
              <a:rPr lang="ja-JP" altLang="en-US" dirty="0">
                <a:ea typeface="ＭＳ Ｐゴシック"/>
                <a:cs typeface="Calibri"/>
              </a:rPr>
              <a:t>3 8</a:t>
            </a:r>
          </a:p>
          <a:p>
            <a:r>
              <a:rPr lang="ja-JP" altLang="en-US" dirty="0">
                <a:ea typeface="ＭＳ Ｐゴシック"/>
                <a:cs typeface="Calibri"/>
              </a:rPr>
              <a:t>10 5</a:t>
            </a:r>
          </a:p>
          <a:p>
            <a:r>
              <a:rPr lang="ja-JP" altLang="en-US" dirty="0">
                <a:ea typeface="ＭＳ Ｐゴシック"/>
                <a:cs typeface="Calibri"/>
              </a:rPr>
              <a:t>3 0</a:t>
            </a:r>
          </a:p>
          <a:p>
            <a:r>
              <a:rPr lang="ja-JP" altLang="en-US" dirty="0">
                <a:ea typeface="ＭＳ Ｐゴシック"/>
                <a:cs typeface="Calibri"/>
              </a:rPr>
              <a:t>10 0</a:t>
            </a:r>
          </a:p>
          <a:p>
            <a:r>
              <a:rPr lang="ja-JP" altLang="en-US" dirty="0">
                <a:ea typeface="ＭＳ Ｐゴシック"/>
                <a:cs typeface="Calibri"/>
              </a:rPr>
              <a:t>1 3</a:t>
            </a:r>
          </a:p>
          <a:p>
            <a:r>
              <a:rPr lang="ja-JP" altLang="en-US" dirty="0">
                <a:ea typeface="ＭＳ Ｐゴシック"/>
                <a:cs typeface="Calibri"/>
              </a:rPr>
              <a:t>2 4</a:t>
            </a:r>
          </a:p>
          <a:p>
            <a:r>
              <a:rPr lang="ja-JP" altLang="en-US" dirty="0">
                <a:ea typeface="ＭＳ Ｐゴシック"/>
                <a:cs typeface="Calibri"/>
              </a:rPr>
              <a:t>2 5</a:t>
            </a:r>
          </a:p>
          <a:p>
            <a:r>
              <a:rPr lang="ja-JP" altLang="en-US" dirty="0">
                <a:ea typeface="ＭＳ Ｐゴシック"/>
                <a:cs typeface="Calibri"/>
              </a:rPr>
              <a:t>4 5</a:t>
            </a:r>
          </a:p>
          <a:p>
            <a:r>
              <a:rPr lang="ja-JP" altLang="en-US" dirty="0">
                <a:ea typeface="ＭＳ Ｐゴシック"/>
                <a:cs typeface="Calibri"/>
              </a:rPr>
              <a:t>1 4 1</a:t>
            </a:r>
          </a:p>
        </p:txBody>
      </p:sp>
      <p:pic>
        <p:nvPicPr>
          <p:cNvPr id="5" name="Picture 5">
            <a:extLst>
              <a:ext uri="{FF2B5EF4-FFF2-40B4-BE49-F238E27FC236}">
                <a16:creationId xmlns:a16="http://schemas.microsoft.com/office/drawing/2014/main" id="{DC0A0FE3-B3B4-489D-94C8-52970FBE22E9}"/>
              </a:ext>
            </a:extLst>
          </p:cNvPr>
          <p:cNvPicPr>
            <a:picLocks noChangeAspect="1"/>
          </p:cNvPicPr>
          <p:nvPr/>
        </p:nvPicPr>
        <p:blipFill>
          <a:blip r:embed="rId2"/>
          <a:stretch>
            <a:fillRect/>
          </a:stretch>
        </p:blipFill>
        <p:spPr>
          <a:xfrm>
            <a:off x="4724400" y="2207575"/>
            <a:ext cx="2743200" cy="2442850"/>
          </a:xfrm>
          <a:prstGeom prst="rect">
            <a:avLst/>
          </a:prstGeom>
        </p:spPr>
      </p:pic>
      <p:sp>
        <p:nvSpPr>
          <p:cNvPr id="7" name="TextBox 6">
            <a:extLst>
              <a:ext uri="{FF2B5EF4-FFF2-40B4-BE49-F238E27FC236}">
                <a16:creationId xmlns:a16="http://schemas.microsoft.com/office/drawing/2014/main" id="{6B86B349-1CAC-44A6-A426-B17783DD13A0}"/>
              </a:ext>
            </a:extLst>
          </p:cNvPr>
          <p:cNvSpPr txBox="1"/>
          <p:nvPr/>
        </p:nvSpPr>
        <p:spPr>
          <a:xfrm>
            <a:off x="7923558" y="202634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出力</a:t>
            </a:r>
          </a:p>
          <a:p>
            <a:r>
              <a:rPr lang="ja-JP">
                <a:ea typeface="+mn-lt"/>
                <a:cs typeface="+mn-lt"/>
              </a:rPr>
              <a:t>最短経路:8.00000</a:t>
            </a:r>
            <a:endParaRPr lang="ja-JP"/>
          </a:p>
          <a:p>
            <a:r>
              <a:rPr lang="ja-JP">
                <a:ea typeface="+mn-lt"/>
                <a:cs typeface="+mn-lt"/>
              </a:rPr>
              <a:t>経路:1-&gt; C1-&gt; 4</a:t>
            </a:r>
            <a:endParaRPr lang="ja-JP"/>
          </a:p>
          <a:p>
            <a:endParaRPr lang="ja-JP"/>
          </a:p>
          <a:p>
            <a:endParaRPr lang="ja-JP"/>
          </a:p>
        </p:txBody>
      </p:sp>
      <p:sp>
        <p:nvSpPr>
          <p:cNvPr id="8" name="TextBox 7">
            <a:extLst>
              <a:ext uri="{FF2B5EF4-FFF2-40B4-BE49-F238E27FC236}">
                <a16:creationId xmlns:a16="http://schemas.microsoft.com/office/drawing/2014/main" id="{3763CF25-F10C-4742-A63B-1B0E7E14B727}"/>
              </a:ext>
            </a:extLst>
          </p:cNvPr>
          <p:cNvSpPr txBox="1"/>
          <p:nvPr/>
        </p:nvSpPr>
        <p:spPr>
          <a:xfrm>
            <a:off x="3697357" y="5171661"/>
            <a:ext cx="40518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結果</a:t>
            </a:r>
          </a:p>
          <a:p>
            <a:r>
              <a:rPr lang="ja-JP" altLang="en-US">
                <a:ea typeface="ＭＳ Ｐゴシック"/>
                <a:cs typeface="Calibri"/>
              </a:rPr>
              <a:t>通常のケースの場合、滞りなく実行できる。</a:t>
            </a:r>
            <a:endParaRPr lang="ja-JP" altLang="en-US" dirty="0">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329095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D2131E-2E63-4C7C-A769-7F2010948DCE}"/>
              </a:ext>
            </a:extLst>
          </p:cNvPr>
          <p:cNvSpPr>
            <a:spLocks noGrp="1"/>
          </p:cNvSpPr>
          <p:nvPr>
            <p:ph type="ctrTitle"/>
          </p:nvPr>
        </p:nvSpPr>
        <p:spPr>
          <a:xfrm>
            <a:off x="1474304" y="360363"/>
            <a:ext cx="9144000" cy="996122"/>
          </a:xfrm>
        </p:spPr>
        <p:txBody>
          <a:bodyPr>
            <a:normAutofit/>
          </a:bodyPr>
          <a:lstStyle/>
          <a:p>
            <a:r>
              <a:rPr lang="ja-JP" altLang="en-US">
                <a:ea typeface="ＭＳ Ｐゴシック"/>
                <a:cs typeface="Calibri Light"/>
              </a:rPr>
              <a:t>テストデータ(例外的1)</a:t>
            </a:r>
            <a:endParaRPr kumimoji="1" lang="ja-JP" altLang="en-US"/>
          </a:p>
        </p:txBody>
      </p:sp>
      <p:sp>
        <p:nvSpPr>
          <p:cNvPr id="8" name="TextBox 7">
            <a:extLst>
              <a:ext uri="{FF2B5EF4-FFF2-40B4-BE49-F238E27FC236}">
                <a16:creationId xmlns:a16="http://schemas.microsoft.com/office/drawing/2014/main" id="{FF3BB2F0-681D-407C-9F30-41DAF33050B7}"/>
              </a:ext>
            </a:extLst>
          </p:cNvPr>
          <p:cNvSpPr txBox="1"/>
          <p:nvPr/>
        </p:nvSpPr>
        <p:spPr>
          <a:xfrm>
            <a:off x="616226" y="1502465"/>
            <a:ext cx="27432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例外的な入力パターン</a:t>
            </a:r>
          </a:p>
          <a:p>
            <a:endParaRPr lang="ja-JP" altLang="en-US" dirty="0">
              <a:ea typeface="ＭＳ Ｐゴシック"/>
              <a:cs typeface="Calibri"/>
            </a:endParaRPr>
          </a:p>
          <a:p>
            <a:r>
              <a:rPr lang="ja-JP" altLang="en-US" dirty="0">
                <a:ea typeface="ＭＳ Ｐゴシック"/>
                <a:cs typeface="Calibri"/>
              </a:rPr>
              <a:t>7 6 0 3</a:t>
            </a:r>
          </a:p>
          <a:p>
            <a:r>
              <a:rPr lang="ja-JP" altLang="en-US" dirty="0">
                <a:ea typeface="ＭＳ Ｐゴシック"/>
                <a:cs typeface="Calibri"/>
              </a:rPr>
              <a:t>3 5</a:t>
            </a:r>
          </a:p>
          <a:p>
            <a:r>
              <a:rPr lang="ja-JP" altLang="en-US" dirty="0">
                <a:ea typeface="ＭＳ Ｐゴシック"/>
                <a:cs typeface="Calibri"/>
              </a:rPr>
              <a:t>2 2</a:t>
            </a:r>
          </a:p>
          <a:p>
            <a:r>
              <a:rPr lang="ja-JP" altLang="en-US" dirty="0">
                <a:ea typeface="ＭＳ Ｐゴシック"/>
                <a:cs typeface="Calibri"/>
              </a:rPr>
              <a:t>4 7</a:t>
            </a:r>
          </a:p>
          <a:p>
            <a:r>
              <a:rPr lang="ja-JP" altLang="en-US" dirty="0">
                <a:ea typeface="ＭＳ Ｐゴシック"/>
                <a:cs typeface="Calibri"/>
              </a:rPr>
              <a:t>5 1</a:t>
            </a:r>
          </a:p>
          <a:p>
            <a:r>
              <a:rPr lang="ja-JP" altLang="en-US" dirty="0">
                <a:ea typeface="ＭＳ Ｐゴシック"/>
                <a:cs typeface="Calibri"/>
              </a:rPr>
              <a:t>9 8</a:t>
            </a:r>
          </a:p>
          <a:p>
            <a:r>
              <a:rPr lang="ja-JP" altLang="en-US" dirty="0">
                <a:ea typeface="ＭＳ Ｐゴシック"/>
                <a:cs typeface="Calibri"/>
              </a:rPr>
              <a:t>4 15</a:t>
            </a:r>
          </a:p>
          <a:p>
            <a:r>
              <a:rPr lang="ja-JP" altLang="en-US" dirty="0">
                <a:ea typeface="ＭＳ Ｐゴシック"/>
                <a:cs typeface="Calibri"/>
              </a:rPr>
              <a:t>5 5</a:t>
            </a:r>
          </a:p>
          <a:p>
            <a:r>
              <a:rPr lang="ja-JP" altLang="en-US" dirty="0">
                <a:ea typeface="ＭＳ Ｐゴシック"/>
                <a:cs typeface="Calibri"/>
              </a:rPr>
              <a:t>1 5</a:t>
            </a:r>
          </a:p>
          <a:p>
            <a:r>
              <a:rPr lang="ja-JP" altLang="en-US" dirty="0">
                <a:ea typeface="ＭＳ Ｐゴシック"/>
                <a:cs typeface="Calibri"/>
              </a:rPr>
              <a:t>1 4</a:t>
            </a:r>
          </a:p>
          <a:p>
            <a:r>
              <a:rPr lang="ja-JP" altLang="en-US" dirty="0">
                <a:ea typeface="ＭＳ Ｐゴシック"/>
                <a:cs typeface="Calibri"/>
              </a:rPr>
              <a:t>2 5</a:t>
            </a:r>
          </a:p>
          <a:p>
            <a:r>
              <a:rPr lang="ja-JP" altLang="en-US" dirty="0">
                <a:ea typeface="ＭＳ Ｐゴシック"/>
                <a:cs typeface="Calibri"/>
              </a:rPr>
              <a:t>3 6</a:t>
            </a:r>
          </a:p>
          <a:p>
            <a:r>
              <a:rPr lang="ja-JP" altLang="en-US" dirty="0">
                <a:ea typeface="ＭＳ Ｐゴシック"/>
                <a:cs typeface="Calibri"/>
              </a:rPr>
              <a:t>4 7</a:t>
            </a:r>
          </a:p>
          <a:p>
            <a:r>
              <a:rPr lang="ja-JP" altLang="en-US" dirty="0">
                <a:ea typeface="ＭＳ Ｐゴシック"/>
                <a:cs typeface="Calibri"/>
              </a:rPr>
              <a:t>4 5</a:t>
            </a:r>
          </a:p>
          <a:p>
            <a:r>
              <a:rPr lang="ja-JP" altLang="en-US" dirty="0">
                <a:ea typeface="ＭＳ Ｐゴシック"/>
                <a:cs typeface="Calibri"/>
              </a:rPr>
              <a:t>6 7 1</a:t>
            </a:r>
          </a:p>
          <a:p>
            <a:r>
              <a:rPr lang="ja-JP" altLang="en-US" dirty="0">
                <a:ea typeface="ＭＳ Ｐゴシック"/>
                <a:cs typeface="Calibri"/>
              </a:rPr>
              <a:t>2 5 1</a:t>
            </a:r>
          </a:p>
          <a:p>
            <a:r>
              <a:rPr lang="ja-JP" altLang="en-US" dirty="0">
                <a:ea typeface="ＭＳ Ｐゴシック"/>
                <a:cs typeface="Calibri"/>
              </a:rPr>
              <a:t>4 1 1</a:t>
            </a:r>
          </a:p>
        </p:txBody>
      </p:sp>
      <p:pic>
        <p:nvPicPr>
          <p:cNvPr id="9" name="Picture 9" descr="地図, スクリーンショット が含まれている画像&#10;&#10;非常に高い精度で生成された説明">
            <a:extLst>
              <a:ext uri="{FF2B5EF4-FFF2-40B4-BE49-F238E27FC236}">
                <a16:creationId xmlns:a16="http://schemas.microsoft.com/office/drawing/2014/main" id="{FBB57142-30FB-412D-AD95-6CD9650BC81E}"/>
              </a:ext>
            </a:extLst>
          </p:cNvPr>
          <p:cNvPicPr>
            <a:picLocks noChangeAspect="1"/>
          </p:cNvPicPr>
          <p:nvPr/>
        </p:nvPicPr>
        <p:blipFill rotWithShape="1">
          <a:blip r:embed="rId2"/>
          <a:srcRect l="23844" t="16450" r="243"/>
          <a:stretch/>
        </p:blipFill>
        <p:spPr>
          <a:xfrm>
            <a:off x="3498153" y="1673249"/>
            <a:ext cx="5108030" cy="3164672"/>
          </a:xfrm>
          <a:prstGeom prst="rect">
            <a:avLst/>
          </a:prstGeom>
        </p:spPr>
      </p:pic>
      <p:sp>
        <p:nvSpPr>
          <p:cNvPr id="11" name="TextBox 10">
            <a:extLst>
              <a:ext uri="{FF2B5EF4-FFF2-40B4-BE49-F238E27FC236}">
                <a16:creationId xmlns:a16="http://schemas.microsoft.com/office/drawing/2014/main" id="{41084B2C-AB12-4ADB-A6AA-7B062ADF1705}"/>
              </a:ext>
            </a:extLst>
          </p:cNvPr>
          <p:cNvSpPr txBox="1"/>
          <p:nvPr/>
        </p:nvSpPr>
        <p:spPr>
          <a:xfrm>
            <a:off x="8677275" y="1951796"/>
            <a:ext cx="27431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互いに到達できない地点が一つでもあると、全ての出力がNAになる。</a:t>
            </a:r>
            <a:endParaRPr lang="ja-JP" altLang="en-US" dirty="0">
              <a:ea typeface="ＭＳ Ｐゴシック"/>
              <a:cs typeface="Calibri"/>
            </a:endParaRPr>
          </a:p>
          <a:p>
            <a:endParaRPr lang="ja-JP" altLang="en-US" dirty="0">
              <a:ea typeface="ＭＳ Ｐゴシック"/>
              <a:cs typeface="Calibri"/>
            </a:endParaRPr>
          </a:p>
          <a:p>
            <a:r>
              <a:rPr lang="ja-JP" altLang="en-US">
                <a:ea typeface="ＭＳ Ｐゴシック"/>
                <a:cs typeface="Calibri"/>
              </a:rPr>
              <a:t>出力</a:t>
            </a:r>
          </a:p>
          <a:p>
            <a:r>
              <a:rPr lang="ja-JP" altLang="en-US">
                <a:ea typeface="ＭＳ Ｐゴシック"/>
                <a:cs typeface="Calibri"/>
              </a:rPr>
              <a:t>NA</a:t>
            </a:r>
            <a:endParaRPr lang="ja-JP" altLang="en-US" dirty="0">
              <a:ea typeface="ＭＳ Ｐゴシック"/>
              <a:cs typeface="Calibri"/>
            </a:endParaRPr>
          </a:p>
          <a:p>
            <a:r>
              <a:rPr lang="ja-JP" altLang="en-US">
                <a:ea typeface="ＭＳ Ｐゴシック"/>
                <a:cs typeface="Calibri"/>
              </a:rPr>
              <a:t>NA</a:t>
            </a:r>
            <a:endParaRPr lang="ja-JP" altLang="en-US" dirty="0">
              <a:ea typeface="ＭＳ Ｐゴシック"/>
              <a:cs typeface="Calibri"/>
            </a:endParaRPr>
          </a:p>
          <a:p>
            <a:r>
              <a:rPr lang="ja-JP" altLang="en-US">
                <a:ea typeface="ＭＳ Ｐゴシック"/>
                <a:cs typeface="Calibri"/>
              </a:rPr>
              <a:t>NA</a:t>
            </a:r>
            <a:endParaRPr lang="ja-JP" altLang="en-US" dirty="0">
              <a:ea typeface="ＭＳ Ｐゴシック"/>
              <a:cs typeface="Calibri"/>
            </a:endParaRPr>
          </a:p>
        </p:txBody>
      </p:sp>
    </p:spTree>
    <p:extLst>
      <p:ext uri="{BB962C8B-B14F-4D97-AF65-F5344CB8AC3E}">
        <p14:creationId xmlns:p14="http://schemas.microsoft.com/office/powerpoint/2010/main" val="316619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A94B27-8AC4-480A-B94C-0AE6106D3A2C}"/>
              </a:ext>
            </a:extLst>
          </p:cNvPr>
          <p:cNvSpPr txBox="1">
            <a:spLocks/>
          </p:cNvSpPr>
          <p:nvPr/>
        </p:nvSpPr>
        <p:spPr>
          <a:xfrm>
            <a:off x="1474304" y="360363"/>
            <a:ext cx="9144000" cy="9961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a:ea typeface="ＭＳ Ｐゴシック"/>
                <a:cs typeface="Calibri Light"/>
              </a:rPr>
              <a:t>テストデータ(例外的2)</a:t>
            </a:r>
            <a:endParaRPr lang="ja-JP" altLang="en-US">
              <a:ea typeface="ＭＳ Ｐゴシック" panose="020B0600070205080204" pitchFamily="34" charset="-128"/>
              <a:cs typeface="Calibri Light"/>
            </a:endParaRPr>
          </a:p>
        </p:txBody>
      </p:sp>
      <p:sp>
        <p:nvSpPr>
          <p:cNvPr id="6" name="TextBox 5">
            <a:extLst>
              <a:ext uri="{FF2B5EF4-FFF2-40B4-BE49-F238E27FC236}">
                <a16:creationId xmlns:a16="http://schemas.microsoft.com/office/drawing/2014/main" id="{E69ABC38-BF66-42DB-AFBB-C9BDFE2632E8}"/>
              </a:ext>
            </a:extLst>
          </p:cNvPr>
          <p:cNvSpPr txBox="1"/>
          <p:nvPr/>
        </p:nvSpPr>
        <p:spPr>
          <a:xfrm>
            <a:off x="682487" y="1610139"/>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ＭＳ Ｐゴシック"/>
                <a:cs typeface="Calibri"/>
              </a:rPr>
              <a:t>5 5 0 2</a:t>
            </a:r>
          </a:p>
          <a:p>
            <a:r>
              <a:rPr lang="ja-JP" altLang="en-US" dirty="0">
                <a:ea typeface="ＭＳ Ｐゴシック"/>
                <a:cs typeface="Calibri"/>
              </a:rPr>
              <a:t>3 5</a:t>
            </a:r>
          </a:p>
          <a:p>
            <a:r>
              <a:rPr lang="ja-JP" altLang="en-US" dirty="0">
                <a:ea typeface="ＭＳ Ｐゴシック"/>
                <a:cs typeface="Calibri"/>
              </a:rPr>
              <a:t>2 2</a:t>
            </a:r>
          </a:p>
          <a:p>
            <a:r>
              <a:rPr lang="ja-JP" altLang="en-US" dirty="0">
                <a:ea typeface="ＭＳ Ｐゴシック"/>
                <a:cs typeface="Calibri"/>
              </a:rPr>
              <a:t>5 6</a:t>
            </a:r>
          </a:p>
          <a:p>
            <a:r>
              <a:rPr lang="ja-JP" altLang="en-US" dirty="0">
                <a:ea typeface="ＭＳ Ｐゴシック"/>
                <a:cs typeface="Calibri"/>
              </a:rPr>
              <a:t>5 1</a:t>
            </a:r>
          </a:p>
          <a:p>
            <a:r>
              <a:rPr lang="ja-JP" altLang="en-US" dirty="0">
                <a:ea typeface="ＭＳ Ｐゴシック"/>
                <a:cs typeface="Calibri"/>
              </a:rPr>
              <a:t>9 8</a:t>
            </a:r>
          </a:p>
          <a:p>
            <a:r>
              <a:rPr lang="ja-JP" altLang="en-US" dirty="0">
                <a:ea typeface="ＭＳ Ｐゴシック"/>
                <a:cs typeface="Calibri"/>
              </a:rPr>
              <a:t>1 4</a:t>
            </a:r>
          </a:p>
          <a:p>
            <a:r>
              <a:rPr lang="ja-JP" altLang="en-US" dirty="0">
                <a:ea typeface="ＭＳ Ｐゴシック"/>
                <a:cs typeface="Calibri"/>
              </a:rPr>
              <a:t>1 5</a:t>
            </a:r>
          </a:p>
          <a:p>
            <a:r>
              <a:rPr lang="ja-JP" altLang="en-US" dirty="0">
                <a:ea typeface="ＭＳ Ｐゴシック"/>
                <a:cs typeface="Calibri"/>
              </a:rPr>
              <a:t>2 5</a:t>
            </a:r>
          </a:p>
          <a:p>
            <a:r>
              <a:rPr lang="ja-JP" altLang="en-US" dirty="0">
                <a:ea typeface="ＭＳ Ｐゴシック"/>
                <a:cs typeface="Calibri"/>
              </a:rPr>
              <a:t>3 4</a:t>
            </a:r>
          </a:p>
          <a:p>
            <a:r>
              <a:rPr lang="ja-JP" altLang="en-US" dirty="0">
                <a:ea typeface="ＭＳ Ｐゴシック"/>
                <a:cs typeface="Calibri"/>
              </a:rPr>
              <a:t>4 5</a:t>
            </a:r>
          </a:p>
          <a:p>
            <a:r>
              <a:rPr lang="ja-JP" altLang="en-US" dirty="0">
                <a:ea typeface="ＭＳ Ｐゴシック"/>
                <a:cs typeface="Calibri"/>
              </a:rPr>
              <a:t>1 2 1</a:t>
            </a:r>
          </a:p>
          <a:p>
            <a:r>
              <a:rPr lang="ja-JP" altLang="en-US" dirty="0">
                <a:ea typeface="ＭＳ Ｐゴシック"/>
                <a:cs typeface="Calibri"/>
              </a:rPr>
              <a:t>2 5 1</a:t>
            </a:r>
          </a:p>
          <a:p>
            <a:endParaRPr lang="ja-JP" altLang="en-US" dirty="0">
              <a:ea typeface="ＭＳ Ｐゴシック"/>
              <a:cs typeface="Calibri"/>
            </a:endParaRPr>
          </a:p>
        </p:txBody>
      </p:sp>
      <p:pic>
        <p:nvPicPr>
          <p:cNvPr id="9" name="Picture 9" descr="地図, テキスト が含まれている画像&#10;&#10;高い精度で生成された説明">
            <a:extLst>
              <a:ext uri="{FF2B5EF4-FFF2-40B4-BE49-F238E27FC236}">
                <a16:creationId xmlns:a16="http://schemas.microsoft.com/office/drawing/2014/main" id="{AAD09A95-18C2-4D92-AD5C-00CE32B8BA41}"/>
              </a:ext>
            </a:extLst>
          </p:cNvPr>
          <p:cNvPicPr>
            <a:picLocks noChangeAspect="1"/>
          </p:cNvPicPr>
          <p:nvPr/>
        </p:nvPicPr>
        <p:blipFill rotWithShape="1">
          <a:blip r:embed="rId2"/>
          <a:srcRect l="35650" t="44920" r="-302" b="535"/>
          <a:stretch/>
        </p:blipFill>
        <p:spPr>
          <a:xfrm>
            <a:off x="2355575" y="1779519"/>
            <a:ext cx="5119725" cy="2415362"/>
          </a:xfrm>
          <a:prstGeom prst="rect">
            <a:avLst/>
          </a:prstGeom>
        </p:spPr>
      </p:pic>
      <p:sp>
        <p:nvSpPr>
          <p:cNvPr id="11" name="TextBox 10">
            <a:extLst>
              <a:ext uri="{FF2B5EF4-FFF2-40B4-BE49-F238E27FC236}">
                <a16:creationId xmlns:a16="http://schemas.microsoft.com/office/drawing/2014/main" id="{2647B9A3-E941-4E87-AD01-585E795180EC}"/>
              </a:ext>
            </a:extLst>
          </p:cNvPr>
          <p:cNvSpPr txBox="1"/>
          <p:nvPr/>
        </p:nvSpPr>
        <p:spPr>
          <a:xfrm>
            <a:off x="8279710" y="1984927"/>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一つでも三つ以上の複数の点が交わる場所があると、交差地点の検出がうまくできなくなってしまう。</a:t>
            </a:r>
          </a:p>
          <a:p>
            <a:endParaRPr lang="ja-JP" altLang="en-US" dirty="0">
              <a:ea typeface="ＭＳ Ｐゴシック"/>
              <a:cs typeface="Calibri"/>
            </a:endParaRPr>
          </a:p>
          <a:p>
            <a:r>
              <a:rPr lang="ja-JP" altLang="en-US">
                <a:ea typeface="ＭＳ Ｐゴシック"/>
                <a:cs typeface="Calibri"/>
              </a:rPr>
              <a:t>出力</a:t>
            </a:r>
          </a:p>
          <a:p>
            <a:r>
              <a:rPr lang="ja-JP" altLang="en-US">
                <a:ea typeface="ＭＳ Ｐゴシック"/>
                <a:cs typeface="Calibri"/>
              </a:rPr>
              <a:t>経路：1-&gt;4-&gt;C1-&gt;2</a:t>
            </a:r>
          </a:p>
          <a:p>
            <a:r>
              <a:rPr lang="ja-JP" altLang="en-US">
                <a:ea typeface="ＭＳ Ｐゴシック"/>
                <a:cs typeface="Calibri"/>
              </a:rPr>
              <a:t>経路：2-&gt;C1-&gt;5(C2を通っていない)</a:t>
            </a:r>
          </a:p>
          <a:p>
            <a:endParaRPr lang="ja-JP" altLang="en-US" dirty="0">
              <a:ea typeface="ＭＳ Ｐゴシック"/>
              <a:cs typeface="Calibri"/>
            </a:endParaRPr>
          </a:p>
          <a:p>
            <a:endParaRPr lang="ja-JP" altLang="en-US" dirty="0">
              <a:ea typeface="ＭＳ Ｐゴシック"/>
              <a:cs typeface="Calibri"/>
            </a:endParaRPr>
          </a:p>
        </p:txBody>
      </p:sp>
      <p:sp>
        <p:nvSpPr>
          <p:cNvPr id="12" name="TextBox 11">
            <a:extLst>
              <a:ext uri="{FF2B5EF4-FFF2-40B4-BE49-F238E27FC236}">
                <a16:creationId xmlns:a16="http://schemas.microsoft.com/office/drawing/2014/main" id="{DCBD4266-FDA9-4BF6-8BF0-5C9A816492A3}"/>
              </a:ext>
            </a:extLst>
          </p:cNvPr>
          <p:cNvSpPr txBox="1"/>
          <p:nvPr/>
        </p:nvSpPr>
        <p:spPr>
          <a:xfrm>
            <a:off x="2359716" y="5034998"/>
            <a:ext cx="92367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　以上、成功した通常のテストデータ一つと、課題の残るテストデータ二つをしょうかいしました。</a:t>
            </a:r>
          </a:p>
          <a:p>
            <a:r>
              <a:rPr lang="ja-JP" altLang="en-US">
                <a:ea typeface="ＭＳ Ｐゴシック"/>
                <a:cs typeface="Calibri"/>
              </a:rPr>
              <a:t>　これからの課題として、これら二つの例外的処理をうまくできるようにデバッグする必要があります。</a:t>
            </a:r>
            <a:endParaRPr lang="ja-JP" altLang="en-US" dirty="0">
              <a:ea typeface="ＭＳ Ｐゴシック"/>
              <a:cs typeface="Calibri"/>
            </a:endParaRPr>
          </a:p>
        </p:txBody>
      </p:sp>
    </p:spTree>
    <p:extLst>
      <p:ext uri="{BB962C8B-B14F-4D97-AF65-F5344CB8AC3E}">
        <p14:creationId xmlns:p14="http://schemas.microsoft.com/office/powerpoint/2010/main" val="30047631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テーマ</vt:lpstr>
      <vt:lpstr>ソフトウェア総合演習I 中間レビュー</vt:lpstr>
      <vt:lpstr>各メンバーの役割と貢献度</vt:lpstr>
      <vt:lpstr>PowerPoint Presentation</vt:lpstr>
      <vt:lpstr>PowerPoint Presentation</vt:lpstr>
      <vt:lpstr>Phase1のソースコード</vt:lpstr>
      <vt:lpstr>アルゴリズムの解説</vt:lpstr>
      <vt:lpstr>テストデータ(1)</vt:lpstr>
      <vt:lpstr>テストデータ(例外的1)</vt:lpstr>
      <vt:lpstr>PowerPoint Presentation</vt:lpstr>
      <vt:lpstr>今後の計画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ソフトウェア総合演習I</dc:title>
  <dc:creator/>
  <cp:lastModifiedBy/>
  <cp:revision>568</cp:revision>
  <dcterms:created xsi:type="dcterms:W3CDTF">2012-07-27T23:28:17Z</dcterms:created>
  <dcterms:modified xsi:type="dcterms:W3CDTF">2019-05-29T03:27:58Z</dcterms:modified>
</cp:coreProperties>
</file>