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2"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2019/5/28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849106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2019/5/28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575747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2019/5/28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950866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2019/5/28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040515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2019/5/28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4083904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t>2019/5/28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1395402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0E02A643-9BB0-4E02-80B2-2C0A5E5D738E}" type="datetimeFigureOut">
              <a:rPr kumimoji="1" lang="ja-JP" altLang="en-US" smtClean="0"/>
              <a:t>2019/5/28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797884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0E02A643-9BB0-4E02-80B2-2C0A5E5D738E}" type="datetimeFigureOut">
              <a:rPr kumimoji="1" lang="ja-JP" altLang="en-US" smtClean="0"/>
              <a:t>2019/5/28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539588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E02A643-9BB0-4E02-80B2-2C0A5E5D738E}" type="datetimeFigureOut">
              <a:rPr kumimoji="1" lang="ja-JP" altLang="en-US" smtClean="0"/>
              <a:t>2019/5/28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042860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t>2019/5/28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888451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t>2019/5/28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189387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02A643-9BB0-4E02-80B2-2C0A5E5D738E}" type="datetimeFigureOut">
              <a:rPr kumimoji="1" lang="ja-JP" altLang="en-US" smtClean="0"/>
              <a:t>2019/5/28</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907289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ea typeface="+mj-lt"/>
                <a:cs typeface="+mj-lt"/>
              </a:rPr>
              <a:t>ソフトウェア総合演習I</a:t>
            </a:r>
            <a:br>
              <a:rPr lang="ja-JP" altLang="en-US" dirty="0">
                <a:ea typeface="+mj-lt"/>
                <a:cs typeface="+mj-lt"/>
              </a:rPr>
            </a:br>
            <a:r>
              <a:rPr lang="ja-JP">
                <a:ea typeface="ＭＳ Ｐゴシック"/>
                <a:cs typeface="Calibri Light"/>
              </a:rPr>
              <a:t>中</a:t>
            </a:r>
            <a:r>
              <a:rPr lang="ja-JP" altLang="en-US">
                <a:ea typeface="ＭＳ Ｐゴシック"/>
                <a:cs typeface="Calibri Light"/>
              </a:rPr>
              <a:t>間レビュー</a:t>
            </a:r>
            <a:endParaRPr lang="ja-JP"/>
          </a:p>
        </p:txBody>
      </p:sp>
      <p:sp>
        <p:nvSpPr>
          <p:cNvPr id="3" name="サブタイトル 2"/>
          <p:cNvSpPr>
            <a:spLocks noGrp="1"/>
          </p:cNvSpPr>
          <p:nvPr>
            <p:ph type="subTitle" idx="1"/>
          </p:nvPr>
        </p:nvSpPr>
        <p:spPr/>
        <p:txBody>
          <a:bodyPr vert="horz" lIns="91440" tIns="45720" rIns="91440" bIns="45720" rtlCol="0" anchor="t">
            <a:normAutofit/>
          </a:bodyPr>
          <a:lstStyle/>
          <a:p>
            <a:r>
              <a:rPr lang="ja-JP" altLang="en-US">
                <a:ea typeface="ＭＳ Ｐゴシック"/>
                <a:cs typeface="Calibri"/>
              </a:rPr>
              <a:t>チーム</a:t>
            </a:r>
          </a:p>
          <a:p>
            <a:r>
              <a:rPr lang="ja-JP" altLang="en-US">
                <a:ea typeface="ＭＳ Ｐゴシック"/>
                <a:cs typeface="Calibri"/>
              </a:rPr>
              <a:t>（仮）</a:t>
            </a:r>
            <a:endParaRPr lang="ja-JP" altLang="en-US" dirty="0">
              <a:ea typeface="ＭＳ Ｐゴシック"/>
              <a:cs typeface="Calibri"/>
            </a:endParaRPr>
          </a:p>
        </p:txBody>
      </p:sp>
    </p:spTree>
    <p:extLst>
      <p:ext uri="{BB962C8B-B14F-4D97-AF65-F5344CB8AC3E}">
        <p14:creationId xmlns:p14="http://schemas.microsoft.com/office/powerpoint/2010/main" val="2128380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E83E3-FFA8-4347-A923-EE27DB3F103B}"/>
              </a:ext>
            </a:extLst>
          </p:cNvPr>
          <p:cNvSpPr>
            <a:spLocks noGrp="1"/>
          </p:cNvSpPr>
          <p:nvPr>
            <p:ph type="ctrTitle"/>
          </p:nvPr>
        </p:nvSpPr>
        <p:spPr>
          <a:xfrm>
            <a:off x="1524000" y="1122363"/>
            <a:ext cx="9144000" cy="1045818"/>
          </a:xfrm>
        </p:spPr>
        <p:txBody>
          <a:bodyPr/>
          <a:lstStyle/>
          <a:p>
            <a:r>
              <a:rPr lang="ja-JP" altLang="en-US">
                <a:ea typeface="ＭＳ Ｐゴシック"/>
                <a:cs typeface="Calibri Light"/>
              </a:rPr>
              <a:t>今後の計画</a:t>
            </a:r>
            <a:endParaRPr kumimoji="1" lang="ja-JP" altLang="en-US"/>
          </a:p>
        </p:txBody>
      </p:sp>
      <p:sp>
        <p:nvSpPr>
          <p:cNvPr id="3" name="Subtitle 2">
            <a:extLst>
              <a:ext uri="{FF2B5EF4-FFF2-40B4-BE49-F238E27FC236}">
                <a16:creationId xmlns:a16="http://schemas.microsoft.com/office/drawing/2014/main" id="{134D7446-F282-49AC-97DE-46F4865E50E8}"/>
              </a:ext>
            </a:extLst>
          </p:cNvPr>
          <p:cNvSpPr>
            <a:spLocks noGrp="1"/>
          </p:cNvSpPr>
          <p:nvPr>
            <p:ph type="subTitle" idx="1"/>
          </p:nvPr>
        </p:nvSpPr>
        <p:spPr/>
        <p:txBody>
          <a:bodyPr vert="horz" lIns="91440" tIns="45720" rIns="91440" bIns="45720" rtlCol="0" anchor="t">
            <a:normAutofit/>
          </a:bodyPr>
          <a:lstStyle/>
          <a:p>
            <a:r>
              <a:rPr lang="ja-JP" altLang="en-US">
                <a:ea typeface="ＭＳ Ｐゴシック"/>
                <a:cs typeface="Calibri"/>
              </a:rPr>
              <a:t>当面の課題として、Phase2のデバッグを終わらせる。</a:t>
            </a:r>
            <a:endParaRPr lang="ja-JP" altLang="en-US">
              <a:ea typeface="ＭＳ Ｐゴシック" panose="020B0600070205080204" pitchFamily="34" charset="-128"/>
              <a:cs typeface="Calibri"/>
            </a:endParaRPr>
          </a:p>
          <a:p>
            <a:r>
              <a:rPr lang="ja-JP" altLang="en-US">
                <a:ea typeface="ＭＳ Ｐゴシック"/>
                <a:cs typeface="Calibri"/>
              </a:rPr>
              <a:t>それと並行し、Phase1で、例外処理のデバッグを終わらせる。</a:t>
            </a:r>
            <a:endParaRPr lang="ja-JP" altLang="en-US" dirty="0">
              <a:ea typeface="ＭＳ Ｐゴシック"/>
              <a:cs typeface="Calibri"/>
            </a:endParaRPr>
          </a:p>
          <a:p>
            <a:r>
              <a:rPr lang="ja-JP" altLang="en-US">
                <a:ea typeface="ＭＳ Ｐゴシック"/>
                <a:cs typeface="Calibri"/>
              </a:rPr>
              <a:t>それが完了次第、Phase3の開発に移る。</a:t>
            </a:r>
            <a:endParaRPr lang="ja-JP" altLang="en-US" dirty="0">
              <a:ea typeface="ＭＳ Ｐゴシック"/>
              <a:cs typeface="Calibri"/>
            </a:endParaRPr>
          </a:p>
        </p:txBody>
      </p:sp>
    </p:spTree>
    <p:extLst>
      <p:ext uri="{BB962C8B-B14F-4D97-AF65-F5344CB8AC3E}">
        <p14:creationId xmlns:p14="http://schemas.microsoft.com/office/powerpoint/2010/main" val="2214377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C27BF-5F1B-41D4-B282-A7D91CE41382}"/>
              </a:ext>
            </a:extLst>
          </p:cNvPr>
          <p:cNvSpPr>
            <a:spLocks noGrp="1"/>
          </p:cNvSpPr>
          <p:nvPr>
            <p:ph type="title"/>
          </p:nvPr>
        </p:nvSpPr>
        <p:spPr/>
        <p:txBody>
          <a:bodyPr/>
          <a:lstStyle/>
          <a:p>
            <a:r>
              <a:rPr lang="ja-JP" altLang="en-US">
                <a:ea typeface="ＭＳ Ｐゴシック"/>
                <a:cs typeface="Calibri Light"/>
              </a:rPr>
              <a:t>各メンバーの役割と貢献度</a:t>
            </a:r>
            <a:endParaRPr kumimoji="1" lang="ja-JP" altLang="en-US"/>
          </a:p>
        </p:txBody>
      </p:sp>
      <p:sp>
        <p:nvSpPr>
          <p:cNvPr id="3" name="Content Placeholder 2">
            <a:extLst>
              <a:ext uri="{FF2B5EF4-FFF2-40B4-BE49-F238E27FC236}">
                <a16:creationId xmlns:a16="http://schemas.microsoft.com/office/drawing/2014/main" id="{721BFDC3-6E6A-46FB-966F-D1AC1C1DBC5F}"/>
              </a:ext>
            </a:extLst>
          </p:cNvPr>
          <p:cNvSpPr>
            <a:spLocks noGrp="1"/>
          </p:cNvSpPr>
          <p:nvPr>
            <p:ph idx="1"/>
          </p:nvPr>
        </p:nvSpPr>
        <p:spPr/>
        <p:txBody>
          <a:bodyPr vert="horz" lIns="91440" tIns="45720" rIns="91440" bIns="45720" rtlCol="0" anchor="t">
            <a:normAutofit/>
          </a:bodyPr>
          <a:lstStyle/>
          <a:p>
            <a:r>
              <a:rPr lang="ja-JP" altLang="en-US">
                <a:ea typeface="ＭＳ Ｐゴシック"/>
                <a:cs typeface="Calibri"/>
              </a:rPr>
              <a:t>S1250111 杵鞭　俊</a:t>
            </a:r>
            <a:endParaRPr lang="ja-JP" altLang="en-US">
              <a:ea typeface="ＭＳ Ｐゴシック" panose="020B0600070205080204" pitchFamily="34" charset="-128"/>
              <a:cs typeface="Calibri"/>
            </a:endParaRPr>
          </a:p>
          <a:p>
            <a:r>
              <a:rPr lang="ja-JP" altLang="en-US">
                <a:ea typeface="ＭＳ Ｐゴシック"/>
                <a:cs typeface="Calibri"/>
              </a:rPr>
              <a:t>司令塔兼サポート。プログラムの間違いがあれば指摘した。</a:t>
            </a:r>
            <a:endParaRPr lang="ja-JP" altLang="en-US" dirty="0">
              <a:ea typeface="ＭＳ Ｐゴシック"/>
              <a:cs typeface="Calibri"/>
            </a:endParaRPr>
          </a:p>
          <a:p>
            <a:endParaRPr lang="ja-JP" altLang="en-US" dirty="0">
              <a:ea typeface="ＭＳ Ｐゴシック"/>
              <a:cs typeface="Calibri"/>
            </a:endParaRPr>
          </a:p>
          <a:p>
            <a:r>
              <a:rPr lang="ja-JP" altLang="en-US">
                <a:ea typeface="ＭＳ Ｐゴシック"/>
                <a:cs typeface="Calibri"/>
              </a:rPr>
              <a:t>S1250081 水口　裕貴</a:t>
            </a:r>
            <a:endParaRPr lang="ja-JP" altLang="en-US" dirty="0">
              <a:ea typeface="ＭＳ Ｐゴシック"/>
              <a:cs typeface="Calibri"/>
            </a:endParaRPr>
          </a:p>
          <a:p>
            <a:r>
              <a:rPr lang="ja-JP">
                <a:ea typeface="+mn-lt"/>
                <a:cs typeface="+mn-lt"/>
              </a:rPr>
              <a:t>メインでプログラムを作成。チームの要</a:t>
            </a:r>
          </a:p>
          <a:p>
            <a:endParaRPr lang="ja-JP" altLang="en-US" dirty="0">
              <a:ea typeface="ＭＳ Ｐゴシック"/>
              <a:cs typeface="Calibri"/>
            </a:endParaRPr>
          </a:p>
          <a:p>
            <a:r>
              <a:rPr lang="ja-JP" altLang="en-US">
                <a:ea typeface="ＭＳ Ｐゴシック"/>
                <a:cs typeface="Calibri"/>
              </a:rPr>
              <a:t>S1250178 田仲　早紀</a:t>
            </a:r>
          </a:p>
          <a:p>
            <a:r>
              <a:rPr lang="ja-JP" altLang="en-US">
                <a:ea typeface="ＭＳ Ｐゴシック"/>
                <a:cs typeface="Calibri"/>
              </a:rPr>
              <a:t>lldbなどのデバッグツールなど、便利な知識を提供</a:t>
            </a:r>
            <a:endParaRPr lang="ja-JP" altLang="en-US" dirty="0">
              <a:ea typeface="ＭＳ Ｐゴシック"/>
              <a:cs typeface="Calibri"/>
            </a:endParaRPr>
          </a:p>
          <a:p>
            <a:endParaRPr lang="ja-JP" altLang="en-US" dirty="0">
              <a:ea typeface="ＭＳ Ｐゴシック"/>
              <a:cs typeface="Calibri"/>
            </a:endParaRPr>
          </a:p>
        </p:txBody>
      </p:sp>
    </p:spTree>
    <p:extLst>
      <p:ext uri="{BB962C8B-B14F-4D97-AF65-F5344CB8AC3E}">
        <p14:creationId xmlns:p14="http://schemas.microsoft.com/office/powerpoint/2010/main" val="1312343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EC2FCC4-2706-43DE-91C3-E8E04F88EAE5}"/>
              </a:ext>
            </a:extLst>
          </p:cNvPr>
          <p:cNvSpPr txBox="1"/>
          <p:nvPr/>
        </p:nvSpPr>
        <p:spPr>
          <a:xfrm>
            <a:off x="483706" y="202095"/>
            <a:ext cx="11307415"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3600">
                <a:ea typeface="ＭＳ Ｐゴシック"/>
                <a:cs typeface="Calibri"/>
              </a:rPr>
              <a:t>開発環境</a:t>
            </a:r>
            <a:endParaRPr lang="ja-JP"/>
          </a:p>
          <a:p>
            <a:r>
              <a:rPr lang="ja-JP" altLang="en-US" sz="3600">
                <a:ea typeface="ＭＳ Ｐゴシック"/>
                <a:cs typeface="Calibri"/>
              </a:rPr>
              <a:t>プラットフォーム:演習室のsolarisをメインにしたLinux環境</a:t>
            </a:r>
            <a:endParaRPr lang="ja-JP"/>
          </a:p>
          <a:p>
            <a:r>
              <a:rPr lang="ja-JP" altLang="en-US" sz="3600">
                <a:ea typeface="ＭＳ Ｐゴシック"/>
                <a:cs typeface="Calibri"/>
              </a:rPr>
              <a:t>　　　　足りない機能を補うためにmacも使用。</a:t>
            </a:r>
            <a:endParaRPr lang="ja-JP" altLang="en-US" sz="3600" dirty="0">
              <a:ea typeface="ＭＳ Ｐゴシック"/>
              <a:cs typeface="Calibri"/>
            </a:endParaRPr>
          </a:p>
          <a:p>
            <a:r>
              <a:rPr lang="ja-JP" altLang="en-US" sz="3600">
                <a:ea typeface="ＭＳ Ｐゴシック"/>
                <a:cs typeface="Calibri"/>
              </a:rPr>
              <a:t>プログラム言語：主にC言語を使用。</a:t>
            </a:r>
          </a:p>
          <a:p>
            <a:r>
              <a:rPr lang="ja-JP" altLang="en-US" sz="3600">
                <a:ea typeface="ＭＳ Ｐゴシック"/>
                <a:cs typeface="Calibri"/>
              </a:rPr>
              <a:t>　　　　　　理由は速度が速く、デバッグも容易なため。</a:t>
            </a:r>
            <a:endParaRPr lang="ja-JP"/>
          </a:p>
          <a:p>
            <a:r>
              <a:rPr lang="ja-JP" altLang="en-US" sz="3600">
                <a:ea typeface="ＭＳ Ｐゴシック"/>
                <a:cs typeface="Calibri"/>
              </a:rPr>
              <a:t>ツール：テキストエディタは基本EMACS、状況に応じてlldbなどのデバッグツールを使用。</a:t>
            </a:r>
          </a:p>
          <a:p>
            <a:r>
              <a:rPr lang="ja-JP" altLang="en-US" sz="3600">
                <a:ea typeface="ＭＳ Ｐゴシック"/>
                <a:cs typeface="Calibri"/>
              </a:rPr>
              <a:t>            そのほかにも、github等を使用してソースコードやレポートなどのファイルを共有。</a:t>
            </a:r>
          </a:p>
        </p:txBody>
      </p:sp>
    </p:spTree>
    <p:extLst>
      <p:ext uri="{BB962C8B-B14F-4D97-AF65-F5344CB8AC3E}">
        <p14:creationId xmlns:p14="http://schemas.microsoft.com/office/powerpoint/2010/main" val="534460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544EDF7-111C-4735-829A-C66E0CFE8224}"/>
              </a:ext>
            </a:extLst>
          </p:cNvPr>
          <p:cNvSpPr txBox="1"/>
          <p:nvPr/>
        </p:nvSpPr>
        <p:spPr>
          <a:xfrm>
            <a:off x="732183" y="516835"/>
            <a:ext cx="11141764"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3600">
                <a:ea typeface="ＭＳ Ｐゴシック"/>
                <a:cs typeface="Calibri"/>
              </a:rPr>
              <a:t>進捗状況</a:t>
            </a:r>
            <a:endParaRPr lang="ja-JP" altLang="en-US" sz="3600" dirty="0">
              <a:ea typeface="ＭＳ Ｐゴシック"/>
              <a:cs typeface="Calibri"/>
            </a:endParaRPr>
          </a:p>
          <a:p>
            <a:endParaRPr lang="ja-JP" altLang="en-US" sz="3600" dirty="0">
              <a:ea typeface="ＭＳ Ｐゴシック"/>
              <a:cs typeface="Calibri"/>
            </a:endParaRPr>
          </a:p>
          <a:p>
            <a:r>
              <a:rPr lang="ja-JP" altLang="en-US" sz="3600">
                <a:ea typeface="ＭＳ Ｐゴシック"/>
                <a:cs typeface="Calibri"/>
              </a:rPr>
              <a:t>現在Phase1まで完了。</a:t>
            </a:r>
            <a:endParaRPr lang="ja-JP" altLang="en-US" sz="3600" dirty="0">
              <a:ea typeface="ＭＳ Ｐゴシック"/>
              <a:cs typeface="Calibri"/>
            </a:endParaRPr>
          </a:p>
          <a:p>
            <a:r>
              <a:rPr lang="ja-JP" altLang="en-US" sz="3600">
                <a:ea typeface="ＭＳ Ｐゴシック"/>
                <a:cs typeface="Calibri"/>
              </a:rPr>
              <a:t>Phase2からは現在デバック作業に入っており、「不具合なし」と判断でき次第githubに公開する予定。</a:t>
            </a:r>
            <a:endParaRPr lang="ja-JP" altLang="en-US" sz="3600" dirty="0">
              <a:ea typeface="ＭＳ Ｐゴシック"/>
              <a:cs typeface="Calibri"/>
            </a:endParaRPr>
          </a:p>
          <a:p>
            <a:endParaRPr lang="ja-JP" altLang="en-US" sz="3600" dirty="0">
              <a:ea typeface="ＭＳ Ｐゴシック"/>
              <a:cs typeface="Calibri"/>
            </a:endParaRPr>
          </a:p>
          <a:p>
            <a:r>
              <a:rPr lang="ja-JP" altLang="en-US" sz="3600">
                <a:ea typeface="ＭＳ Ｐゴシック"/>
                <a:cs typeface="Calibri"/>
              </a:rPr>
              <a:t>Phase1の要件をすべて満たしたプログラムは、一つのファイルにまとめており、次のスライドに必要な部分のみ抜粋し、ソースコードを添付する。</a:t>
            </a:r>
          </a:p>
          <a:p>
            <a:endParaRPr lang="ja-JP" altLang="en-US" dirty="0">
              <a:ea typeface="ＭＳ Ｐゴシック"/>
              <a:cs typeface="Calibri"/>
            </a:endParaRPr>
          </a:p>
        </p:txBody>
      </p:sp>
    </p:spTree>
    <p:extLst>
      <p:ext uri="{BB962C8B-B14F-4D97-AF65-F5344CB8AC3E}">
        <p14:creationId xmlns:p14="http://schemas.microsoft.com/office/powerpoint/2010/main" val="3832950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C45CF-A7E1-4191-91F1-BAC7FC335C87}"/>
              </a:ext>
            </a:extLst>
          </p:cNvPr>
          <p:cNvSpPr>
            <a:spLocks noGrp="1"/>
          </p:cNvSpPr>
          <p:nvPr>
            <p:ph type="ctrTitle"/>
          </p:nvPr>
        </p:nvSpPr>
        <p:spPr>
          <a:xfrm>
            <a:off x="1524000" y="211275"/>
            <a:ext cx="9144000" cy="532297"/>
          </a:xfrm>
        </p:spPr>
        <p:txBody>
          <a:bodyPr>
            <a:normAutofit/>
          </a:bodyPr>
          <a:lstStyle/>
          <a:p>
            <a:r>
              <a:rPr lang="ja-JP" altLang="en-US" sz="3200">
                <a:ea typeface="ＭＳ Ｐゴシック"/>
                <a:cs typeface="Calibri Light"/>
              </a:rPr>
              <a:t>Phase1のソースコード</a:t>
            </a:r>
          </a:p>
        </p:txBody>
      </p:sp>
      <p:sp>
        <p:nvSpPr>
          <p:cNvPr id="4" name="TextBox 3">
            <a:extLst>
              <a:ext uri="{FF2B5EF4-FFF2-40B4-BE49-F238E27FC236}">
                <a16:creationId xmlns:a16="http://schemas.microsoft.com/office/drawing/2014/main" id="{0511538D-4D35-4059-8F9D-D157DC6F20EF}"/>
              </a:ext>
            </a:extLst>
          </p:cNvPr>
          <p:cNvSpPr txBox="1"/>
          <p:nvPr/>
        </p:nvSpPr>
        <p:spPr>
          <a:xfrm>
            <a:off x="748749" y="740465"/>
            <a:ext cx="11274286"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cs typeface="Calibri"/>
              </a:rPr>
              <a:t>行列式やノードなど、「関連性のあるデータの塊」は構造体で表現。</a:t>
            </a:r>
            <a:endParaRPr lang="ja-JP" altLang="en-US" dirty="0">
              <a:ea typeface="ＭＳ Ｐゴシック"/>
              <a:cs typeface="Calibri"/>
            </a:endParaRPr>
          </a:p>
          <a:p>
            <a:r>
              <a:rPr lang="ja-JP" altLang="en-US">
                <a:ea typeface="ＭＳ Ｐゴシック"/>
                <a:cs typeface="Calibri"/>
              </a:rPr>
              <a:t>それにより、単なる配列や変数を使うよりも開発やデバッグを容易にする。</a:t>
            </a:r>
          </a:p>
          <a:p>
            <a:r>
              <a:rPr lang="ja-JP"/>
              <a:t>typedef struct</a:t>
            </a:r>
          </a:p>
          <a:p>
            <a:r>
              <a:rPr lang="ja-JP"/>
              <a:t>{</a:t>
            </a:r>
          </a:p>
          <a:p>
            <a:r>
              <a:rPr lang="ja-JP"/>
              <a:t>int edges_to[1000];</a:t>
            </a:r>
          </a:p>
          <a:p>
            <a:r>
              <a:rPr lang="ja-JP"/>
              <a:t>double edges_cost[1000],cost;</a:t>
            </a:r>
          </a:p>
          <a:p>
            <a:r>
              <a:rPr lang="ja-JP"/>
              <a:t>int n_edges, done, from;</a:t>
            </a:r>
          </a:p>
          <a:p>
            <a:r>
              <a:rPr lang="ja-JP"/>
              <a:t>} node; //重み付きグラフのノード</a:t>
            </a:r>
          </a:p>
          <a:p>
            <a:r>
              <a:rPr lang="ja-JP">
                <a:ea typeface="ＭＳ Ｐゴシック"/>
              </a:rPr>
              <a:t>typedef struct</a:t>
            </a:r>
            <a:endParaRPr lang="en-US" altLang="ja-JP" dirty="0">
              <a:ea typeface="ＭＳ Ｐゴシック"/>
              <a:cs typeface="Calibri" panose="020F0502020204030204"/>
            </a:endParaRPr>
          </a:p>
          <a:p>
            <a:r>
              <a:rPr lang="ja-JP"/>
              <a:t>{</a:t>
            </a:r>
          </a:p>
          <a:p>
            <a:r>
              <a:rPr lang="ja-JP"/>
              <a:t>double A1;/*行列式|A|を表す*/</a:t>
            </a:r>
          </a:p>
          <a:p>
            <a:r>
              <a:rPr lang="ja-JP"/>
              <a:t>int p1;</a:t>
            </a:r>
          </a:p>
          <a:p>
            <a:r>
              <a:rPr lang="ja-JP"/>
              <a:t>int q1;</a:t>
            </a:r>
          </a:p>
          <a:p>
            <a:r>
              <a:rPr lang="ja-JP"/>
              <a:t>int p2;</a:t>
            </a:r>
          </a:p>
          <a:p>
            <a:r>
              <a:rPr lang="ja-JP"/>
              <a:t>int q2;</a:t>
            </a:r>
          </a:p>
          <a:p>
            <a:r>
              <a:rPr lang="ja-JP"/>
              <a:t>int P1[2];</a:t>
            </a:r>
          </a:p>
          <a:p>
            <a:r>
              <a:rPr lang="ja-JP"/>
              <a:t>int P2[2];</a:t>
            </a:r>
          </a:p>
          <a:p>
            <a:r>
              <a:rPr lang="ja-JP"/>
              <a:t>int Q1[2];</a:t>
            </a:r>
          </a:p>
          <a:p>
            <a:r>
              <a:rPr lang="ja-JP"/>
              <a:t>int Q2[2];</a:t>
            </a:r>
          </a:p>
          <a:p>
            <a:r>
              <a:rPr lang="ja-JP"/>
              <a:t>int flag;</a:t>
            </a:r>
          </a:p>
          <a:p>
            <a:r>
              <a:rPr lang="ja-JP">
                <a:ea typeface="+mn-lt"/>
                <a:cs typeface="+mn-lt"/>
              </a:rPr>
              <a:t>} Check;</a:t>
            </a:r>
            <a:endParaRPr lang="ja-JP"/>
          </a:p>
        </p:txBody>
      </p:sp>
    </p:spTree>
    <p:extLst>
      <p:ext uri="{BB962C8B-B14F-4D97-AF65-F5344CB8AC3E}">
        <p14:creationId xmlns:p14="http://schemas.microsoft.com/office/powerpoint/2010/main" val="3880553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7770C-D57F-49A9-9517-22EB28740A9E}"/>
              </a:ext>
            </a:extLst>
          </p:cNvPr>
          <p:cNvSpPr>
            <a:spLocks noGrp="1"/>
          </p:cNvSpPr>
          <p:nvPr>
            <p:ph type="ctrTitle"/>
          </p:nvPr>
        </p:nvSpPr>
        <p:spPr>
          <a:xfrm>
            <a:off x="1524000" y="161580"/>
            <a:ext cx="9144000" cy="631688"/>
          </a:xfrm>
        </p:spPr>
        <p:txBody>
          <a:bodyPr/>
          <a:lstStyle/>
          <a:p>
            <a:r>
              <a:rPr lang="ja-JP" altLang="en-US" sz="3200">
                <a:ea typeface="ＭＳ Ｐゴシック"/>
                <a:cs typeface="Calibri Light"/>
              </a:rPr>
              <a:t>アルゴリズムの解説</a:t>
            </a:r>
            <a:endParaRPr lang="ja-JP" altLang="en-US" dirty="0">
              <a:ea typeface="ＭＳ Ｐゴシック"/>
              <a:cs typeface="Calibri Light"/>
            </a:endParaRPr>
          </a:p>
        </p:txBody>
      </p:sp>
      <p:sp>
        <p:nvSpPr>
          <p:cNvPr id="3" name="Subtitle 2">
            <a:extLst>
              <a:ext uri="{FF2B5EF4-FFF2-40B4-BE49-F238E27FC236}">
                <a16:creationId xmlns:a16="http://schemas.microsoft.com/office/drawing/2014/main" id="{EC88898D-EE69-4BA1-ABA4-7314C5A41476}"/>
              </a:ext>
            </a:extLst>
          </p:cNvPr>
          <p:cNvSpPr>
            <a:spLocks noGrp="1"/>
          </p:cNvSpPr>
          <p:nvPr>
            <p:ph type="subTitle" idx="1"/>
          </p:nvPr>
        </p:nvSpPr>
        <p:spPr>
          <a:xfrm>
            <a:off x="1524000" y="1084125"/>
            <a:ext cx="9144000" cy="5382935"/>
          </a:xfrm>
        </p:spPr>
        <p:txBody>
          <a:bodyPr vert="horz" lIns="91440" tIns="45720" rIns="91440" bIns="45720" rtlCol="0" anchor="t">
            <a:normAutofit/>
          </a:bodyPr>
          <a:lstStyle/>
          <a:p>
            <a:r>
              <a:rPr lang="ja-JP" altLang="en-US">
                <a:ea typeface="ＭＳ Ｐゴシック"/>
                <a:cs typeface="Calibri"/>
              </a:rPr>
              <a:t>Phase1の小課題で培ってきたアルゴリズムをただ並べるのではなく、さらにそれぞれを細かく分割し、関数にして組み合わせてつかうことでデバッグを容易にし、さらに後のPhase2やPhase3でも応用できるようにする。</a:t>
            </a:r>
          </a:p>
          <a:p>
            <a:endParaRPr lang="ja-JP" altLang="en-US" dirty="0">
              <a:ea typeface="ＭＳ Ｐゴシック"/>
              <a:cs typeface="Calibri"/>
            </a:endParaRPr>
          </a:p>
          <a:p>
            <a:r>
              <a:rPr lang="ja-JP">
                <a:ea typeface="+mn-lt"/>
                <a:cs typeface="+mn-lt"/>
              </a:rPr>
              <a:t>交点を並び変える関数や、</a:t>
            </a:r>
            <a:r>
              <a:rPr lang="ja-JP" altLang="en-US">
                <a:ea typeface="+mn-lt"/>
                <a:cs typeface="+mn-lt"/>
              </a:rPr>
              <a:t>最短経路を探索する関数など。</a:t>
            </a:r>
          </a:p>
          <a:p>
            <a:r>
              <a:rPr lang="ja-JP" altLang="en-US">
                <a:ea typeface="ＭＳ Ｐゴシック"/>
                <a:cs typeface="Calibri"/>
              </a:rPr>
              <a:t>そのほかにも、道が交わるか交わらないかをフラグで表現する、最短経路を求めるためにダイクストラ法を用いたなどの工夫がある。</a:t>
            </a:r>
          </a:p>
          <a:p>
            <a:endParaRPr lang="ja-JP" altLang="en-US" dirty="0">
              <a:ea typeface="ＭＳ Ｐゴシック"/>
              <a:cs typeface="Calibri"/>
            </a:endParaRPr>
          </a:p>
        </p:txBody>
      </p:sp>
    </p:spTree>
    <p:extLst>
      <p:ext uri="{BB962C8B-B14F-4D97-AF65-F5344CB8AC3E}">
        <p14:creationId xmlns:p14="http://schemas.microsoft.com/office/powerpoint/2010/main" val="2259911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3D258-89CF-4666-B032-0C52C5E6E8FB}"/>
              </a:ext>
            </a:extLst>
          </p:cNvPr>
          <p:cNvSpPr>
            <a:spLocks noGrp="1"/>
          </p:cNvSpPr>
          <p:nvPr>
            <p:ph type="ctrTitle"/>
          </p:nvPr>
        </p:nvSpPr>
        <p:spPr>
          <a:xfrm>
            <a:off x="1524000" y="691667"/>
            <a:ext cx="9144000" cy="996122"/>
          </a:xfrm>
        </p:spPr>
        <p:txBody>
          <a:bodyPr>
            <a:normAutofit/>
          </a:bodyPr>
          <a:lstStyle/>
          <a:p>
            <a:r>
              <a:rPr lang="ja-JP" altLang="en-US">
                <a:ea typeface="ＭＳ Ｐゴシック"/>
                <a:cs typeface="Calibri Light"/>
              </a:rPr>
              <a:t>テストデータ(1)</a:t>
            </a:r>
            <a:endParaRPr kumimoji="1" lang="ja-JP" altLang="en-US"/>
          </a:p>
        </p:txBody>
      </p:sp>
      <p:sp>
        <p:nvSpPr>
          <p:cNvPr id="4" name="TextBox 3">
            <a:extLst>
              <a:ext uri="{FF2B5EF4-FFF2-40B4-BE49-F238E27FC236}">
                <a16:creationId xmlns:a16="http://schemas.microsoft.com/office/drawing/2014/main" id="{B5F55F22-5184-4C68-9C13-58E09316108C}"/>
              </a:ext>
            </a:extLst>
          </p:cNvPr>
          <p:cNvSpPr txBox="1"/>
          <p:nvPr/>
        </p:nvSpPr>
        <p:spPr>
          <a:xfrm>
            <a:off x="715619" y="1577010"/>
            <a:ext cx="2445024"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cs typeface="Calibri"/>
              </a:rPr>
              <a:t>通常のパターン</a:t>
            </a:r>
          </a:p>
          <a:p>
            <a:r>
              <a:rPr lang="ja-JP" altLang="en-US">
                <a:ea typeface="ＭＳ Ｐゴシック"/>
                <a:cs typeface="Calibri"/>
              </a:rPr>
              <a:t>入力</a:t>
            </a:r>
            <a:endParaRPr lang="ja-JP" altLang="en-US" dirty="0">
              <a:ea typeface="ＭＳ Ｐゴシック"/>
              <a:cs typeface="Calibri"/>
            </a:endParaRPr>
          </a:p>
          <a:p>
            <a:r>
              <a:rPr lang="ja-JP" altLang="en-US" dirty="0">
                <a:ea typeface="ＭＳ Ｐゴシック"/>
                <a:cs typeface="Calibri"/>
              </a:rPr>
              <a:t>5 4 0 1</a:t>
            </a:r>
          </a:p>
          <a:p>
            <a:r>
              <a:rPr lang="ja-JP" altLang="en-US" dirty="0">
                <a:ea typeface="ＭＳ Ｐゴシック"/>
                <a:cs typeface="Calibri"/>
              </a:rPr>
              <a:t>0 5</a:t>
            </a:r>
          </a:p>
          <a:p>
            <a:r>
              <a:rPr lang="ja-JP" altLang="en-US" dirty="0">
                <a:ea typeface="ＭＳ Ｐゴシック"/>
                <a:cs typeface="Calibri"/>
              </a:rPr>
              <a:t>3 8</a:t>
            </a:r>
          </a:p>
          <a:p>
            <a:r>
              <a:rPr lang="ja-JP" altLang="en-US" dirty="0">
                <a:ea typeface="ＭＳ Ｐゴシック"/>
                <a:cs typeface="Calibri"/>
              </a:rPr>
              <a:t>10 5</a:t>
            </a:r>
          </a:p>
          <a:p>
            <a:r>
              <a:rPr lang="ja-JP" altLang="en-US" dirty="0">
                <a:ea typeface="ＭＳ Ｐゴシック"/>
                <a:cs typeface="Calibri"/>
              </a:rPr>
              <a:t>3 0</a:t>
            </a:r>
          </a:p>
          <a:p>
            <a:r>
              <a:rPr lang="ja-JP" altLang="en-US" dirty="0">
                <a:ea typeface="ＭＳ Ｐゴシック"/>
                <a:cs typeface="Calibri"/>
              </a:rPr>
              <a:t>10 0</a:t>
            </a:r>
          </a:p>
          <a:p>
            <a:r>
              <a:rPr lang="ja-JP" altLang="en-US" dirty="0">
                <a:ea typeface="ＭＳ Ｐゴシック"/>
                <a:cs typeface="Calibri"/>
              </a:rPr>
              <a:t>1 3</a:t>
            </a:r>
          </a:p>
          <a:p>
            <a:r>
              <a:rPr lang="ja-JP" altLang="en-US" dirty="0">
                <a:ea typeface="ＭＳ Ｐゴシック"/>
                <a:cs typeface="Calibri"/>
              </a:rPr>
              <a:t>2 4</a:t>
            </a:r>
          </a:p>
          <a:p>
            <a:r>
              <a:rPr lang="ja-JP" altLang="en-US" dirty="0">
                <a:ea typeface="ＭＳ Ｐゴシック"/>
                <a:cs typeface="Calibri"/>
              </a:rPr>
              <a:t>2 5</a:t>
            </a:r>
          </a:p>
          <a:p>
            <a:r>
              <a:rPr lang="ja-JP" altLang="en-US" dirty="0">
                <a:ea typeface="ＭＳ Ｐゴシック"/>
                <a:cs typeface="Calibri"/>
              </a:rPr>
              <a:t>4 5</a:t>
            </a:r>
          </a:p>
          <a:p>
            <a:r>
              <a:rPr lang="ja-JP" altLang="en-US" dirty="0">
                <a:ea typeface="ＭＳ Ｐゴシック"/>
                <a:cs typeface="Calibri"/>
              </a:rPr>
              <a:t>1 4 1</a:t>
            </a:r>
          </a:p>
        </p:txBody>
      </p:sp>
      <p:pic>
        <p:nvPicPr>
          <p:cNvPr id="5" name="Picture 5">
            <a:extLst>
              <a:ext uri="{FF2B5EF4-FFF2-40B4-BE49-F238E27FC236}">
                <a16:creationId xmlns:a16="http://schemas.microsoft.com/office/drawing/2014/main" id="{DC0A0FE3-B3B4-489D-94C8-52970FBE22E9}"/>
              </a:ext>
            </a:extLst>
          </p:cNvPr>
          <p:cNvPicPr>
            <a:picLocks noChangeAspect="1"/>
          </p:cNvPicPr>
          <p:nvPr/>
        </p:nvPicPr>
        <p:blipFill>
          <a:blip r:embed="rId2"/>
          <a:stretch>
            <a:fillRect/>
          </a:stretch>
        </p:blipFill>
        <p:spPr>
          <a:xfrm>
            <a:off x="4724400" y="2207575"/>
            <a:ext cx="2743200" cy="2442850"/>
          </a:xfrm>
          <a:prstGeom prst="rect">
            <a:avLst/>
          </a:prstGeom>
        </p:spPr>
      </p:pic>
      <p:sp>
        <p:nvSpPr>
          <p:cNvPr id="7" name="TextBox 6">
            <a:extLst>
              <a:ext uri="{FF2B5EF4-FFF2-40B4-BE49-F238E27FC236}">
                <a16:creationId xmlns:a16="http://schemas.microsoft.com/office/drawing/2014/main" id="{6B86B349-1CAC-44A6-A426-B17783DD13A0}"/>
              </a:ext>
            </a:extLst>
          </p:cNvPr>
          <p:cNvSpPr txBox="1"/>
          <p:nvPr/>
        </p:nvSpPr>
        <p:spPr>
          <a:xfrm>
            <a:off x="7923558" y="2026340"/>
            <a:ext cx="274320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cs typeface="Calibri"/>
              </a:rPr>
              <a:t>出力</a:t>
            </a:r>
          </a:p>
          <a:p>
            <a:r>
              <a:rPr lang="ja-JP">
                <a:ea typeface="+mn-lt"/>
                <a:cs typeface="+mn-lt"/>
              </a:rPr>
              <a:t>最短経路:8.00000</a:t>
            </a:r>
            <a:endParaRPr lang="ja-JP"/>
          </a:p>
          <a:p>
            <a:r>
              <a:rPr lang="ja-JP">
                <a:ea typeface="+mn-lt"/>
                <a:cs typeface="+mn-lt"/>
              </a:rPr>
              <a:t>経路:1-&gt; C1-&gt; 4</a:t>
            </a:r>
            <a:endParaRPr lang="ja-JP"/>
          </a:p>
          <a:p>
            <a:endParaRPr lang="ja-JP"/>
          </a:p>
          <a:p>
            <a:endParaRPr lang="ja-JP"/>
          </a:p>
        </p:txBody>
      </p:sp>
      <p:sp>
        <p:nvSpPr>
          <p:cNvPr id="8" name="TextBox 7">
            <a:extLst>
              <a:ext uri="{FF2B5EF4-FFF2-40B4-BE49-F238E27FC236}">
                <a16:creationId xmlns:a16="http://schemas.microsoft.com/office/drawing/2014/main" id="{3763CF25-F10C-4742-A63B-1B0E7E14B727}"/>
              </a:ext>
            </a:extLst>
          </p:cNvPr>
          <p:cNvSpPr txBox="1"/>
          <p:nvPr/>
        </p:nvSpPr>
        <p:spPr>
          <a:xfrm>
            <a:off x="3697357" y="5171661"/>
            <a:ext cx="405185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rPr>
              <a:t>結果</a:t>
            </a:r>
          </a:p>
          <a:p>
            <a:r>
              <a:rPr lang="ja-JP" altLang="en-US">
                <a:ea typeface="ＭＳ Ｐゴシック"/>
                <a:cs typeface="Calibri"/>
              </a:rPr>
              <a:t>通常のケースの場合、滞りなく実行できる。</a:t>
            </a:r>
            <a:endParaRPr lang="ja-JP" altLang="en-US" dirty="0">
              <a:ea typeface="ＭＳ Ｐゴシック"/>
              <a:cs typeface="Calibri"/>
            </a:endParaRPr>
          </a:p>
          <a:p>
            <a:endParaRPr lang="ja-JP" altLang="en-US" dirty="0">
              <a:ea typeface="ＭＳ Ｐゴシック"/>
              <a:cs typeface="Calibri"/>
            </a:endParaRPr>
          </a:p>
        </p:txBody>
      </p:sp>
    </p:spTree>
    <p:extLst>
      <p:ext uri="{BB962C8B-B14F-4D97-AF65-F5344CB8AC3E}">
        <p14:creationId xmlns:p14="http://schemas.microsoft.com/office/powerpoint/2010/main" val="3290953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1D2131E-2E63-4C7C-A769-7F2010948DCE}"/>
              </a:ext>
            </a:extLst>
          </p:cNvPr>
          <p:cNvSpPr>
            <a:spLocks noGrp="1"/>
          </p:cNvSpPr>
          <p:nvPr>
            <p:ph type="ctrTitle"/>
          </p:nvPr>
        </p:nvSpPr>
        <p:spPr>
          <a:xfrm>
            <a:off x="1474304" y="360363"/>
            <a:ext cx="9144000" cy="996122"/>
          </a:xfrm>
        </p:spPr>
        <p:txBody>
          <a:bodyPr>
            <a:normAutofit/>
          </a:bodyPr>
          <a:lstStyle/>
          <a:p>
            <a:r>
              <a:rPr lang="ja-JP" altLang="en-US">
                <a:ea typeface="ＭＳ Ｐゴシック"/>
                <a:cs typeface="Calibri Light"/>
              </a:rPr>
              <a:t>テストデータ(例外的1)</a:t>
            </a:r>
            <a:endParaRPr kumimoji="1" lang="ja-JP" altLang="en-US"/>
          </a:p>
        </p:txBody>
      </p:sp>
      <p:sp>
        <p:nvSpPr>
          <p:cNvPr id="8" name="TextBox 7">
            <a:extLst>
              <a:ext uri="{FF2B5EF4-FFF2-40B4-BE49-F238E27FC236}">
                <a16:creationId xmlns:a16="http://schemas.microsoft.com/office/drawing/2014/main" id="{FF3BB2F0-681D-407C-9F30-41DAF33050B7}"/>
              </a:ext>
            </a:extLst>
          </p:cNvPr>
          <p:cNvSpPr txBox="1"/>
          <p:nvPr/>
        </p:nvSpPr>
        <p:spPr>
          <a:xfrm>
            <a:off x="616226" y="1502465"/>
            <a:ext cx="2743200"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cs typeface="Calibri"/>
              </a:rPr>
              <a:t>例外的な入力パターン</a:t>
            </a:r>
          </a:p>
          <a:p>
            <a:endParaRPr lang="ja-JP" altLang="en-US" dirty="0">
              <a:ea typeface="ＭＳ Ｐゴシック"/>
              <a:cs typeface="Calibri"/>
            </a:endParaRPr>
          </a:p>
          <a:p>
            <a:r>
              <a:rPr lang="ja-JP" altLang="en-US" dirty="0">
                <a:ea typeface="ＭＳ Ｐゴシック"/>
                <a:cs typeface="Calibri"/>
              </a:rPr>
              <a:t>7 6 0 3</a:t>
            </a:r>
          </a:p>
          <a:p>
            <a:r>
              <a:rPr lang="ja-JP" altLang="en-US" dirty="0">
                <a:ea typeface="ＭＳ Ｐゴシック"/>
                <a:cs typeface="Calibri"/>
              </a:rPr>
              <a:t>3 5</a:t>
            </a:r>
          </a:p>
          <a:p>
            <a:r>
              <a:rPr lang="ja-JP" altLang="en-US" dirty="0">
                <a:ea typeface="ＭＳ Ｐゴシック"/>
                <a:cs typeface="Calibri"/>
              </a:rPr>
              <a:t>2 2</a:t>
            </a:r>
          </a:p>
          <a:p>
            <a:r>
              <a:rPr lang="ja-JP" altLang="en-US" dirty="0">
                <a:ea typeface="ＭＳ Ｐゴシック"/>
                <a:cs typeface="Calibri"/>
              </a:rPr>
              <a:t>4 7</a:t>
            </a:r>
          </a:p>
          <a:p>
            <a:r>
              <a:rPr lang="ja-JP" altLang="en-US" dirty="0">
                <a:ea typeface="ＭＳ Ｐゴシック"/>
                <a:cs typeface="Calibri"/>
              </a:rPr>
              <a:t>5 1</a:t>
            </a:r>
          </a:p>
          <a:p>
            <a:r>
              <a:rPr lang="ja-JP" altLang="en-US" dirty="0">
                <a:ea typeface="ＭＳ Ｐゴシック"/>
                <a:cs typeface="Calibri"/>
              </a:rPr>
              <a:t>9 8</a:t>
            </a:r>
          </a:p>
          <a:p>
            <a:r>
              <a:rPr lang="ja-JP" altLang="en-US" dirty="0">
                <a:ea typeface="ＭＳ Ｐゴシック"/>
                <a:cs typeface="Calibri"/>
              </a:rPr>
              <a:t>4 15</a:t>
            </a:r>
          </a:p>
          <a:p>
            <a:r>
              <a:rPr lang="ja-JP" altLang="en-US" dirty="0">
                <a:ea typeface="ＭＳ Ｐゴシック"/>
                <a:cs typeface="Calibri"/>
              </a:rPr>
              <a:t>5 5</a:t>
            </a:r>
          </a:p>
          <a:p>
            <a:r>
              <a:rPr lang="ja-JP" altLang="en-US" dirty="0">
                <a:ea typeface="ＭＳ Ｐゴシック"/>
                <a:cs typeface="Calibri"/>
              </a:rPr>
              <a:t>1 5</a:t>
            </a:r>
          </a:p>
          <a:p>
            <a:r>
              <a:rPr lang="ja-JP" altLang="en-US" dirty="0">
                <a:ea typeface="ＭＳ Ｐゴシック"/>
                <a:cs typeface="Calibri"/>
              </a:rPr>
              <a:t>1 4</a:t>
            </a:r>
          </a:p>
          <a:p>
            <a:r>
              <a:rPr lang="ja-JP" altLang="en-US" dirty="0">
                <a:ea typeface="ＭＳ Ｐゴシック"/>
                <a:cs typeface="Calibri"/>
              </a:rPr>
              <a:t>2 5</a:t>
            </a:r>
          </a:p>
          <a:p>
            <a:r>
              <a:rPr lang="ja-JP" altLang="en-US" dirty="0">
                <a:ea typeface="ＭＳ Ｐゴシック"/>
                <a:cs typeface="Calibri"/>
              </a:rPr>
              <a:t>3 6</a:t>
            </a:r>
          </a:p>
          <a:p>
            <a:r>
              <a:rPr lang="ja-JP" altLang="en-US" dirty="0">
                <a:ea typeface="ＭＳ Ｐゴシック"/>
                <a:cs typeface="Calibri"/>
              </a:rPr>
              <a:t>4 7</a:t>
            </a:r>
          </a:p>
          <a:p>
            <a:r>
              <a:rPr lang="ja-JP" altLang="en-US" dirty="0">
                <a:ea typeface="ＭＳ Ｐゴシック"/>
                <a:cs typeface="Calibri"/>
              </a:rPr>
              <a:t>4 5</a:t>
            </a:r>
          </a:p>
          <a:p>
            <a:r>
              <a:rPr lang="ja-JP" altLang="en-US" dirty="0">
                <a:ea typeface="ＭＳ Ｐゴシック"/>
                <a:cs typeface="Calibri"/>
              </a:rPr>
              <a:t>6 7 1</a:t>
            </a:r>
          </a:p>
          <a:p>
            <a:r>
              <a:rPr lang="ja-JP" altLang="en-US" dirty="0">
                <a:ea typeface="ＭＳ Ｐゴシック"/>
                <a:cs typeface="Calibri"/>
              </a:rPr>
              <a:t>2 5 1</a:t>
            </a:r>
          </a:p>
          <a:p>
            <a:r>
              <a:rPr lang="ja-JP" altLang="en-US" dirty="0">
                <a:ea typeface="ＭＳ Ｐゴシック"/>
                <a:cs typeface="Calibri"/>
              </a:rPr>
              <a:t>4 1 1</a:t>
            </a:r>
          </a:p>
        </p:txBody>
      </p:sp>
      <p:pic>
        <p:nvPicPr>
          <p:cNvPr id="9" name="Picture 9" descr="地図, スクリーンショット が含まれている画像&#10;&#10;非常に高い精度で生成された説明">
            <a:extLst>
              <a:ext uri="{FF2B5EF4-FFF2-40B4-BE49-F238E27FC236}">
                <a16:creationId xmlns:a16="http://schemas.microsoft.com/office/drawing/2014/main" id="{FBB57142-30FB-412D-AD95-6CD9650BC81E}"/>
              </a:ext>
            </a:extLst>
          </p:cNvPr>
          <p:cNvPicPr>
            <a:picLocks noChangeAspect="1"/>
          </p:cNvPicPr>
          <p:nvPr/>
        </p:nvPicPr>
        <p:blipFill rotWithShape="1">
          <a:blip r:embed="rId2"/>
          <a:srcRect l="23844" t="16450" r="243"/>
          <a:stretch/>
        </p:blipFill>
        <p:spPr>
          <a:xfrm>
            <a:off x="3498153" y="1673249"/>
            <a:ext cx="5108030" cy="3164672"/>
          </a:xfrm>
          <a:prstGeom prst="rect">
            <a:avLst/>
          </a:prstGeom>
        </p:spPr>
      </p:pic>
      <p:sp>
        <p:nvSpPr>
          <p:cNvPr id="11" name="TextBox 10">
            <a:extLst>
              <a:ext uri="{FF2B5EF4-FFF2-40B4-BE49-F238E27FC236}">
                <a16:creationId xmlns:a16="http://schemas.microsoft.com/office/drawing/2014/main" id="{41084B2C-AB12-4ADB-A6AA-7B062ADF1705}"/>
              </a:ext>
            </a:extLst>
          </p:cNvPr>
          <p:cNvSpPr txBox="1"/>
          <p:nvPr/>
        </p:nvSpPr>
        <p:spPr>
          <a:xfrm>
            <a:off x="8677275" y="1951796"/>
            <a:ext cx="2743199"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cs typeface="Calibri"/>
              </a:rPr>
              <a:t>互いに到達できない地点が一つでもあると、全ての出力がNAになる。</a:t>
            </a:r>
            <a:endParaRPr lang="ja-JP" altLang="en-US" dirty="0">
              <a:ea typeface="ＭＳ Ｐゴシック"/>
              <a:cs typeface="Calibri"/>
            </a:endParaRPr>
          </a:p>
          <a:p>
            <a:endParaRPr lang="ja-JP" altLang="en-US" dirty="0">
              <a:ea typeface="ＭＳ Ｐゴシック"/>
              <a:cs typeface="Calibri"/>
            </a:endParaRPr>
          </a:p>
          <a:p>
            <a:r>
              <a:rPr lang="ja-JP" altLang="en-US">
                <a:ea typeface="ＭＳ Ｐゴシック"/>
                <a:cs typeface="Calibri"/>
              </a:rPr>
              <a:t>出力</a:t>
            </a:r>
          </a:p>
          <a:p>
            <a:r>
              <a:rPr lang="ja-JP" altLang="en-US">
                <a:ea typeface="ＭＳ Ｐゴシック"/>
                <a:cs typeface="Calibri"/>
              </a:rPr>
              <a:t>NA</a:t>
            </a:r>
            <a:endParaRPr lang="ja-JP" altLang="en-US" dirty="0">
              <a:ea typeface="ＭＳ Ｐゴシック"/>
              <a:cs typeface="Calibri"/>
            </a:endParaRPr>
          </a:p>
          <a:p>
            <a:r>
              <a:rPr lang="ja-JP" altLang="en-US">
                <a:ea typeface="ＭＳ Ｐゴシック"/>
                <a:cs typeface="Calibri"/>
              </a:rPr>
              <a:t>NA</a:t>
            </a:r>
            <a:endParaRPr lang="ja-JP" altLang="en-US" dirty="0">
              <a:ea typeface="ＭＳ Ｐゴシック"/>
              <a:cs typeface="Calibri"/>
            </a:endParaRPr>
          </a:p>
          <a:p>
            <a:r>
              <a:rPr lang="ja-JP" altLang="en-US">
                <a:ea typeface="ＭＳ Ｐゴシック"/>
                <a:cs typeface="Calibri"/>
              </a:rPr>
              <a:t>NA</a:t>
            </a:r>
            <a:endParaRPr lang="ja-JP" altLang="en-US" dirty="0">
              <a:ea typeface="ＭＳ Ｐゴシック"/>
              <a:cs typeface="Calibri"/>
            </a:endParaRPr>
          </a:p>
        </p:txBody>
      </p:sp>
    </p:spTree>
    <p:extLst>
      <p:ext uri="{BB962C8B-B14F-4D97-AF65-F5344CB8AC3E}">
        <p14:creationId xmlns:p14="http://schemas.microsoft.com/office/powerpoint/2010/main" val="3166197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0A94B27-8AC4-480A-B94C-0AE6106D3A2C}"/>
              </a:ext>
            </a:extLst>
          </p:cNvPr>
          <p:cNvSpPr txBox="1">
            <a:spLocks/>
          </p:cNvSpPr>
          <p:nvPr/>
        </p:nvSpPr>
        <p:spPr>
          <a:xfrm>
            <a:off x="1474304" y="360363"/>
            <a:ext cx="9144000" cy="99612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ja-JP" altLang="en-US">
                <a:ea typeface="ＭＳ Ｐゴシック"/>
                <a:cs typeface="Calibri Light"/>
              </a:rPr>
              <a:t>テストデータ(例外的2)</a:t>
            </a:r>
            <a:endParaRPr lang="ja-JP" altLang="en-US">
              <a:ea typeface="ＭＳ Ｐゴシック" panose="020B0600070205080204" pitchFamily="34" charset="-128"/>
              <a:cs typeface="Calibri Light"/>
            </a:endParaRPr>
          </a:p>
        </p:txBody>
      </p:sp>
      <p:sp>
        <p:nvSpPr>
          <p:cNvPr id="6" name="TextBox 5">
            <a:extLst>
              <a:ext uri="{FF2B5EF4-FFF2-40B4-BE49-F238E27FC236}">
                <a16:creationId xmlns:a16="http://schemas.microsoft.com/office/drawing/2014/main" id="{E69ABC38-BF66-42DB-AFBB-C9BDFE2632E8}"/>
              </a:ext>
            </a:extLst>
          </p:cNvPr>
          <p:cNvSpPr txBox="1"/>
          <p:nvPr/>
        </p:nvSpPr>
        <p:spPr>
          <a:xfrm>
            <a:off x="682487" y="1610139"/>
            <a:ext cx="2743200"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dirty="0">
                <a:ea typeface="ＭＳ Ｐゴシック"/>
                <a:cs typeface="Calibri"/>
              </a:rPr>
              <a:t>5 5 0 2</a:t>
            </a:r>
          </a:p>
          <a:p>
            <a:r>
              <a:rPr lang="ja-JP" altLang="en-US" dirty="0">
                <a:ea typeface="ＭＳ Ｐゴシック"/>
                <a:cs typeface="Calibri"/>
              </a:rPr>
              <a:t>3 5</a:t>
            </a:r>
          </a:p>
          <a:p>
            <a:r>
              <a:rPr lang="ja-JP" altLang="en-US" dirty="0">
                <a:ea typeface="ＭＳ Ｐゴシック"/>
                <a:cs typeface="Calibri"/>
              </a:rPr>
              <a:t>2 2</a:t>
            </a:r>
          </a:p>
          <a:p>
            <a:r>
              <a:rPr lang="ja-JP" altLang="en-US" dirty="0">
                <a:ea typeface="ＭＳ Ｐゴシック"/>
                <a:cs typeface="Calibri"/>
              </a:rPr>
              <a:t>5 6</a:t>
            </a:r>
          </a:p>
          <a:p>
            <a:r>
              <a:rPr lang="ja-JP" altLang="en-US" dirty="0">
                <a:ea typeface="ＭＳ Ｐゴシック"/>
                <a:cs typeface="Calibri"/>
              </a:rPr>
              <a:t>5 1</a:t>
            </a:r>
          </a:p>
          <a:p>
            <a:r>
              <a:rPr lang="ja-JP" altLang="en-US" dirty="0">
                <a:ea typeface="ＭＳ Ｐゴシック"/>
                <a:cs typeface="Calibri"/>
              </a:rPr>
              <a:t>9 8</a:t>
            </a:r>
          </a:p>
          <a:p>
            <a:r>
              <a:rPr lang="ja-JP" altLang="en-US" dirty="0">
                <a:ea typeface="ＭＳ Ｐゴシック"/>
                <a:cs typeface="Calibri"/>
              </a:rPr>
              <a:t>1 4</a:t>
            </a:r>
          </a:p>
          <a:p>
            <a:r>
              <a:rPr lang="ja-JP" altLang="en-US" dirty="0">
                <a:ea typeface="ＭＳ Ｐゴシック"/>
                <a:cs typeface="Calibri"/>
              </a:rPr>
              <a:t>1 5</a:t>
            </a:r>
          </a:p>
          <a:p>
            <a:r>
              <a:rPr lang="ja-JP" altLang="en-US" dirty="0">
                <a:ea typeface="ＭＳ Ｐゴシック"/>
                <a:cs typeface="Calibri"/>
              </a:rPr>
              <a:t>2 5</a:t>
            </a:r>
          </a:p>
          <a:p>
            <a:r>
              <a:rPr lang="ja-JP" altLang="en-US" dirty="0">
                <a:ea typeface="ＭＳ Ｐゴシック"/>
                <a:cs typeface="Calibri"/>
              </a:rPr>
              <a:t>3 4</a:t>
            </a:r>
          </a:p>
          <a:p>
            <a:r>
              <a:rPr lang="ja-JP" altLang="en-US" dirty="0">
                <a:ea typeface="ＭＳ Ｐゴシック"/>
                <a:cs typeface="Calibri"/>
              </a:rPr>
              <a:t>4 5</a:t>
            </a:r>
          </a:p>
          <a:p>
            <a:r>
              <a:rPr lang="ja-JP" altLang="en-US" dirty="0">
                <a:ea typeface="ＭＳ Ｐゴシック"/>
                <a:cs typeface="Calibri"/>
              </a:rPr>
              <a:t>1 2 1</a:t>
            </a:r>
          </a:p>
          <a:p>
            <a:r>
              <a:rPr lang="ja-JP" altLang="en-US" dirty="0">
                <a:ea typeface="ＭＳ Ｐゴシック"/>
                <a:cs typeface="Calibri"/>
              </a:rPr>
              <a:t>2 5 1</a:t>
            </a:r>
          </a:p>
          <a:p>
            <a:endParaRPr lang="ja-JP" altLang="en-US" dirty="0">
              <a:ea typeface="ＭＳ Ｐゴシック"/>
              <a:cs typeface="Calibri"/>
            </a:endParaRPr>
          </a:p>
        </p:txBody>
      </p:sp>
      <p:pic>
        <p:nvPicPr>
          <p:cNvPr id="9" name="Picture 9" descr="地図, テキスト が含まれている画像&#10;&#10;高い精度で生成された説明">
            <a:extLst>
              <a:ext uri="{FF2B5EF4-FFF2-40B4-BE49-F238E27FC236}">
                <a16:creationId xmlns:a16="http://schemas.microsoft.com/office/drawing/2014/main" id="{AAD09A95-18C2-4D92-AD5C-00CE32B8BA41}"/>
              </a:ext>
            </a:extLst>
          </p:cNvPr>
          <p:cNvPicPr>
            <a:picLocks noChangeAspect="1"/>
          </p:cNvPicPr>
          <p:nvPr/>
        </p:nvPicPr>
        <p:blipFill rotWithShape="1">
          <a:blip r:embed="rId2"/>
          <a:srcRect l="35650" t="44920" r="-302" b="535"/>
          <a:stretch/>
        </p:blipFill>
        <p:spPr>
          <a:xfrm>
            <a:off x="2355575" y="1779519"/>
            <a:ext cx="5119725" cy="2415362"/>
          </a:xfrm>
          <a:prstGeom prst="rect">
            <a:avLst/>
          </a:prstGeom>
        </p:spPr>
      </p:pic>
      <p:sp>
        <p:nvSpPr>
          <p:cNvPr id="11" name="TextBox 10">
            <a:extLst>
              <a:ext uri="{FF2B5EF4-FFF2-40B4-BE49-F238E27FC236}">
                <a16:creationId xmlns:a16="http://schemas.microsoft.com/office/drawing/2014/main" id="{2647B9A3-E941-4E87-AD01-585E795180EC}"/>
              </a:ext>
            </a:extLst>
          </p:cNvPr>
          <p:cNvSpPr txBox="1"/>
          <p:nvPr/>
        </p:nvSpPr>
        <p:spPr>
          <a:xfrm>
            <a:off x="8279710" y="1984927"/>
            <a:ext cx="2743200"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cs typeface="Calibri"/>
              </a:rPr>
              <a:t>一つでも三つ以上の複数の点が交わる場所があると、交差地点の検出がうまくできなくなってしまう。</a:t>
            </a:r>
          </a:p>
          <a:p>
            <a:endParaRPr lang="ja-JP" altLang="en-US" dirty="0">
              <a:ea typeface="ＭＳ Ｐゴシック"/>
              <a:cs typeface="Calibri"/>
            </a:endParaRPr>
          </a:p>
          <a:p>
            <a:r>
              <a:rPr lang="ja-JP" altLang="en-US">
                <a:ea typeface="ＭＳ Ｐゴシック"/>
                <a:cs typeface="Calibri"/>
              </a:rPr>
              <a:t>出力</a:t>
            </a:r>
          </a:p>
          <a:p>
            <a:r>
              <a:rPr lang="ja-JP" altLang="en-US">
                <a:ea typeface="ＭＳ Ｐゴシック"/>
                <a:cs typeface="Calibri"/>
              </a:rPr>
              <a:t>経路：1-&gt;4-&gt;C1-&gt;2</a:t>
            </a:r>
          </a:p>
          <a:p>
            <a:r>
              <a:rPr lang="ja-JP" altLang="en-US">
                <a:ea typeface="ＭＳ Ｐゴシック"/>
                <a:cs typeface="Calibri"/>
              </a:rPr>
              <a:t>経路：2-&gt;C1-&gt;5(C2を通っていない)</a:t>
            </a:r>
          </a:p>
          <a:p>
            <a:endParaRPr lang="ja-JP" altLang="en-US" dirty="0">
              <a:ea typeface="ＭＳ Ｐゴシック"/>
              <a:cs typeface="Calibri"/>
            </a:endParaRPr>
          </a:p>
          <a:p>
            <a:endParaRPr lang="ja-JP" altLang="en-US" dirty="0">
              <a:ea typeface="ＭＳ Ｐゴシック"/>
              <a:cs typeface="Calibri"/>
            </a:endParaRPr>
          </a:p>
        </p:txBody>
      </p:sp>
      <p:sp>
        <p:nvSpPr>
          <p:cNvPr id="12" name="TextBox 11">
            <a:extLst>
              <a:ext uri="{FF2B5EF4-FFF2-40B4-BE49-F238E27FC236}">
                <a16:creationId xmlns:a16="http://schemas.microsoft.com/office/drawing/2014/main" id="{DCBD4266-FDA9-4BF6-8BF0-5C9A816492A3}"/>
              </a:ext>
            </a:extLst>
          </p:cNvPr>
          <p:cNvSpPr txBox="1"/>
          <p:nvPr/>
        </p:nvSpPr>
        <p:spPr>
          <a:xfrm>
            <a:off x="2359716" y="5034998"/>
            <a:ext cx="923676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a:ea typeface="ＭＳ Ｐゴシック"/>
                <a:cs typeface="Calibri"/>
              </a:rPr>
              <a:t>　以上、成功した通常のテストデータ一つと、課題の残るテストデータ二つをしょうかいしました。</a:t>
            </a:r>
          </a:p>
          <a:p>
            <a:r>
              <a:rPr lang="ja-JP" altLang="en-US">
                <a:ea typeface="ＭＳ Ｐゴシック"/>
                <a:cs typeface="Calibri"/>
              </a:rPr>
              <a:t>　これからの課題として、これら二つの例外的処理をうまくできるようにデバッグする必要があります。</a:t>
            </a:r>
            <a:endParaRPr lang="ja-JP" altLang="en-US" dirty="0">
              <a:ea typeface="ＭＳ Ｐゴシック"/>
              <a:cs typeface="Calibri"/>
            </a:endParaRPr>
          </a:p>
        </p:txBody>
      </p:sp>
    </p:spTree>
    <p:extLst>
      <p:ext uri="{BB962C8B-B14F-4D97-AF65-F5344CB8AC3E}">
        <p14:creationId xmlns:p14="http://schemas.microsoft.com/office/powerpoint/2010/main" val="300476318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テーマ</vt:lpstr>
      <vt:lpstr>ソフトウェア総合演習I 中間レビュー</vt:lpstr>
      <vt:lpstr>各メンバーの役割と貢献度</vt:lpstr>
      <vt:lpstr>PowerPoint Presentation</vt:lpstr>
      <vt:lpstr>PowerPoint Presentation</vt:lpstr>
      <vt:lpstr>Phase1のソースコード</vt:lpstr>
      <vt:lpstr>アルゴリズムの解説</vt:lpstr>
      <vt:lpstr>テストデータ(1)</vt:lpstr>
      <vt:lpstr>テストデータ(例外的1)</vt:lpstr>
      <vt:lpstr>PowerPoint Presentation</vt:lpstr>
      <vt:lpstr>今後の計画</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ソフトウェア総合演習I</dc:title>
  <dc:creator/>
  <cp:lastModifiedBy/>
  <cp:revision>572</cp:revision>
  <dcterms:created xsi:type="dcterms:W3CDTF">2012-07-27T23:28:17Z</dcterms:created>
  <dcterms:modified xsi:type="dcterms:W3CDTF">2019-05-29T03:36:12Z</dcterms:modified>
</cp:coreProperties>
</file>