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9"/>
  </p:notesMasterIdLst>
  <p:sldIdLst>
    <p:sldId id="256" r:id="rId2"/>
    <p:sldId id="275" r:id="rId3"/>
    <p:sldId id="272" r:id="rId4"/>
    <p:sldId id="273" r:id="rId5"/>
    <p:sldId id="274" r:id="rId6"/>
    <p:sldId id="259" r:id="rId7"/>
    <p:sldId id="266" r:id="rId8"/>
    <p:sldId id="286" r:id="rId9"/>
    <p:sldId id="269" r:id="rId10"/>
    <p:sldId id="285" r:id="rId11"/>
    <p:sldId id="268" r:id="rId12"/>
    <p:sldId id="283" r:id="rId13"/>
    <p:sldId id="284" r:id="rId14"/>
    <p:sldId id="290" r:id="rId15"/>
    <p:sldId id="289" r:id="rId16"/>
    <p:sldId id="291" r:id="rId17"/>
    <p:sldId id="279" r:id="rId18"/>
    <p:sldId id="287" r:id="rId19"/>
    <p:sldId id="280" r:id="rId20"/>
    <p:sldId id="262" r:id="rId21"/>
    <p:sldId id="263" r:id="rId22"/>
    <p:sldId id="260" r:id="rId23"/>
    <p:sldId id="281" r:id="rId24"/>
    <p:sldId id="282" r:id="rId25"/>
    <p:sldId id="264" r:id="rId26"/>
    <p:sldId id="270" r:id="rId27"/>
    <p:sldId id="271"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中間スタイル 4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6"/>
    <p:restoredTop sz="72467"/>
  </p:normalViewPr>
  <p:slideViewPr>
    <p:cSldViewPr snapToGrid="0" snapToObjects="1">
      <p:cViewPr>
        <p:scale>
          <a:sx n="98" d="100"/>
          <a:sy n="98" d="100"/>
        </p:scale>
        <p:origin x="760" y="-424"/>
      </p:cViewPr>
      <p:guideLst/>
    </p:cSldViewPr>
  </p:slideViewPr>
  <p:notesTextViewPr>
    <p:cViewPr>
      <p:scale>
        <a:sx n="175" d="100"/>
        <a:sy n="175"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Sheet1!$A$1:$A$8</c:f>
              <c:numCache>
                <c:formatCode>General</c:formatCode>
                <c:ptCount val="8"/>
                <c:pt idx="0">
                  <c:v>0</c:v>
                </c:pt>
                <c:pt idx="1">
                  <c:v>4</c:v>
                </c:pt>
                <c:pt idx="3">
                  <c:v>0</c:v>
                </c:pt>
                <c:pt idx="4">
                  <c:v>5</c:v>
                </c:pt>
                <c:pt idx="6">
                  <c:v>2</c:v>
                </c:pt>
                <c:pt idx="7">
                  <c:v>3</c:v>
                </c:pt>
              </c:numCache>
            </c:numRef>
          </c:xVal>
          <c:yVal>
            <c:numRef>
              <c:f>Sheet1!$B$1:$B$8</c:f>
              <c:numCache>
                <c:formatCode>General</c:formatCode>
                <c:ptCount val="8"/>
                <c:pt idx="0">
                  <c:v>0</c:v>
                </c:pt>
                <c:pt idx="1">
                  <c:v>4</c:v>
                </c:pt>
                <c:pt idx="3">
                  <c:v>0</c:v>
                </c:pt>
                <c:pt idx="4">
                  <c:v>1</c:v>
                </c:pt>
                <c:pt idx="6">
                  <c:v>3</c:v>
                </c:pt>
                <c:pt idx="7">
                  <c:v>0</c:v>
                </c:pt>
              </c:numCache>
            </c:numRef>
          </c:yVal>
          <c:smooth val="0"/>
          <c:extLst>
            <c:ext xmlns:c16="http://schemas.microsoft.com/office/drawing/2014/chart" uri="{C3380CC4-5D6E-409C-BE32-E72D297353CC}">
              <c16:uniqueId val="{00000000-614A-8345-869C-17D9CFFD3B3B}"/>
            </c:ext>
          </c:extLst>
        </c:ser>
        <c:dLbls>
          <c:showLegendKey val="0"/>
          <c:showVal val="0"/>
          <c:showCatName val="0"/>
          <c:showSerName val="0"/>
          <c:showPercent val="0"/>
          <c:showBubbleSize val="0"/>
        </c:dLbls>
        <c:axId val="795109712"/>
        <c:axId val="795111600"/>
      </c:scatterChart>
      <c:valAx>
        <c:axId val="795109712"/>
        <c:scaling>
          <c:orientation val="minMax"/>
          <c:max val="5"/>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795111600"/>
        <c:crosses val="autoZero"/>
        <c:crossBetween val="midCat"/>
      </c:valAx>
      <c:valAx>
        <c:axId val="795111600"/>
        <c:scaling>
          <c:orientation val="minMax"/>
          <c:max val="5"/>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795109712"/>
        <c:crosses val="autoZero"/>
        <c:crossBetween val="midCat"/>
        <c:majorUnit val="1"/>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4EA21B-3421-084D-8DE6-19E2CE7C8C3E}" type="datetimeFigureOut">
              <a:rPr kumimoji="1" lang="ja-JP" altLang="en-US" smtClean="0"/>
              <a:t>2019/7/30</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0D2382-8EA4-3844-9F9D-406B4231AAA3}" type="slidenum">
              <a:rPr kumimoji="1" lang="ja-JP" altLang="en-US" smtClean="0"/>
              <a:t>‹#›</a:t>
            </a:fld>
            <a:endParaRPr kumimoji="1" lang="ja-JP" altLang="en-US"/>
          </a:p>
        </p:txBody>
      </p:sp>
    </p:spTree>
    <p:extLst>
      <p:ext uri="{BB962C8B-B14F-4D97-AF65-F5344CB8AC3E}">
        <p14:creationId xmlns:p14="http://schemas.microsoft.com/office/powerpoint/2010/main" val="297355205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a:t>システムの紹介</a:t>
            </a:r>
            <a:r>
              <a:rPr lang="en-US" altLang="ja-JP" dirty="0"/>
              <a:t>(</a:t>
            </a:r>
            <a:r>
              <a:rPr lang="ja-JP" altLang="en-US"/>
              <a:t>概要</a:t>
            </a:r>
            <a:r>
              <a:rPr lang="en-US" altLang="ja-JP" dirty="0"/>
              <a:t>)</a:t>
            </a:r>
            <a:br>
              <a:rPr lang="en-US" altLang="ja-JP" dirty="0"/>
            </a:br>
            <a:r>
              <a:rPr lang="en-US" altLang="ja-JP" dirty="0"/>
              <a:t>• </a:t>
            </a:r>
            <a:r>
              <a:rPr lang="ja-JP" altLang="en-US"/>
              <a:t>課題・要求はなんであったか</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a:t>１、複数ある点から構成された線とそれらが交差した点を含めたマップから</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a:t>指定した二つの点間の最短経路を求め、さらに第２、第３番目</a:t>
            </a:r>
            <a:r>
              <a:rPr lang="en-US" altLang="ja-JP" dirty="0"/>
              <a:t>k</a:t>
            </a:r>
            <a:r>
              <a:rPr lang="ja-JP" altLang="en-US"/>
              <a:t>番目に短い経路を示す。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a:t>２、ある新しい地点から一番近いマップへのアクセスを示す。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br>
              <a:rPr lang="ja-JP" altLang="en-US"/>
            </a:br>
            <a:r>
              <a:rPr lang="en-US" altLang="ja-JP" dirty="0"/>
              <a:t>• </a:t>
            </a:r>
            <a:r>
              <a:rPr lang="ja-JP" altLang="en-US"/>
              <a:t>それに対して、どのようなアルゴリズムを提案し実装したか </a:t>
            </a:r>
            <a:endParaRPr kumimoji="1" lang="en-US" altLang="ja-JP" dirty="0"/>
          </a:p>
          <a:p>
            <a:r>
              <a:rPr kumimoji="1" lang="ja-JP" altLang="en-US"/>
              <a:t>ダイクストラ法</a:t>
            </a:r>
            <a:endParaRPr kumimoji="1" lang="en-US" altLang="ja-JP" dirty="0"/>
          </a:p>
          <a:p>
            <a:r>
              <a:rPr kumimoji="1" lang="en-US" altLang="ja-JP" dirty="0"/>
              <a:t>Yen’s algorithm</a:t>
            </a:r>
          </a:p>
          <a:p>
            <a:r>
              <a:rPr kumimoji="1" lang="ja-JP" altLang="en-US"/>
              <a:t>繋いだ線と他の線の交点を求めるアルゴリズム</a:t>
            </a:r>
            <a:endParaRPr kumimoji="1" lang="en-US" altLang="ja-JP" dirty="0"/>
          </a:p>
          <a:p>
            <a:r>
              <a:rPr kumimoji="1" lang="ja-JP" altLang="en-US"/>
              <a:t>点と線の距離を求めるアルゴリズム</a:t>
            </a:r>
            <a:endParaRPr kumimoji="1" lang="en-US" altLang="ja-JP" dirty="0"/>
          </a:p>
          <a:p>
            <a:endParaRPr kumimoji="1" lang="ja-JP" altLang="en-US"/>
          </a:p>
        </p:txBody>
      </p:sp>
      <p:sp>
        <p:nvSpPr>
          <p:cNvPr id="4" name="スライド番号プレースホルダー 3"/>
          <p:cNvSpPr>
            <a:spLocks noGrp="1"/>
          </p:cNvSpPr>
          <p:nvPr>
            <p:ph type="sldNum" sz="quarter" idx="5"/>
          </p:nvPr>
        </p:nvSpPr>
        <p:spPr/>
        <p:txBody>
          <a:bodyPr/>
          <a:lstStyle/>
          <a:p>
            <a:fld id="{E80D2382-8EA4-3844-9F9D-406B4231AAA3}" type="slidenum">
              <a:rPr kumimoji="1" lang="ja-JP" altLang="en-US" smtClean="0"/>
              <a:t>4</a:t>
            </a:fld>
            <a:endParaRPr kumimoji="1" lang="ja-JP" altLang="en-US"/>
          </a:p>
        </p:txBody>
      </p:sp>
    </p:spTree>
    <p:extLst>
      <p:ext uri="{BB962C8B-B14F-4D97-AF65-F5344CB8AC3E}">
        <p14:creationId xmlns:p14="http://schemas.microsoft.com/office/powerpoint/2010/main" val="37039544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１、最短経路を求める（ダイクストラ法）</a:t>
            </a:r>
            <a:endParaRPr kumimoji="1" lang="en-US" altLang="ja-JP" dirty="0"/>
          </a:p>
          <a:p>
            <a:r>
              <a:rPr kumimoji="1" lang="ja-JP" altLang="en-US"/>
              <a:t>２、</a:t>
            </a:r>
            <a:r>
              <a:rPr kumimoji="1" lang="en-US" altLang="ja-JP" dirty="0"/>
              <a:t>Route</a:t>
            </a:r>
            <a:r>
              <a:rPr kumimoji="1" lang="ja-JP" altLang="en-US"/>
              <a:t>配列に求めた最短経路を入れる</a:t>
            </a:r>
            <a:endParaRPr kumimoji="1" lang="en-US" altLang="ja-JP" dirty="0"/>
          </a:p>
          <a:p>
            <a:r>
              <a:rPr kumimoji="1" lang="ja-JP" altLang="en-US"/>
              <a:t>以下を求める</a:t>
            </a:r>
            <a:r>
              <a:rPr kumimoji="1" lang="en-US" altLang="ja-JP" dirty="0"/>
              <a:t>k</a:t>
            </a:r>
            <a:r>
              <a:rPr kumimoji="1" lang="ja-JP" altLang="en-US"/>
              <a:t>個分ループ</a:t>
            </a:r>
            <a:endParaRPr kumimoji="1" lang="en-US" altLang="ja-JP" dirty="0"/>
          </a:p>
          <a:p>
            <a:r>
              <a:rPr kumimoji="1" lang="ja-JP" altLang="en-US"/>
              <a:t>３、</a:t>
            </a:r>
            <a:r>
              <a:rPr kumimoji="1" lang="en-US" altLang="ja-JP" dirty="0"/>
              <a:t> spur node </a:t>
            </a:r>
            <a:r>
              <a:rPr kumimoji="1" lang="ja-JP" altLang="en-US"/>
              <a:t>まで決まっている道（</a:t>
            </a:r>
            <a:r>
              <a:rPr kumimoji="1" lang="en-US" altLang="ja-JP" dirty="0"/>
              <a:t>spur root</a:t>
            </a:r>
            <a:r>
              <a:rPr kumimoji="1" lang="ja-JP" altLang="en-US"/>
              <a:t>）を設定</a:t>
            </a:r>
            <a:endParaRPr kumimoji="1" lang="en-US" altLang="ja-JP" dirty="0"/>
          </a:p>
          <a:p>
            <a:r>
              <a:rPr kumimoji="1" lang="ja-JP" altLang="en-US"/>
              <a:t>４、</a:t>
            </a:r>
            <a:r>
              <a:rPr kumimoji="1" lang="en-US" altLang="ja-JP" dirty="0"/>
              <a:t>root</a:t>
            </a:r>
            <a:r>
              <a:rPr kumimoji="1" lang="ja-JP" altLang="en-US"/>
              <a:t>配列にある経路の中の</a:t>
            </a:r>
            <a:r>
              <a:rPr kumimoji="1" lang="en-US" altLang="ja-JP" dirty="0"/>
              <a:t>spur node</a:t>
            </a:r>
            <a:r>
              <a:rPr kumimoji="1" lang="ja-JP" altLang="en-US"/>
              <a:t>とその次の点があれば２点の</a:t>
            </a:r>
            <a:r>
              <a:rPr kumimoji="1" lang="en-US" altLang="ja-JP" dirty="0"/>
              <a:t>edge</a:t>
            </a:r>
            <a:r>
              <a:rPr kumimoji="1" lang="ja-JP" altLang="en-US"/>
              <a:t>を排除する。</a:t>
            </a:r>
            <a:endParaRPr kumimoji="1" lang="en-US" altLang="ja-JP" dirty="0"/>
          </a:p>
          <a:p>
            <a:r>
              <a:rPr kumimoji="1" lang="ja-JP" altLang="en-US"/>
              <a:t>５、求めたルートを</a:t>
            </a:r>
            <a:r>
              <a:rPr kumimoji="1" lang="en-US" altLang="ja-JP" dirty="0"/>
              <a:t>B</a:t>
            </a:r>
            <a:r>
              <a:rPr kumimoji="1" lang="ja-JP" altLang="en-US"/>
              <a:t>（コストとコースを持つ配列に入れる）に記録</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６、３にもどる、</a:t>
            </a:r>
            <a:r>
              <a:rPr kumimoji="1" lang="en-US" altLang="ja-JP" dirty="0"/>
              <a:t>A</a:t>
            </a:r>
            <a:r>
              <a:rPr kumimoji="1" lang="ja-JP" altLang="en-US"/>
              <a:t>のゴールを除く点分ループ</a:t>
            </a:r>
            <a:endParaRPr kumimoji="1" lang="en-US" altLang="ja-JP" dirty="0"/>
          </a:p>
          <a:p>
            <a:r>
              <a:rPr kumimoji="1" lang="ja-JP" altLang="en-US"/>
              <a:t>７、</a:t>
            </a:r>
            <a:r>
              <a:rPr kumimoji="1" lang="en-US" altLang="ja-JP" dirty="0"/>
              <a:t>B</a:t>
            </a:r>
            <a:r>
              <a:rPr kumimoji="1" lang="ja-JP" altLang="en-US"/>
              <a:t>の中で最小のルートを</a:t>
            </a:r>
            <a:r>
              <a:rPr kumimoji="1" lang="en-US" altLang="ja-JP" dirty="0"/>
              <a:t>A</a:t>
            </a:r>
            <a:r>
              <a:rPr kumimoji="1" lang="ja-JP" altLang="en-US"/>
              <a:t>（</a:t>
            </a:r>
            <a:r>
              <a:rPr kumimoji="1" lang="en-US" altLang="ja-JP" dirty="0"/>
              <a:t>root</a:t>
            </a:r>
            <a:r>
              <a:rPr kumimoji="1" lang="ja-JP" altLang="en-US"/>
              <a:t>）にいれる。</a:t>
            </a:r>
            <a:endParaRPr kumimoji="1" lang="en-US" altLang="ja-JP" dirty="0"/>
          </a:p>
          <a:p>
            <a:endParaRPr kumimoji="1" lang="ja-JP" altLang="en-US"/>
          </a:p>
        </p:txBody>
      </p:sp>
      <p:sp>
        <p:nvSpPr>
          <p:cNvPr id="4" name="スライド番号プレースホルダー 3"/>
          <p:cNvSpPr>
            <a:spLocks noGrp="1"/>
          </p:cNvSpPr>
          <p:nvPr>
            <p:ph type="sldNum" sz="quarter" idx="5"/>
          </p:nvPr>
        </p:nvSpPr>
        <p:spPr/>
        <p:txBody>
          <a:bodyPr/>
          <a:lstStyle/>
          <a:p>
            <a:fld id="{E80D2382-8EA4-3844-9F9D-406B4231AAA3}" type="slidenum">
              <a:rPr kumimoji="1" lang="ja-JP" altLang="en-US" smtClean="0"/>
              <a:t>16</a:t>
            </a:fld>
            <a:endParaRPr kumimoji="1" lang="ja-JP" altLang="en-US"/>
          </a:p>
        </p:txBody>
      </p:sp>
    </p:spTree>
    <p:extLst>
      <p:ext uri="{BB962C8B-B14F-4D97-AF65-F5344CB8AC3E}">
        <p14:creationId xmlns:p14="http://schemas.microsoft.com/office/powerpoint/2010/main" val="32742468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苦労した点：</a:t>
            </a:r>
            <a:r>
              <a:rPr kumimoji="1" lang="en-US" altLang="ja-JP" dirty="0"/>
              <a:t>spur node </a:t>
            </a:r>
            <a:r>
              <a:rPr kumimoji="1" lang="ja-JP" altLang="en-US"/>
              <a:t>の設定</a:t>
            </a:r>
            <a:endParaRPr kumimoji="1" lang="en-US" altLang="ja-JP" dirty="0"/>
          </a:p>
          <a:p>
            <a:r>
              <a:rPr kumimoji="1" lang="ja-JP" altLang="en-US"/>
              <a:t>→今まで一度通った道は通れない仕様だったため、通ったことのない場所を排除していた。</a:t>
            </a:r>
            <a:endParaRPr kumimoji="1" lang="en-US" altLang="ja-JP" dirty="0"/>
          </a:p>
          <a:p>
            <a:r>
              <a:rPr kumimoji="1" lang="ja-JP" altLang="en-US"/>
              <a:t>以前の仕様との整合性をつけることに苦労を感じた。</a:t>
            </a:r>
            <a:endParaRPr kumimoji="1" lang="en-US" altLang="ja-JP" dirty="0"/>
          </a:p>
          <a:p>
            <a:endParaRPr kumimoji="1" lang="en-US" altLang="ja-JP" dirty="0"/>
          </a:p>
          <a:p>
            <a:r>
              <a:rPr lang="ja-JP" altLang="en-US"/>
              <a:t>どのような工夫が盛り込まれているか</a:t>
            </a:r>
            <a:br>
              <a:rPr lang="ja-JP" altLang="en-US"/>
            </a:br>
            <a:r>
              <a:rPr lang="en-US" altLang="ja-JP" dirty="0"/>
              <a:t>• </a:t>
            </a:r>
            <a:r>
              <a:rPr lang="ja-JP" altLang="en-US"/>
              <a:t>苦労した点</a:t>
            </a:r>
            <a:br>
              <a:rPr lang="ja-JP" altLang="en-US"/>
            </a:br>
            <a:r>
              <a:rPr lang="en-US" altLang="ja-JP" dirty="0"/>
              <a:t>• </a:t>
            </a:r>
            <a:r>
              <a:rPr lang="ja-JP" altLang="en-US"/>
              <a:t>アルゴリズムが許容するデータサイズと計算効率 </a:t>
            </a:r>
            <a:endParaRPr lang="en-US" altLang="ja-JP" dirty="0"/>
          </a:p>
          <a:p>
            <a:r>
              <a:rPr lang="en-US" altLang="ja-JP" dirty="0"/>
              <a:t>• </a:t>
            </a:r>
            <a:r>
              <a:rPr lang="ja-JP" altLang="en-US"/>
              <a:t>アルゴリズムの欠点 </a:t>
            </a:r>
          </a:p>
          <a:p>
            <a:endParaRPr kumimoji="1" lang="en-US" altLang="ja-JP" dirty="0"/>
          </a:p>
        </p:txBody>
      </p:sp>
      <p:sp>
        <p:nvSpPr>
          <p:cNvPr id="4" name="スライド番号プレースホルダー 3"/>
          <p:cNvSpPr>
            <a:spLocks noGrp="1"/>
          </p:cNvSpPr>
          <p:nvPr>
            <p:ph type="sldNum" sz="quarter" idx="5"/>
          </p:nvPr>
        </p:nvSpPr>
        <p:spPr/>
        <p:txBody>
          <a:bodyPr/>
          <a:lstStyle/>
          <a:p>
            <a:fld id="{E80D2382-8EA4-3844-9F9D-406B4231AAA3}" type="slidenum">
              <a:rPr kumimoji="1" lang="ja-JP" altLang="en-US" smtClean="0"/>
              <a:t>17</a:t>
            </a:fld>
            <a:endParaRPr kumimoji="1" lang="ja-JP" altLang="en-US"/>
          </a:p>
        </p:txBody>
      </p:sp>
    </p:spTree>
    <p:extLst>
      <p:ext uri="{BB962C8B-B14F-4D97-AF65-F5344CB8AC3E}">
        <p14:creationId xmlns:p14="http://schemas.microsoft.com/office/powerpoint/2010/main" val="41899047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１、繋がった２点</a:t>
            </a:r>
            <a:r>
              <a:rPr kumimoji="1" lang="en-US" altLang="ja-JP" dirty="0"/>
              <a:t>p</a:t>
            </a:r>
            <a:r>
              <a:rPr kumimoji="1" lang="ja-JP" altLang="en-US"/>
              <a:t>１、</a:t>
            </a:r>
            <a:r>
              <a:rPr kumimoji="1" lang="en-US" altLang="ja-JP" dirty="0"/>
              <a:t>p</a:t>
            </a:r>
            <a:r>
              <a:rPr kumimoji="1" lang="ja-JP" altLang="en-US"/>
              <a:t>２（道）の一次方程式を求める</a:t>
            </a:r>
            <a:endParaRPr kumimoji="1" lang="en-US" altLang="ja-JP" dirty="0"/>
          </a:p>
          <a:p>
            <a:r>
              <a:rPr kumimoji="1" lang="ja-JP" altLang="en-US"/>
              <a:t>２、１の一次方程式と新しい点から、点と道の距離を式（１）で求める</a:t>
            </a:r>
            <a:endParaRPr kumimoji="1" lang="en-US" altLang="ja-JP" dirty="0"/>
          </a:p>
          <a:p>
            <a:r>
              <a:rPr kumimoji="1" lang="ja-JP" altLang="en-US"/>
              <a:t>３、新しい点と道の一次方程式が直行する一次方程式を求める</a:t>
            </a:r>
            <a:endParaRPr kumimoji="1" lang="en-US" altLang="ja-JP" dirty="0"/>
          </a:p>
          <a:p>
            <a:r>
              <a:rPr kumimoji="1" lang="ja-JP" altLang="en-US"/>
              <a:t>４、直行する点が</a:t>
            </a:r>
            <a:r>
              <a:rPr kumimoji="1" lang="en-US" altLang="ja-JP" dirty="0"/>
              <a:t>p</a:t>
            </a:r>
            <a:r>
              <a:rPr kumimoji="1" lang="ja-JP" altLang="en-US"/>
              <a:t>１と</a:t>
            </a:r>
            <a:r>
              <a:rPr kumimoji="1" lang="en-US" altLang="ja-JP" dirty="0"/>
              <a:t>p</a:t>
            </a:r>
            <a:r>
              <a:rPr kumimoji="1" lang="ja-JP" altLang="en-US"/>
              <a:t>２の範囲内なら交差点の座標を記録する</a:t>
            </a:r>
            <a:endParaRPr kumimoji="1" lang="en-US" altLang="ja-JP" dirty="0"/>
          </a:p>
          <a:p>
            <a:r>
              <a:rPr kumimoji="1" lang="ja-JP" altLang="en-US"/>
              <a:t>５、</a:t>
            </a:r>
            <a:r>
              <a:rPr kumimoji="1" lang="en-US" altLang="ja-JP" dirty="0"/>
              <a:t>else</a:t>
            </a:r>
            <a:r>
              <a:rPr kumimoji="1" lang="ja-JP" altLang="en-US"/>
              <a:t> 新しい点と近い点（</a:t>
            </a:r>
            <a:r>
              <a:rPr kumimoji="1" lang="en-US" altLang="ja-JP" dirty="0"/>
              <a:t>p</a:t>
            </a:r>
            <a:r>
              <a:rPr kumimoji="1" lang="ja-JP" altLang="en-US"/>
              <a:t>１</a:t>
            </a:r>
            <a:r>
              <a:rPr kumimoji="1" lang="en-US" altLang="ja-JP" dirty="0"/>
              <a:t>or</a:t>
            </a:r>
            <a:r>
              <a:rPr kumimoji="1" lang="ja-JP" altLang="en-US"/>
              <a:t> </a:t>
            </a:r>
            <a:r>
              <a:rPr kumimoji="1" lang="en-US" altLang="ja-JP" dirty="0"/>
              <a:t>p</a:t>
            </a:r>
            <a:r>
              <a:rPr kumimoji="1" lang="ja-JP" altLang="en-US"/>
              <a:t>２）が記録される</a:t>
            </a:r>
            <a:endParaRPr kumimoji="1" lang="en-US" altLang="ja-JP" dirty="0"/>
          </a:p>
          <a:p>
            <a:r>
              <a:rPr kumimoji="1" lang="ja-JP" altLang="en-US"/>
              <a:t>６、他の道より距離が短ければ更新</a:t>
            </a:r>
            <a:endParaRPr kumimoji="1" lang="en-US" altLang="ja-JP" dirty="0"/>
          </a:p>
          <a:p>
            <a:r>
              <a:rPr kumimoji="1" lang="ja-JP" altLang="en-US"/>
              <a:t>６、１から５を道の数分繰り返す</a:t>
            </a:r>
            <a:endParaRPr kumimoji="1" lang="en-US" altLang="ja-JP" dirty="0"/>
          </a:p>
        </p:txBody>
      </p:sp>
      <p:sp>
        <p:nvSpPr>
          <p:cNvPr id="4" name="スライド番号プレースホルダー 3"/>
          <p:cNvSpPr>
            <a:spLocks noGrp="1"/>
          </p:cNvSpPr>
          <p:nvPr>
            <p:ph type="sldNum" sz="quarter" idx="5"/>
          </p:nvPr>
        </p:nvSpPr>
        <p:spPr/>
        <p:txBody>
          <a:bodyPr/>
          <a:lstStyle/>
          <a:p>
            <a:fld id="{E80D2382-8EA4-3844-9F9D-406B4231AAA3}" type="slidenum">
              <a:rPr kumimoji="1" lang="ja-JP" altLang="en-US" smtClean="0"/>
              <a:t>18</a:t>
            </a:fld>
            <a:endParaRPr kumimoji="1" lang="ja-JP" altLang="en-US"/>
          </a:p>
        </p:txBody>
      </p:sp>
    </p:spTree>
    <p:extLst>
      <p:ext uri="{BB962C8B-B14F-4D97-AF65-F5344CB8AC3E}">
        <p14:creationId xmlns:p14="http://schemas.microsoft.com/office/powerpoint/2010/main" val="42838266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indent="0">
              <a:buNone/>
            </a:pPr>
            <a:r>
              <a:rPr lang="en-US" altLang="ja-JP" dirty="0"/>
              <a:t>• </a:t>
            </a:r>
            <a:r>
              <a:rPr lang="ja-JP" altLang="en-US"/>
              <a:t>システム開発上難しかったことを報告してください</a:t>
            </a:r>
            <a:endParaRPr lang="en-US" altLang="ja-JP" dirty="0"/>
          </a:p>
          <a:p>
            <a:pPr marL="0" indent="0">
              <a:buNone/>
            </a:pPr>
            <a:r>
              <a:rPr lang="ja-JP" altLang="en-US"/>
              <a:t>行き当たりばったりによるデータの扱い、</a:t>
            </a:r>
            <a:endParaRPr lang="en-US" altLang="ja-JP" dirty="0"/>
          </a:p>
          <a:p>
            <a:pPr marL="0" indent="0">
              <a:buNone/>
            </a:pPr>
            <a:r>
              <a:rPr lang="ja-JP" altLang="en-US"/>
              <a:t> </a:t>
            </a:r>
            <a:r>
              <a:rPr lang="en-US" altLang="ja-JP" dirty="0"/>
              <a:t>• </a:t>
            </a:r>
            <a:r>
              <a:rPr lang="ja-JP" altLang="en-US"/>
              <a:t>システムの良くできた点をアピールしてください</a:t>
            </a:r>
            <a:br>
              <a:rPr lang="ja-JP" altLang="en-US"/>
            </a:br>
            <a:r>
              <a:rPr lang="ja-JP" altLang="en-US"/>
              <a:t>特になし</a:t>
            </a:r>
            <a:endParaRPr lang="en-US" altLang="ja-JP" dirty="0"/>
          </a:p>
          <a:p>
            <a:pPr marL="0" indent="0">
              <a:buNone/>
            </a:pPr>
            <a:r>
              <a:rPr lang="en-US" altLang="ja-JP" dirty="0"/>
              <a:t>• </a:t>
            </a:r>
            <a:r>
              <a:rPr lang="ja-JP" altLang="en-US"/>
              <a:t>プロジェクトから学んだこと、気付いたこと</a:t>
            </a:r>
            <a:endParaRPr lang="en-US" altLang="ja-JP" dirty="0"/>
          </a:p>
          <a:p>
            <a:pPr marL="0" indent="0">
              <a:buNone/>
            </a:pPr>
            <a:r>
              <a:rPr lang="ja-JP" altLang="en-US"/>
              <a:t>チーム開発の難しさ、考え方の相違による方向性の違い、</a:t>
            </a:r>
            <a:br>
              <a:rPr lang="ja-JP" altLang="en-US"/>
            </a:br>
            <a:r>
              <a:rPr lang="en-US" altLang="ja-JP" dirty="0"/>
              <a:t>• </a:t>
            </a:r>
            <a:r>
              <a:rPr lang="ja-JP" altLang="en-US"/>
              <a:t>他チームと共有したい知識や経験について </a:t>
            </a:r>
          </a:p>
          <a:p>
            <a:pPr marL="0" indent="0">
              <a:buNone/>
            </a:pPr>
            <a:r>
              <a:rPr lang="ja-JP" altLang="en-US"/>
              <a:t>プログラムの仕様は開発前にチーム内でしっかり話し合うこと。</a:t>
            </a:r>
            <a:endParaRPr lang="en-US" altLang="ja-JP" dirty="0"/>
          </a:p>
          <a:p>
            <a:endParaRPr kumimoji="1" lang="ja-JP" altLang="en-US"/>
          </a:p>
        </p:txBody>
      </p:sp>
      <p:sp>
        <p:nvSpPr>
          <p:cNvPr id="4" name="スライド番号プレースホルダー 3"/>
          <p:cNvSpPr>
            <a:spLocks noGrp="1"/>
          </p:cNvSpPr>
          <p:nvPr>
            <p:ph type="sldNum" sz="quarter" idx="5"/>
          </p:nvPr>
        </p:nvSpPr>
        <p:spPr/>
        <p:txBody>
          <a:bodyPr/>
          <a:lstStyle/>
          <a:p>
            <a:fld id="{E80D2382-8EA4-3844-9F9D-406B4231AAA3}" type="slidenum">
              <a:rPr kumimoji="1" lang="ja-JP" altLang="en-US" smtClean="0"/>
              <a:t>27</a:t>
            </a:fld>
            <a:endParaRPr kumimoji="1" lang="ja-JP" altLang="en-US"/>
          </a:p>
        </p:txBody>
      </p:sp>
    </p:spTree>
    <p:extLst>
      <p:ext uri="{BB962C8B-B14F-4D97-AF65-F5344CB8AC3E}">
        <p14:creationId xmlns:p14="http://schemas.microsoft.com/office/powerpoint/2010/main" val="15660121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E80D2382-8EA4-3844-9F9D-406B4231AAA3}" type="slidenum">
              <a:rPr kumimoji="1" lang="ja-JP" altLang="en-US" smtClean="0"/>
              <a:t>6</a:t>
            </a:fld>
            <a:endParaRPr kumimoji="1" lang="ja-JP" altLang="en-US"/>
          </a:p>
        </p:txBody>
      </p:sp>
    </p:spTree>
    <p:extLst>
      <p:ext uri="{BB962C8B-B14F-4D97-AF65-F5344CB8AC3E}">
        <p14:creationId xmlns:p14="http://schemas.microsoft.com/office/powerpoint/2010/main" val="11935973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E80D2382-8EA4-3844-9F9D-406B4231AAA3}" type="slidenum">
              <a:rPr kumimoji="1" lang="ja-JP" altLang="en-US" smtClean="0"/>
              <a:t>7</a:t>
            </a:fld>
            <a:endParaRPr kumimoji="1" lang="ja-JP" altLang="en-US"/>
          </a:p>
        </p:txBody>
      </p:sp>
    </p:spTree>
    <p:extLst>
      <p:ext uri="{BB962C8B-B14F-4D97-AF65-F5344CB8AC3E}">
        <p14:creationId xmlns:p14="http://schemas.microsoft.com/office/powerpoint/2010/main" val="3853395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sz="7000" u="sng"/>
              <a:t>最短経路を求める</a:t>
            </a:r>
            <a:r>
              <a:rPr lang="ja-JP" altLang="en-US" sz="7000"/>
              <a:t>（ダイクストラ法）</a:t>
            </a:r>
            <a:endParaRPr lang="en-US" altLang="ja-JP" sz="7000" dirty="0"/>
          </a:p>
          <a:p>
            <a:pPr marL="0" indent="0">
              <a:buNone/>
            </a:pPr>
            <a:endParaRPr lang="en-US" altLang="ja-JP" dirty="0"/>
          </a:p>
          <a:p>
            <a:pPr marL="0" indent="0">
              <a:buNone/>
            </a:pPr>
            <a:r>
              <a:rPr lang="en-US" altLang="ja-JP" sz="4900" dirty="0"/>
              <a:t>Step1 </a:t>
            </a:r>
            <a:r>
              <a:rPr lang="ja-JP" altLang="en-US" sz="4900"/>
              <a:t>初期化</a:t>
            </a:r>
            <a:endParaRPr lang="en-US" altLang="ja-JP" sz="4900" dirty="0"/>
          </a:p>
          <a:p>
            <a:pPr marL="0" indent="0">
              <a:buNone/>
            </a:pPr>
            <a:r>
              <a:rPr lang="en-US" altLang="ja-JP" sz="5000" dirty="0"/>
              <a:t>		</a:t>
            </a:r>
            <a:r>
              <a:rPr lang="ja-JP" altLang="en-US" sz="5000"/>
              <a:t>スタートノードの値（最小コスト候補）を０，他のノードの値を未定義に設定。</a:t>
            </a:r>
          </a:p>
          <a:p>
            <a:pPr marL="0" indent="0">
              <a:buNone/>
            </a:pPr>
            <a:endParaRPr lang="en-US" altLang="ja-JP" sz="4300" dirty="0"/>
          </a:p>
          <a:p>
            <a:pPr marL="0" indent="0">
              <a:buNone/>
            </a:pPr>
            <a:r>
              <a:rPr lang="en-US" altLang="ja-JP" sz="4900" dirty="0"/>
              <a:t>Step2 </a:t>
            </a:r>
            <a:r>
              <a:rPr lang="ja-JP" altLang="en-US" sz="4900"/>
              <a:t> 確定ノードをピックアップすることができなくなるまで（＝変化がなくなるまで）以下　　　　　　　　</a:t>
            </a:r>
            <a:endParaRPr lang="en-US" altLang="ja-JP" sz="4900" dirty="0"/>
          </a:p>
          <a:p>
            <a:pPr marL="0" indent="0">
              <a:buNone/>
            </a:pPr>
            <a:r>
              <a:rPr lang="ja-JP" altLang="en-US" sz="4900"/>
              <a:t>　　　</a:t>
            </a:r>
            <a:r>
              <a:rPr lang="en-US" altLang="ja-JP" sz="4900" dirty="0"/>
              <a:t> </a:t>
            </a:r>
            <a:r>
              <a:rPr lang="ja-JP" altLang="en-US" sz="4900"/>
              <a:t>のループを繰り返す</a:t>
            </a:r>
            <a:r>
              <a:rPr lang="en-US" altLang="ja-JP" sz="4900" dirty="0"/>
              <a:t>. </a:t>
            </a:r>
          </a:p>
          <a:p>
            <a:pPr marL="0" indent="0">
              <a:buNone/>
            </a:pPr>
            <a:endParaRPr lang="ja-JP" altLang="en-US" sz="4300"/>
          </a:p>
          <a:p>
            <a:pPr marL="457200" lvl="1" indent="0">
              <a:lnSpc>
                <a:spcPct val="120000"/>
              </a:lnSpc>
              <a:buNone/>
            </a:pPr>
            <a:r>
              <a:rPr lang="en-US" altLang="ja-JP" sz="4900" dirty="0"/>
              <a:t>1.</a:t>
            </a:r>
            <a:r>
              <a:rPr lang="ja-JP" altLang="en-US" sz="4900"/>
              <a:t>まだ確定されていないノードのうち，最小の値を持つノードを見つけ，確定ノードとする（確定フラグを立てる）。</a:t>
            </a:r>
            <a:endParaRPr lang="en-US" altLang="ja-JP" sz="4900" dirty="0"/>
          </a:p>
          <a:p>
            <a:pPr marL="457200" lvl="1" indent="0">
              <a:lnSpc>
                <a:spcPct val="120000"/>
              </a:lnSpc>
              <a:buNone/>
            </a:pPr>
            <a:r>
              <a:rPr lang="en-US" altLang="ja-JP" sz="4900" dirty="0"/>
              <a:t>2.</a:t>
            </a:r>
            <a:r>
              <a:rPr lang="ja-JP" altLang="en-US" sz="4900"/>
              <a:t>確定ノードからの伸びているエッジをそれぞれチェックし，「確定ノードまでのコスト＋エッジのコスト」を計算し，そのノードの現在値よりも小さければ更新する （経路情報も必要であれば，「どこから来たのか」を表す変数が確定ノードを指すようにする）。</a:t>
            </a:r>
            <a:endParaRPr kumimoji="1" lang="ja-JP" altLang="en-US"/>
          </a:p>
        </p:txBody>
      </p:sp>
      <p:sp>
        <p:nvSpPr>
          <p:cNvPr id="4" name="スライド番号プレースホルダー 3"/>
          <p:cNvSpPr>
            <a:spLocks noGrp="1"/>
          </p:cNvSpPr>
          <p:nvPr>
            <p:ph type="sldNum" sz="quarter" idx="5"/>
          </p:nvPr>
        </p:nvSpPr>
        <p:spPr/>
        <p:txBody>
          <a:bodyPr/>
          <a:lstStyle/>
          <a:p>
            <a:fld id="{E80D2382-8EA4-3844-9F9D-406B4231AAA3}" type="slidenum">
              <a:rPr kumimoji="1" lang="ja-JP" altLang="en-US" smtClean="0"/>
              <a:t>10</a:t>
            </a:fld>
            <a:endParaRPr kumimoji="1" lang="ja-JP" altLang="en-US"/>
          </a:p>
        </p:txBody>
      </p:sp>
    </p:spTree>
    <p:extLst>
      <p:ext uri="{BB962C8B-B14F-4D97-AF65-F5344CB8AC3E}">
        <p14:creationId xmlns:p14="http://schemas.microsoft.com/office/powerpoint/2010/main" val="8440385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E80D2382-8EA4-3844-9F9D-406B4231AAA3}" type="slidenum">
              <a:rPr kumimoji="1" lang="ja-JP" altLang="en-US" smtClean="0"/>
              <a:t>11</a:t>
            </a:fld>
            <a:endParaRPr kumimoji="1" lang="ja-JP" altLang="en-US"/>
          </a:p>
        </p:txBody>
      </p:sp>
    </p:spTree>
    <p:extLst>
      <p:ext uri="{BB962C8B-B14F-4D97-AF65-F5344CB8AC3E}">
        <p14:creationId xmlns:p14="http://schemas.microsoft.com/office/powerpoint/2010/main" val="17174677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経路の取り出し、経路が見つからなかった時の処理、などといったイレギュラーなケースの処理</a:t>
            </a:r>
          </a:p>
          <a:p>
            <a:endParaRPr kumimoji="1" lang="ja-JP" altLang="en-US"/>
          </a:p>
        </p:txBody>
      </p:sp>
      <p:sp>
        <p:nvSpPr>
          <p:cNvPr id="4" name="スライド番号プレースホルダー 3"/>
          <p:cNvSpPr>
            <a:spLocks noGrp="1"/>
          </p:cNvSpPr>
          <p:nvPr>
            <p:ph type="sldNum" sz="quarter" idx="5"/>
          </p:nvPr>
        </p:nvSpPr>
        <p:spPr/>
        <p:txBody>
          <a:bodyPr/>
          <a:lstStyle/>
          <a:p>
            <a:fld id="{E80D2382-8EA4-3844-9F9D-406B4231AAA3}" type="slidenum">
              <a:rPr kumimoji="1" lang="ja-JP" altLang="en-US" smtClean="0"/>
              <a:t>12</a:t>
            </a:fld>
            <a:endParaRPr kumimoji="1" lang="ja-JP" altLang="en-US"/>
          </a:p>
        </p:txBody>
      </p:sp>
    </p:spTree>
    <p:extLst>
      <p:ext uri="{BB962C8B-B14F-4D97-AF65-F5344CB8AC3E}">
        <p14:creationId xmlns:p14="http://schemas.microsoft.com/office/powerpoint/2010/main" val="42211776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１、最短経路を求める（ダイクストラ法）</a:t>
            </a:r>
            <a:endParaRPr kumimoji="1" lang="en-US" altLang="ja-JP" dirty="0"/>
          </a:p>
          <a:p>
            <a:r>
              <a:rPr kumimoji="1" lang="ja-JP" altLang="en-US"/>
              <a:t>２、</a:t>
            </a:r>
            <a:r>
              <a:rPr kumimoji="1" lang="en-US" altLang="ja-JP" dirty="0"/>
              <a:t>Route</a:t>
            </a:r>
            <a:r>
              <a:rPr kumimoji="1" lang="ja-JP" altLang="en-US"/>
              <a:t>配列に求めた最短経路を入れる</a:t>
            </a:r>
            <a:endParaRPr kumimoji="1" lang="en-US" altLang="ja-JP" dirty="0"/>
          </a:p>
          <a:p>
            <a:r>
              <a:rPr kumimoji="1" lang="ja-JP" altLang="en-US"/>
              <a:t>以下を求める</a:t>
            </a:r>
            <a:r>
              <a:rPr kumimoji="1" lang="en-US" altLang="ja-JP" dirty="0"/>
              <a:t>k</a:t>
            </a:r>
            <a:r>
              <a:rPr kumimoji="1" lang="ja-JP" altLang="en-US"/>
              <a:t>個分ループ</a:t>
            </a:r>
            <a:endParaRPr kumimoji="1" lang="en-US" altLang="ja-JP" dirty="0"/>
          </a:p>
          <a:p>
            <a:r>
              <a:rPr kumimoji="1" lang="ja-JP" altLang="en-US"/>
              <a:t>３、</a:t>
            </a:r>
            <a:r>
              <a:rPr kumimoji="1" lang="en-US" altLang="ja-JP" dirty="0"/>
              <a:t> spur node </a:t>
            </a:r>
            <a:r>
              <a:rPr kumimoji="1" lang="ja-JP" altLang="en-US"/>
              <a:t>まで決まっている道（</a:t>
            </a:r>
            <a:r>
              <a:rPr kumimoji="1" lang="en-US" altLang="ja-JP" dirty="0"/>
              <a:t>spur root</a:t>
            </a:r>
            <a:r>
              <a:rPr kumimoji="1" lang="ja-JP" altLang="en-US"/>
              <a:t>）を設定</a:t>
            </a:r>
            <a:endParaRPr kumimoji="1" lang="en-US" altLang="ja-JP" dirty="0"/>
          </a:p>
          <a:p>
            <a:r>
              <a:rPr kumimoji="1" lang="ja-JP" altLang="en-US"/>
              <a:t>４、</a:t>
            </a:r>
            <a:r>
              <a:rPr kumimoji="1" lang="en-US" altLang="ja-JP" dirty="0"/>
              <a:t>root</a:t>
            </a:r>
            <a:r>
              <a:rPr kumimoji="1" lang="ja-JP" altLang="en-US"/>
              <a:t>配列にある経路の中の</a:t>
            </a:r>
            <a:r>
              <a:rPr kumimoji="1" lang="en-US" altLang="ja-JP" dirty="0"/>
              <a:t>spur node</a:t>
            </a:r>
            <a:r>
              <a:rPr kumimoji="1" lang="ja-JP" altLang="en-US"/>
              <a:t>とその次の点があれば２点の</a:t>
            </a:r>
            <a:r>
              <a:rPr kumimoji="1" lang="en-US" altLang="ja-JP" dirty="0"/>
              <a:t>edge</a:t>
            </a:r>
            <a:r>
              <a:rPr kumimoji="1" lang="ja-JP" altLang="en-US"/>
              <a:t>を排除する。</a:t>
            </a:r>
            <a:endParaRPr kumimoji="1" lang="en-US" altLang="ja-JP" dirty="0"/>
          </a:p>
          <a:p>
            <a:r>
              <a:rPr kumimoji="1" lang="ja-JP" altLang="en-US"/>
              <a:t>５、求めたルートを</a:t>
            </a:r>
            <a:r>
              <a:rPr kumimoji="1" lang="en-US" altLang="ja-JP" dirty="0"/>
              <a:t>B</a:t>
            </a:r>
            <a:r>
              <a:rPr kumimoji="1" lang="ja-JP" altLang="en-US"/>
              <a:t>（コストとコースを持つ配列に入れる）に記録</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６、３にもどる、</a:t>
            </a:r>
            <a:r>
              <a:rPr kumimoji="1" lang="en-US" altLang="ja-JP" dirty="0"/>
              <a:t>A</a:t>
            </a:r>
            <a:r>
              <a:rPr kumimoji="1" lang="ja-JP" altLang="en-US"/>
              <a:t>のゴールを除く点分ループ</a:t>
            </a:r>
            <a:endParaRPr kumimoji="1" lang="en-US" altLang="ja-JP" dirty="0"/>
          </a:p>
          <a:p>
            <a:r>
              <a:rPr kumimoji="1" lang="ja-JP" altLang="en-US"/>
              <a:t>７、</a:t>
            </a:r>
            <a:r>
              <a:rPr kumimoji="1" lang="en-US" altLang="ja-JP" dirty="0"/>
              <a:t>B</a:t>
            </a:r>
            <a:r>
              <a:rPr kumimoji="1" lang="ja-JP" altLang="en-US"/>
              <a:t>の中で最小のルートを</a:t>
            </a:r>
            <a:r>
              <a:rPr kumimoji="1" lang="en-US" altLang="ja-JP" dirty="0"/>
              <a:t>A</a:t>
            </a:r>
            <a:r>
              <a:rPr kumimoji="1" lang="ja-JP" altLang="en-US"/>
              <a:t>（</a:t>
            </a:r>
            <a:r>
              <a:rPr kumimoji="1" lang="en-US" altLang="ja-JP" dirty="0"/>
              <a:t>root</a:t>
            </a:r>
            <a:r>
              <a:rPr kumimoji="1" lang="ja-JP" altLang="en-US"/>
              <a:t>）にいれる。</a:t>
            </a:r>
            <a:endParaRPr kumimoji="1" lang="en-US" altLang="ja-JP" dirty="0"/>
          </a:p>
          <a:p>
            <a:endParaRPr kumimoji="1" lang="ja-JP" altLang="en-US"/>
          </a:p>
        </p:txBody>
      </p:sp>
      <p:sp>
        <p:nvSpPr>
          <p:cNvPr id="4" name="スライド番号プレースホルダー 3"/>
          <p:cNvSpPr>
            <a:spLocks noGrp="1"/>
          </p:cNvSpPr>
          <p:nvPr>
            <p:ph type="sldNum" sz="quarter" idx="5"/>
          </p:nvPr>
        </p:nvSpPr>
        <p:spPr/>
        <p:txBody>
          <a:bodyPr/>
          <a:lstStyle/>
          <a:p>
            <a:fld id="{E80D2382-8EA4-3844-9F9D-406B4231AAA3}" type="slidenum">
              <a:rPr kumimoji="1" lang="ja-JP" altLang="en-US" smtClean="0"/>
              <a:t>13</a:t>
            </a:fld>
            <a:endParaRPr kumimoji="1" lang="ja-JP" altLang="en-US"/>
          </a:p>
        </p:txBody>
      </p:sp>
    </p:spTree>
    <p:extLst>
      <p:ext uri="{BB962C8B-B14F-4D97-AF65-F5344CB8AC3E}">
        <p14:creationId xmlns:p14="http://schemas.microsoft.com/office/powerpoint/2010/main" val="31161826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１、最短経路を求める（ダイクストラ法）</a:t>
            </a:r>
            <a:endParaRPr kumimoji="1" lang="en-US" altLang="ja-JP" dirty="0"/>
          </a:p>
          <a:p>
            <a:r>
              <a:rPr kumimoji="1" lang="ja-JP" altLang="en-US"/>
              <a:t>２、</a:t>
            </a:r>
            <a:r>
              <a:rPr kumimoji="1" lang="en-US" altLang="ja-JP" dirty="0"/>
              <a:t>Route</a:t>
            </a:r>
            <a:r>
              <a:rPr kumimoji="1" lang="ja-JP" altLang="en-US"/>
              <a:t>配列に求めた最短経路を入れる</a:t>
            </a:r>
            <a:endParaRPr kumimoji="1" lang="en-US" altLang="ja-JP" dirty="0"/>
          </a:p>
          <a:p>
            <a:r>
              <a:rPr kumimoji="1" lang="ja-JP" altLang="en-US"/>
              <a:t>以下を求める</a:t>
            </a:r>
            <a:r>
              <a:rPr kumimoji="1" lang="en-US" altLang="ja-JP" dirty="0"/>
              <a:t>k</a:t>
            </a:r>
            <a:r>
              <a:rPr kumimoji="1" lang="ja-JP" altLang="en-US"/>
              <a:t>個分ループ</a:t>
            </a:r>
            <a:endParaRPr kumimoji="1" lang="en-US" altLang="ja-JP" dirty="0"/>
          </a:p>
          <a:p>
            <a:r>
              <a:rPr kumimoji="1" lang="ja-JP" altLang="en-US"/>
              <a:t>３、</a:t>
            </a:r>
            <a:r>
              <a:rPr kumimoji="1" lang="en-US" altLang="ja-JP" dirty="0"/>
              <a:t> spur node </a:t>
            </a:r>
            <a:r>
              <a:rPr kumimoji="1" lang="ja-JP" altLang="en-US"/>
              <a:t>まで決まっている道（</a:t>
            </a:r>
            <a:r>
              <a:rPr kumimoji="1" lang="en-US" altLang="ja-JP" dirty="0"/>
              <a:t>spur root</a:t>
            </a:r>
            <a:r>
              <a:rPr kumimoji="1" lang="ja-JP" altLang="en-US"/>
              <a:t>）を設定</a:t>
            </a:r>
            <a:endParaRPr kumimoji="1" lang="en-US" altLang="ja-JP" dirty="0"/>
          </a:p>
          <a:p>
            <a:r>
              <a:rPr kumimoji="1" lang="ja-JP" altLang="en-US"/>
              <a:t>４、</a:t>
            </a:r>
            <a:r>
              <a:rPr kumimoji="1" lang="en-US" altLang="ja-JP" dirty="0"/>
              <a:t>root</a:t>
            </a:r>
            <a:r>
              <a:rPr kumimoji="1" lang="ja-JP" altLang="en-US"/>
              <a:t>配列にある経路の中の</a:t>
            </a:r>
            <a:r>
              <a:rPr kumimoji="1" lang="en-US" altLang="ja-JP" dirty="0"/>
              <a:t>spur node</a:t>
            </a:r>
            <a:r>
              <a:rPr kumimoji="1" lang="ja-JP" altLang="en-US"/>
              <a:t>とその次の点があれば２点の</a:t>
            </a:r>
            <a:r>
              <a:rPr kumimoji="1" lang="en-US" altLang="ja-JP" dirty="0"/>
              <a:t>edge</a:t>
            </a:r>
            <a:r>
              <a:rPr kumimoji="1" lang="ja-JP" altLang="en-US"/>
              <a:t>を排除する。</a:t>
            </a:r>
            <a:endParaRPr kumimoji="1" lang="en-US" altLang="ja-JP" dirty="0"/>
          </a:p>
          <a:p>
            <a:r>
              <a:rPr kumimoji="1" lang="ja-JP" altLang="en-US"/>
              <a:t>５、求めたルートを</a:t>
            </a:r>
            <a:r>
              <a:rPr kumimoji="1" lang="en-US" altLang="ja-JP" dirty="0"/>
              <a:t>B</a:t>
            </a:r>
            <a:r>
              <a:rPr kumimoji="1" lang="ja-JP" altLang="en-US"/>
              <a:t>（コストとコースを持つ配列に入れる）に記録</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６、３にもどる、</a:t>
            </a:r>
            <a:r>
              <a:rPr kumimoji="1" lang="en-US" altLang="ja-JP" dirty="0"/>
              <a:t>A</a:t>
            </a:r>
            <a:r>
              <a:rPr kumimoji="1" lang="ja-JP" altLang="en-US"/>
              <a:t>のゴールを除く点分ループ</a:t>
            </a:r>
            <a:endParaRPr kumimoji="1" lang="en-US" altLang="ja-JP" dirty="0"/>
          </a:p>
          <a:p>
            <a:r>
              <a:rPr kumimoji="1" lang="ja-JP" altLang="en-US"/>
              <a:t>７、</a:t>
            </a:r>
            <a:r>
              <a:rPr kumimoji="1" lang="en-US" altLang="ja-JP" dirty="0"/>
              <a:t>B</a:t>
            </a:r>
            <a:r>
              <a:rPr kumimoji="1" lang="ja-JP" altLang="en-US"/>
              <a:t>の中で最小のルートを</a:t>
            </a:r>
            <a:r>
              <a:rPr kumimoji="1" lang="en-US" altLang="ja-JP" dirty="0"/>
              <a:t>A</a:t>
            </a:r>
            <a:r>
              <a:rPr kumimoji="1" lang="ja-JP" altLang="en-US"/>
              <a:t>（</a:t>
            </a:r>
            <a:r>
              <a:rPr kumimoji="1" lang="en-US" altLang="ja-JP" dirty="0"/>
              <a:t>root</a:t>
            </a:r>
            <a:r>
              <a:rPr kumimoji="1" lang="ja-JP" altLang="en-US"/>
              <a:t>）にいれる。</a:t>
            </a:r>
            <a:endParaRPr kumimoji="1" lang="en-US" altLang="ja-JP" dirty="0"/>
          </a:p>
          <a:p>
            <a:endParaRPr kumimoji="1" lang="ja-JP" altLang="en-US"/>
          </a:p>
        </p:txBody>
      </p:sp>
      <p:sp>
        <p:nvSpPr>
          <p:cNvPr id="4" name="スライド番号プレースホルダー 3"/>
          <p:cNvSpPr>
            <a:spLocks noGrp="1"/>
          </p:cNvSpPr>
          <p:nvPr>
            <p:ph type="sldNum" sz="quarter" idx="5"/>
          </p:nvPr>
        </p:nvSpPr>
        <p:spPr/>
        <p:txBody>
          <a:bodyPr/>
          <a:lstStyle/>
          <a:p>
            <a:fld id="{E80D2382-8EA4-3844-9F9D-406B4231AAA3}" type="slidenum">
              <a:rPr kumimoji="1" lang="ja-JP" altLang="en-US" smtClean="0"/>
              <a:t>14</a:t>
            </a:fld>
            <a:endParaRPr kumimoji="1" lang="ja-JP" altLang="en-US"/>
          </a:p>
        </p:txBody>
      </p:sp>
    </p:spTree>
    <p:extLst>
      <p:ext uri="{BB962C8B-B14F-4D97-AF65-F5344CB8AC3E}">
        <p14:creationId xmlns:p14="http://schemas.microsoft.com/office/powerpoint/2010/main" val="35376436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以下を求める</a:t>
            </a:r>
            <a:r>
              <a:rPr kumimoji="1" lang="en-US" altLang="ja-JP" dirty="0"/>
              <a:t>k</a:t>
            </a:r>
            <a:r>
              <a:rPr kumimoji="1" lang="ja-JP" altLang="en-US"/>
              <a:t>個分ループ</a:t>
            </a:r>
            <a:endParaRPr kumimoji="1" lang="en-US" altLang="ja-JP" dirty="0"/>
          </a:p>
          <a:p>
            <a:r>
              <a:rPr kumimoji="1" lang="ja-JP" altLang="en-US"/>
              <a:t>３、</a:t>
            </a:r>
            <a:r>
              <a:rPr kumimoji="1" lang="en-US" altLang="ja-JP" dirty="0"/>
              <a:t> spur node </a:t>
            </a:r>
            <a:r>
              <a:rPr kumimoji="1" lang="ja-JP" altLang="en-US"/>
              <a:t>まで決まっている道（</a:t>
            </a:r>
            <a:r>
              <a:rPr kumimoji="1" lang="en-US" altLang="ja-JP" dirty="0"/>
              <a:t>spur root</a:t>
            </a:r>
            <a:r>
              <a:rPr kumimoji="1" lang="ja-JP" altLang="en-US"/>
              <a:t>）を設定</a:t>
            </a:r>
            <a:endParaRPr kumimoji="1" lang="en-US" altLang="ja-JP" dirty="0"/>
          </a:p>
          <a:p>
            <a:r>
              <a:rPr kumimoji="1" lang="ja-JP" altLang="en-US"/>
              <a:t>４、</a:t>
            </a:r>
            <a:r>
              <a:rPr kumimoji="1" lang="en-US" altLang="ja-JP" dirty="0"/>
              <a:t>root</a:t>
            </a:r>
            <a:r>
              <a:rPr kumimoji="1" lang="ja-JP" altLang="en-US"/>
              <a:t>配列にある経路の中の</a:t>
            </a:r>
            <a:r>
              <a:rPr kumimoji="1" lang="en-US" altLang="ja-JP" dirty="0"/>
              <a:t>spur node</a:t>
            </a:r>
            <a:r>
              <a:rPr kumimoji="1" lang="ja-JP" altLang="en-US"/>
              <a:t>とその次の点があれば２点の</a:t>
            </a:r>
            <a:r>
              <a:rPr kumimoji="1" lang="en-US" altLang="ja-JP" dirty="0"/>
              <a:t>edge</a:t>
            </a:r>
            <a:r>
              <a:rPr kumimoji="1" lang="ja-JP" altLang="en-US"/>
              <a:t>を排除する。</a:t>
            </a:r>
            <a:endParaRPr kumimoji="1" lang="en-US" altLang="ja-JP" dirty="0"/>
          </a:p>
          <a:p>
            <a:r>
              <a:rPr kumimoji="1" lang="ja-JP" altLang="en-US"/>
              <a:t>５、求めたルートを</a:t>
            </a:r>
            <a:r>
              <a:rPr kumimoji="1" lang="en-US" altLang="ja-JP" dirty="0"/>
              <a:t>B</a:t>
            </a:r>
            <a:r>
              <a:rPr kumimoji="1" lang="ja-JP" altLang="en-US"/>
              <a:t>（コストとコースを持つ配列に入れる）に記録</a:t>
            </a:r>
            <a:endParaRPr kumimoji="1" lang="en-US" altLang="ja-JP" dirty="0"/>
          </a:p>
          <a:p>
            <a:endParaRPr kumimoji="1" lang="ja-JP" altLang="en-US"/>
          </a:p>
        </p:txBody>
      </p:sp>
      <p:sp>
        <p:nvSpPr>
          <p:cNvPr id="4" name="スライド番号プレースホルダー 3"/>
          <p:cNvSpPr>
            <a:spLocks noGrp="1"/>
          </p:cNvSpPr>
          <p:nvPr>
            <p:ph type="sldNum" sz="quarter" idx="5"/>
          </p:nvPr>
        </p:nvSpPr>
        <p:spPr/>
        <p:txBody>
          <a:bodyPr/>
          <a:lstStyle/>
          <a:p>
            <a:fld id="{E80D2382-8EA4-3844-9F9D-406B4231AAA3}" type="slidenum">
              <a:rPr kumimoji="1" lang="ja-JP" altLang="en-US" smtClean="0"/>
              <a:t>15</a:t>
            </a:fld>
            <a:endParaRPr kumimoji="1" lang="ja-JP" altLang="en-US"/>
          </a:p>
        </p:txBody>
      </p:sp>
    </p:spTree>
    <p:extLst>
      <p:ext uri="{BB962C8B-B14F-4D97-AF65-F5344CB8AC3E}">
        <p14:creationId xmlns:p14="http://schemas.microsoft.com/office/powerpoint/2010/main" val="31379026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ja-JP" altLang="en-US"/>
              <a:t>マスター タイトルの書式設定</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7/30/19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ja-JP" altLang="en-US"/>
              <a:t>マスター タイトルの書式設定</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18C79C5D-2A6F-F04D-97DA-BEF2467B64E4}" type="datetimeFigureOut">
              <a:rPr lang="en-US" dirty="0"/>
              <a:pPr/>
              <a:t>7/30/19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8DFA1846-DA80-1C48-A609-854EA85C59AD}" type="datetimeFigureOut">
              <a:rPr lang="en-US" dirty="0"/>
              <a:pPr/>
              <a:t>7/30/19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ja-JP" altLang="en-US"/>
              <a:t>マスター タイトルの書式設定</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ja-JP" altLang="en-US"/>
              <a:t>マスター テキストの書式設定</a:t>
            </a:r>
          </a:p>
        </p:txBody>
      </p:sp>
      <p:sp>
        <p:nvSpPr>
          <p:cNvPr id="2" name="Date Placeholder 1"/>
          <p:cNvSpPr>
            <a:spLocks noGrp="1"/>
          </p:cNvSpPr>
          <p:nvPr>
            <p:ph type="dt" sz="half" idx="10"/>
          </p:nvPr>
        </p:nvSpPr>
        <p:spPr/>
        <p:txBody>
          <a:bodyPr/>
          <a:lstStyle/>
          <a:p>
            <a:fld id="{FBF54567-0DE4-3F47-BF90-CB84690072F9}" type="datetimeFigureOut">
              <a:rPr lang="en-US" dirty="0"/>
              <a:pPr/>
              <a:t>7/30/19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7/30/19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7/30/19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ja-JP" altLang="en-US"/>
              <a:t>マスター タイトルの書式設定</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7/30/19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8DFA1846-DA80-1C48-A609-854EA85C59AD}" type="datetimeFigureOut">
              <a:rPr lang="en-US" dirty="0"/>
              <a:pPr/>
              <a:t>7/30/19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7/30/19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7/30/19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7/30/19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7/30/19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ja-JP" altLang="en-US"/>
              <a:t>マスター タイトルの書式設定</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D0DF5E60-9974-AC48-9591-99C2BB44B7CF}" type="datetimeFigureOut">
              <a:rPr lang="en-US" dirty="0"/>
              <a:pPr/>
              <a:t>7/30/19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ja-JP" altLang="en-US"/>
              <a:t>マスター タイトルの書式設定</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7/30/19</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7/30/19</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kumimoji="1" sz="4000" b="1" kern="1200">
          <a:solidFill>
            <a:srgbClr val="FEFEFE"/>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kumimoji="1"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kumimoji="1"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kumimoji="1"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19E15F2-310A-DA44-99DF-F9DC0A340D10}"/>
              </a:ext>
            </a:extLst>
          </p:cNvPr>
          <p:cNvSpPr>
            <a:spLocks noGrp="1"/>
          </p:cNvSpPr>
          <p:nvPr>
            <p:ph type="ctrTitle"/>
          </p:nvPr>
        </p:nvSpPr>
        <p:spPr/>
        <p:txBody>
          <a:bodyPr/>
          <a:lstStyle/>
          <a:p>
            <a:r>
              <a:rPr kumimoji="1" lang="en-US" altLang="ja-JP" sz="4800" dirty="0"/>
              <a:t>Integrated Exercise for Software I </a:t>
            </a:r>
            <a:br>
              <a:rPr kumimoji="1" lang="en-US" altLang="ja-JP" sz="4800" dirty="0"/>
            </a:br>
            <a:endParaRPr kumimoji="1" lang="ja-JP" altLang="en-US" sz="4800"/>
          </a:p>
        </p:txBody>
      </p:sp>
      <p:sp>
        <p:nvSpPr>
          <p:cNvPr id="3" name="字幕 2">
            <a:extLst>
              <a:ext uri="{FF2B5EF4-FFF2-40B4-BE49-F238E27FC236}">
                <a16:creationId xmlns:a16="http://schemas.microsoft.com/office/drawing/2014/main" id="{F759BBAE-D3F8-F34F-AB65-C6114A90836F}"/>
              </a:ext>
            </a:extLst>
          </p:cNvPr>
          <p:cNvSpPr>
            <a:spLocks noGrp="1"/>
          </p:cNvSpPr>
          <p:nvPr>
            <p:ph type="subTitle" idx="1"/>
          </p:nvPr>
        </p:nvSpPr>
        <p:spPr>
          <a:xfrm>
            <a:off x="861517" y="5654334"/>
            <a:ext cx="11150351" cy="1473521"/>
          </a:xfrm>
        </p:spPr>
        <p:txBody>
          <a:bodyPr>
            <a:normAutofit/>
          </a:bodyPr>
          <a:lstStyle/>
          <a:p>
            <a:r>
              <a:rPr kumimoji="1" lang="en-US" altLang="ja-JP" sz="2800" dirty="0"/>
              <a:t>Team Name</a:t>
            </a:r>
            <a:r>
              <a:rPr kumimoji="1" lang="ja-JP" altLang="en-US" sz="2800"/>
              <a:t>：</a:t>
            </a:r>
            <a:r>
              <a:rPr kumimoji="1" lang="en-US" altLang="ja-JP" sz="2800" dirty="0"/>
              <a:t>Liner System</a:t>
            </a:r>
          </a:p>
          <a:p>
            <a:r>
              <a:rPr kumimoji="1" lang="en-US" altLang="ja-JP" dirty="0"/>
              <a:t>	</a:t>
            </a:r>
            <a:endParaRPr kumimoji="1" lang="ja-JP" altLang="en-US"/>
          </a:p>
        </p:txBody>
      </p:sp>
    </p:spTree>
    <p:extLst>
      <p:ext uri="{BB962C8B-B14F-4D97-AF65-F5344CB8AC3E}">
        <p14:creationId xmlns:p14="http://schemas.microsoft.com/office/powerpoint/2010/main" val="24197834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6F286F8E-3E57-F548-9FBA-E349E064B218}"/>
              </a:ext>
            </a:extLst>
          </p:cNvPr>
          <p:cNvSpPr txBox="1"/>
          <p:nvPr/>
        </p:nvSpPr>
        <p:spPr>
          <a:xfrm>
            <a:off x="354100" y="905302"/>
            <a:ext cx="11483800" cy="6303264"/>
          </a:xfrm>
          <a:prstGeom prst="rect">
            <a:avLst/>
          </a:prstGeom>
          <a:noFill/>
        </p:spPr>
        <p:txBody>
          <a:bodyPr wrap="square" rtlCol="0">
            <a:spAutoFit/>
          </a:bodyPr>
          <a:lstStyle/>
          <a:p>
            <a:endParaRPr lang="en-US" altLang="ja-JP" sz="1600" dirty="0"/>
          </a:p>
          <a:p>
            <a:r>
              <a:rPr lang="en-US" altLang="ja-JP" sz="2400" dirty="0">
                <a:solidFill>
                  <a:schemeClr val="accent1"/>
                </a:solidFill>
              </a:rPr>
              <a:t>Step1</a:t>
            </a:r>
            <a:r>
              <a:rPr lang="en-US" altLang="ja-JP" sz="2400" dirty="0"/>
              <a:t> Initialize</a:t>
            </a:r>
          </a:p>
          <a:p>
            <a:r>
              <a:rPr lang="en-US" altLang="ja-JP" sz="2400" dirty="0"/>
              <a:t>		</a:t>
            </a:r>
            <a:br>
              <a:rPr lang="en-US" altLang="ja-JP" sz="2400" dirty="0"/>
            </a:br>
            <a:r>
              <a:rPr lang="en-US" altLang="ja-JP" sz="2400" dirty="0"/>
              <a:t>Set the start node value (minimum cost candidate) to 0, and the values ​​of other nodes to undefined.</a:t>
            </a:r>
            <a:endParaRPr lang="ja-JP" altLang="en-US" sz="2400"/>
          </a:p>
          <a:p>
            <a:endParaRPr lang="en-US" altLang="ja-JP" sz="2400" dirty="0"/>
          </a:p>
          <a:p>
            <a:r>
              <a:rPr lang="en-US" altLang="ja-JP" sz="2400" dirty="0">
                <a:solidFill>
                  <a:schemeClr val="accent1"/>
                </a:solidFill>
              </a:rPr>
              <a:t>Step2</a:t>
            </a:r>
            <a:r>
              <a:rPr lang="en-US" altLang="ja-JP" sz="2400" dirty="0"/>
              <a:t> </a:t>
            </a:r>
            <a:r>
              <a:rPr lang="ja-JP" altLang="en-US" sz="2400"/>
              <a:t> </a:t>
            </a:r>
            <a:r>
              <a:rPr lang="en-US" altLang="ja-JP" sz="2400" dirty="0"/>
              <a:t>The following loop is repeated until it can not pick up a determinate node (= no change).</a:t>
            </a:r>
          </a:p>
          <a:p>
            <a:pPr lvl="1">
              <a:lnSpc>
                <a:spcPct val="120000"/>
              </a:lnSpc>
            </a:pPr>
            <a:br>
              <a:rPr lang="en-US" altLang="ja-JP" sz="2400" dirty="0"/>
            </a:br>
            <a:r>
              <a:rPr lang="en-US" altLang="ja-JP" sz="2400" dirty="0"/>
              <a:t>1. Among the nodes not determined yet, find the node having the smallest value and set it as a determined node (set a fixed flag). </a:t>
            </a:r>
          </a:p>
          <a:p>
            <a:pPr lvl="1">
              <a:lnSpc>
                <a:spcPct val="120000"/>
              </a:lnSpc>
            </a:pPr>
            <a:r>
              <a:rPr lang="en-US" altLang="ja-JP" sz="2400" dirty="0"/>
              <a:t>2. Check each extending edge from the finalization node, calculate "cost to finalization node + cost of edge", update if it is smaller than the current value of that node, update path information "from where did it come from Put in a variable that represents</a:t>
            </a:r>
          </a:p>
          <a:p>
            <a:endParaRPr kumimoji="1" lang="ja-JP" altLang="en-US"/>
          </a:p>
        </p:txBody>
      </p:sp>
      <p:sp>
        <p:nvSpPr>
          <p:cNvPr id="3" name="コンテンツ プレースホルダー 2">
            <a:extLst>
              <a:ext uri="{FF2B5EF4-FFF2-40B4-BE49-F238E27FC236}">
                <a16:creationId xmlns:a16="http://schemas.microsoft.com/office/drawing/2014/main" id="{D377DCC4-F41D-7F48-8CCB-2EAB6120FB91}"/>
              </a:ext>
            </a:extLst>
          </p:cNvPr>
          <p:cNvSpPr txBox="1">
            <a:spLocks/>
          </p:cNvSpPr>
          <p:nvPr/>
        </p:nvSpPr>
        <p:spPr>
          <a:xfrm>
            <a:off x="223025" y="259323"/>
            <a:ext cx="11968975" cy="645979"/>
          </a:xfrm>
          <a:prstGeom prst="rect">
            <a:avLst/>
          </a:prstGeom>
        </p:spPr>
        <p:txBody>
          <a:bodyPr>
            <a:normAutofit lnSpcReduction="10000"/>
          </a:bodyPr>
          <a:lstStyle>
            <a:lvl1pPr marL="342900" indent="-342900" algn="l" defTabSz="457200" rtl="0" eaLnBrk="1" latinLnBrk="0" hangingPunct="1">
              <a:spcBef>
                <a:spcPct val="20000"/>
              </a:spcBef>
              <a:spcAft>
                <a:spcPts val="600"/>
              </a:spcAft>
              <a:buClr>
                <a:schemeClr val="accent1"/>
              </a:buClr>
              <a:buFont typeface="Wingdings 2" charset="2"/>
              <a:buChar char=""/>
              <a:defRPr kumimoji="1"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kumimoji="1"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kumimoji="1"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9pPr>
          </a:lstStyle>
          <a:p>
            <a:r>
              <a:rPr lang="en-US" altLang="ja-JP" sz="3200" dirty="0"/>
              <a:t>Find shortest route</a:t>
            </a:r>
            <a:r>
              <a:rPr lang="ja-JP" altLang="en-US" sz="3200"/>
              <a:t>（</a:t>
            </a:r>
            <a:r>
              <a:rPr lang="en-US" altLang="ja-JP" sz="3200" dirty="0"/>
              <a:t>Dijkstra’s Algorithm</a:t>
            </a:r>
            <a:r>
              <a:rPr lang="ja-JP" altLang="en-US" sz="3200"/>
              <a:t>）</a:t>
            </a:r>
            <a:endParaRPr lang="en-US" altLang="ja-JP" sz="3200" dirty="0"/>
          </a:p>
          <a:p>
            <a:endParaRPr lang="ja-JP" altLang="en-US"/>
          </a:p>
        </p:txBody>
      </p:sp>
    </p:spTree>
    <p:extLst>
      <p:ext uri="{BB962C8B-B14F-4D97-AF65-F5344CB8AC3E}">
        <p14:creationId xmlns:p14="http://schemas.microsoft.com/office/powerpoint/2010/main" val="13350349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323DC88F-E9B9-4942-BB1D-76C791F09330}"/>
              </a:ext>
            </a:extLst>
          </p:cNvPr>
          <p:cNvSpPr>
            <a:spLocks noGrp="1"/>
          </p:cNvSpPr>
          <p:nvPr>
            <p:ph type="title"/>
          </p:nvPr>
        </p:nvSpPr>
        <p:spPr>
          <a:xfrm>
            <a:off x="810000" y="447188"/>
            <a:ext cx="10571998" cy="970450"/>
          </a:xfrm>
        </p:spPr>
        <p:txBody>
          <a:bodyPr/>
          <a:lstStyle/>
          <a:p>
            <a:endParaRPr lang="ja-JP" altLang="en-US"/>
          </a:p>
        </p:txBody>
      </p:sp>
      <p:pic>
        <p:nvPicPr>
          <p:cNvPr id="10" name="図 9">
            <a:extLst>
              <a:ext uri="{FF2B5EF4-FFF2-40B4-BE49-F238E27FC236}">
                <a16:creationId xmlns:a16="http://schemas.microsoft.com/office/drawing/2014/main" id="{5869DA65-9488-DC4C-9BF6-8C15566C2D35}"/>
              </a:ext>
            </a:extLst>
          </p:cNvPr>
          <p:cNvPicPr>
            <a:picLocks noChangeAspect="1"/>
          </p:cNvPicPr>
          <p:nvPr/>
        </p:nvPicPr>
        <p:blipFill>
          <a:blip r:embed="rId3"/>
          <a:stretch>
            <a:fillRect/>
          </a:stretch>
        </p:blipFill>
        <p:spPr>
          <a:xfrm>
            <a:off x="0" y="127813"/>
            <a:ext cx="5975498" cy="6634494"/>
          </a:xfrm>
          <a:prstGeom prst="rect">
            <a:avLst/>
          </a:prstGeom>
        </p:spPr>
      </p:pic>
      <p:pic>
        <p:nvPicPr>
          <p:cNvPr id="13" name="図 12">
            <a:extLst>
              <a:ext uri="{FF2B5EF4-FFF2-40B4-BE49-F238E27FC236}">
                <a16:creationId xmlns:a16="http://schemas.microsoft.com/office/drawing/2014/main" id="{B437FE91-AF79-7145-92F4-9E6DD8AC91B4}"/>
              </a:ext>
            </a:extLst>
          </p:cNvPr>
          <p:cNvPicPr>
            <a:picLocks noChangeAspect="1"/>
          </p:cNvPicPr>
          <p:nvPr/>
        </p:nvPicPr>
        <p:blipFill>
          <a:blip r:embed="rId4"/>
          <a:stretch>
            <a:fillRect/>
          </a:stretch>
        </p:blipFill>
        <p:spPr>
          <a:xfrm>
            <a:off x="5876882" y="5092996"/>
            <a:ext cx="6315118" cy="1669311"/>
          </a:xfrm>
          <a:prstGeom prst="rect">
            <a:avLst/>
          </a:prstGeom>
        </p:spPr>
      </p:pic>
      <p:sp>
        <p:nvSpPr>
          <p:cNvPr id="2" name="テキスト ボックス 1">
            <a:extLst>
              <a:ext uri="{FF2B5EF4-FFF2-40B4-BE49-F238E27FC236}">
                <a16:creationId xmlns:a16="http://schemas.microsoft.com/office/drawing/2014/main" id="{60521567-8D9B-E14D-9DC8-97829C4D1BAA}"/>
              </a:ext>
            </a:extLst>
          </p:cNvPr>
          <p:cNvSpPr txBox="1"/>
          <p:nvPr/>
        </p:nvSpPr>
        <p:spPr>
          <a:xfrm>
            <a:off x="7661564" y="1745673"/>
            <a:ext cx="628698" cy="369332"/>
          </a:xfrm>
          <a:prstGeom prst="rect">
            <a:avLst/>
          </a:prstGeom>
          <a:noFill/>
        </p:spPr>
        <p:txBody>
          <a:bodyPr wrap="none" rtlCol="0">
            <a:spAutoFit/>
          </a:bodyPr>
          <a:lstStyle/>
          <a:p>
            <a:r>
              <a:rPr lang="en-US" altLang="ja-JP" dirty="0"/>
              <a:t>N/A</a:t>
            </a:r>
            <a:endParaRPr kumimoji="1" lang="ja-JP" altLang="en-US"/>
          </a:p>
        </p:txBody>
      </p:sp>
    </p:spTree>
    <p:extLst>
      <p:ext uri="{BB962C8B-B14F-4D97-AF65-F5344CB8AC3E}">
        <p14:creationId xmlns:p14="http://schemas.microsoft.com/office/powerpoint/2010/main" val="34566444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2D17CDE-98CF-FC4B-BCA1-419A3983600C}"/>
              </a:ext>
            </a:extLst>
          </p:cNvPr>
          <p:cNvSpPr>
            <a:spLocks noGrp="1"/>
          </p:cNvSpPr>
          <p:nvPr>
            <p:ph type="title"/>
          </p:nvPr>
        </p:nvSpPr>
        <p:spPr/>
        <p:txBody>
          <a:bodyPr/>
          <a:lstStyle/>
          <a:p>
            <a:endParaRPr kumimoji="1" lang="ja-JP" altLang="en-US"/>
          </a:p>
        </p:txBody>
      </p:sp>
      <p:sp>
        <p:nvSpPr>
          <p:cNvPr id="4" name="コンテンツ プレースホルダー 2">
            <a:extLst>
              <a:ext uri="{FF2B5EF4-FFF2-40B4-BE49-F238E27FC236}">
                <a16:creationId xmlns:a16="http://schemas.microsoft.com/office/drawing/2014/main" id="{23CBEE79-1DC9-FE4B-94D4-F6E6068C5628}"/>
              </a:ext>
            </a:extLst>
          </p:cNvPr>
          <p:cNvSpPr txBox="1">
            <a:spLocks/>
          </p:cNvSpPr>
          <p:nvPr/>
        </p:nvSpPr>
        <p:spPr>
          <a:xfrm>
            <a:off x="223025" y="2304254"/>
            <a:ext cx="10554574" cy="3636511"/>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kumimoji="1"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kumimoji="1"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kumimoji="1"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9pPr>
          </a:lstStyle>
          <a:p>
            <a:r>
              <a:rPr lang="ja-JP" altLang="en-US"/>
              <a:t>どのような工夫が盛り込まれているか</a:t>
            </a:r>
            <a:br>
              <a:rPr lang="ja-JP" altLang="en-US"/>
            </a:br>
            <a:r>
              <a:rPr lang="en-US" altLang="ja-JP" dirty="0"/>
              <a:t>• </a:t>
            </a:r>
            <a:r>
              <a:rPr lang="ja-JP" altLang="en-US"/>
              <a:t>苦労した点</a:t>
            </a:r>
            <a:br>
              <a:rPr lang="ja-JP" altLang="en-US"/>
            </a:br>
            <a:r>
              <a:rPr lang="en-US" altLang="ja-JP" dirty="0"/>
              <a:t>• </a:t>
            </a:r>
            <a:r>
              <a:rPr lang="ja-JP" altLang="en-US"/>
              <a:t>アルゴリズムが許容するデータサイズと計算効率</a:t>
            </a:r>
            <a:endParaRPr lang="en-US" altLang="ja-JP" dirty="0"/>
          </a:p>
          <a:p>
            <a:pPr marL="0" indent="0">
              <a:buNone/>
            </a:pPr>
            <a:r>
              <a:rPr lang="ja-JP" altLang="en-US"/>
              <a:t> </a:t>
            </a:r>
            <a:endParaRPr lang="en-US" altLang="ja-JP" dirty="0"/>
          </a:p>
          <a:p>
            <a:r>
              <a:rPr lang="en-US" altLang="ja-JP" dirty="0"/>
              <a:t>• </a:t>
            </a:r>
            <a:r>
              <a:rPr lang="ja-JP" altLang="en-US"/>
              <a:t>アルゴリズムの欠点 </a:t>
            </a:r>
          </a:p>
          <a:p>
            <a:endParaRPr lang="ja-JP" altLang="en-US"/>
          </a:p>
        </p:txBody>
      </p:sp>
      <p:sp>
        <p:nvSpPr>
          <p:cNvPr id="5" name="コンテンツ プレースホルダー 2">
            <a:extLst>
              <a:ext uri="{FF2B5EF4-FFF2-40B4-BE49-F238E27FC236}">
                <a16:creationId xmlns:a16="http://schemas.microsoft.com/office/drawing/2014/main" id="{09099B9D-A253-BE43-A701-9E3E2C1ADE2C}"/>
              </a:ext>
            </a:extLst>
          </p:cNvPr>
          <p:cNvSpPr txBox="1">
            <a:spLocks/>
          </p:cNvSpPr>
          <p:nvPr/>
        </p:nvSpPr>
        <p:spPr>
          <a:xfrm>
            <a:off x="223025" y="2304254"/>
            <a:ext cx="11968975" cy="645979"/>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kumimoji="1"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kumimoji="1"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kumimoji="1"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9pPr>
          </a:lstStyle>
          <a:p>
            <a:r>
              <a:rPr lang="en-US" altLang="ja-JP" sz="2800"/>
              <a:t>Find shortest route</a:t>
            </a:r>
            <a:r>
              <a:rPr lang="ja-JP" altLang="en-US" sz="2800"/>
              <a:t>（</a:t>
            </a:r>
            <a:r>
              <a:rPr lang="en-US" altLang="ja-JP" sz="2800"/>
              <a:t>Dijkstra’s Algorithm</a:t>
            </a:r>
            <a:r>
              <a:rPr lang="ja-JP" altLang="en-US" sz="2800"/>
              <a:t>）</a:t>
            </a:r>
            <a:endParaRPr lang="en-US" altLang="ja-JP" sz="2800"/>
          </a:p>
          <a:p>
            <a:endParaRPr lang="ja-JP" altLang="en-US"/>
          </a:p>
        </p:txBody>
      </p:sp>
    </p:spTree>
    <p:extLst>
      <p:ext uri="{BB962C8B-B14F-4D97-AF65-F5344CB8AC3E}">
        <p14:creationId xmlns:p14="http://schemas.microsoft.com/office/powerpoint/2010/main" val="4310191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96D33956-DC23-D140-B308-302F282A96C7}"/>
              </a:ext>
            </a:extLst>
          </p:cNvPr>
          <p:cNvSpPr/>
          <p:nvPr/>
        </p:nvSpPr>
        <p:spPr>
          <a:xfrm>
            <a:off x="614693" y="1122470"/>
            <a:ext cx="11343426" cy="3900107"/>
          </a:xfrm>
          <a:prstGeom prst="rect">
            <a:avLst/>
          </a:prstGeom>
        </p:spPr>
        <p:txBody>
          <a:bodyPr wrap="square">
            <a:spAutoFit/>
          </a:bodyPr>
          <a:lstStyle/>
          <a:p>
            <a:pPr>
              <a:lnSpc>
                <a:spcPct val="150000"/>
              </a:lnSpc>
            </a:pPr>
            <a:r>
              <a:rPr lang="en-US" altLang="ja-JP" sz="2400" dirty="0">
                <a:solidFill>
                  <a:schemeClr val="accent1"/>
                </a:solidFill>
              </a:rPr>
              <a:t>Step1</a:t>
            </a:r>
            <a:r>
              <a:rPr lang="ja-JP" altLang="en-US" sz="2400"/>
              <a:t> </a:t>
            </a:r>
            <a:r>
              <a:rPr lang="en-US" altLang="ja-JP" sz="2400" dirty="0"/>
              <a:t> Get shortest route with Dijkstra’s algorithm</a:t>
            </a:r>
          </a:p>
          <a:p>
            <a:pPr>
              <a:lnSpc>
                <a:spcPct val="150000"/>
              </a:lnSpc>
            </a:pPr>
            <a:r>
              <a:rPr lang="en-US" altLang="ja-JP" sz="2400" dirty="0">
                <a:solidFill>
                  <a:schemeClr val="accent1"/>
                </a:solidFill>
              </a:rPr>
              <a:t>Step2</a:t>
            </a:r>
            <a:r>
              <a:rPr lang="en-US" altLang="ja-JP" sz="2400" dirty="0"/>
              <a:t>  Insert the obtained route in the Route array.	</a:t>
            </a:r>
          </a:p>
          <a:p>
            <a:pPr>
              <a:lnSpc>
                <a:spcPct val="150000"/>
              </a:lnSpc>
            </a:pPr>
            <a:r>
              <a:rPr lang="en-US" altLang="ja-JP" sz="2400" dirty="0">
                <a:solidFill>
                  <a:schemeClr val="accent1"/>
                </a:solidFill>
              </a:rPr>
              <a:t>Step3</a:t>
            </a:r>
            <a:r>
              <a:rPr lang="en-US" altLang="ja-JP" sz="2400" dirty="0"/>
              <a:t>  Set the route (spur route) to the spur node</a:t>
            </a:r>
          </a:p>
          <a:p>
            <a:pPr>
              <a:lnSpc>
                <a:spcPct val="150000"/>
              </a:lnSpc>
            </a:pPr>
            <a:r>
              <a:rPr lang="en-US" altLang="ja-JP" sz="2400" dirty="0">
                <a:solidFill>
                  <a:schemeClr val="accent1"/>
                </a:solidFill>
              </a:rPr>
              <a:t>Step4 </a:t>
            </a:r>
            <a:r>
              <a:rPr lang="en-US" altLang="ja-JP" sz="2400" dirty="0"/>
              <a:t> If there is a spur node in the route in the root array and its next point, 		   it will eliminate the 2 point edge.</a:t>
            </a:r>
          </a:p>
          <a:p>
            <a:pPr>
              <a:lnSpc>
                <a:spcPct val="150000"/>
              </a:lnSpc>
            </a:pPr>
            <a:r>
              <a:rPr lang="en-US" altLang="ja-JP" sz="2400" dirty="0">
                <a:solidFill>
                  <a:schemeClr val="accent1"/>
                </a:solidFill>
              </a:rPr>
              <a:t>Step5 </a:t>
            </a:r>
            <a:r>
              <a:rPr lang="en-US" altLang="ja-JP" sz="2400" dirty="0"/>
              <a:t>  Put the obtained routes into an array with cost and course.</a:t>
            </a:r>
          </a:p>
          <a:p>
            <a:pPr>
              <a:lnSpc>
                <a:spcPct val="150000"/>
              </a:lnSpc>
            </a:pPr>
            <a:r>
              <a:rPr lang="en-US" altLang="ja-JP" sz="2400" dirty="0">
                <a:solidFill>
                  <a:schemeClr val="accent1"/>
                </a:solidFill>
              </a:rPr>
              <a:t>Step7</a:t>
            </a:r>
            <a:r>
              <a:rPr lang="en-US" altLang="ja-JP" sz="2400" dirty="0"/>
              <a:t>  Put the smallest route in B into A (root).</a:t>
            </a:r>
          </a:p>
        </p:txBody>
      </p:sp>
      <p:sp>
        <p:nvSpPr>
          <p:cNvPr id="3" name="コンテンツ プレースホルダー 2">
            <a:extLst>
              <a:ext uri="{FF2B5EF4-FFF2-40B4-BE49-F238E27FC236}">
                <a16:creationId xmlns:a16="http://schemas.microsoft.com/office/drawing/2014/main" id="{631DDCD2-D744-924C-B5A8-DFB97BCC4355}"/>
              </a:ext>
            </a:extLst>
          </p:cNvPr>
          <p:cNvSpPr txBox="1">
            <a:spLocks/>
          </p:cNvSpPr>
          <p:nvPr/>
        </p:nvSpPr>
        <p:spPr>
          <a:xfrm>
            <a:off x="111512" y="247412"/>
            <a:ext cx="9335043" cy="1686788"/>
          </a:xfrm>
          <a:prstGeom prst="rect">
            <a:avLst/>
          </a:prstGeom>
        </p:spPr>
        <p:txBody>
          <a:bodyP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kumimoji="1"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kumimoji="1"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kumimoji="1"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9pPr>
          </a:lstStyle>
          <a:p>
            <a:r>
              <a:rPr lang="en-US" altLang="ja-JP" sz="3200" dirty="0"/>
              <a:t>Find the K shortest paths </a:t>
            </a:r>
            <a:r>
              <a:rPr lang="ja-JP" altLang="en-US" sz="2800"/>
              <a:t>（</a:t>
            </a:r>
            <a:r>
              <a:rPr lang="en-US" altLang="ja-JP" sz="2800" dirty="0"/>
              <a:t>Yen’s Algorithm</a:t>
            </a:r>
            <a:r>
              <a:rPr lang="ja-JP" altLang="en-US" sz="2800"/>
              <a:t>）</a:t>
            </a:r>
            <a:endParaRPr lang="en-US" altLang="ja-JP" sz="2800" dirty="0"/>
          </a:p>
          <a:p>
            <a:pPr marL="0" indent="0">
              <a:buFont typeface="Wingdings 2" charset="2"/>
              <a:buNone/>
            </a:pPr>
            <a:endParaRPr lang="en-US" altLang="ja-JP" dirty="0"/>
          </a:p>
          <a:p>
            <a:endParaRPr lang="ja-JP" altLang="en-US"/>
          </a:p>
        </p:txBody>
      </p:sp>
      <p:sp>
        <p:nvSpPr>
          <p:cNvPr id="4" name="正方形/長方形 3">
            <a:extLst>
              <a:ext uri="{FF2B5EF4-FFF2-40B4-BE49-F238E27FC236}">
                <a16:creationId xmlns:a16="http://schemas.microsoft.com/office/drawing/2014/main" id="{F690AF9E-2D0E-544B-83B3-8E275978A2EE}"/>
              </a:ext>
            </a:extLst>
          </p:cNvPr>
          <p:cNvSpPr/>
          <p:nvPr/>
        </p:nvSpPr>
        <p:spPr>
          <a:xfrm>
            <a:off x="785103" y="5531082"/>
            <a:ext cx="11343426" cy="461665"/>
          </a:xfrm>
          <a:prstGeom prst="rect">
            <a:avLst/>
          </a:prstGeom>
        </p:spPr>
        <p:txBody>
          <a:bodyPr wrap="square">
            <a:spAutoFit/>
          </a:bodyPr>
          <a:lstStyle/>
          <a:p>
            <a:r>
              <a:rPr lang="en-US" altLang="ja-JP" sz="2400" u="sng" dirty="0">
                <a:ln w="0"/>
                <a:solidFill>
                  <a:schemeClr val="accent1"/>
                </a:solidFill>
                <a:effectLst>
                  <a:outerShdw blurRad="38100" dist="25400" dir="5400000" algn="ctr" rotWithShape="0">
                    <a:srgbClr val="6E747A">
                      <a:alpha val="43000"/>
                    </a:srgbClr>
                  </a:outerShdw>
                </a:effectLst>
              </a:rPr>
              <a:t>Loop step2 to</a:t>
            </a:r>
            <a:r>
              <a:rPr lang="ja-JP" altLang="en-US" sz="2400" u="sng">
                <a:ln w="0"/>
                <a:solidFill>
                  <a:schemeClr val="accent1"/>
                </a:solidFill>
                <a:effectLst>
                  <a:outerShdw blurRad="38100" dist="25400" dir="5400000" algn="ctr" rotWithShape="0">
                    <a:srgbClr val="6E747A">
                      <a:alpha val="43000"/>
                    </a:srgbClr>
                  </a:outerShdw>
                </a:effectLst>
              </a:rPr>
              <a:t> </a:t>
            </a:r>
            <a:r>
              <a:rPr lang="en-US" altLang="ja-JP" sz="2400" u="sng" dirty="0">
                <a:ln w="0"/>
                <a:solidFill>
                  <a:schemeClr val="accent1"/>
                </a:solidFill>
                <a:effectLst>
                  <a:outerShdw blurRad="38100" dist="25400" dir="5400000" algn="ctr" rotWithShape="0">
                    <a:srgbClr val="6E747A">
                      <a:alpha val="43000"/>
                    </a:srgbClr>
                  </a:outerShdw>
                </a:effectLst>
              </a:rPr>
              <a:t>step7 for ‘k’</a:t>
            </a:r>
          </a:p>
        </p:txBody>
      </p:sp>
      <p:sp>
        <p:nvSpPr>
          <p:cNvPr id="7" name="正方形/長方形 6">
            <a:extLst>
              <a:ext uri="{FF2B5EF4-FFF2-40B4-BE49-F238E27FC236}">
                <a16:creationId xmlns:a16="http://schemas.microsoft.com/office/drawing/2014/main" id="{DB7F9C21-EEA4-7342-90D1-505835A05330}"/>
              </a:ext>
            </a:extLst>
          </p:cNvPr>
          <p:cNvSpPr/>
          <p:nvPr/>
        </p:nvSpPr>
        <p:spPr>
          <a:xfrm>
            <a:off x="615818" y="6114145"/>
            <a:ext cx="11343426" cy="461665"/>
          </a:xfrm>
          <a:prstGeom prst="rect">
            <a:avLst/>
          </a:prstGeom>
        </p:spPr>
        <p:txBody>
          <a:bodyPr wrap="square">
            <a:spAutoFit/>
          </a:bodyPr>
          <a:lstStyle/>
          <a:p>
            <a:r>
              <a:rPr lang="en-US" altLang="ja-JP" sz="2400" u="sng" dirty="0">
                <a:ln w="0"/>
                <a:solidFill>
                  <a:schemeClr val="accent1"/>
                </a:solidFill>
                <a:effectLst>
                  <a:outerShdw blurRad="38100" dist="25400" dir="5400000" algn="ctr" rotWithShape="0">
                    <a:srgbClr val="6E747A">
                      <a:alpha val="43000"/>
                    </a:srgbClr>
                  </a:outerShdw>
                </a:effectLst>
              </a:rPr>
              <a:t>Loop step3 to step 5 </a:t>
            </a:r>
            <a:r>
              <a:rPr lang="en-US" altLang="ja-JP" sz="2000" u="sng" dirty="0">
                <a:ln w="0"/>
                <a:solidFill>
                  <a:schemeClr val="accent1"/>
                </a:solidFill>
                <a:effectLst>
                  <a:outerShdw blurRad="38100" dist="25400" dir="5400000" algn="ctr" rotWithShape="0">
                    <a:srgbClr val="6E747A">
                      <a:alpha val="43000"/>
                    </a:srgbClr>
                  </a:outerShdw>
                </a:effectLst>
              </a:rPr>
              <a:t>for</a:t>
            </a:r>
            <a:r>
              <a:rPr lang="en-US" altLang="ja-JP" sz="2400" u="sng" dirty="0">
                <a:ln w="0"/>
                <a:solidFill>
                  <a:schemeClr val="accent1"/>
                </a:solidFill>
                <a:effectLst>
                  <a:outerShdw blurRad="38100" dist="25400" dir="5400000" algn="ctr" rotWithShape="0">
                    <a:srgbClr val="6E747A">
                      <a:alpha val="43000"/>
                    </a:srgbClr>
                  </a:outerShdw>
                </a:effectLst>
              </a:rPr>
              <a:t> the number of point  except goal of A</a:t>
            </a:r>
          </a:p>
        </p:txBody>
      </p:sp>
      <p:sp>
        <p:nvSpPr>
          <p:cNvPr id="12" name="左大かっこ 11">
            <a:extLst>
              <a:ext uri="{FF2B5EF4-FFF2-40B4-BE49-F238E27FC236}">
                <a16:creationId xmlns:a16="http://schemas.microsoft.com/office/drawing/2014/main" id="{3649C932-213F-1645-9890-198D879172E1}"/>
              </a:ext>
            </a:extLst>
          </p:cNvPr>
          <p:cNvSpPr/>
          <p:nvPr/>
        </p:nvSpPr>
        <p:spPr>
          <a:xfrm>
            <a:off x="549949" y="2374749"/>
            <a:ext cx="312775" cy="2078182"/>
          </a:xfrm>
          <a:prstGeom prst="leftBracket">
            <a:avLst>
              <a:gd name="adj" fmla="val 0"/>
            </a:avLst>
          </a:prstGeom>
          <a:ln/>
        </p:spPr>
        <p:style>
          <a:lnRef idx="1">
            <a:schemeClr val="accent6"/>
          </a:lnRef>
          <a:fillRef idx="0">
            <a:schemeClr val="accent6"/>
          </a:fillRef>
          <a:effectRef idx="0">
            <a:schemeClr val="accent6"/>
          </a:effectRef>
          <a:fontRef idx="minor">
            <a:schemeClr val="tx1"/>
          </a:fontRef>
        </p:style>
        <p:txBody>
          <a:bodyPr rtlCol="0" anchor="ctr"/>
          <a:lstStyle/>
          <a:p>
            <a:pPr algn="ctr"/>
            <a:endParaRPr kumimoji="1" lang="ja-JP" altLang="en-US"/>
          </a:p>
        </p:txBody>
      </p:sp>
      <p:sp>
        <p:nvSpPr>
          <p:cNvPr id="13" name="左大かっこ 12">
            <a:extLst>
              <a:ext uri="{FF2B5EF4-FFF2-40B4-BE49-F238E27FC236}">
                <a16:creationId xmlns:a16="http://schemas.microsoft.com/office/drawing/2014/main" id="{46300456-A922-714E-9311-9626ADA264A0}"/>
              </a:ext>
            </a:extLst>
          </p:cNvPr>
          <p:cNvSpPr/>
          <p:nvPr/>
        </p:nvSpPr>
        <p:spPr>
          <a:xfrm>
            <a:off x="314716" y="1727052"/>
            <a:ext cx="599954" cy="3430281"/>
          </a:xfrm>
          <a:prstGeom prst="leftBracket">
            <a:avLst>
              <a:gd name="adj"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21" name="直線コネクタ 20">
            <a:extLst>
              <a:ext uri="{FF2B5EF4-FFF2-40B4-BE49-F238E27FC236}">
                <a16:creationId xmlns:a16="http://schemas.microsoft.com/office/drawing/2014/main" id="{0E1C87AF-F6EF-AB4C-8B30-0EA8F2E42EC6}"/>
              </a:ext>
            </a:extLst>
          </p:cNvPr>
          <p:cNvCxnSpPr>
            <a:cxnSpLocks/>
            <a:stCxn id="4" idx="1"/>
          </p:cNvCxnSpPr>
          <p:nvPr/>
        </p:nvCxnSpPr>
        <p:spPr>
          <a:xfrm flipH="1" flipV="1">
            <a:off x="549949" y="4437182"/>
            <a:ext cx="235154" cy="1324733"/>
          </a:xfrm>
          <a:prstGeom prst="line">
            <a:avLst/>
          </a:prstGeom>
        </p:spPr>
        <p:style>
          <a:lnRef idx="1">
            <a:schemeClr val="accent5"/>
          </a:lnRef>
          <a:fillRef idx="0">
            <a:schemeClr val="accent5"/>
          </a:fillRef>
          <a:effectRef idx="0">
            <a:schemeClr val="accent5"/>
          </a:effectRef>
          <a:fontRef idx="minor">
            <a:schemeClr val="tx1"/>
          </a:fontRef>
        </p:style>
      </p:cxnSp>
      <p:cxnSp>
        <p:nvCxnSpPr>
          <p:cNvPr id="24" name="直線コネクタ 23">
            <a:extLst>
              <a:ext uri="{FF2B5EF4-FFF2-40B4-BE49-F238E27FC236}">
                <a16:creationId xmlns:a16="http://schemas.microsoft.com/office/drawing/2014/main" id="{8953EDF5-16B3-E749-9DE3-BE5DEC629703}"/>
              </a:ext>
            </a:extLst>
          </p:cNvPr>
          <p:cNvCxnSpPr>
            <a:cxnSpLocks/>
            <a:endCxn id="7" idx="1"/>
          </p:cNvCxnSpPr>
          <p:nvPr/>
        </p:nvCxnSpPr>
        <p:spPr>
          <a:xfrm>
            <a:off x="314716" y="5157333"/>
            <a:ext cx="301102" cy="118764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59105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D58124A5-1117-7448-9AA0-3CB56BEF93DA}"/>
              </a:ext>
            </a:extLst>
          </p:cNvPr>
          <p:cNvPicPr>
            <a:picLocks noChangeAspect="1"/>
          </p:cNvPicPr>
          <p:nvPr/>
        </p:nvPicPr>
        <p:blipFill>
          <a:blip r:embed="rId3"/>
          <a:stretch>
            <a:fillRect/>
          </a:stretch>
        </p:blipFill>
        <p:spPr>
          <a:xfrm>
            <a:off x="1149350" y="1282700"/>
            <a:ext cx="9893300" cy="4292600"/>
          </a:xfrm>
          <a:prstGeom prst="rect">
            <a:avLst/>
          </a:prstGeom>
        </p:spPr>
      </p:pic>
    </p:spTree>
    <p:extLst>
      <p:ext uri="{BB962C8B-B14F-4D97-AF65-F5344CB8AC3E}">
        <p14:creationId xmlns:p14="http://schemas.microsoft.com/office/powerpoint/2010/main" val="3396590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530D6508-C57A-9B42-B770-0389A860B65F}"/>
              </a:ext>
            </a:extLst>
          </p:cNvPr>
          <p:cNvPicPr>
            <a:picLocks noChangeAspect="1"/>
          </p:cNvPicPr>
          <p:nvPr/>
        </p:nvPicPr>
        <p:blipFill>
          <a:blip r:embed="rId3"/>
          <a:stretch>
            <a:fillRect/>
          </a:stretch>
        </p:blipFill>
        <p:spPr>
          <a:xfrm>
            <a:off x="1060450" y="1009650"/>
            <a:ext cx="10071100" cy="4838700"/>
          </a:xfrm>
          <a:prstGeom prst="rect">
            <a:avLst/>
          </a:prstGeom>
        </p:spPr>
      </p:pic>
    </p:spTree>
    <p:extLst>
      <p:ext uri="{BB962C8B-B14F-4D97-AF65-F5344CB8AC3E}">
        <p14:creationId xmlns:p14="http://schemas.microsoft.com/office/powerpoint/2010/main" val="15973142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6C230018-6D1F-FC45-8AB8-6E5662B52B87}"/>
              </a:ext>
            </a:extLst>
          </p:cNvPr>
          <p:cNvPicPr>
            <a:picLocks noChangeAspect="1"/>
          </p:cNvPicPr>
          <p:nvPr/>
        </p:nvPicPr>
        <p:blipFill>
          <a:blip r:embed="rId3"/>
          <a:stretch>
            <a:fillRect/>
          </a:stretch>
        </p:blipFill>
        <p:spPr>
          <a:xfrm>
            <a:off x="1073150" y="1435100"/>
            <a:ext cx="10045700" cy="3987800"/>
          </a:xfrm>
          <a:prstGeom prst="rect">
            <a:avLst/>
          </a:prstGeom>
        </p:spPr>
      </p:pic>
    </p:spTree>
    <p:extLst>
      <p:ext uri="{BB962C8B-B14F-4D97-AF65-F5344CB8AC3E}">
        <p14:creationId xmlns:p14="http://schemas.microsoft.com/office/powerpoint/2010/main" val="35866030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888A493-6999-1E4B-ABF6-8F0C52EB5841}"/>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A841311B-9EE4-0944-820F-C227FDCFE090}"/>
              </a:ext>
            </a:extLst>
          </p:cNvPr>
          <p:cNvSpPr>
            <a:spLocks noGrp="1"/>
          </p:cNvSpPr>
          <p:nvPr>
            <p:ph idx="1"/>
          </p:nvPr>
        </p:nvSpPr>
        <p:spPr/>
        <p:txBody>
          <a:bodyPr>
            <a:normAutofit/>
          </a:bodyPr>
          <a:lstStyle/>
          <a:p>
            <a:r>
              <a:rPr lang="en-US" altLang="ja-JP" sz="2800" dirty="0"/>
              <a:t>Hard Point : setting up the spur node </a:t>
            </a:r>
          </a:p>
        </p:txBody>
      </p:sp>
    </p:spTree>
    <p:extLst>
      <p:ext uri="{BB962C8B-B14F-4D97-AF65-F5344CB8AC3E}">
        <p14:creationId xmlns:p14="http://schemas.microsoft.com/office/powerpoint/2010/main" val="1051486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2">
            <a:extLst>
              <a:ext uri="{FF2B5EF4-FFF2-40B4-BE49-F238E27FC236}">
                <a16:creationId xmlns:a16="http://schemas.microsoft.com/office/drawing/2014/main" id="{36137A52-1E94-B946-9F14-CD90AEA52D5E}"/>
              </a:ext>
            </a:extLst>
          </p:cNvPr>
          <p:cNvSpPr txBox="1">
            <a:spLocks/>
          </p:cNvSpPr>
          <p:nvPr/>
        </p:nvSpPr>
        <p:spPr>
          <a:xfrm>
            <a:off x="321755" y="473000"/>
            <a:ext cx="10554574" cy="3636511"/>
          </a:xfrm>
          <a:prstGeom prst="rect">
            <a:avLst/>
          </a:prstGeom>
        </p:spPr>
        <p:txBody>
          <a:bodyP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kumimoji="1"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kumimoji="1"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kumimoji="1"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9pPr>
          </a:lstStyle>
          <a:p>
            <a:r>
              <a:rPr lang="en-US" altLang="ja-JP" sz="3200" dirty="0"/>
              <a:t>Find road from given new point location</a:t>
            </a:r>
          </a:p>
        </p:txBody>
      </p:sp>
      <p:sp>
        <p:nvSpPr>
          <p:cNvPr id="3" name="正方形/長方形 2">
            <a:extLst>
              <a:ext uri="{FF2B5EF4-FFF2-40B4-BE49-F238E27FC236}">
                <a16:creationId xmlns:a16="http://schemas.microsoft.com/office/drawing/2014/main" id="{E764BC7B-1EA1-A84A-9199-DD4365F5E379}"/>
              </a:ext>
            </a:extLst>
          </p:cNvPr>
          <p:cNvSpPr/>
          <p:nvPr/>
        </p:nvSpPr>
        <p:spPr>
          <a:xfrm>
            <a:off x="424287" y="1662501"/>
            <a:ext cx="11343426" cy="5562100"/>
          </a:xfrm>
          <a:prstGeom prst="rect">
            <a:avLst/>
          </a:prstGeom>
        </p:spPr>
        <p:txBody>
          <a:bodyPr wrap="square">
            <a:spAutoFit/>
          </a:bodyPr>
          <a:lstStyle/>
          <a:p>
            <a:pPr>
              <a:lnSpc>
                <a:spcPct val="150000"/>
              </a:lnSpc>
            </a:pPr>
            <a:r>
              <a:rPr lang="en-US" altLang="ja-JP" sz="2400" dirty="0">
                <a:solidFill>
                  <a:schemeClr val="accent1"/>
                </a:solidFill>
              </a:rPr>
              <a:t>Step1</a:t>
            </a:r>
            <a:r>
              <a:rPr lang="ja-JP" altLang="en-US" sz="2400"/>
              <a:t> </a:t>
            </a:r>
            <a:r>
              <a:rPr lang="en-US" altLang="ja-JP" sz="2400" dirty="0"/>
              <a:t> Find linear equations of connected two points p1 and p2 (road)</a:t>
            </a:r>
          </a:p>
          <a:p>
            <a:pPr>
              <a:lnSpc>
                <a:spcPct val="150000"/>
              </a:lnSpc>
            </a:pPr>
            <a:r>
              <a:rPr lang="en-US" altLang="ja-JP" sz="2400" dirty="0">
                <a:solidFill>
                  <a:schemeClr val="accent1"/>
                </a:solidFill>
              </a:rPr>
              <a:t>Step2</a:t>
            </a:r>
            <a:r>
              <a:rPr lang="en-US" altLang="ja-JP" sz="2400" dirty="0"/>
              <a:t>  The distance between the point and the road is obtained by the </a:t>
            </a:r>
            <a:r>
              <a:rPr lang="ja-JP" altLang="en-US" sz="2400"/>
              <a:t> </a:t>
            </a:r>
            <a:endParaRPr lang="en-US" altLang="ja-JP" sz="2400" dirty="0"/>
          </a:p>
          <a:p>
            <a:pPr>
              <a:lnSpc>
                <a:spcPct val="150000"/>
              </a:lnSpc>
            </a:pPr>
            <a:r>
              <a:rPr lang="en-US" altLang="ja-JP" sz="2400" dirty="0"/>
              <a:t>		(1) from the linear equation of 2, 1 and the new point	</a:t>
            </a:r>
          </a:p>
          <a:p>
            <a:pPr>
              <a:lnSpc>
                <a:spcPct val="150000"/>
              </a:lnSpc>
            </a:pPr>
            <a:r>
              <a:rPr lang="en-US" altLang="ja-JP" sz="2400" dirty="0">
                <a:solidFill>
                  <a:schemeClr val="accent1"/>
                </a:solidFill>
              </a:rPr>
              <a:t>Step3</a:t>
            </a:r>
            <a:r>
              <a:rPr lang="en-US" altLang="ja-JP" sz="2400" dirty="0"/>
              <a:t>  Find a linear equation in which the linear equation of the new point 		and the road is orthogonal</a:t>
            </a:r>
          </a:p>
          <a:p>
            <a:pPr>
              <a:lnSpc>
                <a:spcPct val="150000"/>
              </a:lnSpc>
            </a:pPr>
            <a:r>
              <a:rPr lang="en-US" altLang="ja-JP" sz="2400" dirty="0">
                <a:solidFill>
                  <a:schemeClr val="accent1"/>
                </a:solidFill>
              </a:rPr>
              <a:t>Step4 </a:t>
            </a:r>
            <a:r>
              <a:rPr lang="en-US" altLang="ja-JP" sz="2400" dirty="0"/>
              <a:t> If there is a spur node in the route in the root array and its next point, 		   it will eliminate the 2 point edge.</a:t>
            </a:r>
          </a:p>
          <a:p>
            <a:pPr>
              <a:lnSpc>
                <a:spcPct val="150000"/>
              </a:lnSpc>
            </a:pPr>
            <a:r>
              <a:rPr lang="en-US" altLang="ja-JP" sz="2400" dirty="0">
                <a:solidFill>
                  <a:schemeClr val="accent1"/>
                </a:solidFill>
              </a:rPr>
              <a:t>Step5 </a:t>
            </a:r>
            <a:r>
              <a:rPr lang="en-US" altLang="ja-JP" sz="2400" dirty="0"/>
              <a:t>  else new point and near point (p1 or p2) are recorded.</a:t>
            </a:r>
          </a:p>
          <a:p>
            <a:pPr>
              <a:lnSpc>
                <a:spcPct val="150000"/>
              </a:lnSpc>
            </a:pPr>
            <a:r>
              <a:rPr lang="en-US" altLang="ja-JP" sz="2400" dirty="0">
                <a:solidFill>
                  <a:schemeClr val="accent1"/>
                </a:solidFill>
              </a:rPr>
              <a:t>Step6</a:t>
            </a:r>
            <a:r>
              <a:rPr lang="en-US" altLang="ja-JP" sz="2400" dirty="0"/>
              <a:t>  updated if the distance becomes shorter than other roads </a:t>
            </a:r>
            <a:br>
              <a:rPr lang="en-US" altLang="ja-JP" sz="2400" dirty="0"/>
            </a:br>
            <a:endParaRPr lang="en-US" altLang="ja-JP" sz="2400" dirty="0"/>
          </a:p>
        </p:txBody>
      </p:sp>
      <p:sp>
        <p:nvSpPr>
          <p:cNvPr id="4" name="テキスト ボックス 3">
            <a:extLst>
              <a:ext uri="{FF2B5EF4-FFF2-40B4-BE49-F238E27FC236}">
                <a16:creationId xmlns:a16="http://schemas.microsoft.com/office/drawing/2014/main" id="{2A2C65F5-A708-0D4B-9215-B351764A1ACA}"/>
              </a:ext>
            </a:extLst>
          </p:cNvPr>
          <p:cNvSpPr txBox="1"/>
          <p:nvPr/>
        </p:nvSpPr>
        <p:spPr>
          <a:xfrm>
            <a:off x="424287" y="1139281"/>
            <a:ext cx="5785558" cy="523220"/>
          </a:xfrm>
          <a:prstGeom prst="rect">
            <a:avLst/>
          </a:prstGeom>
          <a:noFill/>
        </p:spPr>
        <p:txBody>
          <a:bodyPr wrap="none" rtlCol="0">
            <a:spAutoFit/>
          </a:bodyPr>
          <a:lstStyle/>
          <a:p>
            <a:r>
              <a:rPr kumimoji="1" lang="en-US" altLang="ja-JP" sz="2800" u="sng" dirty="0">
                <a:solidFill>
                  <a:schemeClr val="accent1"/>
                </a:solidFill>
              </a:rPr>
              <a:t>Loop for number of roads below</a:t>
            </a:r>
            <a:endParaRPr kumimoji="1" lang="ja-JP" altLang="en-US" sz="2800" u="sng">
              <a:solidFill>
                <a:schemeClr val="accent1"/>
              </a:solidFill>
            </a:endParaRPr>
          </a:p>
        </p:txBody>
      </p:sp>
      <p:pic>
        <p:nvPicPr>
          <p:cNvPr id="6" name="図 5">
            <a:extLst>
              <a:ext uri="{FF2B5EF4-FFF2-40B4-BE49-F238E27FC236}">
                <a16:creationId xmlns:a16="http://schemas.microsoft.com/office/drawing/2014/main" id="{EAD6E88A-1A96-524E-AA5B-6DF992670E82}"/>
              </a:ext>
            </a:extLst>
          </p:cNvPr>
          <p:cNvPicPr>
            <a:picLocks noChangeAspect="1"/>
          </p:cNvPicPr>
          <p:nvPr/>
        </p:nvPicPr>
        <p:blipFill>
          <a:blip r:embed="rId3"/>
          <a:stretch>
            <a:fillRect/>
          </a:stretch>
        </p:blipFill>
        <p:spPr>
          <a:xfrm>
            <a:off x="8921721" y="770981"/>
            <a:ext cx="2400300" cy="736600"/>
          </a:xfrm>
          <a:prstGeom prst="rect">
            <a:avLst/>
          </a:prstGeom>
        </p:spPr>
      </p:pic>
      <p:sp>
        <p:nvSpPr>
          <p:cNvPr id="7" name="テキスト ボックス 6">
            <a:extLst>
              <a:ext uri="{FF2B5EF4-FFF2-40B4-BE49-F238E27FC236}">
                <a16:creationId xmlns:a16="http://schemas.microsoft.com/office/drawing/2014/main" id="{AB0CC2A5-8651-A24D-B07A-C5455B726352}"/>
              </a:ext>
            </a:extLst>
          </p:cNvPr>
          <p:cNvSpPr txBox="1"/>
          <p:nvPr/>
        </p:nvSpPr>
        <p:spPr>
          <a:xfrm>
            <a:off x="11278004" y="954615"/>
            <a:ext cx="877163" cy="369332"/>
          </a:xfrm>
          <a:prstGeom prst="rect">
            <a:avLst/>
          </a:prstGeom>
          <a:noFill/>
        </p:spPr>
        <p:txBody>
          <a:bodyPr wrap="none" rtlCol="0">
            <a:spAutoFit/>
          </a:bodyPr>
          <a:lstStyle/>
          <a:p>
            <a:r>
              <a:rPr kumimoji="1" lang="ja-JP" altLang="en-US"/>
              <a:t>（１）</a:t>
            </a:r>
          </a:p>
        </p:txBody>
      </p:sp>
    </p:spTree>
    <p:extLst>
      <p:ext uri="{BB962C8B-B14F-4D97-AF65-F5344CB8AC3E}">
        <p14:creationId xmlns:p14="http://schemas.microsoft.com/office/powerpoint/2010/main" val="29985802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5D18D0C-06FC-A449-9E35-D71570C9E10B}"/>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02F6D312-E49E-2449-BFA3-27A25B815A69}"/>
              </a:ext>
            </a:extLst>
          </p:cNvPr>
          <p:cNvSpPr>
            <a:spLocks noGrp="1"/>
          </p:cNvSpPr>
          <p:nvPr>
            <p:ph idx="1"/>
          </p:nvPr>
        </p:nvSpPr>
        <p:spPr/>
        <p:txBody>
          <a:bodyPr/>
          <a:lstStyle/>
          <a:p>
            <a:r>
              <a:rPr lang="ja-JP" altLang="en-US"/>
              <a:t>ソースコード</a:t>
            </a:r>
            <a:br>
              <a:rPr lang="ja-JP" altLang="en-US"/>
            </a:br>
            <a:r>
              <a:rPr lang="en-US" altLang="ja-JP" dirty="0"/>
              <a:t>•</a:t>
            </a:r>
            <a:r>
              <a:rPr lang="ja-JP" altLang="en-US"/>
              <a:t>フローチャット等による概要 </a:t>
            </a:r>
            <a:r>
              <a:rPr lang="en-US" altLang="ja-JP" dirty="0"/>
              <a:t>• </a:t>
            </a:r>
            <a:r>
              <a:rPr lang="ja-JP" altLang="en-US"/>
              <a:t>デモンストレーション </a:t>
            </a:r>
          </a:p>
          <a:p>
            <a:endParaRPr kumimoji="1" lang="ja-JP" altLang="en-US"/>
          </a:p>
        </p:txBody>
      </p:sp>
    </p:spTree>
    <p:extLst>
      <p:ext uri="{BB962C8B-B14F-4D97-AF65-F5344CB8AC3E}">
        <p14:creationId xmlns:p14="http://schemas.microsoft.com/office/powerpoint/2010/main" val="814691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39FD823-905F-E845-B0F8-7391F4162289}"/>
              </a:ext>
            </a:extLst>
          </p:cNvPr>
          <p:cNvSpPr>
            <a:spLocks noGrp="1"/>
          </p:cNvSpPr>
          <p:nvPr>
            <p:ph type="title"/>
          </p:nvPr>
        </p:nvSpPr>
        <p:spPr/>
        <p:txBody>
          <a:bodyPr/>
          <a:lstStyle/>
          <a:p>
            <a:r>
              <a:rPr lang="en-US" altLang="ja-JP" dirty="0"/>
              <a:t>Project outline</a:t>
            </a:r>
            <a:endParaRPr kumimoji="1" lang="ja-JP" altLang="en-US"/>
          </a:p>
        </p:txBody>
      </p:sp>
      <p:sp>
        <p:nvSpPr>
          <p:cNvPr id="3" name="コンテンツ プレースホルダー 2">
            <a:extLst>
              <a:ext uri="{FF2B5EF4-FFF2-40B4-BE49-F238E27FC236}">
                <a16:creationId xmlns:a16="http://schemas.microsoft.com/office/drawing/2014/main" id="{B80594B9-6963-8449-AC0B-5ADA09A9975A}"/>
              </a:ext>
            </a:extLst>
          </p:cNvPr>
          <p:cNvSpPr>
            <a:spLocks noGrp="1"/>
          </p:cNvSpPr>
          <p:nvPr>
            <p:ph idx="1"/>
          </p:nvPr>
        </p:nvSpPr>
        <p:spPr/>
        <p:txBody>
          <a:bodyPr>
            <a:normAutofit/>
          </a:bodyPr>
          <a:lstStyle/>
          <a:p>
            <a:r>
              <a:rPr lang="en-US" altLang="ja-JP" sz="2800" dirty="0"/>
              <a:t>Introduction Member</a:t>
            </a:r>
          </a:p>
          <a:p>
            <a:r>
              <a:rPr lang="en-US" altLang="ja-JP" sz="2800" dirty="0"/>
              <a:t>System Introduction</a:t>
            </a:r>
          </a:p>
          <a:p>
            <a:r>
              <a:rPr kumimoji="1" lang="en-US" altLang="ja-JP" sz="2800" dirty="0"/>
              <a:t>About </a:t>
            </a:r>
            <a:r>
              <a:rPr lang="en-US" altLang="ja-JP" sz="2800" dirty="0"/>
              <a:t>F</a:t>
            </a:r>
            <a:r>
              <a:rPr kumimoji="1" lang="en-US" altLang="ja-JP" sz="2800" dirty="0"/>
              <a:t>inal </a:t>
            </a:r>
            <a:r>
              <a:rPr lang="en-US" altLang="ja-JP" sz="2800" dirty="0"/>
              <a:t>P</a:t>
            </a:r>
            <a:r>
              <a:rPr kumimoji="1" lang="en-US" altLang="ja-JP" sz="2800" dirty="0"/>
              <a:t>hase</a:t>
            </a:r>
            <a:endParaRPr kumimoji="1" lang="ja-JP" altLang="en-US" sz="2800"/>
          </a:p>
        </p:txBody>
      </p:sp>
    </p:spTree>
    <p:extLst>
      <p:ext uri="{BB962C8B-B14F-4D97-AF65-F5344CB8AC3E}">
        <p14:creationId xmlns:p14="http://schemas.microsoft.com/office/powerpoint/2010/main" val="24897106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 name="直線コネクタ 18">
            <a:extLst>
              <a:ext uri="{FF2B5EF4-FFF2-40B4-BE49-F238E27FC236}">
                <a16:creationId xmlns:a16="http://schemas.microsoft.com/office/drawing/2014/main" id="{6B17ADD9-6281-8A40-8931-F375ABEA02E5}"/>
              </a:ext>
            </a:extLst>
          </p:cNvPr>
          <p:cNvCxnSpPr>
            <a:cxnSpLocks/>
            <a:stCxn id="16" idx="2"/>
            <a:endCxn id="17" idx="0"/>
          </p:cNvCxnSpPr>
          <p:nvPr/>
        </p:nvCxnSpPr>
        <p:spPr>
          <a:xfrm>
            <a:off x="6096000" y="2012755"/>
            <a:ext cx="0" cy="4205593"/>
          </a:xfrm>
          <a:prstGeom prst="line">
            <a:avLst/>
          </a:prstGeom>
        </p:spPr>
        <p:style>
          <a:lnRef idx="1">
            <a:schemeClr val="accent1"/>
          </a:lnRef>
          <a:fillRef idx="0">
            <a:schemeClr val="accent1"/>
          </a:fillRef>
          <a:effectRef idx="0">
            <a:schemeClr val="accent1"/>
          </a:effectRef>
          <a:fontRef idx="minor">
            <a:schemeClr val="tx1"/>
          </a:fontRef>
        </p:style>
      </p:cxnSp>
      <p:sp>
        <p:nvSpPr>
          <p:cNvPr id="2" name="タイトル 1">
            <a:extLst>
              <a:ext uri="{FF2B5EF4-FFF2-40B4-BE49-F238E27FC236}">
                <a16:creationId xmlns:a16="http://schemas.microsoft.com/office/drawing/2014/main" id="{B14CE7A3-2FE4-5F41-9AEC-3C74A2E87701}"/>
              </a:ext>
            </a:extLst>
          </p:cNvPr>
          <p:cNvSpPr>
            <a:spLocks noGrp="1"/>
          </p:cNvSpPr>
          <p:nvPr>
            <p:ph type="title"/>
          </p:nvPr>
        </p:nvSpPr>
        <p:spPr>
          <a:xfrm>
            <a:off x="810000" y="447188"/>
            <a:ext cx="10571998" cy="970450"/>
          </a:xfrm>
        </p:spPr>
        <p:txBody>
          <a:bodyPr/>
          <a:lstStyle/>
          <a:p>
            <a:r>
              <a:rPr lang="en-US" altLang="ja-JP" dirty="0"/>
              <a:t>Outline by flow chart</a:t>
            </a:r>
            <a:endParaRPr kumimoji="1" lang="ja-JP" altLang="en-US"/>
          </a:p>
        </p:txBody>
      </p:sp>
      <p:sp>
        <p:nvSpPr>
          <p:cNvPr id="11" name="正方形/長方形 10">
            <a:extLst>
              <a:ext uri="{FF2B5EF4-FFF2-40B4-BE49-F238E27FC236}">
                <a16:creationId xmlns:a16="http://schemas.microsoft.com/office/drawing/2014/main" id="{152079C0-F08E-5549-B5C1-500C120BCA1F}"/>
              </a:ext>
            </a:extLst>
          </p:cNvPr>
          <p:cNvSpPr/>
          <p:nvPr/>
        </p:nvSpPr>
        <p:spPr>
          <a:xfrm>
            <a:off x="4924929" y="2288033"/>
            <a:ext cx="2390272" cy="4158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a:t>Input data</a:t>
            </a:r>
            <a:endParaRPr kumimoji="1" lang="ja-JP" altLang="en-US"/>
          </a:p>
        </p:txBody>
      </p:sp>
      <p:sp>
        <p:nvSpPr>
          <p:cNvPr id="12" name="正方形/長方形 11">
            <a:extLst>
              <a:ext uri="{FF2B5EF4-FFF2-40B4-BE49-F238E27FC236}">
                <a16:creationId xmlns:a16="http://schemas.microsoft.com/office/drawing/2014/main" id="{E966047A-E6F7-CC48-9E79-8D92935E1FAF}"/>
              </a:ext>
            </a:extLst>
          </p:cNvPr>
          <p:cNvSpPr/>
          <p:nvPr/>
        </p:nvSpPr>
        <p:spPr>
          <a:xfrm>
            <a:off x="4924929" y="3074096"/>
            <a:ext cx="2390272" cy="4158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a:t>Inspect intersection</a:t>
            </a:r>
            <a:endParaRPr kumimoji="1" lang="ja-JP" altLang="en-US"/>
          </a:p>
        </p:txBody>
      </p:sp>
      <p:sp>
        <p:nvSpPr>
          <p:cNvPr id="13" name="正方形/長方形 12">
            <a:extLst>
              <a:ext uri="{FF2B5EF4-FFF2-40B4-BE49-F238E27FC236}">
                <a16:creationId xmlns:a16="http://schemas.microsoft.com/office/drawing/2014/main" id="{009200AC-F40C-5349-A07D-16B887FD126A}"/>
              </a:ext>
            </a:extLst>
          </p:cNvPr>
          <p:cNvSpPr/>
          <p:nvPr/>
        </p:nvSpPr>
        <p:spPr>
          <a:xfrm>
            <a:off x="4908887" y="3876201"/>
            <a:ext cx="2390272" cy="4158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a:t>Sort Point Data</a:t>
            </a:r>
            <a:endParaRPr kumimoji="1" lang="ja-JP" altLang="en-US"/>
          </a:p>
        </p:txBody>
      </p:sp>
      <p:sp>
        <p:nvSpPr>
          <p:cNvPr id="14" name="正方形/長方形 13">
            <a:extLst>
              <a:ext uri="{FF2B5EF4-FFF2-40B4-BE49-F238E27FC236}">
                <a16:creationId xmlns:a16="http://schemas.microsoft.com/office/drawing/2014/main" id="{E9B7CF57-8C12-8345-8B8E-573C0A42B8C0}"/>
              </a:ext>
            </a:extLst>
          </p:cNvPr>
          <p:cNvSpPr/>
          <p:nvPr/>
        </p:nvSpPr>
        <p:spPr>
          <a:xfrm>
            <a:off x="4892845" y="4646222"/>
            <a:ext cx="2390272" cy="4158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a:t>Find final route</a:t>
            </a:r>
            <a:endParaRPr kumimoji="1" lang="ja-JP" altLang="en-US"/>
          </a:p>
        </p:txBody>
      </p:sp>
      <p:sp>
        <p:nvSpPr>
          <p:cNvPr id="15" name="正方形/長方形 14">
            <a:extLst>
              <a:ext uri="{FF2B5EF4-FFF2-40B4-BE49-F238E27FC236}">
                <a16:creationId xmlns:a16="http://schemas.microsoft.com/office/drawing/2014/main" id="{0E6F48C6-2DF4-024C-B380-3F1BED29E34F}"/>
              </a:ext>
            </a:extLst>
          </p:cNvPr>
          <p:cNvSpPr/>
          <p:nvPr/>
        </p:nvSpPr>
        <p:spPr>
          <a:xfrm>
            <a:off x="4908887" y="5448327"/>
            <a:ext cx="2390272" cy="4158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a:t>Print result</a:t>
            </a:r>
            <a:endParaRPr kumimoji="1" lang="ja-JP" altLang="en-US"/>
          </a:p>
        </p:txBody>
      </p:sp>
      <p:sp>
        <p:nvSpPr>
          <p:cNvPr id="16" name="角丸四角形 15">
            <a:extLst>
              <a:ext uri="{FF2B5EF4-FFF2-40B4-BE49-F238E27FC236}">
                <a16:creationId xmlns:a16="http://schemas.microsoft.com/office/drawing/2014/main" id="{21D3C07B-3504-CB45-9EFD-702CF4BFE3F8}"/>
              </a:ext>
            </a:extLst>
          </p:cNvPr>
          <p:cNvSpPr/>
          <p:nvPr/>
        </p:nvSpPr>
        <p:spPr>
          <a:xfrm>
            <a:off x="4748463" y="1525503"/>
            <a:ext cx="2695074" cy="48725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a:t>START</a:t>
            </a:r>
            <a:endParaRPr kumimoji="1" lang="ja-JP" altLang="en-US"/>
          </a:p>
        </p:txBody>
      </p:sp>
      <p:sp>
        <p:nvSpPr>
          <p:cNvPr id="17" name="角丸四角形 16">
            <a:extLst>
              <a:ext uri="{FF2B5EF4-FFF2-40B4-BE49-F238E27FC236}">
                <a16:creationId xmlns:a16="http://schemas.microsoft.com/office/drawing/2014/main" id="{48157017-B316-6044-AB1B-AC64D8033BF9}"/>
              </a:ext>
            </a:extLst>
          </p:cNvPr>
          <p:cNvSpPr/>
          <p:nvPr/>
        </p:nvSpPr>
        <p:spPr>
          <a:xfrm>
            <a:off x="4748463" y="6218348"/>
            <a:ext cx="2695074" cy="48725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a:t>END</a:t>
            </a:r>
            <a:endParaRPr kumimoji="1" lang="ja-JP" altLang="en-US"/>
          </a:p>
        </p:txBody>
      </p:sp>
    </p:spTree>
    <p:extLst>
      <p:ext uri="{BB962C8B-B14F-4D97-AF65-F5344CB8AC3E}">
        <p14:creationId xmlns:p14="http://schemas.microsoft.com/office/powerpoint/2010/main" val="7415590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AE68F33-4F95-E34E-BC3E-51B4B5803C71}"/>
              </a:ext>
            </a:extLst>
          </p:cNvPr>
          <p:cNvSpPr>
            <a:spLocks noGrp="1"/>
          </p:cNvSpPr>
          <p:nvPr>
            <p:ph type="title"/>
          </p:nvPr>
        </p:nvSpPr>
        <p:spPr>
          <a:xfrm>
            <a:off x="-210725" y="457820"/>
            <a:ext cx="10571998" cy="970450"/>
          </a:xfrm>
        </p:spPr>
        <p:txBody>
          <a:bodyPr/>
          <a:lstStyle/>
          <a:p>
            <a:r>
              <a:rPr lang="en-US" altLang="ja-JP" dirty="0"/>
              <a:t> Source Code</a:t>
            </a:r>
            <a:endParaRPr kumimoji="1" lang="ja-JP" altLang="en-US"/>
          </a:p>
        </p:txBody>
      </p:sp>
      <p:sp>
        <p:nvSpPr>
          <p:cNvPr id="3" name="コンテンツ プレースホルダー 2">
            <a:extLst>
              <a:ext uri="{FF2B5EF4-FFF2-40B4-BE49-F238E27FC236}">
                <a16:creationId xmlns:a16="http://schemas.microsoft.com/office/drawing/2014/main" id="{DE7DCD46-D563-1B4E-8F69-BF8C60B19EDA}"/>
              </a:ext>
            </a:extLst>
          </p:cNvPr>
          <p:cNvSpPr>
            <a:spLocks noGrp="1"/>
          </p:cNvSpPr>
          <p:nvPr>
            <p:ph idx="1"/>
          </p:nvPr>
        </p:nvSpPr>
        <p:spPr>
          <a:xfrm>
            <a:off x="75421" y="2277622"/>
            <a:ext cx="3356498" cy="3621922"/>
          </a:xfrm>
        </p:spPr>
        <p:txBody>
          <a:bodyPr/>
          <a:lstStyle/>
          <a:p>
            <a:r>
              <a:rPr kumimoji="1" lang="ja-JP" altLang="en-US"/>
              <a:t>データを格納する構造体</a:t>
            </a:r>
            <a:endParaRPr kumimoji="1" lang="en-US" altLang="ja-JP" dirty="0"/>
          </a:p>
          <a:p>
            <a:r>
              <a:rPr kumimoji="1" lang="en-US" altLang="ja-JP" dirty="0"/>
              <a:t>Main</a:t>
            </a:r>
            <a:r>
              <a:rPr kumimoji="1" lang="ja-JP" altLang="en-US"/>
              <a:t>で</a:t>
            </a:r>
            <a:r>
              <a:rPr lang="ja-JP" altLang="en-US"/>
              <a:t>関数を呼ぶ場所</a:t>
            </a:r>
            <a:endParaRPr lang="en-US" altLang="ja-JP" dirty="0"/>
          </a:p>
          <a:p>
            <a:pPr marL="0" indent="0">
              <a:buNone/>
            </a:pPr>
            <a:endParaRPr kumimoji="1" lang="en-US" altLang="ja-JP" dirty="0"/>
          </a:p>
        </p:txBody>
      </p:sp>
      <p:pic>
        <p:nvPicPr>
          <p:cNvPr id="5" name="図 4">
            <a:extLst>
              <a:ext uri="{FF2B5EF4-FFF2-40B4-BE49-F238E27FC236}">
                <a16:creationId xmlns:a16="http://schemas.microsoft.com/office/drawing/2014/main" id="{07663414-195F-E34F-81C8-16706F69643B}"/>
              </a:ext>
            </a:extLst>
          </p:cNvPr>
          <p:cNvPicPr>
            <a:picLocks noChangeAspect="1"/>
          </p:cNvPicPr>
          <p:nvPr/>
        </p:nvPicPr>
        <p:blipFill>
          <a:blip r:embed="rId2"/>
          <a:stretch>
            <a:fillRect/>
          </a:stretch>
        </p:blipFill>
        <p:spPr>
          <a:xfrm>
            <a:off x="3334751" y="0"/>
            <a:ext cx="3804699" cy="6858000"/>
          </a:xfrm>
          <a:prstGeom prst="rect">
            <a:avLst/>
          </a:prstGeom>
        </p:spPr>
      </p:pic>
      <p:pic>
        <p:nvPicPr>
          <p:cNvPr id="7" name="図 6">
            <a:extLst>
              <a:ext uri="{FF2B5EF4-FFF2-40B4-BE49-F238E27FC236}">
                <a16:creationId xmlns:a16="http://schemas.microsoft.com/office/drawing/2014/main" id="{315DD6A5-D8D4-7942-B079-099276BB3B5A}"/>
              </a:ext>
            </a:extLst>
          </p:cNvPr>
          <p:cNvPicPr>
            <a:picLocks noChangeAspect="1"/>
          </p:cNvPicPr>
          <p:nvPr/>
        </p:nvPicPr>
        <p:blipFill>
          <a:blip r:embed="rId3"/>
          <a:stretch>
            <a:fillRect/>
          </a:stretch>
        </p:blipFill>
        <p:spPr>
          <a:xfrm>
            <a:off x="7052791" y="0"/>
            <a:ext cx="5121551" cy="6858000"/>
          </a:xfrm>
          <a:prstGeom prst="rect">
            <a:avLst/>
          </a:prstGeom>
        </p:spPr>
      </p:pic>
      <p:sp>
        <p:nvSpPr>
          <p:cNvPr id="8" name="テキスト ボックス 7">
            <a:extLst>
              <a:ext uri="{FF2B5EF4-FFF2-40B4-BE49-F238E27FC236}">
                <a16:creationId xmlns:a16="http://schemas.microsoft.com/office/drawing/2014/main" id="{854A1D06-E7B6-9347-9CF2-2BE0A08FD1D7}"/>
              </a:ext>
            </a:extLst>
          </p:cNvPr>
          <p:cNvSpPr txBox="1"/>
          <p:nvPr/>
        </p:nvSpPr>
        <p:spPr>
          <a:xfrm>
            <a:off x="10830434" y="6497060"/>
            <a:ext cx="954107" cy="246221"/>
          </a:xfrm>
          <a:prstGeom prst="rect">
            <a:avLst/>
          </a:prstGeom>
          <a:noFill/>
        </p:spPr>
        <p:txBody>
          <a:bodyPr wrap="none" rtlCol="0">
            <a:spAutoFit/>
          </a:bodyPr>
          <a:lstStyle/>
          <a:p>
            <a:r>
              <a:rPr kumimoji="1" lang="ja-JP" altLang="en-US" sz="1000"/>
              <a:t>（一部省略）</a:t>
            </a:r>
          </a:p>
        </p:txBody>
      </p:sp>
      <p:sp>
        <p:nvSpPr>
          <p:cNvPr id="4" name="テキスト ボックス 3">
            <a:extLst>
              <a:ext uri="{FF2B5EF4-FFF2-40B4-BE49-F238E27FC236}">
                <a16:creationId xmlns:a16="http://schemas.microsoft.com/office/drawing/2014/main" id="{B06A897F-C6A6-1E44-A9DD-E0C715B55021}"/>
              </a:ext>
            </a:extLst>
          </p:cNvPr>
          <p:cNvSpPr txBox="1"/>
          <p:nvPr/>
        </p:nvSpPr>
        <p:spPr>
          <a:xfrm>
            <a:off x="942109" y="2798618"/>
            <a:ext cx="628698" cy="369332"/>
          </a:xfrm>
          <a:prstGeom prst="rect">
            <a:avLst/>
          </a:prstGeom>
          <a:noFill/>
        </p:spPr>
        <p:txBody>
          <a:bodyPr wrap="none" rtlCol="0">
            <a:spAutoFit/>
          </a:bodyPr>
          <a:lstStyle/>
          <a:p>
            <a:r>
              <a:rPr lang="en-US" altLang="ja-JP" dirty="0"/>
              <a:t>N/A</a:t>
            </a:r>
            <a:endParaRPr kumimoji="1" lang="ja-JP" altLang="en-US"/>
          </a:p>
        </p:txBody>
      </p:sp>
    </p:spTree>
    <p:extLst>
      <p:ext uri="{BB962C8B-B14F-4D97-AF65-F5344CB8AC3E}">
        <p14:creationId xmlns:p14="http://schemas.microsoft.com/office/powerpoint/2010/main" val="25622140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3A68189-774A-8D47-ADE4-2F3875A7512F}"/>
              </a:ext>
            </a:extLst>
          </p:cNvPr>
          <p:cNvSpPr>
            <a:spLocks noGrp="1"/>
          </p:cNvSpPr>
          <p:nvPr>
            <p:ph type="ctrTitle"/>
          </p:nvPr>
        </p:nvSpPr>
        <p:spPr/>
        <p:txBody>
          <a:bodyPr/>
          <a:lstStyle/>
          <a:p>
            <a:r>
              <a:rPr lang="en-US" altLang="ja-JP" b="0" dirty="0"/>
              <a:t>Demonstration</a:t>
            </a:r>
            <a:endParaRPr kumimoji="1" lang="ja-JP" altLang="en-US"/>
          </a:p>
        </p:txBody>
      </p:sp>
      <p:sp>
        <p:nvSpPr>
          <p:cNvPr id="3" name="字幕 2">
            <a:extLst>
              <a:ext uri="{FF2B5EF4-FFF2-40B4-BE49-F238E27FC236}">
                <a16:creationId xmlns:a16="http://schemas.microsoft.com/office/drawing/2014/main" id="{CA7C358E-FC0A-8F4A-8D87-A42112649AC0}"/>
              </a:ext>
            </a:extLst>
          </p:cNvPr>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16629243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5AD2A58-4063-E946-A95E-3C2D0ABE48AA}"/>
              </a:ext>
            </a:extLst>
          </p:cNvPr>
          <p:cNvSpPr>
            <a:spLocks noGrp="1"/>
          </p:cNvSpPr>
          <p:nvPr>
            <p:ph type="title"/>
          </p:nvPr>
        </p:nvSpPr>
        <p:spPr/>
        <p:txBody>
          <a:bodyPr/>
          <a:lstStyle/>
          <a:p>
            <a:r>
              <a:rPr lang="ja-JP" altLang="en-US">
                <a:latin typeface="ＭＳ Ｐゴシック" panose="020B0600070205080204" pitchFamily="34" charset="-128"/>
                <a:ea typeface="ＭＳ Ｐゴシック" panose="020B0600070205080204" pitchFamily="34" charset="-128"/>
              </a:rPr>
              <a:t>テストコード</a:t>
            </a:r>
            <a:endParaRPr kumimoji="1" lang="ja-JP" altLang="en-US"/>
          </a:p>
        </p:txBody>
      </p:sp>
      <p:sp>
        <p:nvSpPr>
          <p:cNvPr id="4" name="正方形/長方形 3">
            <a:extLst>
              <a:ext uri="{FF2B5EF4-FFF2-40B4-BE49-F238E27FC236}">
                <a16:creationId xmlns:a16="http://schemas.microsoft.com/office/drawing/2014/main" id="{66F06AFE-5074-224F-BC5F-A15A36ED2E70}"/>
              </a:ext>
            </a:extLst>
          </p:cNvPr>
          <p:cNvSpPr/>
          <p:nvPr/>
        </p:nvSpPr>
        <p:spPr>
          <a:xfrm>
            <a:off x="3048000" y="2967335"/>
            <a:ext cx="6096000" cy="646331"/>
          </a:xfrm>
          <a:prstGeom prst="rect">
            <a:avLst/>
          </a:prstGeom>
        </p:spPr>
        <p:txBody>
          <a:bodyPr>
            <a:spAutoFit/>
          </a:bodyPr>
          <a:lstStyle/>
          <a:p>
            <a:br>
              <a:rPr lang="ja-JP" altLang="en-US">
                <a:latin typeface="ＭＳ Ｐゴシック" panose="020B0600070205080204" pitchFamily="34" charset="-128"/>
                <a:ea typeface="ＭＳ Ｐゴシック" panose="020B0600070205080204" pitchFamily="34" charset="-128"/>
              </a:rPr>
            </a:br>
            <a:endParaRPr lang="ja-JP" altLang="en-US">
              <a:effectLst/>
            </a:endParaRPr>
          </a:p>
        </p:txBody>
      </p:sp>
      <p:sp>
        <p:nvSpPr>
          <p:cNvPr id="6" name="コンテンツ プレースホルダー 5">
            <a:extLst>
              <a:ext uri="{FF2B5EF4-FFF2-40B4-BE49-F238E27FC236}">
                <a16:creationId xmlns:a16="http://schemas.microsoft.com/office/drawing/2014/main" id="{03071C9F-6474-4543-A92C-C1424549C9C9}"/>
              </a:ext>
            </a:extLst>
          </p:cNvPr>
          <p:cNvSpPr>
            <a:spLocks noGrp="1"/>
          </p:cNvSpPr>
          <p:nvPr>
            <p:ph idx="1"/>
          </p:nvPr>
        </p:nvSpPr>
        <p:spPr/>
        <p:txBody>
          <a:bodyPr/>
          <a:lstStyle/>
          <a:p>
            <a:endParaRPr lang="ja-JP" altLang="en-US"/>
          </a:p>
        </p:txBody>
      </p:sp>
    </p:spTree>
    <p:extLst>
      <p:ext uri="{BB962C8B-B14F-4D97-AF65-F5344CB8AC3E}">
        <p14:creationId xmlns:p14="http://schemas.microsoft.com/office/powerpoint/2010/main" val="35074623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35EF32-DC07-9643-AEA0-61845C0C3340}"/>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D2A0B0A5-C7F5-464D-A7D9-4BA60AD55067}"/>
              </a:ext>
            </a:extLst>
          </p:cNvPr>
          <p:cNvSpPr>
            <a:spLocks noGrp="1"/>
          </p:cNvSpPr>
          <p:nvPr>
            <p:ph idx="1"/>
          </p:nvPr>
        </p:nvSpPr>
        <p:spPr/>
        <p:txBody>
          <a:bodyPr/>
          <a:lstStyle/>
          <a:p>
            <a:r>
              <a:rPr lang="ja-JP" altLang="en-US"/>
              <a:t>データ </a:t>
            </a:r>
          </a:p>
          <a:p>
            <a:r>
              <a:rPr lang="en-US" altLang="ja-JP" dirty="0"/>
              <a:t>• </a:t>
            </a:r>
            <a:r>
              <a:rPr lang="ja-JP" altLang="en-US"/>
              <a:t>作成したテストデータ </a:t>
            </a:r>
            <a:r>
              <a:rPr lang="en-US" altLang="ja-JP" dirty="0"/>
              <a:t>• </a:t>
            </a:r>
            <a:r>
              <a:rPr lang="ja-JP" altLang="en-US"/>
              <a:t>データ生成器・検証器 </a:t>
            </a:r>
            <a:endParaRPr lang="ja-JP" altLang="en-US">
              <a:effectLst/>
            </a:endParaRPr>
          </a:p>
        </p:txBody>
      </p:sp>
    </p:spTree>
    <p:extLst>
      <p:ext uri="{BB962C8B-B14F-4D97-AF65-F5344CB8AC3E}">
        <p14:creationId xmlns:p14="http://schemas.microsoft.com/office/powerpoint/2010/main" val="18998335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A688E6-A2F4-2B45-A0E2-9C4DE4B31627}"/>
              </a:ext>
            </a:extLst>
          </p:cNvPr>
          <p:cNvSpPr>
            <a:spLocks noGrp="1"/>
          </p:cNvSpPr>
          <p:nvPr>
            <p:ph type="title"/>
          </p:nvPr>
        </p:nvSpPr>
        <p:spPr/>
        <p:txBody>
          <a:bodyPr/>
          <a:lstStyle/>
          <a:p>
            <a:r>
              <a:rPr lang="en-US" altLang="ja-JP" dirty="0"/>
              <a:t>Test Data N/A</a:t>
            </a:r>
            <a:endParaRPr kumimoji="1" lang="ja-JP" altLang="en-US"/>
          </a:p>
        </p:txBody>
      </p:sp>
      <p:graphicFrame>
        <p:nvGraphicFramePr>
          <p:cNvPr id="4" name="コンテンツ プレースホルダー 3">
            <a:extLst>
              <a:ext uri="{FF2B5EF4-FFF2-40B4-BE49-F238E27FC236}">
                <a16:creationId xmlns:a16="http://schemas.microsoft.com/office/drawing/2014/main" id="{AC73AFFE-A836-6A42-B020-997011B44899}"/>
              </a:ext>
            </a:extLst>
          </p:cNvPr>
          <p:cNvGraphicFramePr>
            <a:graphicFrameLocks noGrp="1"/>
          </p:cNvGraphicFramePr>
          <p:nvPr>
            <p:ph idx="1"/>
            <p:extLst>
              <p:ext uri="{D42A27DB-BD31-4B8C-83A1-F6EECF244321}">
                <p14:modId xmlns:p14="http://schemas.microsoft.com/office/powerpoint/2010/main" val="1602947505"/>
              </p:ext>
            </p:extLst>
          </p:nvPr>
        </p:nvGraphicFramePr>
        <p:xfrm>
          <a:off x="2217885" y="4311094"/>
          <a:ext cx="4591114" cy="1849120"/>
        </p:xfrm>
        <a:graphic>
          <a:graphicData uri="http://schemas.openxmlformats.org/drawingml/2006/table">
            <a:tbl>
              <a:tblPr firstRow="1" bandRow="1">
                <a:tableStyleId>{5C22544A-7EE6-4342-B048-85BDC9FD1C3A}</a:tableStyleId>
              </a:tblPr>
              <a:tblGrid>
                <a:gridCol w="2295557">
                  <a:extLst>
                    <a:ext uri="{9D8B030D-6E8A-4147-A177-3AD203B41FA5}">
                      <a16:colId xmlns:a16="http://schemas.microsoft.com/office/drawing/2014/main" val="493058189"/>
                    </a:ext>
                  </a:extLst>
                </a:gridCol>
                <a:gridCol w="2295557">
                  <a:extLst>
                    <a:ext uri="{9D8B030D-6E8A-4147-A177-3AD203B41FA5}">
                      <a16:colId xmlns:a16="http://schemas.microsoft.com/office/drawing/2014/main" val="3786118370"/>
                    </a:ext>
                  </a:extLst>
                </a:gridCol>
              </a:tblGrid>
              <a:tr h="0">
                <a:tc>
                  <a:txBody>
                    <a:bodyPr/>
                    <a:lstStyle/>
                    <a:p>
                      <a:r>
                        <a:rPr kumimoji="1" lang="ja-JP" altLang="en-US"/>
                        <a:t>最短経路</a:t>
                      </a:r>
                    </a:p>
                  </a:txBody>
                  <a:tcPr/>
                </a:tc>
                <a:tc>
                  <a:txBody>
                    <a:bodyPr/>
                    <a:lstStyle/>
                    <a:p>
                      <a:r>
                        <a:rPr kumimoji="1" lang="ja-JP" altLang="en-US"/>
                        <a:t>経路</a:t>
                      </a:r>
                    </a:p>
                  </a:txBody>
                  <a:tcPr/>
                </a:tc>
                <a:extLst>
                  <a:ext uri="{0D108BD9-81ED-4DB2-BD59-A6C34878D82A}">
                    <a16:rowId xmlns:a16="http://schemas.microsoft.com/office/drawing/2014/main" val="343428640"/>
                  </a:ext>
                </a:extLst>
              </a:tr>
              <a:tr h="370840">
                <a:tc>
                  <a:txBody>
                    <a:bodyPr/>
                    <a:lstStyle/>
                    <a:p>
                      <a:r>
                        <a:rPr kumimoji="1" lang="en-US" altLang="ja-JP" dirty="0"/>
                        <a:t>5.09902</a:t>
                      </a:r>
                      <a:endParaRPr kumimoji="1" lang="ja-JP" altLang="en-US"/>
                    </a:p>
                  </a:txBody>
                  <a:tcPr/>
                </a:tc>
                <a:tc>
                  <a:txBody>
                    <a:bodyPr/>
                    <a:lstStyle/>
                    <a:p>
                      <a:r>
                        <a:rPr kumimoji="1" lang="ja-JP" altLang="en-US"/>
                        <a:t>１　７　５</a:t>
                      </a:r>
                    </a:p>
                  </a:txBody>
                  <a:tcPr/>
                </a:tc>
                <a:extLst>
                  <a:ext uri="{0D108BD9-81ED-4DB2-BD59-A6C34878D82A}">
                    <a16:rowId xmlns:a16="http://schemas.microsoft.com/office/drawing/2014/main" val="1338411220"/>
                  </a:ext>
                </a:extLst>
              </a:tr>
              <a:tr h="370840">
                <a:tc>
                  <a:txBody>
                    <a:bodyPr/>
                    <a:lstStyle/>
                    <a:p>
                      <a:r>
                        <a:rPr kumimoji="1" lang="en-US" altLang="ja-JP" dirty="0"/>
                        <a:t>NA</a:t>
                      </a:r>
                      <a:endParaRPr kumimoji="1" lang="ja-JP" altLang="en-US"/>
                    </a:p>
                  </a:txBody>
                  <a:tcPr/>
                </a:tc>
                <a:tc>
                  <a:txBody>
                    <a:bodyPr/>
                    <a:lstStyle/>
                    <a:p>
                      <a:r>
                        <a:rPr kumimoji="1" lang="en-US" altLang="ja-JP" dirty="0"/>
                        <a:t>N/A</a:t>
                      </a:r>
                      <a:endParaRPr kumimoji="1" lang="ja-JP" altLang="en-US"/>
                    </a:p>
                  </a:txBody>
                  <a:tcPr/>
                </a:tc>
                <a:extLst>
                  <a:ext uri="{0D108BD9-81ED-4DB2-BD59-A6C34878D82A}">
                    <a16:rowId xmlns:a16="http://schemas.microsoft.com/office/drawing/2014/main" val="1857207232"/>
                  </a:ext>
                </a:extLst>
              </a:tr>
              <a:tr h="370840">
                <a:tc>
                  <a:txBody>
                    <a:bodyPr/>
                    <a:lstStyle/>
                    <a:p>
                      <a:r>
                        <a:rPr kumimoji="1" lang="en-US" altLang="ja-JP" dirty="0"/>
                        <a:t>3.28544</a:t>
                      </a:r>
                      <a:endParaRPr kumimoji="1" lang="ja-JP" altLang="en-US"/>
                    </a:p>
                  </a:txBody>
                  <a:tcPr/>
                </a:tc>
                <a:tc>
                  <a:txBody>
                    <a:bodyPr/>
                    <a:lstStyle/>
                    <a:p>
                      <a:r>
                        <a:rPr kumimoji="1" lang="ja-JP" altLang="en-US"/>
                        <a:t>２　６　４</a:t>
                      </a:r>
                    </a:p>
                  </a:txBody>
                  <a:tcPr/>
                </a:tc>
                <a:extLst>
                  <a:ext uri="{0D108BD9-81ED-4DB2-BD59-A6C34878D82A}">
                    <a16:rowId xmlns:a16="http://schemas.microsoft.com/office/drawing/2014/main" val="438348916"/>
                  </a:ext>
                </a:extLst>
              </a:tr>
              <a:tr h="370840">
                <a:tc>
                  <a:txBody>
                    <a:bodyPr/>
                    <a:lstStyle/>
                    <a:p>
                      <a:r>
                        <a:rPr kumimoji="1" lang="en-US" altLang="ja-JP" dirty="0"/>
                        <a:t>3.16228</a:t>
                      </a:r>
                      <a:endParaRPr kumimoji="1" lang="ja-JP" altLang="en-US"/>
                    </a:p>
                  </a:txBody>
                  <a:tcPr/>
                </a:tc>
                <a:tc>
                  <a:txBody>
                    <a:bodyPr/>
                    <a:lstStyle/>
                    <a:p>
                      <a:r>
                        <a:rPr kumimoji="1" lang="ja-JP" altLang="en-US"/>
                        <a:t>２　６　７　３</a:t>
                      </a:r>
                      <a:endParaRPr kumimoji="1" lang="en-US" altLang="ja-JP" dirty="0"/>
                    </a:p>
                  </a:txBody>
                  <a:tcPr/>
                </a:tc>
                <a:extLst>
                  <a:ext uri="{0D108BD9-81ED-4DB2-BD59-A6C34878D82A}">
                    <a16:rowId xmlns:a16="http://schemas.microsoft.com/office/drawing/2014/main" val="1861397625"/>
                  </a:ext>
                </a:extLst>
              </a:tr>
            </a:tbl>
          </a:graphicData>
        </a:graphic>
      </p:graphicFrame>
      <p:pic>
        <p:nvPicPr>
          <p:cNvPr id="8" name="図 7">
            <a:extLst>
              <a:ext uri="{FF2B5EF4-FFF2-40B4-BE49-F238E27FC236}">
                <a16:creationId xmlns:a16="http://schemas.microsoft.com/office/drawing/2014/main" id="{5FE83AA5-E824-1640-9F64-9D90366A7481}"/>
              </a:ext>
            </a:extLst>
          </p:cNvPr>
          <p:cNvPicPr>
            <a:picLocks noChangeAspect="1"/>
          </p:cNvPicPr>
          <p:nvPr/>
        </p:nvPicPr>
        <p:blipFill>
          <a:blip r:embed="rId2"/>
          <a:stretch>
            <a:fillRect/>
          </a:stretch>
        </p:blipFill>
        <p:spPr>
          <a:xfrm>
            <a:off x="552679" y="2780818"/>
            <a:ext cx="1122372" cy="3349849"/>
          </a:xfrm>
          <a:prstGeom prst="rect">
            <a:avLst/>
          </a:prstGeom>
        </p:spPr>
      </p:pic>
      <p:sp>
        <p:nvSpPr>
          <p:cNvPr id="9" name="テキスト ボックス 8">
            <a:extLst>
              <a:ext uri="{FF2B5EF4-FFF2-40B4-BE49-F238E27FC236}">
                <a16:creationId xmlns:a16="http://schemas.microsoft.com/office/drawing/2014/main" id="{E2D90E80-D8BB-7F45-A1CE-CCE2811F4BC2}"/>
              </a:ext>
            </a:extLst>
          </p:cNvPr>
          <p:cNvSpPr txBox="1"/>
          <p:nvPr/>
        </p:nvSpPr>
        <p:spPr>
          <a:xfrm>
            <a:off x="431627" y="2408674"/>
            <a:ext cx="1364476" cy="369332"/>
          </a:xfrm>
          <a:prstGeom prst="rect">
            <a:avLst/>
          </a:prstGeom>
          <a:noFill/>
        </p:spPr>
        <p:txBody>
          <a:bodyPr wrap="none" rtlCol="0">
            <a:spAutoFit/>
          </a:bodyPr>
          <a:lstStyle/>
          <a:p>
            <a:r>
              <a:rPr kumimoji="1" lang="en-US" altLang="ja-JP" dirty="0" err="1"/>
              <a:t>Test_file.txt</a:t>
            </a:r>
            <a:endParaRPr kumimoji="1" lang="ja-JP" altLang="en-US"/>
          </a:p>
        </p:txBody>
      </p:sp>
      <p:graphicFrame>
        <p:nvGraphicFramePr>
          <p:cNvPr id="6" name="グラフ 5">
            <a:extLst>
              <a:ext uri="{FF2B5EF4-FFF2-40B4-BE49-F238E27FC236}">
                <a16:creationId xmlns:a16="http://schemas.microsoft.com/office/drawing/2014/main" id="{56C06206-3E48-2A41-950A-AC0C2789F795}"/>
              </a:ext>
            </a:extLst>
          </p:cNvPr>
          <p:cNvGraphicFramePr>
            <a:graphicFrameLocks/>
          </p:cNvGraphicFramePr>
          <p:nvPr>
            <p:extLst>
              <p:ext uri="{D42A27DB-BD31-4B8C-83A1-F6EECF244321}">
                <p14:modId xmlns:p14="http://schemas.microsoft.com/office/powerpoint/2010/main" val="4277109405"/>
              </p:ext>
            </p:extLst>
          </p:nvPr>
        </p:nvGraphicFramePr>
        <p:xfrm>
          <a:off x="7109729" y="2593340"/>
          <a:ext cx="4131903" cy="3998846"/>
        </p:xfrm>
        <a:graphic>
          <a:graphicData uri="http://schemas.openxmlformats.org/drawingml/2006/chart">
            <c:chart xmlns:c="http://schemas.openxmlformats.org/drawingml/2006/chart" xmlns:r="http://schemas.openxmlformats.org/officeDocument/2006/relationships" r:id="rId3"/>
          </a:graphicData>
        </a:graphic>
      </p:graphicFrame>
      <p:sp>
        <p:nvSpPr>
          <p:cNvPr id="3" name="テキスト ボックス 2">
            <a:extLst>
              <a:ext uri="{FF2B5EF4-FFF2-40B4-BE49-F238E27FC236}">
                <a16:creationId xmlns:a16="http://schemas.microsoft.com/office/drawing/2014/main" id="{C6F30450-8E68-4544-98CF-E8D3F55A7F20}"/>
              </a:ext>
            </a:extLst>
          </p:cNvPr>
          <p:cNvSpPr txBox="1"/>
          <p:nvPr/>
        </p:nvSpPr>
        <p:spPr>
          <a:xfrm>
            <a:off x="2217885" y="2408674"/>
            <a:ext cx="877163" cy="369332"/>
          </a:xfrm>
          <a:prstGeom prst="rect">
            <a:avLst/>
          </a:prstGeom>
          <a:noFill/>
        </p:spPr>
        <p:txBody>
          <a:bodyPr wrap="none" rtlCol="0">
            <a:spAutoFit/>
          </a:bodyPr>
          <a:lstStyle/>
          <a:p>
            <a:r>
              <a:rPr kumimoji="1" lang="ja-JP" altLang="en-US"/>
              <a:t>期待値</a:t>
            </a:r>
          </a:p>
        </p:txBody>
      </p:sp>
      <p:graphicFrame>
        <p:nvGraphicFramePr>
          <p:cNvPr id="5" name="表 4">
            <a:extLst>
              <a:ext uri="{FF2B5EF4-FFF2-40B4-BE49-F238E27FC236}">
                <a16:creationId xmlns:a16="http://schemas.microsoft.com/office/drawing/2014/main" id="{865517CB-D775-9F4A-942A-9D0AF6F0FC7D}"/>
              </a:ext>
            </a:extLst>
          </p:cNvPr>
          <p:cNvGraphicFramePr>
            <a:graphicFrameLocks noGrp="1"/>
          </p:cNvGraphicFramePr>
          <p:nvPr>
            <p:extLst>
              <p:ext uri="{D42A27DB-BD31-4B8C-83A1-F6EECF244321}">
                <p14:modId xmlns:p14="http://schemas.microsoft.com/office/powerpoint/2010/main" val="2440629117"/>
              </p:ext>
            </p:extLst>
          </p:nvPr>
        </p:nvGraphicFramePr>
        <p:xfrm>
          <a:off x="2217885" y="2943002"/>
          <a:ext cx="4591114" cy="1097280"/>
        </p:xfrm>
        <a:graphic>
          <a:graphicData uri="http://schemas.openxmlformats.org/drawingml/2006/table">
            <a:tbl>
              <a:tblPr firstRow="1" bandRow="1">
                <a:tableStyleId>{5C22544A-7EE6-4342-B048-85BDC9FD1C3A}</a:tableStyleId>
              </a:tblPr>
              <a:tblGrid>
                <a:gridCol w="2295557">
                  <a:extLst>
                    <a:ext uri="{9D8B030D-6E8A-4147-A177-3AD203B41FA5}">
                      <a16:colId xmlns:a16="http://schemas.microsoft.com/office/drawing/2014/main" val="771722107"/>
                    </a:ext>
                  </a:extLst>
                </a:gridCol>
                <a:gridCol w="2295557">
                  <a:extLst>
                    <a:ext uri="{9D8B030D-6E8A-4147-A177-3AD203B41FA5}">
                      <a16:colId xmlns:a16="http://schemas.microsoft.com/office/drawing/2014/main" val="2463322500"/>
                    </a:ext>
                  </a:extLst>
                </a:gridCol>
              </a:tblGrid>
              <a:tr h="227503">
                <a:tc>
                  <a:txBody>
                    <a:bodyPr/>
                    <a:lstStyle/>
                    <a:p>
                      <a:r>
                        <a:rPr kumimoji="1" lang="ja-JP" altLang="en-US"/>
                        <a:t>交差点のｘ座標</a:t>
                      </a:r>
                    </a:p>
                  </a:txBody>
                  <a:tcPr/>
                </a:tc>
                <a:tc>
                  <a:txBody>
                    <a:bodyPr/>
                    <a:lstStyle/>
                    <a:p>
                      <a:r>
                        <a:rPr kumimoji="1" lang="ja-JP" altLang="en-US"/>
                        <a:t>交差点のｙ座標</a:t>
                      </a:r>
                    </a:p>
                  </a:txBody>
                  <a:tcPr/>
                </a:tc>
                <a:extLst>
                  <a:ext uri="{0D108BD9-81ED-4DB2-BD59-A6C34878D82A}">
                    <a16:rowId xmlns:a16="http://schemas.microsoft.com/office/drawing/2014/main" val="2494038003"/>
                  </a:ext>
                </a:extLst>
              </a:tr>
              <a:tr h="230663">
                <a:tc>
                  <a:txBody>
                    <a:bodyPr/>
                    <a:lstStyle/>
                    <a:p>
                      <a:r>
                        <a:rPr kumimoji="1" lang="en-US" altLang="ja-JP" sz="1800" kern="1200" dirty="0">
                          <a:solidFill>
                            <a:schemeClr val="dk1"/>
                          </a:solidFill>
                          <a:effectLst/>
                          <a:latin typeface="+mn-lt"/>
                          <a:ea typeface="+mn-ea"/>
                          <a:cs typeface="+mn-cs"/>
                        </a:rPr>
                        <a:t>2.25000</a:t>
                      </a:r>
                    </a:p>
                  </a:txBody>
                  <a:tcPr/>
                </a:tc>
                <a:tc>
                  <a:txBody>
                    <a:bodyPr/>
                    <a:lstStyle/>
                    <a:p>
                      <a:r>
                        <a:rPr kumimoji="1" lang="en-US" altLang="ja-JP" sz="1800" kern="1200" dirty="0">
                          <a:solidFill>
                            <a:schemeClr val="dk1"/>
                          </a:solidFill>
                          <a:effectLst/>
                          <a:latin typeface="+mn-lt"/>
                          <a:ea typeface="+mn-ea"/>
                          <a:cs typeface="+mn-cs"/>
                        </a:rPr>
                        <a:t>2.25000</a:t>
                      </a:r>
                    </a:p>
                  </a:txBody>
                  <a:tcPr/>
                </a:tc>
                <a:extLst>
                  <a:ext uri="{0D108BD9-81ED-4DB2-BD59-A6C34878D82A}">
                    <a16:rowId xmlns:a16="http://schemas.microsoft.com/office/drawing/2014/main" val="273339866"/>
                  </a:ext>
                </a:extLst>
              </a:tr>
              <a:tr h="230663">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800" kern="1200" dirty="0">
                          <a:solidFill>
                            <a:schemeClr val="dk1"/>
                          </a:solidFill>
                          <a:effectLst/>
                          <a:latin typeface="+mn-lt"/>
                          <a:ea typeface="+mn-ea"/>
                          <a:cs typeface="+mn-cs"/>
                        </a:rPr>
                        <a:t>2.81250</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800" kern="1200" dirty="0">
                          <a:solidFill>
                            <a:schemeClr val="dk1"/>
                          </a:solidFill>
                          <a:effectLst/>
                          <a:latin typeface="+mn-lt"/>
                          <a:ea typeface="+mn-ea"/>
                          <a:cs typeface="+mn-cs"/>
                        </a:rPr>
                        <a:t>0.56250</a:t>
                      </a:r>
                    </a:p>
                  </a:txBody>
                  <a:tcPr/>
                </a:tc>
                <a:extLst>
                  <a:ext uri="{0D108BD9-81ED-4DB2-BD59-A6C34878D82A}">
                    <a16:rowId xmlns:a16="http://schemas.microsoft.com/office/drawing/2014/main" val="2766677011"/>
                  </a:ext>
                </a:extLst>
              </a:tr>
            </a:tbl>
          </a:graphicData>
        </a:graphic>
      </p:graphicFrame>
    </p:spTree>
    <p:extLst>
      <p:ext uri="{BB962C8B-B14F-4D97-AF65-F5344CB8AC3E}">
        <p14:creationId xmlns:p14="http://schemas.microsoft.com/office/powerpoint/2010/main" val="40362677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8AC4F0E-895B-3D43-8BBC-8CB97A09231D}"/>
              </a:ext>
            </a:extLst>
          </p:cNvPr>
          <p:cNvSpPr>
            <a:spLocks noGrp="1"/>
          </p:cNvSpPr>
          <p:nvPr>
            <p:ph type="title"/>
          </p:nvPr>
        </p:nvSpPr>
        <p:spPr/>
        <p:txBody>
          <a:bodyPr/>
          <a:lstStyle/>
          <a:p>
            <a:r>
              <a:rPr lang="en-US" altLang="ja-JP" dirty="0"/>
              <a:t>Member’s Role and Contribution</a:t>
            </a:r>
            <a:endParaRPr kumimoji="1" lang="ja-JP" altLang="en-US"/>
          </a:p>
        </p:txBody>
      </p:sp>
      <p:sp>
        <p:nvSpPr>
          <p:cNvPr id="3" name="コンテンツ プレースホルダー 2">
            <a:extLst>
              <a:ext uri="{FF2B5EF4-FFF2-40B4-BE49-F238E27FC236}">
                <a16:creationId xmlns:a16="http://schemas.microsoft.com/office/drawing/2014/main" id="{8BD72CE5-2900-2D48-8244-5C114643E6F6}"/>
              </a:ext>
            </a:extLst>
          </p:cNvPr>
          <p:cNvSpPr>
            <a:spLocks noGrp="1"/>
          </p:cNvSpPr>
          <p:nvPr>
            <p:ph idx="1"/>
          </p:nvPr>
        </p:nvSpPr>
        <p:spPr>
          <a:xfrm>
            <a:off x="810000" y="2408815"/>
            <a:ext cx="4199855" cy="2300177"/>
          </a:xfrm>
        </p:spPr>
        <p:txBody>
          <a:bodyPr>
            <a:normAutofit fontScale="77500" lnSpcReduction="20000"/>
          </a:bodyPr>
          <a:lstStyle/>
          <a:p>
            <a:r>
              <a:rPr lang="en-US" altLang="ja-JP" sz="2300" dirty="0"/>
              <a:t>Cooperative Works</a:t>
            </a:r>
            <a:endParaRPr kumimoji="1" lang="en-US" altLang="ja-JP" sz="2300" dirty="0"/>
          </a:p>
          <a:p>
            <a:pPr>
              <a:buFont typeface="Wingdings" pitchFamily="2" charset="2"/>
              <a:buChar char="ü"/>
            </a:pPr>
            <a:r>
              <a:rPr lang="en-US" altLang="ja-JP" sz="2300" dirty="0"/>
              <a:t>Submit report</a:t>
            </a:r>
          </a:p>
          <a:p>
            <a:pPr>
              <a:buFont typeface="Wingdings" pitchFamily="2" charset="2"/>
              <a:buChar char="ü"/>
            </a:pPr>
            <a:r>
              <a:rPr lang="en-US" altLang="ja-JP" sz="2300" dirty="0"/>
              <a:t>Decide Direction</a:t>
            </a:r>
          </a:p>
          <a:p>
            <a:pPr>
              <a:buFont typeface="Wingdings" pitchFamily="2" charset="2"/>
              <a:buChar char="ü"/>
            </a:pPr>
            <a:r>
              <a:rPr lang="en-US" altLang="ja-JP" sz="2300" dirty="0"/>
              <a:t>Decide Role</a:t>
            </a:r>
          </a:p>
          <a:p>
            <a:pPr>
              <a:buFont typeface="Wingdings" pitchFamily="2" charset="2"/>
              <a:buChar char="ü"/>
            </a:pPr>
            <a:r>
              <a:rPr kumimoji="1" lang="en-US" altLang="ja-JP" sz="2300" dirty="0"/>
              <a:t>Consider Algorithm</a:t>
            </a:r>
          </a:p>
          <a:p>
            <a:pPr>
              <a:buFont typeface="Wingdings" pitchFamily="2" charset="2"/>
              <a:buChar char="ü"/>
            </a:pPr>
            <a:r>
              <a:rPr kumimoji="1" lang="en-US" altLang="ja-JP" sz="2300" dirty="0"/>
              <a:t>Debug</a:t>
            </a:r>
          </a:p>
          <a:p>
            <a:pPr marL="0" indent="0">
              <a:buNone/>
            </a:pPr>
            <a:endParaRPr lang="en-US" altLang="ja-JP" dirty="0"/>
          </a:p>
        </p:txBody>
      </p:sp>
      <p:sp>
        <p:nvSpPr>
          <p:cNvPr id="6" name="コンテンツ プレースホルダー 2">
            <a:extLst>
              <a:ext uri="{FF2B5EF4-FFF2-40B4-BE49-F238E27FC236}">
                <a16:creationId xmlns:a16="http://schemas.microsoft.com/office/drawing/2014/main" id="{7EBF6E87-1A09-434C-8C33-6641F822EA27}"/>
              </a:ext>
            </a:extLst>
          </p:cNvPr>
          <p:cNvSpPr txBox="1">
            <a:spLocks/>
          </p:cNvSpPr>
          <p:nvPr/>
        </p:nvSpPr>
        <p:spPr>
          <a:xfrm>
            <a:off x="4333460" y="2297453"/>
            <a:ext cx="3863819" cy="2971294"/>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kumimoji="1"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kumimoji="1"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kumimoji="1"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9pPr>
          </a:lstStyle>
          <a:p>
            <a:r>
              <a:rPr lang="en-US" altLang="ja-JP" dirty="0"/>
              <a:t>Ren </a:t>
            </a:r>
            <a:r>
              <a:rPr lang="en-US" altLang="ja-JP" dirty="0" err="1"/>
              <a:t>Munakata</a:t>
            </a:r>
            <a:endParaRPr lang="en-US" altLang="ja-JP" dirty="0"/>
          </a:p>
          <a:p>
            <a:pPr>
              <a:buFont typeface="Wingdings" pitchFamily="2" charset="2"/>
              <a:buChar char="ü"/>
            </a:pPr>
            <a:r>
              <a:rPr lang="en-US" altLang="ja-JP" dirty="0"/>
              <a:t>Main code</a:t>
            </a:r>
          </a:p>
          <a:p>
            <a:pPr>
              <a:buFont typeface="Wingdings" pitchFamily="2" charset="2"/>
              <a:buChar char="ü"/>
            </a:pPr>
            <a:r>
              <a:rPr lang="en-US" altLang="ja-JP" dirty="0"/>
              <a:t>Input data</a:t>
            </a:r>
          </a:p>
          <a:p>
            <a:pPr>
              <a:buFont typeface="Wingdings" pitchFamily="2" charset="2"/>
              <a:buChar char="ü"/>
            </a:pPr>
            <a:r>
              <a:rPr lang="en-US" altLang="ja-JP" dirty="0"/>
              <a:t>Initialize Function</a:t>
            </a:r>
          </a:p>
          <a:p>
            <a:pPr>
              <a:buFont typeface="Wingdings" pitchFamily="2" charset="2"/>
              <a:buChar char="ü"/>
            </a:pPr>
            <a:r>
              <a:rPr lang="en-US" altLang="ja-JP" dirty="0"/>
              <a:t>Make Header file</a:t>
            </a:r>
          </a:p>
          <a:p>
            <a:pPr>
              <a:buFont typeface="Wingdings" pitchFamily="2" charset="2"/>
              <a:buChar char="ü"/>
            </a:pPr>
            <a:r>
              <a:rPr lang="en-US" altLang="ja-JP" dirty="0"/>
              <a:t>Modify Bug</a:t>
            </a:r>
          </a:p>
          <a:p>
            <a:pPr>
              <a:buFont typeface="Wingdings" pitchFamily="2" charset="2"/>
              <a:buChar char="ü"/>
            </a:pPr>
            <a:r>
              <a:rPr lang="en-US" altLang="ja-JP" dirty="0"/>
              <a:t>Test</a:t>
            </a:r>
          </a:p>
          <a:p>
            <a:pPr marL="0" indent="0">
              <a:buFont typeface="Wingdings 2" charset="2"/>
              <a:buNone/>
            </a:pPr>
            <a:endParaRPr lang="en-US" altLang="ja-JP" dirty="0"/>
          </a:p>
        </p:txBody>
      </p:sp>
      <p:graphicFrame>
        <p:nvGraphicFramePr>
          <p:cNvPr id="5" name="表 4">
            <a:extLst>
              <a:ext uri="{FF2B5EF4-FFF2-40B4-BE49-F238E27FC236}">
                <a16:creationId xmlns:a16="http://schemas.microsoft.com/office/drawing/2014/main" id="{84E01FC8-431B-4E44-8D64-CCBB5639D5FF}"/>
              </a:ext>
            </a:extLst>
          </p:cNvPr>
          <p:cNvGraphicFramePr>
            <a:graphicFrameLocks noGrp="1"/>
          </p:cNvGraphicFramePr>
          <p:nvPr>
            <p:extLst>
              <p:ext uri="{D42A27DB-BD31-4B8C-83A1-F6EECF244321}">
                <p14:modId xmlns:p14="http://schemas.microsoft.com/office/powerpoint/2010/main" val="971046955"/>
              </p:ext>
            </p:extLst>
          </p:nvPr>
        </p:nvGraphicFramePr>
        <p:xfrm>
          <a:off x="481069" y="5298292"/>
          <a:ext cx="11229860" cy="1112520"/>
        </p:xfrm>
        <a:graphic>
          <a:graphicData uri="http://schemas.openxmlformats.org/drawingml/2006/table">
            <a:tbl>
              <a:tblPr firstRow="1" bandRow="1">
                <a:tableStyleId>{5C22544A-7EE6-4342-B048-85BDC9FD1C3A}</a:tableStyleId>
              </a:tblPr>
              <a:tblGrid>
                <a:gridCol w="2009103">
                  <a:extLst>
                    <a:ext uri="{9D8B030D-6E8A-4147-A177-3AD203B41FA5}">
                      <a16:colId xmlns:a16="http://schemas.microsoft.com/office/drawing/2014/main" val="1113972629"/>
                    </a:ext>
                  </a:extLst>
                </a:gridCol>
                <a:gridCol w="1004552">
                  <a:extLst>
                    <a:ext uri="{9D8B030D-6E8A-4147-A177-3AD203B41FA5}">
                      <a16:colId xmlns:a16="http://schemas.microsoft.com/office/drawing/2014/main" val="3332910967"/>
                    </a:ext>
                  </a:extLst>
                </a:gridCol>
                <a:gridCol w="2215166">
                  <a:extLst>
                    <a:ext uri="{9D8B030D-6E8A-4147-A177-3AD203B41FA5}">
                      <a16:colId xmlns:a16="http://schemas.microsoft.com/office/drawing/2014/main" val="1649186135"/>
                    </a:ext>
                  </a:extLst>
                </a:gridCol>
                <a:gridCol w="643944">
                  <a:extLst>
                    <a:ext uri="{9D8B030D-6E8A-4147-A177-3AD203B41FA5}">
                      <a16:colId xmlns:a16="http://schemas.microsoft.com/office/drawing/2014/main" val="2794531677"/>
                    </a:ext>
                  </a:extLst>
                </a:gridCol>
                <a:gridCol w="862885">
                  <a:extLst>
                    <a:ext uri="{9D8B030D-6E8A-4147-A177-3AD203B41FA5}">
                      <a16:colId xmlns:a16="http://schemas.microsoft.com/office/drawing/2014/main" val="236806116"/>
                    </a:ext>
                  </a:extLst>
                </a:gridCol>
                <a:gridCol w="1970467">
                  <a:extLst>
                    <a:ext uri="{9D8B030D-6E8A-4147-A177-3AD203B41FA5}">
                      <a16:colId xmlns:a16="http://schemas.microsoft.com/office/drawing/2014/main" val="428746137"/>
                    </a:ext>
                  </a:extLst>
                </a:gridCol>
                <a:gridCol w="2523743">
                  <a:extLst>
                    <a:ext uri="{9D8B030D-6E8A-4147-A177-3AD203B41FA5}">
                      <a16:colId xmlns:a16="http://schemas.microsoft.com/office/drawing/2014/main" val="1621229616"/>
                    </a:ext>
                  </a:extLst>
                </a:gridCol>
              </a:tblGrid>
              <a:tr h="370840">
                <a:tc>
                  <a:txBody>
                    <a:bodyPr/>
                    <a:lstStyle/>
                    <a:p>
                      <a:r>
                        <a:rPr kumimoji="1" lang="en-US" altLang="ja-JP" dirty="0"/>
                        <a:t>Name</a:t>
                      </a:r>
                      <a:endParaRPr kumimoji="1" lang="ja-JP" altLang="en-US"/>
                    </a:p>
                  </a:txBody>
                  <a:tcPr/>
                </a:tc>
                <a:tc>
                  <a:txBody>
                    <a:bodyPr/>
                    <a:lstStyle/>
                    <a:p>
                      <a:r>
                        <a:rPr kumimoji="1" lang="en-US" altLang="ja-JP" sz="1800" b="1" i="0" u="none" strike="noStrike" kern="1200" dirty="0">
                          <a:solidFill>
                            <a:schemeClr val="lt1"/>
                          </a:solidFill>
                          <a:effectLst/>
                          <a:latin typeface="+mn-lt"/>
                          <a:ea typeface="+mn-ea"/>
                          <a:cs typeface="+mn-cs"/>
                        </a:rPr>
                        <a:t>Design</a:t>
                      </a:r>
                      <a:endParaRPr kumimoji="1" lang="ja-JP" altLang="en-US"/>
                    </a:p>
                  </a:txBody>
                  <a:tcPr/>
                </a:tc>
                <a:tc>
                  <a:txBody>
                    <a:bodyPr/>
                    <a:lstStyle/>
                    <a:p>
                      <a:r>
                        <a:rPr kumimoji="1" lang="en-US" altLang="ja-JP" sz="1800" b="1" i="0" u="none" strike="noStrike" kern="1200" dirty="0">
                          <a:solidFill>
                            <a:schemeClr val="lt1"/>
                          </a:solidFill>
                          <a:effectLst/>
                          <a:latin typeface="+mn-lt"/>
                          <a:ea typeface="+mn-ea"/>
                          <a:cs typeface="+mn-cs"/>
                        </a:rPr>
                        <a:t> Implementation</a:t>
                      </a:r>
                      <a:endParaRPr kumimoji="1" lang="ja-JP" altLang="en-US"/>
                    </a:p>
                  </a:txBody>
                  <a:tcPr/>
                </a:tc>
                <a:tc>
                  <a:txBody>
                    <a:bodyPr/>
                    <a:lstStyle/>
                    <a:p>
                      <a:r>
                        <a:rPr kumimoji="1" lang="en-US" altLang="ja-JP" dirty="0"/>
                        <a:t>Test</a:t>
                      </a:r>
                      <a:endParaRPr kumimoji="1" lang="ja-JP" altLang="en-US"/>
                    </a:p>
                  </a:txBody>
                  <a:tcPr/>
                </a:tc>
                <a:tc>
                  <a:txBody>
                    <a:bodyPr/>
                    <a:lstStyle/>
                    <a:p>
                      <a:r>
                        <a:rPr kumimoji="1" lang="en-US" altLang="ja-JP" dirty="0"/>
                        <a:t>Total</a:t>
                      </a:r>
                      <a:endParaRPr kumimoji="1" lang="ja-JP" altLang="en-US"/>
                    </a:p>
                  </a:txBody>
                  <a:tcPr/>
                </a:tc>
                <a:tc>
                  <a:txBody>
                    <a:bodyPr/>
                    <a:lstStyle/>
                    <a:p>
                      <a:r>
                        <a:rPr kumimoji="1" lang="en-US" altLang="ja-JP" i="1" dirty="0"/>
                        <a:t>Number of lines</a:t>
                      </a:r>
                      <a:endParaRPr kumimoji="1" lang="ja-JP" altLang="en-US" i="1"/>
                    </a:p>
                  </a:txBody>
                  <a:tcPr/>
                </a:tc>
                <a:tc>
                  <a:txBody>
                    <a:bodyPr/>
                    <a:lstStyle/>
                    <a:p>
                      <a:r>
                        <a:rPr kumimoji="1" lang="en-US" altLang="ja-JP" sz="1800" b="1" i="0" u="none" strike="noStrike" kern="1200" dirty="0">
                          <a:solidFill>
                            <a:schemeClr val="lt1"/>
                          </a:solidFill>
                          <a:effectLst/>
                          <a:latin typeface="+mn-lt"/>
                          <a:ea typeface="+mn-ea"/>
                          <a:cs typeface="+mn-cs"/>
                        </a:rPr>
                        <a:t>Efficiency</a:t>
                      </a:r>
                      <a:endParaRPr kumimoji="1" lang="ja-JP" altLang="en-US"/>
                    </a:p>
                  </a:txBody>
                  <a:tcPr/>
                </a:tc>
                <a:extLst>
                  <a:ext uri="{0D108BD9-81ED-4DB2-BD59-A6C34878D82A}">
                    <a16:rowId xmlns:a16="http://schemas.microsoft.com/office/drawing/2014/main" val="3832870095"/>
                  </a:ext>
                </a:extLst>
              </a:tr>
              <a:tr h="370840">
                <a:tc>
                  <a:txBody>
                    <a:bodyPr/>
                    <a:lstStyle/>
                    <a:p>
                      <a:r>
                        <a:rPr kumimoji="1" lang="en-US" altLang="ja-JP" dirty="0"/>
                        <a:t>Ren </a:t>
                      </a:r>
                      <a:r>
                        <a:rPr kumimoji="1" lang="en-US" altLang="ja-JP" dirty="0" err="1"/>
                        <a:t>Munakata</a:t>
                      </a:r>
                      <a:endParaRPr kumimoji="1" lang="ja-JP" altLang="en-US"/>
                    </a:p>
                  </a:txBody>
                  <a:tcPr/>
                </a:tc>
                <a:tc>
                  <a:txBody>
                    <a:bodyPr/>
                    <a:lstStyle/>
                    <a:p>
                      <a:r>
                        <a:rPr kumimoji="1" lang="en-US" altLang="ja-JP" dirty="0"/>
                        <a:t>3h</a:t>
                      </a:r>
                      <a:endParaRPr kumimoji="1" lang="ja-JP" altLang="en-US"/>
                    </a:p>
                  </a:txBody>
                  <a:tcPr/>
                </a:tc>
                <a:tc>
                  <a:txBody>
                    <a:bodyPr/>
                    <a:lstStyle/>
                    <a:p>
                      <a:r>
                        <a:rPr kumimoji="1" lang="en-US" altLang="ja-JP" dirty="0"/>
                        <a:t>24h</a:t>
                      </a:r>
                      <a:endParaRPr kumimoji="1" lang="ja-JP" altLang="en-US"/>
                    </a:p>
                  </a:txBody>
                  <a:tcPr/>
                </a:tc>
                <a:tc>
                  <a:txBody>
                    <a:bodyPr/>
                    <a:lstStyle/>
                    <a:p>
                      <a:r>
                        <a:rPr kumimoji="1" lang="en-US" altLang="ja-JP" dirty="0"/>
                        <a:t>3h</a:t>
                      </a:r>
                      <a:endParaRPr kumimoji="1" lang="ja-JP" altLang="en-US"/>
                    </a:p>
                  </a:txBody>
                  <a:tcPr/>
                </a:tc>
                <a:tc>
                  <a:txBody>
                    <a:bodyPr/>
                    <a:lstStyle/>
                    <a:p>
                      <a:r>
                        <a:rPr kumimoji="1" lang="en-US" altLang="ja-JP" dirty="0"/>
                        <a:t>30h</a:t>
                      </a:r>
                      <a:endParaRPr kumimoji="1" lang="ja-JP" altLang="en-US"/>
                    </a:p>
                  </a:txBody>
                  <a:tcPr/>
                </a:tc>
                <a:tc>
                  <a:txBody>
                    <a:bodyPr/>
                    <a:lstStyle/>
                    <a:p>
                      <a:r>
                        <a:rPr kumimoji="1" lang="en-US" altLang="ja-JP" dirty="0"/>
                        <a:t>500</a:t>
                      </a:r>
                      <a:endParaRPr kumimoji="1" lang="ja-JP" altLang="en-US"/>
                    </a:p>
                  </a:txBody>
                  <a:tcPr/>
                </a:tc>
                <a:tc>
                  <a:txBody>
                    <a:bodyPr/>
                    <a:lstStyle/>
                    <a:p>
                      <a:r>
                        <a:rPr kumimoji="1" lang="en-US" altLang="ja-JP" dirty="0"/>
                        <a:t>16.6</a:t>
                      </a:r>
                      <a:endParaRPr kumimoji="1" lang="ja-JP" altLang="en-US"/>
                    </a:p>
                  </a:txBody>
                  <a:tcPr/>
                </a:tc>
                <a:extLst>
                  <a:ext uri="{0D108BD9-81ED-4DB2-BD59-A6C34878D82A}">
                    <a16:rowId xmlns:a16="http://schemas.microsoft.com/office/drawing/2014/main" val="3179952742"/>
                  </a:ext>
                </a:extLst>
              </a:tr>
              <a:tr h="370840">
                <a:tc>
                  <a:txBody>
                    <a:bodyPr/>
                    <a:lstStyle/>
                    <a:p>
                      <a:r>
                        <a:rPr kumimoji="1" lang="en-US" altLang="ja-JP" dirty="0"/>
                        <a:t>Satomi Nagata</a:t>
                      </a:r>
                      <a:endParaRPr kumimoji="1" lang="ja-JP" altLang="en-US"/>
                    </a:p>
                  </a:txBody>
                  <a:tcPr/>
                </a:tc>
                <a:tc>
                  <a:txBody>
                    <a:bodyPr/>
                    <a:lstStyle/>
                    <a:p>
                      <a:r>
                        <a:rPr kumimoji="1" lang="en-US" altLang="ja-JP" dirty="0"/>
                        <a:t>3h</a:t>
                      </a:r>
                      <a:endParaRPr kumimoji="1" lang="ja-JP" altLang="en-US"/>
                    </a:p>
                  </a:txBody>
                  <a:tcPr/>
                </a:tc>
                <a:tc>
                  <a:txBody>
                    <a:bodyPr/>
                    <a:lstStyle/>
                    <a:p>
                      <a:r>
                        <a:rPr kumimoji="1" lang="en-US" altLang="ja-JP" dirty="0"/>
                        <a:t>24h</a:t>
                      </a:r>
                      <a:endParaRPr kumimoji="1" lang="ja-JP" altLang="en-US"/>
                    </a:p>
                  </a:txBody>
                  <a:tcPr/>
                </a:tc>
                <a:tc>
                  <a:txBody>
                    <a:bodyPr/>
                    <a:lstStyle/>
                    <a:p>
                      <a:r>
                        <a:rPr kumimoji="1" lang="en-US" altLang="ja-JP" dirty="0"/>
                        <a:t>3h</a:t>
                      </a:r>
                      <a:endParaRPr kumimoji="1" lang="ja-JP" altLang="en-US"/>
                    </a:p>
                  </a:txBody>
                  <a:tcPr/>
                </a:tc>
                <a:tc>
                  <a:txBody>
                    <a:bodyPr/>
                    <a:lstStyle/>
                    <a:p>
                      <a:r>
                        <a:rPr kumimoji="1" lang="en-US" altLang="ja-JP" dirty="0"/>
                        <a:t>30h</a:t>
                      </a:r>
                      <a:endParaRPr kumimoji="1" lang="ja-JP" altLang="en-US"/>
                    </a:p>
                  </a:txBody>
                  <a:tcPr/>
                </a:tc>
                <a:tc>
                  <a:txBody>
                    <a:bodyPr/>
                    <a:lstStyle/>
                    <a:p>
                      <a:r>
                        <a:rPr kumimoji="1" lang="en-US" altLang="ja-JP" dirty="0"/>
                        <a:t>240</a:t>
                      </a:r>
                      <a:endParaRPr kumimoji="1" lang="ja-JP" altLang="en-US"/>
                    </a:p>
                  </a:txBody>
                  <a:tcPr/>
                </a:tc>
                <a:tc>
                  <a:txBody>
                    <a:bodyPr/>
                    <a:lstStyle/>
                    <a:p>
                      <a:r>
                        <a:rPr kumimoji="1" lang="en-US" altLang="ja-JP" dirty="0"/>
                        <a:t>8.0</a:t>
                      </a:r>
                      <a:endParaRPr kumimoji="1" lang="ja-JP" altLang="en-US"/>
                    </a:p>
                  </a:txBody>
                  <a:tcPr/>
                </a:tc>
                <a:extLst>
                  <a:ext uri="{0D108BD9-81ED-4DB2-BD59-A6C34878D82A}">
                    <a16:rowId xmlns:a16="http://schemas.microsoft.com/office/drawing/2014/main" val="3852649296"/>
                  </a:ext>
                </a:extLst>
              </a:tr>
            </a:tbl>
          </a:graphicData>
        </a:graphic>
      </p:graphicFrame>
      <p:sp>
        <p:nvSpPr>
          <p:cNvPr id="7" name="コンテンツ プレースホルダー 2">
            <a:extLst>
              <a:ext uri="{FF2B5EF4-FFF2-40B4-BE49-F238E27FC236}">
                <a16:creationId xmlns:a16="http://schemas.microsoft.com/office/drawing/2014/main" id="{049A42BB-862B-AB4D-9F40-5630DFA6033E}"/>
              </a:ext>
            </a:extLst>
          </p:cNvPr>
          <p:cNvSpPr txBox="1">
            <a:spLocks/>
          </p:cNvSpPr>
          <p:nvPr/>
        </p:nvSpPr>
        <p:spPr>
          <a:xfrm>
            <a:off x="7182147" y="2376965"/>
            <a:ext cx="4199855" cy="1998746"/>
          </a:xfrm>
          <a:prstGeom prst="rect">
            <a:avLst/>
          </a:prstGeom>
          <a:effectLst>
            <a:outerShdw blurRad="50800" dir="14400000">
              <a:srgbClr val="000000">
                <a:alpha val="40000"/>
              </a:srgbClr>
            </a:outerShdw>
          </a:effectLst>
        </p:spPr>
        <p:txBody>
          <a:bodyPr vert="horz" lIns="91440" tIns="45720" rIns="91440" bIns="45720" rtlCol="0" anchor="ctr">
            <a:noAutofit/>
          </a:bodyPr>
          <a:lstStyle>
            <a:lvl1pPr marL="342900" indent="-342900" algn="l" defTabSz="457200" rtl="0" eaLnBrk="1" latinLnBrk="0" hangingPunct="1">
              <a:spcBef>
                <a:spcPct val="20000"/>
              </a:spcBef>
              <a:spcAft>
                <a:spcPts val="600"/>
              </a:spcAft>
              <a:buClr>
                <a:schemeClr val="accent1"/>
              </a:buClr>
              <a:buFont typeface="Wingdings 2" charset="2"/>
              <a:buChar char=""/>
              <a:defRPr kumimoji="1"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kumimoji="1"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kumimoji="1"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9pPr>
          </a:lstStyle>
          <a:p>
            <a:r>
              <a:rPr lang="en-US" altLang="ja-JP" dirty="0"/>
              <a:t>Satomi Nagata</a:t>
            </a:r>
          </a:p>
          <a:p>
            <a:pPr>
              <a:buFont typeface="Wingdings" pitchFamily="2" charset="2"/>
              <a:buChar char="ü"/>
            </a:pPr>
            <a:r>
              <a:rPr lang="en-US" altLang="ja-JP" dirty="0"/>
              <a:t>Find Intersection Function</a:t>
            </a:r>
          </a:p>
          <a:p>
            <a:pPr>
              <a:buFont typeface="Wingdings" pitchFamily="2" charset="2"/>
              <a:buChar char="ü"/>
            </a:pPr>
            <a:r>
              <a:rPr lang="en-US" altLang="ja-JP" dirty="0"/>
              <a:t>Find Shortest Function</a:t>
            </a:r>
          </a:p>
          <a:p>
            <a:pPr>
              <a:buFont typeface="Wingdings" pitchFamily="2" charset="2"/>
              <a:buChar char="ü"/>
            </a:pPr>
            <a:r>
              <a:rPr lang="en-US" altLang="ja-JP" dirty="0"/>
              <a:t>The K shortest route Function</a:t>
            </a:r>
          </a:p>
          <a:p>
            <a:pPr>
              <a:buFont typeface="Wingdings" pitchFamily="2" charset="2"/>
              <a:buChar char="ü"/>
            </a:pPr>
            <a:r>
              <a:rPr lang="en-US" altLang="ja-JP" dirty="0"/>
              <a:t>New Point Function</a:t>
            </a:r>
          </a:p>
          <a:p>
            <a:pPr>
              <a:buFont typeface="Wingdings" pitchFamily="2" charset="2"/>
              <a:buChar char="ü"/>
            </a:pPr>
            <a:r>
              <a:rPr lang="en-US" altLang="ja-JP" dirty="0"/>
              <a:t>Make slide</a:t>
            </a:r>
          </a:p>
        </p:txBody>
      </p:sp>
    </p:spTree>
    <p:extLst>
      <p:ext uri="{BB962C8B-B14F-4D97-AF65-F5344CB8AC3E}">
        <p14:creationId xmlns:p14="http://schemas.microsoft.com/office/powerpoint/2010/main" val="28960637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46D102-1A8F-A94A-AA45-E041A91A2657}"/>
              </a:ext>
            </a:extLst>
          </p:cNvPr>
          <p:cNvSpPr>
            <a:spLocks noGrp="1"/>
          </p:cNvSpPr>
          <p:nvPr>
            <p:ph type="title"/>
          </p:nvPr>
        </p:nvSpPr>
        <p:spPr/>
        <p:txBody>
          <a:bodyPr/>
          <a:lstStyle/>
          <a:p>
            <a:r>
              <a:rPr kumimoji="1" lang="en-US" altLang="ja-JP" dirty="0"/>
              <a:t>Consideration </a:t>
            </a:r>
            <a:endParaRPr kumimoji="1" lang="ja-JP" altLang="en-US"/>
          </a:p>
        </p:txBody>
      </p:sp>
      <p:sp>
        <p:nvSpPr>
          <p:cNvPr id="3" name="コンテンツ プレースホルダー 2">
            <a:extLst>
              <a:ext uri="{FF2B5EF4-FFF2-40B4-BE49-F238E27FC236}">
                <a16:creationId xmlns:a16="http://schemas.microsoft.com/office/drawing/2014/main" id="{9D0C8085-1EC7-8E43-9C0A-2A235E62EF5A}"/>
              </a:ext>
            </a:extLst>
          </p:cNvPr>
          <p:cNvSpPr>
            <a:spLocks noGrp="1"/>
          </p:cNvSpPr>
          <p:nvPr>
            <p:ph idx="1"/>
          </p:nvPr>
        </p:nvSpPr>
        <p:spPr>
          <a:xfrm>
            <a:off x="417443" y="2222287"/>
            <a:ext cx="10955843" cy="4188525"/>
          </a:xfrm>
        </p:spPr>
        <p:txBody>
          <a:bodyPr>
            <a:normAutofit/>
          </a:bodyPr>
          <a:lstStyle/>
          <a:p>
            <a:pPr>
              <a:buFont typeface="Wingdings" pitchFamily="2" charset="2"/>
              <a:buChar char="u"/>
            </a:pPr>
            <a:r>
              <a:rPr lang="en-US" altLang="ja-JP" sz="2400" dirty="0">
                <a:solidFill>
                  <a:schemeClr val="accent1"/>
                </a:solidFill>
              </a:rPr>
              <a:t>What was Difficulties in system development </a:t>
            </a:r>
            <a:r>
              <a:rPr lang="ja-JP" altLang="en-US" sz="2400">
                <a:solidFill>
                  <a:schemeClr val="accent1"/>
                </a:solidFill>
              </a:rPr>
              <a:t>？</a:t>
            </a:r>
            <a:endParaRPr lang="en-US" altLang="ja-JP" sz="2400" dirty="0">
              <a:solidFill>
                <a:schemeClr val="accent1"/>
              </a:solidFill>
            </a:endParaRPr>
          </a:p>
          <a:p>
            <a:pPr marL="0" indent="0">
              <a:buNone/>
            </a:pPr>
            <a:r>
              <a:rPr lang="ja-JP" altLang="en-US" sz="2400"/>
              <a:t>→</a:t>
            </a:r>
            <a:r>
              <a:rPr lang="en-US" altLang="ja-JP" sz="2400" dirty="0"/>
              <a:t>Behave data</a:t>
            </a:r>
            <a:r>
              <a:rPr lang="ja-JP" altLang="en-US" sz="2400"/>
              <a:t> </a:t>
            </a:r>
            <a:r>
              <a:rPr lang="en-US" altLang="ja-JP" sz="2400" dirty="0"/>
              <a:t>each phase</a:t>
            </a:r>
          </a:p>
          <a:p>
            <a:pPr>
              <a:buFont typeface="Wingdings" pitchFamily="2" charset="2"/>
              <a:buChar char="u"/>
            </a:pPr>
            <a:r>
              <a:rPr lang="en-US" altLang="ja-JP" sz="2400" dirty="0">
                <a:solidFill>
                  <a:schemeClr val="accent1"/>
                </a:solidFill>
              </a:rPr>
              <a:t>What we learned from the project and we realized</a:t>
            </a:r>
            <a:r>
              <a:rPr lang="ja-JP" altLang="en-US" sz="2400">
                <a:solidFill>
                  <a:schemeClr val="accent1"/>
                </a:solidFill>
              </a:rPr>
              <a:t>？</a:t>
            </a:r>
            <a:endParaRPr lang="en-US" altLang="ja-JP" sz="2400" dirty="0">
              <a:solidFill>
                <a:schemeClr val="accent1"/>
              </a:solidFill>
            </a:endParaRPr>
          </a:p>
          <a:p>
            <a:pPr marL="0" indent="0">
              <a:buNone/>
            </a:pPr>
            <a:r>
              <a:rPr lang="ja-JP" altLang="en-US" sz="2400"/>
              <a:t>→</a:t>
            </a:r>
            <a:r>
              <a:rPr lang="en-US" altLang="ja-JP" sz="2400" dirty="0"/>
              <a:t>Difficulties</a:t>
            </a:r>
            <a:r>
              <a:rPr lang="ja-JP" altLang="en-US" sz="2400"/>
              <a:t> </a:t>
            </a:r>
            <a:r>
              <a:rPr lang="en-US" altLang="ja-JP" sz="2400" dirty="0"/>
              <a:t>by Team development </a:t>
            </a:r>
          </a:p>
          <a:p>
            <a:pPr marL="0" indent="0">
              <a:buNone/>
            </a:pPr>
            <a:r>
              <a:rPr lang="ja-JP" altLang="en-US" sz="2400"/>
              <a:t>→</a:t>
            </a:r>
            <a:r>
              <a:rPr lang="en-US" altLang="ja-JP" sz="2400" dirty="0"/>
              <a:t> Difference of directionality by difference of way of thinking</a:t>
            </a:r>
          </a:p>
          <a:p>
            <a:pPr>
              <a:buFont typeface="Wingdings" pitchFamily="2" charset="2"/>
              <a:buChar char="u"/>
            </a:pPr>
            <a:r>
              <a:rPr lang="en-US" altLang="ja-JP" sz="2400" dirty="0">
                <a:solidFill>
                  <a:schemeClr val="accent1"/>
                </a:solidFill>
              </a:rPr>
              <a:t>What we want share experience</a:t>
            </a:r>
            <a:r>
              <a:rPr lang="ja-JP" altLang="en-US" sz="2400">
                <a:solidFill>
                  <a:schemeClr val="accent1"/>
                </a:solidFill>
              </a:rPr>
              <a:t>？ </a:t>
            </a:r>
          </a:p>
          <a:p>
            <a:pPr marL="0" indent="0">
              <a:buNone/>
            </a:pPr>
            <a:r>
              <a:rPr lang="ja-JP" altLang="en-US" sz="2400"/>
              <a:t>→</a:t>
            </a:r>
            <a:r>
              <a:rPr lang="en-US" altLang="ja-JP" sz="2400" dirty="0"/>
              <a:t> The specifications of the program should be thoroughly discussed within the team before development.</a:t>
            </a:r>
          </a:p>
        </p:txBody>
      </p:sp>
      <p:pic>
        <p:nvPicPr>
          <p:cNvPr id="1025" name="Picture 1" descr="page9image1761446112">
            <a:extLst>
              <a:ext uri="{FF2B5EF4-FFF2-40B4-BE49-F238E27FC236}">
                <a16:creationId xmlns:a16="http://schemas.microsoft.com/office/drawing/2014/main" id="{16CAA417-1DA3-F846-AE33-54F7A26C9A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987800" cy="977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27423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E83A9A6-F9A4-F549-8AF2-7C1DC8BA62BF}"/>
              </a:ext>
            </a:extLst>
          </p:cNvPr>
          <p:cNvSpPr>
            <a:spLocks noGrp="1"/>
          </p:cNvSpPr>
          <p:nvPr>
            <p:ph type="title"/>
          </p:nvPr>
        </p:nvSpPr>
        <p:spPr/>
        <p:txBody>
          <a:bodyPr/>
          <a:lstStyle/>
          <a:p>
            <a:r>
              <a:rPr kumimoji="1" lang="en-US" altLang="ja-JP" dirty="0"/>
              <a:t>Team Member</a:t>
            </a:r>
            <a:endParaRPr kumimoji="1" lang="ja-JP" altLang="en-US"/>
          </a:p>
        </p:txBody>
      </p:sp>
      <p:sp>
        <p:nvSpPr>
          <p:cNvPr id="3" name="コンテンツ プレースホルダー 2">
            <a:extLst>
              <a:ext uri="{FF2B5EF4-FFF2-40B4-BE49-F238E27FC236}">
                <a16:creationId xmlns:a16="http://schemas.microsoft.com/office/drawing/2014/main" id="{C81116BC-B05D-494E-8D96-991B877986C9}"/>
              </a:ext>
            </a:extLst>
          </p:cNvPr>
          <p:cNvSpPr>
            <a:spLocks noGrp="1"/>
          </p:cNvSpPr>
          <p:nvPr>
            <p:ph idx="1"/>
          </p:nvPr>
        </p:nvSpPr>
        <p:spPr>
          <a:xfrm>
            <a:off x="801288" y="2627290"/>
            <a:ext cx="10767860" cy="2401910"/>
          </a:xfrm>
        </p:spPr>
        <p:txBody>
          <a:bodyPr>
            <a:normAutofit/>
          </a:bodyPr>
          <a:lstStyle/>
          <a:p>
            <a:pPr marL="0" indent="0">
              <a:buNone/>
            </a:pPr>
            <a:r>
              <a:rPr lang="en-US" altLang="ja-JP" sz="3500" dirty="0"/>
              <a:t>s1250164 Ren </a:t>
            </a:r>
            <a:r>
              <a:rPr lang="en-US" altLang="ja-JP" sz="3500" dirty="0" err="1"/>
              <a:t>Munakata</a:t>
            </a:r>
            <a:endParaRPr lang="en-US" altLang="ja-JP" sz="3500" dirty="0"/>
          </a:p>
          <a:p>
            <a:pPr marL="0" indent="0">
              <a:buNone/>
            </a:pPr>
            <a:r>
              <a:rPr lang="en-US" altLang="ja-JP" sz="3500" dirty="0"/>
              <a:t>s1250139 Satomi Nagata</a:t>
            </a:r>
          </a:p>
          <a:p>
            <a:endParaRPr kumimoji="1" lang="ja-JP" altLang="en-US" sz="2400"/>
          </a:p>
        </p:txBody>
      </p:sp>
    </p:spTree>
    <p:extLst>
      <p:ext uri="{BB962C8B-B14F-4D97-AF65-F5344CB8AC3E}">
        <p14:creationId xmlns:p14="http://schemas.microsoft.com/office/powerpoint/2010/main" val="22755564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3653DE1-CE76-194D-A21C-DEC622D0B127}"/>
              </a:ext>
            </a:extLst>
          </p:cNvPr>
          <p:cNvSpPr>
            <a:spLocks noGrp="1"/>
          </p:cNvSpPr>
          <p:nvPr>
            <p:ph type="title"/>
          </p:nvPr>
        </p:nvSpPr>
        <p:spPr/>
        <p:txBody>
          <a:bodyPr/>
          <a:lstStyle/>
          <a:p>
            <a:r>
              <a:rPr lang="en-US" altLang="ja-JP" dirty="0"/>
              <a:t>System Introduction</a:t>
            </a:r>
            <a:endParaRPr kumimoji="1" lang="ja-JP" altLang="en-US"/>
          </a:p>
        </p:txBody>
      </p:sp>
      <p:sp>
        <p:nvSpPr>
          <p:cNvPr id="3" name="コンテンツ プレースホルダー 2">
            <a:extLst>
              <a:ext uri="{FF2B5EF4-FFF2-40B4-BE49-F238E27FC236}">
                <a16:creationId xmlns:a16="http://schemas.microsoft.com/office/drawing/2014/main" id="{EB2B1828-EE2E-9F43-A1C5-878BBBE302C4}"/>
              </a:ext>
            </a:extLst>
          </p:cNvPr>
          <p:cNvSpPr>
            <a:spLocks noGrp="1"/>
          </p:cNvSpPr>
          <p:nvPr>
            <p:ph idx="1"/>
          </p:nvPr>
        </p:nvSpPr>
        <p:spPr/>
        <p:txBody>
          <a:bodyPr/>
          <a:lstStyle/>
          <a:p>
            <a:pPr marL="0" indent="0">
              <a:buNone/>
            </a:pPr>
            <a:r>
              <a:rPr lang="en-US" altLang="ja-JP" dirty="0">
                <a:solidFill>
                  <a:schemeClr val="accent1"/>
                </a:solidFill>
              </a:rPr>
              <a:t>Requirement</a:t>
            </a:r>
            <a:r>
              <a:rPr lang="ja-JP" altLang="en-US">
                <a:solidFill>
                  <a:schemeClr val="accent1"/>
                </a:solidFill>
              </a:rPr>
              <a:t>？</a:t>
            </a:r>
            <a:endParaRPr lang="en-US" altLang="ja-JP" dirty="0">
              <a:solidFill>
                <a:schemeClr val="accent1"/>
              </a:solidFill>
            </a:endParaRPr>
          </a:p>
          <a:p>
            <a:pPr marL="0" indent="0">
              <a:buNone/>
            </a:pPr>
            <a:br>
              <a:rPr lang="en-US" altLang="ja-JP" dirty="0"/>
            </a:br>
            <a:r>
              <a:rPr lang="en-US" altLang="ja-JP" dirty="0"/>
              <a:t>1.From a map that includes a line consisting of one or more points and the points where they intersect Find the shortest path between two specified points, and show the second and third k-</a:t>
            </a:r>
            <a:r>
              <a:rPr lang="en-US" altLang="ja-JP" dirty="0" err="1"/>
              <a:t>th</a:t>
            </a:r>
            <a:r>
              <a:rPr lang="en-US" altLang="ja-JP" dirty="0"/>
              <a:t> shortest paths. </a:t>
            </a:r>
            <a:br>
              <a:rPr lang="en-US" altLang="ja-JP" dirty="0"/>
            </a:br>
            <a:endParaRPr kumimoji="1" lang="en-US" altLang="ja-JP" dirty="0"/>
          </a:p>
          <a:p>
            <a:pPr marL="0" indent="0">
              <a:buNone/>
            </a:pPr>
            <a:r>
              <a:rPr lang="en-US" altLang="ja-JP" dirty="0"/>
              <a:t>2. Show access to the closest map from a new point.</a:t>
            </a:r>
            <a:endParaRPr kumimoji="1" lang="ja-JP" altLang="en-US"/>
          </a:p>
        </p:txBody>
      </p:sp>
    </p:spTree>
    <p:extLst>
      <p:ext uri="{BB962C8B-B14F-4D97-AF65-F5344CB8AC3E}">
        <p14:creationId xmlns:p14="http://schemas.microsoft.com/office/powerpoint/2010/main" val="19642756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CC8FE8-6CBE-444F-B12B-42174E7DAAFC}"/>
              </a:ext>
            </a:extLst>
          </p:cNvPr>
          <p:cNvSpPr>
            <a:spLocks noGrp="1"/>
          </p:cNvSpPr>
          <p:nvPr>
            <p:ph type="title"/>
          </p:nvPr>
        </p:nvSpPr>
        <p:spPr/>
        <p:txBody>
          <a:bodyPr/>
          <a:lstStyle/>
          <a:p>
            <a:r>
              <a:rPr kumimoji="1" lang="en-US" altLang="ja-JP" dirty="0"/>
              <a:t>Development Environment</a:t>
            </a:r>
            <a:endParaRPr kumimoji="1" lang="ja-JP" altLang="en-US"/>
          </a:p>
        </p:txBody>
      </p:sp>
      <p:sp>
        <p:nvSpPr>
          <p:cNvPr id="3" name="コンテンツ プレースホルダー 2">
            <a:extLst>
              <a:ext uri="{FF2B5EF4-FFF2-40B4-BE49-F238E27FC236}">
                <a16:creationId xmlns:a16="http://schemas.microsoft.com/office/drawing/2014/main" id="{F58D089F-CF06-A64D-8071-D7FB74CA004B}"/>
              </a:ext>
            </a:extLst>
          </p:cNvPr>
          <p:cNvSpPr>
            <a:spLocks noGrp="1"/>
          </p:cNvSpPr>
          <p:nvPr>
            <p:ph idx="1"/>
          </p:nvPr>
        </p:nvSpPr>
        <p:spPr>
          <a:xfrm>
            <a:off x="818712" y="2222287"/>
            <a:ext cx="10554574" cy="3586085"/>
          </a:xfrm>
        </p:spPr>
        <p:txBody>
          <a:bodyPr>
            <a:normAutofit/>
          </a:bodyPr>
          <a:lstStyle/>
          <a:p>
            <a:pPr marL="0" indent="0">
              <a:buNone/>
            </a:pPr>
            <a:r>
              <a:rPr kumimoji="1" lang="en-US" altLang="ja-JP" sz="2400" dirty="0"/>
              <a:t>Development Platform :  Mac</a:t>
            </a:r>
          </a:p>
          <a:p>
            <a:pPr marL="0" indent="0">
              <a:buNone/>
            </a:pPr>
            <a:r>
              <a:rPr lang="ja-JP" altLang="en-US" sz="2400"/>
              <a:t>ー</a:t>
            </a:r>
            <a:r>
              <a:rPr lang="en-US" altLang="ja-JP" sz="2400" dirty="0"/>
              <a:t>Our laptop are Mac</a:t>
            </a:r>
            <a:endParaRPr kumimoji="1" lang="en-US" altLang="ja-JP" sz="2400" dirty="0"/>
          </a:p>
          <a:p>
            <a:pPr marL="0" indent="0">
              <a:buNone/>
            </a:pPr>
            <a:endParaRPr lang="en-US" altLang="ja-JP" sz="2400" dirty="0"/>
          </a:p>
          <a:p>
            <a:pPr marL="0" indent="0">
              <a:buNone/>
            </a:pPr>
            <a:r>
              <a:rPr lang="en-US" altLang="ja-JP" sz="2400" dirty="0"/>
              <a:t>Programming Language : C++</a:t>
            </a:r>
          </a:p>
          <a:p>
            <a:pPr marL="0" indent="0">
              <a:buNone/>
            </a:pPr>
            <a:r>
              <a:rPr kumimoji="1" lang="ja-JP" altLang="en-US" sz="2400"/>
              <a:t>ー</a:t>
            </a:r>
            <a:r>
              <a:rPr lang="en-US" altLang="ja-JP" sz="2400" dirty="0"/>
              <a:t>Be able to  use “Dynamic array”</a:t>
            </a:r>
            <a:endParaRPr kumimoji="1" lang="ja-JP" altLang="en-US" sz="2400"/>
          </a:p>
        </p:txBody>
      </p:sp>
    </p:spTree>
    <p:extLst>
      <p:ext uri="{BB962C8B-B14F-4D97-AF65-F5344CB8AC3E}">
        <p14:creationId xmlns:p14="http://schemas.microsoft.com/office/powerpoint/2010/main" val="15248535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6AAA789-C51E-DC4D-B183-CC582A676DE2}"/>
              </a:ext>
            </a:extLst>
          </p:cNvPr>
          <p:cNvSpPr>
            <a:spLocks noGrp="1"/>
          </p:cNvSpPr>
          <p:nvPr>
            <p:ph type="title"/>
          </p:nvPr>
        </p:nvSpPr>
        <p:spPr/>
        <p:txBody>
          <a:bodyPr/>
          <a:lstStyle/>
          <a:p>
            <a:r>
              <a:rPr kumimoji="1" lang="en-US" altLang="ja-JP" dirty="0"/>
              <a:t>Product </a:t>
            </a:r>
            <a:r>
              <a:rPr kumimoji="1" lang="ja-JP" altLang="en-US"/>
              <a:t>成果物</a:t>
            </a:r>
          </a:p>
        </p:txBody>
      </p:sp>
      <p:sp>
        <p:nvSpPr>
          <p:cNvPr id="3" name="コンテンツ プレースホルダー 2">
            <a:extLst>
              <a:ext uri="{FF2B5EF4-FFF2-40B4-BE49-F238E27FC236}">
                <a16:creationId xmlns:a16="http://schemas.microsoft.com/office/drawing/2014/main" id="{4234DD54-BB0E-2B4B-9273-4A87A8C82018}"/>
              </a:ext>
            </a:extLst>
          </p:cNvPr>
          <p:cNvSpPr>
            <a:spLocks noGrp="1"/>
          </p:cNvSpPr>
          <p:nvPr>
            <p:ph idx="1"/>
          </p:nvPr>
        </p:nvSpPr>
        <p:spPr/>
        <p:txBody>
          <a:bodyPr>
            <a:normAutofit/>
          </a:bodyPr>
          <a:lstStyle/>
          <a:p>
            <a:r>
              <a:rPr lang="en-US" altLang="ja-JP" sz="2800" dirty="0"/>
              <a:t>Explanation of Algorithm </a:t>
            </a:r>
            <a:r>
              <a:rPr lang="ja-JP" altLang="en-US" sz="2800"/>
              <a:t>実装したアルゴリズムの解説 </a:t>
            </a:r>
            <a:endParaRPr lang="en-US" altLang="ja-JP" sz="2800" dirty="0"/>
          </a:p>
          <a:p>
            <a:r>
              <a:rPr lang="en-US" altLang="ja-JP" sz="2800" dirty="0"/>
              <a:t>Outline by Flowchart</a:t>
            </a:r>
            <a:r>
              <a:rPr lang="ja-JP" altLang="en-US" sz="2800"/>
              <a:t>フローチャート図による概要 </a:t>
            </a:r>
            <a:endParaRPr lang="en-US" altLang="ja-JP" sz="2800" dirty="0"/>
          </a:p>
          <a:p>
            <a:r>
              <a:rPr lang="en-US" altLang="ja-JP" sz="2800" dirty="0"/>
              <a:t> Source code</a:t>
            </a:r>
            <a:r>
              <a:rPr lang="ja-JP" altLang="en-US" sz="2800"/>
              <a:t>ソースコード </a:t>
            </a:r>
            <a:endParaRPr lang="en-US" altLang="ja-JP" sz="2800" dirty="0"/>
          </a:p>
          <a:p>
            <a:r>
              <a:rPr lang="en-US" altLang="ja-JP" sz="2800" dirty="0"/>
              <a:t>Test code</a:t>
            </a:r>
            <a:r>
              <a:rPr lang="ja-JP" altLang="en-US" sz="2800"/>
              <a:t>作成したテストデータ</a:t>
            </a:r>
            <a:endParaRPr lang="en-US" altLang="ja-JP" sz="2800" dirty="0"/>
          </a:p>
          <a:p>
            <a:r>
              <a:rPr lang="en-US" altLang="ja-JP" sz="2800" dirty="0"/>
              <a:t>Data</a:t>
            </a:r>
            <a:r>
              <a:rPr lang="ja-JP" altLang="en-US" sz="2800"/>
              <a:t> </a:t>
            </a:r>
            <a:endParaRPr lang="en-US" altLang="ja-JP" sz="2800" dirty="0"/>
          </a:p>
        </p:txBody>
      </p:sp>
      <p:sp>
        <p:nvSpPr>
          <p:cNvPr id="4" name="タイトル 1">
            <a:extLst>
              <a:ext uri="{FF2B5EF4-FFF2-40B4-BE49-F238E27FC236}">
                <a16:creationId xmlns:a16="http://schemas.microsoft.com/office/drawing/2014/main" id="{6579E679-0D83-FB4F-BD40-618F1545684F}"/>
              </a:ext>
            </a:extLst>
          </p:cNvPr>
          <p:cNvSpPr txBox="1">
            <a:spLocks/>
          </p:cNvSpPr>
          <p:nvPr/>
        </p:nvSpPr>
        <p:spPr>
          <a:xfrm>
            <a:off x="931920" y="932413"/>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kumimoji="1" sz="4000" b="1" kern="1200">
                <a:solidFill>
                  <a:srgbClr val="FEFEFE"/>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endParaRPr lang="ja-JP" altLang="en-US"/>
          </a:p>
        </p:txBody>
      </p:sp>
    </p:spTree>
    <p:extLst>
      <p:ext uri="{BB962C8B-B14F-4D97-AF65-F5344CB8AC3E}">
        <p14:creationId xmlns:p14="http://schemas.microsoft.com/office/powerpoint/2010/main" val="23326784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DD1F1B-85DC-834D-91E3-1D0E20BFF313}"/>
              </a:ext>
            </a:extLst>
          </p:cNvPr>
          <p:cNvSpPr>
            <a:spLocks noGrp="1"/>
          </p:cNvSpPr>
          <p:nvPr>
            <p:ph type="title"/>
          </p:nvPr>
        </p:nvSpPr>
        <p:spPr/>
        <p:txBody>
          <a:bodyPr/>
          <a:lstStyle/>
          <a:p>
            <a:r>
              <a:rPr lang="en-US" altLang="ja-JP" dirty="0"/>
              <a:t>Explanation of Algorithm</a:t>
            </a:r>
            <a:endParaRPr kumimoji="1" lang="ja-JP" altLang="en-US"/>
          </a:p>
        </p:txBody>
      </p:sp>
      <p:sp>
        <p:nvSpPr>
          <p:cNvPr id="3" name="コンテンツ プレースホルダー 2">
            <a:extLst>
              <a:ext uri="{FF2B5EF4-FFF2-40B4-BE49-F238E27FC236}">
                <a16:creationId xmlns:a16="http://schemas.microsoft.com/office/drawing/2014/main" id="{23718650-B976-1047-8CD6-CA99DBD00ACB}"/>
              </a:ext>
            </a:extLst>
          </p:cNvPr>
          <p:cNvSpPr>
            <a:spLocks noGrp="1"/>
          </p:cNvSpPr>
          <p:nvPr>
            <p:ph idx="1"/>
          </p:nvPr>
        </p:nvSpPr>
        <p:spPr>
          <a:xfrm>
            <a:off x="223025" y="3589066"/>
            <a:ext cx="11968975" cy="645979"/>
          </a:xfrm>
        </p:spPr>
        <p:txBody>
          <a:bodyPr>
            <a:normAutofit/>
          </a:bodyPr>
          <a:lstStyle/>
          <a:p>
            <a:r>
              <a:rPr lang="en-US" altLang="ja-JP" sz="2800" dirty="0"/>
              <a:t>Find shortest route</a:t>
            </a:r>
            <a:r>
              <a:rPr lang="ja-JP" altLang="en-US" sz="2800"/>
              <a:t>（</a:t>
            </a:r>
            <a:r>
              <a:rPr lang="en-US" altLang="ja-JP" sz="2800" dirty="0"/>
              <a:t>Dijkstra’s Algorithm</a:t>
            </a:r>
            <a:r>
              <a:rPr lang="ja-JP" altLang="en-US" sz="2800"/>
              <a:t>）</a:t>
            </a:r>
            <a:r>
              <a:rPr lang="en-US" altLang="ja-JP" sz="2800" dirty="0"/>
              <a:t>(ex2,ex3,ex4,)</a:t>
            </a:r>
          </a:p>
          <a:p>
            <a:endParaRPr kumimoji="1" lang="ja-JP" altLang="en-US"/>
          </a:p>
        </p:txBody>
      </p:sp>
      <p:sp>
        <p:nvSpPr>
          <p:cNvPr id="6" name="コンテンツ プレースホルダー 2">
            <a:extLst>
              <a:ext uri="{FF2B5EF4-FFF2-40B4-BE49-F238E27FC236}">
                <a16:creationId xmlns:a16="http://schemas.microsoft.com/office/drawing/2014/main" id="{D3A6594E-4D00-9B4E-ADF6-2B2A76D5E3EC}"/>
              </a:ext>
            </a:extLst>
          </p:cNvPr>
          <p:cNvSpPr txBox="1">
            <a:spLocks/>
          </p:cNvSpPr>
          <p:nvPr/>
        </p:nvSpPr>
        <p:spPr>
          <a:xfrm>
            <a:off x="223025" y="3708772"/>
            <a:ext cx="10749775" cy="1686788"/>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kumimoji="1"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kumimoji="1"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kumimoji="1"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9pPr>
          </a:lstStyle>
          <a:p>
            <a:r>
              <a:rPr lang="en-US" altLang="ja-JP" sz="2800" dirty="0"/>
              <a:t>Find the K shortest paths </a:t>
            </a:r>
            <a:r>
              <a:rPr lang="ja-JP" altLang="en-US" sz="2800"/>
              <a:t>（</a:t>
            </a:r>
            <a:r>
              <a:rPr lang="en-US" altLang="ja-JP" sz="2800" dirty="0"/>
              <a:t>Yen’s Algorithm</a:t>
            </a:r>
            <a:r>
              <a:rPr lang="ja-JP" altLang="en-US" sz="2800"/>
              <a:t>）</a:t>
            </a:r>
            <a:r>
              <a:rPr lang="en-US" altLang="ja-JP" sz="2800" dirty="0"/>
              <a:t>(ex5,ex6)</a:t>
            </a:r>
          </a:p>
        </p:txBody>
      </p:sp>
      <p:sp>
        <p:nvSpPr>
          <p:cNvPr id="7" name="コンテンツ プレースホルダー 2">
            <a:extLst>
              <a:ext uri="{FF2B5EF4-FFF2-40B4-BE49-F238E27FC236}">
                <a16:creationId xmlns:a16="http://schemas.microsoft.com/office/drawing/2014/main" id="{46DCDD46-AA89-4140-A56A-539EE0D5E9DA}"/>
              </a:ext>
            </a:extLst>
          </p:cNvPr>
          <p:cNvSpPr txBox="1">
            <a:spLocks/>
          </p:cNvSpPr>
          <p:nvPr/>
        </p:nvSpPr>
        <p:spPr>
          <a:xfrm>
            <a:off x="223025" y="782236"/>
            <a:ext cx="10944661" cy="4564273"/>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kumimoji="1"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kumimoji="1"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kumimoji="1"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9pPr>
          </a:lstStyle>
          <a:p>
            <a:r>
              <a:rPr lang="en-US" altLang="ja-JP" sz="2800" dirty="0"/>
              <a:t>Find Intersection(ex1)</a:t>
            </a:r>
          </a:p>
          <a:p>
            <a:pPr marL="0" indent="0">
              <a:buFont typeface="Wingdings 2" charset="2"/>
              <a:buNone/>
            </a:pPr>
            <a:endParaRPr lang="en-US" altLang="ja-JP" dirty="0"/>
          </a:p>
        </p:txBody>
      </p:sp>
      <p:sp>
        <p:nvSpPr>
          <p:cNvPr id="8" name="コンテンツ プレースホルダー 2">
            <a:extLst>
              <a:ext uri="{FF2B5EF4-FFF2-40B4-BE49-F238E27FC236}">
                <a16:creationId xmlns:a16="http://schemas.microsoft.com/office/drawing/2014/main" id="{5C22809A-90DE-4946-8D71-8178C7BED719}"/>
              </a:ext>
            </a:extLst>
          </p:cNvPr>
          <p:cNvSpPr txBox="1">
            <a:spLocks/>
          </p:cNvSpPr>
          <p:nvPr/>
        </p:nvSpPr>
        <p:spPr>
          <a:xfrm>
            <a:off x="223025" y="4559584"/>
            <a:ext cx="9335043" cy="1686788"/>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kumimoji="1"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kumimoji="1"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kumimoji="1"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9pPr>
          </a:lstStyle>
          <a:p>
            <a:endParaRPr lang="en-US" altLang="ja-JP" sz="2800" dirty="0"/>
          </a:p>
        </p:txBody>
      </p:sp>
      <p:sp>
        <p:nvSpPr>
          <p:cNvPr id="10" name="コンテンツ プレースホルダー 2">
            <a:extLst>
              <a:ext uri="{FF2B5EF4-FFF2-40B4-BE49-F238E27FC236}">
                <a16:creationId xmlns:a16="http://schemas.microsoft.com/office/drawing/2014/main" id="{94F62A35-1085-B949-B7C7-22DBA2520F34}"/>
              </a:ext>
            </a:extLst>
          </p:cNvPr>
          <p:cNvSpPr txBox="1">
            <a:spLocks/>
          </p:cNvSpPr>
          <p:nvPr/>
        </p:nvSpPr>
        <p:spPr>
          <a:xfrm>
            <a:off x="263386" y="4604248"/>
            <a:ext cx="9335043" cy="1686788"/>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kumimoji="1"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kumimoji="1"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kumimoji="1"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9pPr>
          </a:lstStyle>
          <a:p>
            <a:r>
              <a:rPr lang="en-US" altLang="ja-JP" sz="2800" dirty="0"/>
              <a:t>New Point Function  (ex7)</a:t>
            </a:r>
          </a:p>
        </p:txBody>
      </p:sp>
    </p:spTree>
    <p:extLst>
      <p:ext uri="{BB962C8B-B14F-4D97-AF65-F5344CB8AC3E}">
        <p14:creationId xmlns:p14="http://schemas.microsoft.com/office/powerpoint/2010/main" val="3825045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正方形/長方形 8">
            <a:extLst>
              <a:ext uri="{FF2B5EF4-FFF2-40B4-BE49-F238E27FC236}">
                <a16:creationId xmlns:a16="http://schemas.microsoft.com/office/drawing/2014/main" id="{650E73F2-04B0-4F40-AA69-F50ECD740D79}"/>
              </a:ext>
            </a:extLst>
          </p:cNvPr>
          <p:cNvSpPr/>
          <p:nvPr/>
        </p:nvSpPr>
        <p:spPr>
          <a:xfrm>
            <a:off x="605473" y="4249394"/>
            <a:ext cx="5490527" cy="230103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コンテンツ プレースホルダー 2">
            <a:extLst>
              <a:ext uri="{FF2B5EF4-FFF2-40B4-BE49-F238E27FC236}">
                <a16:creationId xmlns:a16="http://schemas.microsoft.com/office/drawing/2014/main" id="{FC7A42B1-0453-0E43-B79D-356E373B2E84}"/>
              </a:ext>
            </a:extLst>
          </p:cNvPr>
          <p:cNvSpPr txBox="1">
            <a:spLocks/>
          </p:cNvSpPr>
          <p:nvPr/>
        </p:nvSpPr>
        <p:spPr>
          <a:xfrm>
            <a:off x="293629" y="326469"/>
            <a:ext cx="10944661" cy="4564273"/>
          </a:xfrm>
          <a:prstGeom prst="rect">
            <a:avLst/>
          </a:prstGeom>
        </p:spPr>
        <p:txBody>
          <a:bodyP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kumimoji="1"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kumimoji="1"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kumimoji="1"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9pPr>
          </a:lstStyle>
          <a:p>
            <a:r>
              <a:rPr lang="en-US" altLang="ja-JP" sz="3200" dirty="0"/>
              <a:t>Find Intersection</a:t>
            </a:r>
          </a:p>
          <a:p>
            <a:pPr marL="0" indent="0">
              <a:buFont typeface="Wingdings 2" charset="2"/>
              <a:buNone/>
            </a:pPr>
            <a:endParaRPr lang="en-US" altLang="ja-JP" dirty="0"/>
          </a:p>
        </p:txBody>
      </p:sp>
      <p:pic>
        <p:nvPicPr>
          <p:cNvPr id="3" name="図 2">
            <a:extLst>
              <a:ext uri="{FF2B5EF4-FFF2-40B4-BE49-F238E27FC236}">
                <a16:creationId xmlns:a16="http://schemas.microsoft.com/office/drawing/2014/main" id="{3A06617C-A115-1345-9B2F-F89EFD0A3E44}"/>
              </a:ext>
            </a:extLst>
          </p:cNvPr>
          <p:cNvPicPr>
            <a:picLocks noChangeAspect="1"/>
          </p:cNvPicPr>
          <p:nvPr/>
        </p:nvPicPr>
        <p:blipFill rotWithShape="1">
          <a:blip r:embed="rId2"/>
          <a:srcRect l="4937" t="21325" r="4542" b="3676"/>
          <a:stretch/>
        </p:blipFill>
        <p:spPr>
          <a:xfrm>
            <a:off x="623887" y="5805938"/>
            <a:ext cx="5472113" cy="485775"/>
          </a:xfrm>
          <a:prstGeom prst="rect">
            <a:avLst/>
          </a:prstGeom>
        </p:spPr>
      </p:pic>
      <p:pic>
        <p:nvPicPr>
          <p:cNvPr id="4" name="図 3">
            <a:extLst>
              <a:ext uri="{FF2B5EF4-FFF2-40B4-BE49-F238E27FC236}">
                <a16:creationId xmlns:a16="http://schemas.microsoft.com/office/drawing/2014/main" id="{785E26DE-A40A-C44E-BF25-5C8F1BE1A342}"/>
              </a:ext>
            </a:extLst>
          </p:cNvPr>
          <p:cNvPicPr>
            <a:picLocks noChangeAspect="1"/>
          </p:cNvPicPr>
          <p:nvPr/>
        </p:nvPicPr>
        <p:blipFill rotWithShape="1">
          <a:blip r:embed="rId3"/>
          <a:srcRect l="3713" t="15451" r="2651" b="31633"/>
          <a:stretch/>
        </p:blipFill>
        <p:spPr>
          <a:xfrm>
            <a:off x="605473" y="5243493"/>
            <a:ext cx="5472113" cy="306122"/>
          </a:xfrm>
          <a:prstGeom prst="rect">
            <a:avLst/>
          </a:prstGeom>
        </p:spPr>
      </p:pic>
      <p:pic>
        <p:nvPicPr>
          <p:cNvPr id="5" name="図 4">
            <a:extLst>
              <a:ext uri="{FF2B5EF4-FFF2-40B4-BE49-F238E27FC236}">
                <a16:creationId xmlns:a16="http://schemas.microsoft.com/office/drawing/2014/main" id="{73EA9360-C6DA-A344-A707-79D242EC1532}"/>
              </a:ext>
            </a:extLst>
          </p:cNvPr>
          <p:cNvPicPr>
            <a:picLocks noChangeAspect="1"/>
          </p:cNvPicPr>
          <p:nvPr/>
        </p:nvPicPr>
        <p:blipFill>
          <a:blip r:embed="rId4"/>
          <a:stretch>
            <a:fillRect/>
          </a:stretch>
        </p:blipFill>
        <p:spPr>
          <a:xfrm>
            <a:off x="953710" y="1388000"/>
            <a:ext cx="7569200" cy="2654300"/>
          </a:xfrm>
          <a:prstGeom prst="rect">
            <a:avLst/>
          </a:prstGeom>
        </p:spPr>
      </p:pic>
      <p:pic>
        <p:nvPicPr>
          <p:cNvPr id="6" name="図 5">
            <a:extLst>
              <a:ext uri="{FF2B5EF4-FFF2-40B4-BE49-F238E27FC236}">
                <a16:creationId xmlns:a16="http://schemas.microsoft.com/office/drawing/2014/main" id="{700575F7-161A-EC46-A8E3-559FC11D6A7D}"/>
              </a:ext>
            </a:extLst>
          </p:cNvPr>
          <p:cNvPicPr>
            <a:picLocks noChangeAspect="1"/>
          </p:cNvPicPr>
          <p:nvPr/>
        </p:nvPicPr>
        <p:blipFill>
          <a:blip r:embed="rId5"/>
          <a:stretch>
            <a:fillRect/>
          </a:stretch>
        </p:blipFill>
        <p:spPr>
          <a:xfrm>
            <a:off x="605473" y="4249394"/>
            <a:ext cx="4876800" cy="777323"/>
          </a:xfrm>
          <a:prstGeom prst="rect">
            <a:avLst/>
          </a:prstGeom>
        </p:spPr>
      </p:pic>
      <p:pic>
        <p:nvPicPr>
          <p:cNvPr id="7" name="図 6">
            <a:extLst>
              <a:ext uri="{FF2B5EF4-FFF2-40B4-BE49-F238E27FC236}">
                <a16:creationId xmlns:a16="http://schemas.microsoft.com/office/drawing/2014/main" id="{0DBF49B1-24D2-9A4E-A8DE-BA0962C495FF}"/>
              </a:ext>
            </a:extLst>
          </p:cNvPr>
          <p:cNvPicPr>
            <a:picLocks noChangeAspect="1"/>
          </p:cNvPicPr>
          <p:nvPr/>
        </p:nvPicPr>
        <p:blipFill>
          <a:blip r:embed="rId6"/>
          <a:stretch>
            <a:fillRect/>
          </a:stretch>
        </p:blipFill>
        <p:spPr>
          <a:xfrm>
            <a:off x="7885223" y="4238331"/>
            <a:ext cx="2970682" cy="2192950"/>
          </a:xfrm>
          <a:prstGeom prst="rect">
            <a:avLst/>
          </a:prstGeom>
        </p:spPr>
      </p:pic>
      <p:graphicFrame>
        <p:nvGraphicFramePr>
          <p:cNvPr id="8" name="表 7">
            <a:extLst>
              <a:ext uri="{FF2B5EF4-FFF2-40B4-BE49-F238E27FC236}">
                <a16:creationId xmlns:a16="http://schemas.microsoft.com/office/drawing/2014/main" id="{78B07209-9DE9-714B-BCB8-C68E4303113F}"/>
              </a:ext>
            </a:extLst>
          </p:cNvPr>
          <p:cNvGraphicFramePr>
            <a:graphicFrameLocks noGrp="1"/>
          </p:cNvGraphicFramePr>
          <p:nvPr>
            <p:extLst>
              <p:ext uri="{D42A27DB-BD31-4B8C-83A1-F6EECF244321}">
                <p14:modId xmlns:p14="http://schemas.microsoft.com/office/powerpoint/2010/main" val="834521315"/>
              </p:ext>
            </p:extLst>
          </p:nvPr>
        </p:nvGraphicFramePr>
        <p:xfrm>
          <a:off x="605473" y="1244704"/>
          <a:ext cx="8206507" cy="2969479"/>
        </p:xfrm>
        <a:graphic>
          <a:graphicData uri="http://schemas.openxmlformats.org/drawingml/2006/table">
            <a:tbl>
              <a:tblPr firstRow="1" bandRow="1">
                <a:tableStyleId>{8A107856-5554-42FB-B03E-39F5DBC370BA}</a:tableStyleId>
              </a:tblPr>
              <a:tblGrid>
                <a:gridCol w="1230183">
                  <a:extLst>
                    <a:ext uri="{9D8B030D-6E8A-4147-A177-3AD203B41FA5}">
                      <a16:colId xmlns:a16="http://schemas.microsoft.com/office/drawing/2014/main" val="1419621351"/>
                    </a:ext>
                  </a:extLst>
                </a:gridCol>
                <a:gridCol w="4240822">
                  <a:extLst>
                    <a:ext uri="{9D8B030D-6E8A-4147-A177-3AD203B41FA5}">
                      <a16:colId xmlns:a16="http://schemas.microsoft.com/office/drawing/2014/main" val="1599575555"/>
                    </a:ext>
                  </a:extLst>
                </a:gridCol>
                <a:gridCol w="2735502">
                  <a:extLst>
                    <a:ext uri="{9D8B030D-6E8A-4147-A177-3AD203B41FA5}">
                      <a16:colId xmlns:a16="http://schemas.microsoft.com/office/drawing/2014/main" val="1258406921"/>
                    </a:ext>
                  </a:extLst>
                </a:gridCol>
              </a:tblGrid>
              <a:tr h="632511">
                <a:tc>
                  <a:txBody>
                    <a:bodyPr/>
                    <a:lstStyle/>
                    <a:p>
                      <a:r>
                        <a:rPr lang="en-US" altLang="ja-JP" b="0" dirty="0"/>
                        <a:t>Step1</a:t>
                      </a:r>
                      <a:r>
                        <a:rPr kumimoji="1" lang="en-US" altLang="ja-JP" b="0" dirty="0"/>
                        <a:t>.</a:t>
                      </a:r>
                      <a:endParaRPr kumimoji="1" lang="ja-JP" altLang="en-US" b="0"/>
                    </a:p>
                  </a:txBody>
                  <a:tcPr/>
                </a:tc>
                <a:tc>
                  <a:txBody>
                    <a:bodyPr/>
                    <a:lstStyle/>
                    <a:p>
                      <a:pPr marL="0" indent="0">
                        <a:buNone/>
                      </a:pPr>
                      <a:r>
                        <a:rPr lang="en-US" altLang="ja-JP" b="0" dirty="0"/>
                        <a:t>If </a:t>
                      </a:r>
                      <a:r>
                        <a:rPr lang="ja-JP" altLang="en-US" b="0"/>
                        <a:t>式</a:t>
                      </a:r>
                      <a:r>
                        <a:rPr lang="en-US" altLang="ja-JP" b="0" dirty="0"/>
                        <a:t>(5) = 0 Else </a:t>
                      </a:r>
                    </a:p>
                  </a:txBody>
                  <a:tcPr/>
                </a:tc>
                <a:tc>
                  <a:txBody>
                    <a:bodyPr/>
                    <a:lstStyle/>
                    <a:p>
                      <a:r>
                        <a:rPr kumimoji="1" lang="en-US" altLang="ja-JP" b="0" dirty="0"/>
                        <a:t>No intersection</a:t>
                      </a:r>
                    </a:p>
                    <a:p>
                      <a:r>
                        <a:rPr kumimoji="1" lang="en-US" altLang="ja-JP" b="0" dirty="0"/>
                        <a:t>go step2</a:t>
                      </a:r>
                      <a:endParaRPr kumimoji="1" lang="ja-JP" altLang="en-US" b="0"/>
                    </a:p>
                  </a:txBody>
                  <a:tcPr/>
                </a:tc>
                <a:extLst>
                  <a:ext uri="{0D108BD9-81ED-4DB2-BD59-A6C34878D82A}">
                    <a16:rowId xmlns:a16="http://schemas.microsoft.com/office/drawing/2014/main" val="1968670989"/>
                  </a:ext>
                </a:extLst>
              </a:tr>
              <a:tr h="632511">
                <a:tc>
                  <a:txBody>
                    <a:bodyPr/>
                    <a:lstStyle/>
                    <a:p>
                      <a:r>
                        <a:rPr lang="en-US" altLang="ja-JP" dirty="0"/>
                        <a:t>Step2</a:t>
                      </a:r>
                      <a:endParaRPr kumimoji="1" lang="ja-JP" altLang="en-US"/>
                    </a:p>
                  </a:txBody>
                  <a:tcPr/>
                </a:tc>
                <a:tc>
                  <a:txBody>
                    <a:bodyPr/>
                    <a:lstStyle/>
                    <a:p>
                      <a:r>
                        <a:rPr kumimoji="1" lang="en-US" altLang="ja-JP" dirty="0"/>
                        <a:t>Find  s, t with (6)</a:t>
                      </a:r>
                    </a:p>
                    <a:p>
                      <a:endParaRPr kumimoji="1" lang="ja-JP" altLang="en-US"/>
                    </a:p>
                  </a:txBody>
                  <a:tcPr/>
                </a:tc>
                <a:tc>
                  <a:txBody>
                    <a:bodyPr/>
                    <a:lstStyle/>
                    <a:p>
                      <a:r>
                        <a:rPr kumimoji="1" lang="en-US" altLang="ja-JP" dirty="0"/>
                        <a:t>go step3</a:t>
                      </a:r>
                      <a:endParaRPr kumimoji="1" lang="ja-JP" altLang="en-US"/>
                    </a:p>
                  </a:txBody>
                  <a:tcPr/>
                </a:tc>
                <a:extLst>
                  <a:ext uri="{0D108BD9-81ED-4DB2-BD59-A6C34878D82A}">
                    <a16:rowId xmlns:a16="http://schemas.microsoft.com/office/drawing/2014/main" val="3766842979"/>
                  </a:ext>
                </a:extLst>
              </a:tr>
              <a:tr h="774919">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ja-JP" dirty="0"/>
                        <a:t>Step3</a:t>
                      </a:r>
                      <a:endParaRPr kumimoji="1" lang="ja-JP" altLang="en-US"/>
                    </a:p>
                    <a:p>
                      <a:endParaRPr kumimoji="1" lang="ja-JP" altLang="en-US"/>
                    </a:p>
                  </a:txBody>
                  <a:tcPr/>
                </a:tc>
                <a:tc>
                  <a:txBody>
                    <a:bodyPr/>
                    <a:lstStyle/>
                    <a:p>
                      <a:r>
                        <a:rPr kumimoji="1" lang="en-US" altLang="ja-JP" dirty="0"/>
                        <a:t>If 0&lt;= s &lt;= 1 &amp;&amp; 0&lt;= t &lt;=1</a:t>
                      </a:r>
                    </a:p>
                    <a:p>
                      <a:r>
                        <a:rPr kumimoji="1" lang="en-US" altLang="ja-JP" dirty="0"/>
                        <a:t>Else</a:t>
                      </a:r>
                      <a:endParaRPr kumimoji="1" lang="ja-JP" altLang="en-US"/>
                    </a:p>
                  </a:txBody>
                  <a:tcPr/>
                </a:tc>
                <a:tc>
                  <a:txBody>
                    <a:bodyPr/>
                    <a:lstStyle/>
                    <a:p>
                      <a:r>
                        <a:rPr kumimoji="1" lang="en-US" altLang="ja-JP" dirty="0"/>
                        <a:t>Intersection go Step4</a:t>
                      </a:r>
                    </a:p>
                    <a:p>
                      <a:r>
                        <a:rPr kumimoji="1" lang="en-US" altLang="ja-JP" dirty="0"/>
                        <a:t>No intersection</a:t>
                      </a:r>
                    </a:p>
                  </a:txBody>
                  <a:tcPr/>
                </a:tc>
                <a:extLst>
                  <a:ext uri="{0D108BD9-81ED-4DB2-BD59-A6C34878D82A}">
                    <a16:rowId xmlns:a16="http://schemas.microsoft.com/office/drawing/2014/main" val="1284001291"/>
                  </a:ext>
                </a:extLst>
              </a:tr>
              <a:tr h="903587">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ja-JP" dirty="0"/>
                        <a:t>Step4</a:t>
                      </a:r>
                      <a:endParaRPr kumimoji="1" lang="ja-JP" altLang="en-US"/>
                    </a:p>
                  </a:txBody>
                  <a:tcPr/>
                </a:tc>
                <a:tc>
                  <a:txBody>
                    <a:bodyPr/>
                    <a:lstStyle/>
                    <a:p>
                      <a:r>
                        <a:rPr kumimoji="1" lang="en-US" altLang="ja-JP" dirty="0"/>
                        <a:t>Find </a:t>
                      </a:r>
                      <a:r>
                        <a:rPr kumimoji="1" lang="en-US" altLang="ja-JP" dirty="0" err="1"/>
                        <a:t>x,y</a:t>
                      </a:r>
                      <a:r>
                        <a:rPr kumimoji="1" lang="en-US" altLang="ja-JP" dirty="0"/>
                        <a:t> of intersection</a:t>
                      </a:r>
                    </a:p>
                    <a:p>
                      <a:r>
                        <a:rPr kumimoji="1" lang="en-US" altLang="ja-JP" dirty="0"/>
                        <a:t>Find x by ( 1 ) or ( 3 )</a:t>
                      </a:r>
                    </a:p>
                    <a:p>
                      <a:r>
                        <a:rPr kumimoji="1" lang="en-US" altLang="ja-JP" dirty="0"/>
                        <a:t>Find y by ( 2 ) or ( 4 )</a:t>
                      </a:r>
                      <a:endParaRPr kumimoji="1" lang="ja-JP" altLang="en-US"/>
                    </a:p>
                  </a:txBody>
                  <a:tcPr/>
                </a:tc>
                <a:tc>
                  <a:txBody>
                    <a:bodyPr/>
                    <a:lstStyle/>
                    <a:p>
                      <a:endParaRPr kumimoji="1" lang="ja-JP" altLang="en-US"/>
                    </a:p>
                  </a:txBody>
                  <a:tcPr/>
                </a:tc>
                <a:extLst>
                  <a:ext uri="{0D108BD9-81ED-4DB2-BD59-A6C34878D82A}">
                    <a16:rowId xmlns:a16="http://schemas.microsoft.com/office/drawing/2014/main" val="1777880153"/>
                  </a:ext>
                </a:extLst>
              </a:tr>
            </a:tbl>
          </a:graphicData>
        </a:graphic>
      </p:graphicFrame>
    </p:spTree>
    <p:extLst>
      <p:ext uri="{BB962C8B-B14F-4D97-AF65-F5344CB8AC3E}">
        <p14:creationId xmlns:p14="http://schemas.microsoft.com/office/powerpoint/2010/main" val="23208050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A01907A-BF04-440F-BA0D-49BC962734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pic>
        <p:nvPicPr>
          <p:cNvPr id="15" name="コンテンツ プレースホルダー 14">
            <a:extLst>
              <a:ext uri="{FF2B5EF4-FFF2-40B4-BE49-F238E27FC236}">
                <a16:creationId xmlns:a16="http://schemas.microsoft.com/office/drawing/2014/main" id="{4ABC1EC0-2DB7-0E4E-9482-86EE27BBE28B}"/>
              </a:ext>
            </a:extLst>
          </p:cNvPr>
          <p:cNvPicPr>
            <a:picLocks noGrp="1" noChangeAspect="1"/>
          </p:cNvPicPr>
          <p:nvPr>
            <p:ph idx="1"/>
          </p:nvPr>
        </p:nvPicPr>
        <p:blipFill>
          <a:blip r:embed="rId2"/>
          <a:stretch>
            <a:fillRect/>
          </a:stretch>
        </p:blipFill>
        <p:spPr>
          <a:xfrm>
            <a:off x="3357352" y="531128"/>
            <a:ext cx="5477296" cy="5795744"/>
          </a:xfrm>
        </p:spPr>
      </p:pic>
      <p:sp>
        <p:nvSpPr>
          <p:cNvPr id="2" name="テキスト ボックス 1">
            <a:extLst>
              <a:ext uri="{FF2B5EF4-FFF2-40B4-BE49-F238E27FC236}">
                <a16:creationId xmlns:a16="http://schemas.microsoft.com/office/drawing/2014/main" id="{FD9F0C47-1E79-AA43-946E-0B9C815CE561}"/>
              </a:ext>
            </a:extLst>
          </p:cNvPr>
          <p:cNvSpPr txBox="1"/>
          <p:nvPr/>
        </p:nvSpPr>
        <p:spPr>
          <a:xfrm>
            <a:off x="762000" y="1343891"/>
            <a:ext cx="628698" cy="369332"/>
          </a:xfrm>
          <a:prstGeom prst="rect">
            <a:avLst/>
          </a:prstGeom>
          <a:noFill/>
        </p:spPr>
        <p:txBody>
          <a:bodyPr wrap="none" rtlCol="0">
            <a:spAutoFit/>
          </a:bodyPr>
          <a:lstStyle/>
          <a:p>
            <a:r>
              <a:rPr lang="en-US" altLang="ja-JP" dirty="0"/>
              <a:t>N/A</a:t>
            </a:r>
            <a:endParaRPr kumimoji="1" lang="ja-JP" altLang="en-US"/>
          </a:p>
        </p:txBody>
      </p:sp>
    </p:spTree>
    <p:extLst>
      <p:ext uri="{BB962C8B-B14F-4D97-AF65-F5344CB8AC3E}">
        <p14:creationId xmlns:p14="http://schemas.microsoft.com/office/powerpoint/2010/main" val="417366236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クォータブル">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4467</TotalTime>
  <Words>1184</Words>
  <Application>Microsoft Macintosh PowerPoint</Application>
  <PresentationFormat>ワイド画面</PresentationFormat>
  <Paragraphs>249</Paragraphs>
  <Slides>27</Slides>
  <Notes>13</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27</vt:i4>
      </vt:variant>
    </vt:vector>
  </HeadingPairs>
  <TitlesOfParts>
    <vt:vector size="33" baseType="lpstr">
      <vt:lpstr>ＭＳ Ｐゴシック</vt:lpstr>
      <vt:lpstr>游ゴシック</vt:lpstr>
      <vt:lpstr>Century Gothic</vt:lpstr>
      <vt:lpstr>Wingdings</vt:lpstr>
      <vt:lpstr>Wingdings 2</vt:lpstr>
      <vt:lpstr>クォータブル</vt:lpstr>
      <vt:lpstr>Integrated Exercise for Software I  </vt:lpstr>
      <vt:lpstr>Project outline</vt:lpstr>
      <vt:lpstr>Team Member</vt:lpstr>
      <vt:lpstr>System Introduction</vt:lpstr>
      <vt:lpstr>Development Environment</vt:lpstr>
      <vt:lpstr>Product 成果物</vt:lpstr>
      <vt:lpstr>Explanation of Algorithm</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Outline by flow chart</vt:lpstr>
      <vt:lpstr> Source Code</vt:lpstr>
      <vt:lpstr>Demonstration</vt:lpstr>
      <vt:lpstr>テストコード</vt:lpstr>
      <vt:lpstr>PowerPoint プレゼンテーション</vt:lpstr>
      <vt:lpstr>Test Data N/A</vt:lpstr>
      <vt:lpstr>Member’s Role and Contribution</vt:lpstr>
      <vt:lpstr>Consideration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ソフトウェア総合演習</dc:title>
  <dc:creator>永田智視</dc:creator>
  <cp:lastModifiedBy>永田智視</cp:lastModifiedBy>
  <cp:revision>83</cp:revision>
  <dcterms:created xsi:type="dcterms:W3CDTF">2019-06-12T01:23:32Z</dcterms:created>
  <dcterms:modified xsi:type="dcterms:W3CDTF">2019-07-31T01:14:44Z</dcterms:modified>
</cp:coreProperties>
</file>