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07C2C1F-0D31-4CBD-AA3D-53FC3578B3E4}">
  <a:tblStyle styleId="{407C2C1F-0D31-4CBD-AA3D-53FC3578B3E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5bfe13803f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5bfe13803f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bfeb9204e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5bfeb9204e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5bfe13803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5bfe13803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5bfe13803f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5bfe13803f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bfeb9204e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bfeb9204e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5bfeb9204e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5bfeb9204e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5bfeb9204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5bfeb9204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5bfeb9204e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5bfeb9204e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5bfeb9204e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5bfeb9204e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5bfeb9204e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5bfeb9204e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bfeb9204e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bfeb9204e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5bfeb9204e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5bfeb9204e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5bfeb9204e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5bfeb9204e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5bfeb9204e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5bfeb9204e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5bfeb9204e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5bfeb9204e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5bfeb9204e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5bfeb9204e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5bfeb9204e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5bfeb9204e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5bfeb9204e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5bfeb9204e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5bfeb9204e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5bfeb9204e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5bfeb9204e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5bfeb9204e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5bfeb9204e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5bfeb9204e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bfe13803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bfe13803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5bfeb9204e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5bfeb9204e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5bfeb9204e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5bfeb9204e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5bfeb9204e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5bfeb9204e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5bfeb9204e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5bfeb9204e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5bfeb9204e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5bfeb9204e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5bfeb9204e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5bfeb9204e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5bfeb9204e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5bfeb9204e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5bfeb9204e_0_4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5bfeb9204e_0_4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5bfeb9204e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5bfeb9204e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5bfeb9204e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5bfeb9204e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bfeb9204e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bfeb9204e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5bfeb9204e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5bfeb9204e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5bfeb9204e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5bfeb9204e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5bfeb9204e_0_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5bfeb9204e_0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5bfeb9204e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5bfeb9204e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5bfeb9204e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5bfeb9204e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5bfeb9204e_0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5bfeb9204e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5bfeb9204e_0_4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5bfeb9204e_0_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5bfeb9204e_0_4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5bfeb9204e_0_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5bfeb9204e_0_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5bfeb9204e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5bfeb9204e_0_3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5bfeb9204e_0_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bfeb9204e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bfeb9204e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5bfeb9204e_0_4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5bfeb9204e_0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5bfeb9204e_0_4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5bfeb9204e_0_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5bfeb9204e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5bfeb9204e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5bfeb9204e_0_4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5bfeb9204e_0_4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5bfeb9204e_0_4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5bfeb9204e_0_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5bfeb9204e_0_4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5bfeb9204e_0_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5bfeb9204e_0_4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5bfeb9204e_0_4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bfe13803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5bfe13803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bfe13803f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bfe13803f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bfe13803f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5bfe13803f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bfe13803f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bfe13803f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Relationship Id="rId4" Type="http://schemas.openxmlformats.org/officeDocument/2006/relationships/hyperlink" Target="https://ja.wikipedia.org/wiki/%E3%83%80%E3%82%A4%E3%82%AF%E3%82%B9%E3%83%88%E3%83%A9%E6%B3%95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Relationship Id="rId4" Type="http://schemas.openxmlformats.org/officeDocument/2006/relationships/image" Target="../media/image2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5.png"/><Relationship Id="rId4" Type="http://schemas.openxmlformats.org/officeDocument/2006/relationships/image" Target="../media/image8.png"/><Relationship Id="rId5" Type="http://schemas.openxmlformats.org/officeDocument/2006/relationships/image" Target="../media/image1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ie03-aizu-2019/ie03project-team_tower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1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3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4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1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708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4800"/>
              <a:t>ソフトウェア総合演習I</a:t>
            </a:r>
            <a:endParaRPr b="1" sz="4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4800"/>
              <a:t>中間レビュー</a:t>
            </a:r>
            <a:endParaRPr b="1" sz="48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3600">
                <a:solidFill>
                  <a:schemeClr val="dk1"/>
                </a:solidFill>
              </a:rPr>
              <a:t>team_tower</a:t>
            </a:r>
            <a:endParaRPr b="1" sz="3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3600">
                <a:solidFill>
                  <a:schemeClr val="dk1"/>
                </a:solidFill>
              </a:rPr>
              <a:t>s1250125 Takahisa Watanabe</a:t>
            </a:r>
            <a:endParaRPr b="1" sz="3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ja" sz="3600">
                <a:solidFill>
                  <a:schemeClr val="dk1"/>
                </a:solidFill>
              </a:rPr>
              <a:t>s1250183 Yuki Homma</a:t>
            </a:r>
            <a:endParaRPr b="1" sz="3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025" y="829483"/>
            <a:ext cx="8806599" cy="4268741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2"/>
          <p:cNvSpPr txBox="1"/>
          <p:nvPr>
            <p:ph type="title"/>
          </p:nvPr>
        </p:nvSpPr>
        <p:spPr>
          <a:xfrm>
            <a:off x="311700" y="14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3000"/>
              <a:t>-&gt; </a:t>
            </a:r>
            <a:r>
              <a:rPr b="1" lang="ja" sz="3000"/>
              <a:t>開発状況</a:t>
            </a:r>
            <a:endParaRPr b="1" sz="3000"/>
          </a:p>
        </p:txBody>
      </p:sp>
      <p:sp>
        <p:nvSpPr>
          <p:cNvPr id="169" name="Google Shape;169;p22"/>
          <p:cNvSpPr txBox="1"/>
          <p:nvPr>
            <p:ph idx="1" type="body"/>
          </p:nvPr>
        </p:nvSpPr>
        <p:spPr>
          <a:xfrm>
            <a:off x="1895700" y="240025"/>
            <a:ext cx="7248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ja" sz="2400">
                <a:solidFill>
                  <a:srgbClr val="000000"/>
                </a:solidFill>
              </a:rPr>
              <a:t>       </a:t>
            </a:r>
            <a:r>
              <a:rPr b="1" lang="ja" sz="2400" u="sng">
                <a:solidFill>
                  <a:srgbClr val="000000"/>
                </a:solidFill>
              </a:rPr>
              <a:t>小課題1 交差地点の検出　</a:t>
            </a:r>
            <a:r>
              <a:rPr b="1" lang="ja" sz="2400" u="sng">
                <a:solidFill>
                  <a:srgbClr val="000000"/>
                </a:solidFill>
              </a:rPr>
              <a:t>ソースコード</a:t>
            </a:r>
            <a:r>
              <a:rPr b="1" lang="ja" sz="2400">
                <a:solidFill>
                  <a:srgbClr val="000000"/>
                </a:solidFill>
              </a:rPr>
              <a:t> </a:t>
            </a:r>
            <a:endParaRPr b="1" sz="2400">
              <a:solidFill>
                <a:srgbClr val="000000"/>
              </a:solidFill>
            </a:endParaRPr>
          </a:p>
        </p:txBody>
      </p:sp>
      <p:cxnSp>
        <p:nvCxnSpPr>
          <p:cNvPr id="170" name="Google Shape;170;p22"/>
          <p:cNvCxnSpPr/>
          <p:nvPr/>
        </p:nvCxnSpPr>
        <p:spPr>
          <a:xfrm>
            <a:off x="5275150" y="2262175"/>
            <a:ext cx="3093600" cy="2228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" name="Google Shape;171;p22"/>
          <p:cNvCxnSpPr/>
          <p:nvPr/>
        </p:nvCxnSpPr>
        <p:spPr>
          <a:xfrm flipH="1" rot="10800000">
            <a:off x="5228125" y="2685350"/>
            <a:ext cx="3093600" cy="1617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2" name="Google Shape;172;p22"/>
          <p:cNvSpPr/>
          <p:nvPr/>
        </p:nvSpPr>
        <p:spPr>
          <a:xfrm>
            <a:off x="6798450" y="3319325"/>
            <a:ext cx="188100" cy="197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2"/>
          <p:cNvSpPr/>
          <p:nvPr/>
        </p:nvSpPr>
        <p:spPr>
          <a:xfrm>
            <a:off x="5152900" y="4180350"/>
            <a:ext cx="188100" cy="197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2"/>
          <p:cNvSpPr/>
          <p:nvPr/>
        </p:nvSpPr>
        <p:spPr>
          <a:xfrm>
            <a:off x="5152900" y="2160625"/>
            <a:ext cx="188100" cy="197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2"/>
          <p:cNvSpPr/>
          <p:nvPr/>
        </p:nvSpPr>
        <p:spPr>
          <a:xfrm>
            <a:off x="8278625" y="4377750"/>
            <a:ext cx="188100" cy="197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2"/>
          <p:cNvSpPr/>
          <p:nvPr/>
        </p:nvSpPr>
        <p:spPr>
          <a:xfrm>
            <a:off x="8224175" y="2571750"/>
            <a:ext cx="188100" cy="197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2"/>
          <p:cNvSpPr txBox="1"/>
          <p:nvPr/>
        </p:nvSpPr>
        <p:spPr>
          <a:xfrm>
            <a:off x="4593400" y="4490875"/>
            <a:ext cx="13071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800"/>
              <a:t>(p1X, p1Y)</a:t>
            </a:r>
            <a:endParaRPr b="1" sz="1800"/>
          </a:p>
        </p:txBody>
      </p:sp>
      <p:sp>
        <p:nvSpPr>
          <p:cNvPr id="178" name="Google Shape;178;p22"/>
          <p:cNvSpPr txBox="1"/>
          <p:nvPr/>
        </p:nvSpPr>
        <p:spPr>
          <a:xfrm>
            <a:off x="4413650" y="2542138"/>
            <a:ext cx="13071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800"/>
              <a:t>(p2X, p2Y)</a:t>
            </a:r>
            <a:endParaRPr b="1" sz="1800"/>
          </a:p>
        </p:txBody>
      </p:sp>
      <p:sp>
        <p:nvSpPr>
          <p:cNvPr id="179" name="Google Shape;179;p22"/>
          <p:cNvSpPr txBox="1"/>
          <p:nvPr/>
        </p:nvSpPr>
        <p:spPr>
          <a:xfrm>
            <a:off x="7595750" y="2066575"/>
            <a:ext cx="13071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800"/>
              <a:t>(q1X, q1Y)</a:t>
            </a:r>
            <a:endParaRPr b="1" sz="1800"/>
          </a:p>
        </p:txBody>
      </p:sp>
      <p:sp>
        <p:nvSpPr>
          <p:cNvPr id="180" name="Google Shape;180;p22"/>
          <p:cNvSpPr txBox="1"/>
          <p:nvPr/>
        </p:nvSpPr>
        <p:spPr>
          <a:xfrm>
            <a:off x="7719125" y="4565850"/>
            <a:ext cx="13071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800"/>
              <a:t>(q2X, q2Y)</a:t>
            </a:r>
            <a:endParaRPr b="1" sz="1800"/>
          </a:p>
        </p:txBody>
      </p:sp>
      <p:sp>
        <p:nvSpPr>
          <p:cNvPr id="181" name="Google Shape;181;p22"/>
          <p:cNvSpPr txBox="1"/>
          <p:nvPr/>
        </p:nvSpPr>
        <p:spPr>
          <a:xfrm rot="-1996493">
            <a:off x="6023644" y="3409401"/>
            <a:ext cx="332995" cy="38541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/>
              <a:t>A</a:t>
            </a:r>
            <a:endParaRPr b="1"/>
          </a:p>
        </p:txBody>
      </p:sp>
      <p:sp>
        <p:nvSpPr>
          <p:cNvPr id="182" name="Google Shape;182;p22"/>
          <p:cNvSpPr txBox="1"/>
          <p:nvPr/>
        </p:nvSpPr>
        <p:spPr>
          <a:xfrm rot="2056631">
            <a:off x="6448801" y="2829477"/>
            <a:ext cx="332921" cy="3854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/>
              <a:t>B</a:t>
            </a:r>
            <a:endParaRPr b="1"/>
          </a:p>
        </p:txBody>
      </p:sp>
      <p:sp>
        <p:nvSpPr>
          <p:cNvPr id="183" name="Google Shape;183;p22"/>
          <p:cNvSpPr/>
          <p:nvPr/>
        </p:nvSpPr>
        <p:spPr>
          <a:xfrm>
            <a:off x="860825" y="2310825"/>
            <a:ext cx="2108400" cy="1691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/>
              <a:t>小課題2 </a:t>
            </a:r>
            <a:r>
              <a:rPr b="1" lang="ja"/>
              <a:t>交差地点の列挙</a:t>
            </a:r>
            <a:endParaRPr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4"/>
          <p:cNvSpPr txBox="1"/>
          <p:nvPr>
            <p:ph idx="1" type="body"/>
          </p:nvPr>
        </p:nvSpPr>
        <p:spPr>
          <a:xfrm>
            <a:off x="3610975" y="218350"/>
            <a:ext cx="3585900" cy="55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ja" sz="2400" u="sng">
                <a:solidFill>
                  <a:srgbClr val="000000"/>
                </a:solidFill>
              </a:rPr>
              <a:t>小課題2 </a:t>
            </a:r>
            <a:r>
              <a:rPr b="1" lang="ja" sz="2400" u="sng">
                <a:solidFill>
                  <a:srgbClr val="000000"/>
                </a:solidFill>
              </a:rPr>
              <a:t>交差地点の列挙</a:t>
            </a:r>
            <a:endParaRPr b="1" sz="2400" u="sng">
              <a:solidFill>
                <a:srgbClr val="000000"/>
              </a:solidFill>
            </a:endParaRPr>
          </a:p>
        </p:txBody>
      </p:sp>
      <p:sp>
        <p:nvSpPr>
          <p:cNvPr id="194" name="Google Shape;194;p24"/>
          <p:cNvSpPr txBox="1"/>
          <p:nvPr/>
        </p:nvSpPr>
        <p:spPr>
          <a:xfrm>
            <a:off x="513350" y="775150"/>
            <a:ext cx="3492900" cy="6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3000"/>
              <a:t>→　</a:t>
            </a:r>
            <a:r>
              <a:rPr b="1" lang="ja" sz="3000" u="sng">
                <a:solidFill>
                  <a:srgbClr val="FF0000"/>
                </a:solidFill>
              </a:rPr>
              <a:t>小課題1の拡張</a:t>
            </a:r>
            <a:endParaRPr b="1" sz="3000" u="sng">
              <a:solidFill>
                <a:srgbClr val="FF0000"/>
              </a:solidFill>
            </a:endParaRPr>
          </a:p>
        </p:txBody>
      </p:sp>
      <p:pic>
        <p:nvPicPr>
          <p:cNvPr id="195" name="Google Shape;19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14125"/>
            <a:ext cx="9144000" cy="3301691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4"/>
          <p:cNvSpPr/>
          <p:nvPr/>
        </p:nvSpPr>
        <p:spPr>
          <a:xfrm>
            <a:off x="513350" y="2707625"/>
            <a:ext cx="6502200" cy="5568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4"/>
          <p:cNvSpPr txBox="1"/>
          <p:nvPr>
            <p:ph type="title"/>
          </p:nvPr>
        </p:nvSpPr>
        <p:spPr>
          <a:xfrm>
            <a:off x="311700" y="144025"/>
            <a:ext cx="3442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3000"/>
              <a:t>-&gt; 開発状況</a:t>
            </a:r>
            <a:endParaRPr b="1" sz="3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5"/>
          <p:cNvSpPr txBox="1"/>
          <p:nvPr/>
        </p:nvSpPr>
        <p:spPr>
          <a:xfrm>
            <a:off x="513350" y="775150"/>
            <a:ext cx="3492900" cy="6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3000"/>
              <a:t>→　</a:t>
            </a:r>
            <a:r>
              <a:rPr b="1" lang="ja" sz="3000" u="sng">
                <a:solidFill>
                  <a:srgbClr val="FF0000"/>
                </a:solidFill>
              </a:rPr>
              <a:t>小課題1の拡張</a:t>
            </a:r>
            <a:endParaRPr b="1" sz="3000" u="sng">
              <a:solidFill>
                <a:srgbClr val="FF0000"/>
              </a:solidFill>
            </a:endParaRPr>
          </a:p>
        </p:txBody>
      </p:sp>
      <p:pic>
        <p:nvPicPr>
          <p:cNvPr id="203" name="Google Shape;203;p25"/>
          <p:cNvPicPr preferRelativeResize="0"/>
          <p:nvPr/>
        </p:nvPicPr>
        <p:blipFill rotWithShape="1">
          <a:blip r:embed="rId3">
            <a:alphaModFix/>
          </a:blip>
          <a:srcRect b="0" l="0" r="15282" t="0"/>
          <a:stretch/>
        </p:blipFill>
        <p:spPr>
          <a:xfrm>
            <a:off x="301963" y="1350950"/>
            <a:ext cx="6052176" cy="3667125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04" name="Google Shape;204;p25"/>
          <p:cNvSpPr/>
          <p:nvPr/>
        </p:nvSpPr>
        <p:spPr>
          <a:xfrm>
            <a:off x="513350" y="2894625"/>
            <a:ext cx="5747400" cy="4128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5"/>
          <p:cNvSpPr/>
          <p:nvPr/>
        </p:nvSpPr>
        <p:spPr>
          <a:xfrm>
            <a:off x="363800" y="1556500"/>
            <a:ext cx="2364000" cy="4128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5"/>
          <p:cNvSpPr txBox="1"/>
          <p:nvPr/>
        </p:nvSpPr>
        <p:spPr>
          <a:xfrm>
            <a:off x="3422300" y="1350950"/>
            <a:ext cx="5797800" cy="14430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3000">
                <a:solidFill>
                  <a:srgbClr val="FF0000"/>
                </a:solidFill>
              </a:rPr>
              <a:t>入力された全ての線分の組み合わせにおいて、交差地点を探し出す！</a:t>
            </a:r>
            <a:endParaRPr b="1" sz="3000">
              <a:solidFill>
                <a:srgbClr val="FF0000"/>
              </a:solidFill>
            </a:endParaRPr>
          </a:p>
        </p:txBody>
      </p:sp>
      <p:sp>
        <p:nvSpPr>
          <p:cNvPr id="207" name="Google Shape;207;p25"/>
          <p:cNvSpPr txBox="1"/>
          <p:nvPr>
            <p:ph idx="1" type="body"/>
          </p:nvPr>
        </p:nvSpPr>
        <p:spPr>
          <a:xfrm>
            <a:off x="3610975" y="218350"/>
            <a:ext cx="3585900" cy="55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ja" sz="2400" u="sng">
                <a:solidFill>
                  <a:srgbClr val="000000"/>
                </a:solidFill>
              </a:rPr>
              <a:t>小課題2 交差地点の列挙</a:t>
            </a:r>
            <a:endParaRPr b="1" sz="2400" u="sng">
              <a:solidFill>
                <a:srgbClr val="000000"/>
              </a:solidFill>
            </a:endParaRPr>
          </a:p>
        </p:txBody>
      </p:sp>
      <p:sp>
        <p:nvSpPr>
          <p:cNvPr id="208" name="Google Shape;208;p25"/>
          <p:cNvSpPr txBox="1"/>
          <p:nvPr>
            <p:ph type="title"/>
          </p:nvPr>
        </p:nvSpPr>
        <p:spPr>
          <a:xfrm>
            <a:off x="311700" y="144025"/>
            <a:ext cx="3442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3000"/>
              <a:t>-&gt; 開発状況</a:t>
            </a:r>
            <a:endParaRPr b="1" sz="3000"/>
          </a:p>
        </p:txBody>
      </p:sp>
      <p:sp>
        <p:nvSpPr>
          <p:cNvPr id="209" name="Google Shape;209;p25"/>
          <p:cNvSpPr txBox="1"/>
          <p:nvPr/>
        </p:nvSpPr>
        <p:spPr>
          <a:xfrm>
            <a:off x="100650" y="1038850"/>
            <a:ext cx="6543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0000"/>
                </a:solidFill>
              </a:rPr>
              <a:t>main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/>
              <a:t>小課題3 </a:t>
            </a:r>
            <a:r>
              <a:rPr b="1" lang="ja"/>
              <a:t>最短経路の距離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/>
              <a:t>小課題4 最短経路　　　</a:t>
            </a:r>
            <a:endParaRPr b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7"/>
          <p:cNvSpPr txBox="1"/>
          <p:nvPr>
            <p:ph type="title"/>
          </p:nvPr>
        </p:nvSpPr>
        <p:spPr>
          <a:xfrm>
            <a:off x="311700" y="14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3000"/>
              <a:t>-&gt; 開発状況</a:t>
            </a:r>
            <a:endParaRPr b="1" sz="3000"/>
          </a:p>
        </p:txBody>
      </p:sp>
      <p:sp>
        <p:nvSpPr>
          <p:cNvPr id="220" name="Google Shape;220;p27"/>
          <p:cNvSpPr txBox="1"/>
          <p:nvPr>
            <p:ph idx="1" type="body"/>
          </p:nvPr>
        </p:nvSpPr>
        <p:spPr>
          <a:xfrm>
            <a:off x="1895700" y="240025"/>
            <a:ext cx="72483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ja" sz="2400">
                <a:solidFill>
                  <a:srgbClr val="000000"/>
                </a:solidFill>
              </a:rPr>
              <a:t>       </a:t>
            </a:r>
            <a:r>
              <a:rPr b="1" lang="ja" sz="2400" u="sng">
                <a:solidFill>
                  <a:srgbClr val="000000"/>
                </a:solidFill>
              </a:rPr>
              <a:t>小課題3,4 最短経路の距離　</a:t>
            </a:r>
            <a:r>
              <a:rPr b="1" lang="ja" sz="2400" u="sng">
                <a:solidFill>
                  <a:srgbClr val="000000"/>
                </a:solidFill>
              </a:rPr>
              <a:t>アルゴリズム</a:t>
            </a:r>
            <a:r>
              <a:rPr b="1" lang="ja" sz="2400">
                <a:solidFill>
                  <a:srgbClr val="000000"/>
                </a:solidFill>
              </a:rPr>
              <a:t> </a:t>
            </a:r>
            <a:endParaRPr b="1" sz="2400">
              <a:solidFill>
                <a:srgbClr val="000000"/>
              </a:solidFill>
            </a:endParaRPr>
          </a:p>
        </p:txBody>
      </p:sp>
      <p:sp>
        <p:nvSpPr>
          <p:cNvPr id="221" name="Google Shape;221;p27"/>
          <p:cNvSpPr txBox="1"/>
          <p:nvPr/>
        </p:nvSpPr>
        <p:spPr>
          <a:xfrm>
            <a:off x="230425" y="817000"/>
            <a:ext cx="3415800" cy="6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3600">
                <a:solidFill>
                  <a:srgbClr val="FF0000"/>
                </a:solidFill>
              </a:rPr>
              <a:t>ダイクストラ法</a:t>
            </a:r>
            <a:endParaRPr b="1" sz="3600">
              <a:solidFill>
                <a:srgbClr val="FF0000"/>
              </a:solidFill>
            </a:endParaRPr>
          </a:p>
        </p:txBody>
      </p:sp>
      <p:sp>
        <p:nvSpPr>
          <p:cNvPr id="222" name="Google Shape;222;p27"/>
          <p:cNvSpPr txBox="1"/>
          <p:nvPr/>
        </p:nvSpPr>
        <p:spPr>
          <a:xfrm>
            <a:off x="947850" y="1314725"/>
            <a:ext cx="7248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2400"/>
              <a:t>グラフの2頂点間の最短経路を求めるアルゴリズム</a:t>
            </a:r>
            <a:endParaRPr b="1" sz="2400"/>
          </a:p>
        </p:txBody>
      </p:sp>
      <p:sp>
        <p:nvSpPr>
          <p:cNvPr id="223" name="Google Shape;223;p27"/>
          <p:cNvSpPr txBox="1"/>
          <p:nvPr/>
        </p:nvSpPr>
        <p:spPr>
          <a:xfrm>
            <a:off x="3194650" y="3906875"/>
            <a:ext cx="6033300" cy="7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4" name="Google Shape;22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87431"/>
            <a:ext cx="9144000" cy="3095037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7"/>
          <p:cNvSpPr txBox="1"/>
          <p:nvPr/>
        </p:nvSpPr>
        <p:spPr>
          <a:xfrm>
            <a:off x="3110700" y="4287300"/>
            <a:ext cx="60333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/>
              <a:t>Wikipedia</a:t>
            </a:r>
            <a:r>
              <a:rPr lang="ja" sz="1200"/>
              <a:t>より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 u="sng">
                <a:solidFill>
                  <a:schemeClr val="hlink"/>
                </a:solidFill>
                <a:hlinkClick r:id="rId4"/>
              </a:rPr>
              <a:t>https://ja.wikipedia.org/wiki/%E3%83%80%E3%82%A4%E3%82%AF%E3%82%B9%E3%83%88%E3%83%A9%E6%B3%95</a:t>
            </a:r>
            <a:endParaRPr sz="1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8"/>
          <p:cNvSpPr txBox="1"/>
          <p:nvPr>
            <p:ph type="title"/>
          </p:nvPr>
        </p:nvSpPr>
        <p:spPr>
          <a:xfrm>
            <a:off x="311700" y="14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3000"/>
              <a:t>-&gt; 開発状況</a:t>
            </a:r>
            <a:endParaRPr b="1" sz="3000"/>
          </a:p>
        </p:txBody>
      </p:sp>
      <p:sp>
        <p:nvSpPr>
          <p:cNvPr id="231" name="Google Shape;231;p28"/>
          <p:cNvSpPr txBox="1"/>
          <p:nvPr>
            <p:ph idx="1" type="body"/>
          </p:nvPr>
        </p:nvSpPr>
        <p:spPr>
          <a:xfrm>
            <a:off x="1895700" y="240025"/>
            <a:ext cx="72483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ja" sz="2400">
                <a:solidFill>
                  <a:srgbClr val="000000"/>
                </a:solidFill>
              </a:rPr>
              <a:t>       </a:t>
            </a:r>
            <a:r>
              <a:rPr b="1" lang="ja" sz="2400" u="sng">
                <a:solidFill>
                  <a:srgbClr val="000000"/>
                </a:solidFill>
              </a:rPr>
              <a:t>小課題3,4 </a:t>
            </a:r>
            <a:r>
              <a:rPr b="1" lang="ja" sz="2400" u="sng">
                <a:solidFill>
                  <a:srgbClr val="000000"/>
                </a:solidFill>
              </a:rPr>
              <a:t>最短経路の距離</a:t>
            </a:r>
            <a:r>
              <a:rPr b="1" lang="ja" sz="2400" u="sng">
                <a:solidFill>
                  <a:srgbClr val="000000"/>
                </a:solidFill>
              </a:rPr>
              <a:t>　</a:t>
            </a:r>
            <a:r>
              <a:rPr b="1" lang="ja" sz="2400" u="sng">
                <a:solidFill>
                  <a:srgbClr val="000000"/>
                </a:solidFill>
              </a:rPr>
              <a:t>データ構造</a:t>
            </a:r>
            <a:r>
              <a:rPr b="1" lang="ja" sz="2400">
                <a:solidFill>
                  <a:srgbClr val="000000"/>
                </a:solidFill>
              </a:rPr>
              <a:t> </a:t>
            </a:r>
            <a:endParaRPr b="1" sz="2400">
              <a:solidFill>
                <a:srgbClr val="000000"/>
              </a:solidFill>
            </a:endParaRPr>
          </a:p>
        </p:txBody>
      </p:sp>
      <p:pic>
        <p:nvPicPr>
          <p:cNvPr id="232" name="Google Shape;23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975" y="869125"/>
            <a:ext cx="7638050" cy="3923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3" name="Google Shape;233;p28"/>
          <p:cNvCxnSpPr/>
          <p:nvPr/>
        </p:nvCxnSpPr>
        <p:spPr>
          <a:xfrm>
            <a:off x="1696825" y="3200700"/>
            <a:ext cx="3037500" cy="105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4" name="Google Shape;234;p28"/>
          <p:cNvCxnSpPr/>
          <p:nvPr/>
        </p:nvCxnSpPr>
        <p:spPr>
          <a:xfrm>
            <a:off x="1696825" y="3541650"/>
            <a:ext cx="3791700" cy="15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5" name="Google Shape;235;p28"/>
          <p:cNvCxnSpPr/>
          <p:nvPr/>
        </p:nvCxnSpPr>
        <p:spPr>
          <a:xfrm>
            <a:off x="1696825" y="3887400"/>
            <a:ext cx="6410100" cy="45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6" name="Google Shape;236;p28"/>
          <p:cNvSpPr/>
          <p:nvPr/>
        </p:nvSpPr>
        <p:spPr>
          <a:xfrm>
            <a:off x="4734325" y="1825513"/>
            <a:ext cx="4152900" cy="953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2400"/>
              <a:t>座標構造体をノードとする</a:t>
            </a:r>
            <a:endParaRPr b="1"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9"/>
          <p:cNvSpPr txBox="1"/>
          <p:nvPr>
            <p:ph type="title"/>
          </p:nvPr>
        </p:nvSpPr>
        <p:spPr>
          <a:xfrm>
            <a:off x="311700" y="14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3000"/>
              <a:t>-&gt; 開発状況</a:t>
            </a:r>
            <a:endParaRPr b="1" sz="3000"/>
          </a:p>
        </p:txBody>
      </p:sp>
      <p:sp>
        <p:nvSpPr>
          <p:cNvPr id="242" name="Google Shape;242;p29"/>
          <p:cNvSpPr txBox="1"/>
          <p:nvPr>
            <p:ph idx="1" type="body"/>
          </p:nvPr>
        </p:nvSpPr>
        <p:spPr>
          <a:xfrm>
            <a:off x="1895700" y="240025"/>
            <a:ext cx="72483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ja" sz="2400">
                <a:solidFill>
                  <a:srgbClr val="000000"/>
                </a:solidFill>
              </a:rPr>
              <a:t>       </a:t>
            </a:r>
            <a:r>
              <a:rPr b="1" lang="ja" sz="2400" u="sng">
                <a:solidFill>
                  <a:srgbClr val="000000"/>
                </a:solidFill>
              </a:rPr>
              <a:t>小課題3,4 最短経路の距離　データ構造</a:t>
            </a:r>
            <a:r>
              <a:rPr b="1" lang="ja" sz="2400">
                <a:solidFill>
                  <a:srgbClr val="000000"/>
                </a:solidFill>
              </a:rPr>
              <a:t> </a:t>
            </a:r>
            <a:endParaRPr b="1" sz="2400">
              <a:solidFill>
                <a:srgbClr val="000000"/>
              </a:solidFill>
            </a:endParaRPr>
          </a:p>
        </p:txBody>
      </p:sp>
      <p:sp>
        <p:nvSpPr>
          <p:cNvPr id="243" name="Google Shape;243;p29"/>
          <p:cNvSpPr/>
          <p:nvPr/>
        </p:nvSpPr>
        <p:spPr>
          <a:xfrm>
            <a:off x="152400" y="682200"/>
            <a:ext cx="2301600" cy="3936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2400">
                <a:solidFill>
                  <a:srgbClr val="FF0000"/>
                </a:solidFill>
              </a:rPr>
              <a:t>隣接行列</a:t>
            </a:r>
            <a:endParaRPr b="1" sz="2400">
              <a:solidFill>
                <a:srgbClr val="FF0000"/>
              </a:solidFill>
            </a:endParaRPr>
          </a:p>
        </p:txBody>
      </p:sp>
      <p:pic>
        <p:nvPicPr>
          <p:cNvPr id="244" name="Google Shape;244;p29"/>
          <p:cNvPicPr preferRelativeResize="0"/>
          <p:nvPr/>
        </p:nvPicPr>
        <p:blipFill rotWithShape="1">
          <a:blip r:embed="rId3">
            <a:alphaModFix/>
          </a:blip>
          <a:srcRect b="0" l="0" r="58667" t="0"/>
          <a:stretch/>
        </p:blipFill>
        <p:spPr>
          <a:xfrm>
            <a:off x="2679700" y="716725"/>
            <a:ext cx="3177025" cy="393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45" name="Google Shape;24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825" y="1434725"/>
            <a:ext cx="3937011" cy="330750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46" name="Google Shape;246;p29"/>
          <p:cNvGraphicFramePr/>
          <p:nvPr/>
        </p:nvGraphicFramePr>
        <p:xfrm>
          <a:off x="4274913" y="1119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{407C2C1F-0D31-4CBD-AA3D-53FC3578B3E4}</a:tableStyleId>
              </a:tblPr>
              <a:tblGrid>
                <a:gridCol w="463350"/>
                <a:gridCol w="463350"/>
                <a:gridCol w="463350"/>
                <a:gridCol w="463350"/>
                <a:gridCol w="463350"/>
                <a:gridCol w="463350"/>
                <a:gridCol w="463350"/>
                <a:gridCol w="463350"/>
                <a:gridCol w="463350"/>
                <a:gridCol w="463350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2</a:t>
                      </a:r>
                      <a:endParaRPr/>
                    </a:p>
                  </a:txBody>
                  <a:tcPr marT="91425" marB="91425" marR="91425" marL="91425"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3</a:t>
                      </a:r>
                      <a:endParaRPr/>
                    </a:p>
                  </a:txBody>
                  <a:tcPr marT="91425" marB="91425" marR="91425" marL="91425"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4</a:t>
                      </a:r>
                      <a:endParaRPr/>
                    </a:p>
                  </a:txBody>
                  <a:tcPr marT="91425" marB="91425" marR="91425" marL="91425"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5</a:t>
                      </a:r>
                      <a:endParaRPr/>
                    </a:p>
                  </a:txBody>
                  <a:tcPr marT="91425" marB="91425" marR="91425" marL="91425"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6</a:t>
                      </a:r>
                      <a:endParaRPr/>
                    </a:p>
                  </a:txBody>
                  <a:tcPr marT="91425" marB="91425" marR="91425" marL="91425"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7</a:t>
                      </a:r>
                      <a:endParaRPr/>
                    </a:p>
                  </a:txBody>
                  <a:tcPr marT="91425" marB="91425" marR="91425" marL="91425"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8</a:t>
                      </a:r>
                      <a:endParaRPr/>
                    </a:p>
                  </a:txBody>
                  <a:tcPr marT="91425" marB="91425" marR="91425" marL="91425"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9</a:t>
                      </a:r>
                      <a:endParaRPr/>
                    </a:p>
                  </a:txBody>
                  <a:tcPr marT="91425" marB="91425" marR="91425" marL="91425"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4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1</a:t>
                      </a:r>
                      <a:endParaRPr/>
                    </a:p>
                  </a:txBody>
                  <a:tcPr marT="91425" marB="91425" marR="91425" marL="91425"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-1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-1</a:t>
                      </a:r>
                      <a:endParaRPr/>
                    </a:p>
                  </a:txBody>
                  <a:tcPr marT="91425" marB="91425" marR="91425" marL="91425"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-1</a:t>
                      </a:r>
                      <a:endParaRPr/>
                    </a:p>
                  </a:txBody>
                  <a:tcPr marT="91425" marB="91425" marR="91425" marL="91425"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-1</a:t>
                      </a:r>
                      <a:endParaRPr/>
                    </a:p>
                  </a:txBody>
                  <a:tcPr marT="91425" marB="91425" marR="91425" marL="91425"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-1</a:t>
                      </a:r>
                      <a:endParaRPr/>
                    </a:p>
                  </a:txBody>
                  <a:tcPr marT="91425" marB="91425" marR="91425" marL="91425"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>
                          <a:solidFill>
                            <a:schemeClr val="dk1"/>
                          </a:solidFill>
                        </a:rPr>
                        <a:t>-1</a:t>
                      </a:r>
                      <a:endParaRPr/>
                    </a:p>
                  </a:txBody>
                  <a:tcPr marT="91425" marB="91425" marR="91425" marL="91425"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>
                          <a:solidFill>
                            <a:srgbClr val="FF0000"/>
                          </a:solidFill>
                        </a:rPr>
                        <a:t>w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>
                          <a:solidFill>
                            <a:srgbClr val="FF0000"/>
                          </a:solidFill>
                        </a:rPr>
                        <a:t>w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>
                          <a:solidFill>
                            <a:schemeClr val="dk1"/>
                          </a:solidFill>
                        </a:rPr>
                        <a:t>-1</a:t>
                      </a:r>
                      <a:endParaRPr/>
                    </a:p>
                  </a:txBody>
                  <a:tcPr marT="91425" marB="91425" marR="91425" marL="91425"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64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2</a:t>
                      </a:r>
                      <a:endParaRPr/>
                    </a:p>
                  </a:txBody>
                  <a:tcPr marT="91425" marB="91425" marR="91425" marL="91425"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-1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>
                          <a:solidFill>
                            <a:schemeClr val="dk1"/>
                          </a:solidFill>
                        </a:rPr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>
                          <a:solidFill>
                            <a:srgbClr val="FF0000"/>
                          </a:solidFill>
                        </a:rPr>
                        <a:t>w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>
                          <a:solidFill>
                            <a:schemeClr val="dk1"/>
                          </a:solidFill>
                        </a:rPr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>
                          <a:solidFill>
                            <a:schemeClr val="dk1"/>
                          </a:solidFill>
                        </a:rPr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4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3</a:t>
                      </a:r>
                      <a:endParaRPr/>
                    </a:p>
                  </a:txBody>
                  <a:tcPr marT="91425" marB="91425" marR="91425" marL="91425"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-1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>
                          <a:solidFill>
                            <a:srgbClr val="FF0000"/>
                          </a:solidFill>
                        </a:rPr>
                        <a:t>w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>
                          <a:solidFill>
                            <a:schemeClr val="dk1"/>
                          </a:solidFill>
                        </a:rPr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>
                          <a:solidFill>
                            <a:schemeClr val="dk1"/>
                          </a:solidFill>
                        </a:rPr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>
                          <a:solidFill>
                            <a:schemeClr val="dk1"/>
                          </a:solidFill>
                        </a:rPr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>
                          <a:solidFill>
                            <a:schemeClr val="dk1"/>
                          </a:solidFill>
                        </a:rPr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1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4</a:t>
                      </a:r>
                      <a:endParaRPr/>
                    </a:p>
                  </a:txBody>
                  <a:tcPr marT="91425" marB="91425" marR="91425" marL="91425"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-1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>
                          <a:solidFill>
                            <a:srgbClr val="FF0000"/>
                          </a:solidFill>
                        </a:rPr>
                        <a:t>w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>
                          <a:solidFill>
                            <a:srgbClr val="FF0000"/>
                          </a:solidFill>
                        </a:rPr>
                        <a:t>w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>
                          <a:solidFill>
                            <a:srgbClr val="FF0000"/>
                          </a:solidFill>
                        </a:rPr>
                        <a:t>w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>
                          <a:solidFill>
                            <a:schemeClr val="dk1"/>
                          </a:solidFill>
                        </a:rPr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>
                          <a:solidFill>
                            <a:srgbClr val="FF0000"/>
                          </a:solidFill>
                        </a:rPr>
                        <a:t>w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64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5</a:t>
                      </a:r>
                      <a:endParaRPr/>
                    </a:p>
                  </a:txBody>
                  <a:tcPr marT="91425" marB="91425" marR="91425" marL="91425"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-1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>
                          <a:solidFill>
                            <a:schemeClr val="dk1"/>
                          </a:solidFill>
                        </a:rPr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>
                          <a:solidFill>
                            <a:schemeClr val="dk1"/>
                          </a:solidFill>
                        </a:rPr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>
                          <a:solidFill>
                            <a:srgbClr val="FF0000"/>
                          </a:solidFill>
                        </a:rPr>
                        <a:t>w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>
                          <a:solidFill>
                            <a:srgbClr val="FF0000"/>
                          </a:solidFill>
                        </a:rPr>
                        <a:t>w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64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6</a:t>
                      </a:r>
                      <a:endParaRPr/>
                    </a:p>
                  </a:txBody>
                  <a:tcPr marT="91425" marB="91425" marR="91425" marL="91425"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-1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>
                          <a:solidFill>
                            <a:srgbClr val="FF0000"/>
                          </a:solidFill>
                        </a:rPr>
                        <a:t>w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>
                          <a:solidFill>
                            <a:schemeClr val="dk1"/>
                          </a:solidFill>
                        </a:rPr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>
                          <a:solidFill>
                            <a:schemeClr val="dk1"/>
                          </a:solidFill>
                        </a:rPr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>
                          <a:solidFill>
                            <a:schemeClr val="dk1"/>
                          </a:solidFill>
                        </a:rPr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>
                          <a:solidFill>
                            <a:srgbClr val="FF0000"/>
                          </a:solidFill>
                        </a:rPr>
                        <a:t>w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61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7</a:t>
                      </a:r>
                      <a:endParaRPr/>
                    </a:p>
                  </a:txBody>
                  <a:tcPr marT="91425" marB="91425" marR="91425" marL="91425"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>
                          <a:solidFill>
                            <a:srgbClr val="FF0000"/>
                          </a:solidFill>
                        </a:rPr>
                        <a:t>w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>
                          <a:solidFill>
                            <a:srgbClr val="FF0000"/>
                          </a:solidFill>
                        </a:rPr>
                        <a:t>w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>
                          <a:solidFill>
                            <a:srgbClr val="FF0000"/>
                          </a:solidFill>
                        </a:rPr>
                        <a:t>w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>
                          <a:solidFill>
                            <a:schemeClr val="dk1"/>
                          </a:solidFill>
                        </a:rPr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>
                          <a:solidFill>
                            <a:schemeClr val="dk1"/>
                          </a:solidFill>
                        </a:rPr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>
                          <a:solidFill>
                            <a:srgbClr val="FF0000"/>
                          </a:solidFill>
                        </a:rPr>
                        <a:t>w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>
                          <a:solidFill>
                            <a:schemeClr val="dk1"/>
                          </a:solidFill>
                        </a:rPr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1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8</a:t>
                      </a:r>
                      <a:endParaRPr/>
                    </a:p>
                  </a:txBody>
                  <a:tcPr marT="91425" marB="91425" marR="91425" marL="91425"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>
                          <a:solidFill>
                            <a:srgbClr val="FF0000"/>
                          </a:solidFill>
                        </a:rPr>
                        <a:t>w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>
                          <a:solidFill>
                            <a:srgbClr val="FF0000"/>
                          </a:solidFill>
                        </a:rPr>
                        <a:t>w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>
                          <a:solidFill>
                            <a:schemeClr val="dk1"/>
                          </a:solidFill>
                        </a:rPr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>
                          <a:solidFill>
                            <a:srgbClr val="FF0000"/>
                          </a:solidFill>
                        </a:rPr>
                        <a:t>w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>
                          <a:solidFill>
                            <a:schemeClr val="dk1"/>
                          </a:solidFill>
                        </a:rPr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>
                          <a:solidFill>
                            <a:srgbClr val="FF0000"/>
                          </a:solidFill>
                        </a:rPr>
                        <a:t>w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61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9</a:t>
                      </a:r>
                      <a:endParaRPr/>
                    </a:p>
                  </a:txBody>
                  <a:tcPr marT="91425" marB="91425" marR="91425" marL="91425"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-1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>
                          <a:solidFill>
                            <a:srgbClr val="FF0000"/>
                          </a:solidFill>
                        </a:rPr>
                        <a:t>w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>
                          <a:solidFill>
                            <a:srgbClr val="FF0000"/>
                          </a:solidFill>
                        </a:rPr>
                        <a:t>w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>
                          <a:solidFill>
                            <a:srgbClr val="FF0000"/>
                          </a:solidFill>
                        </a:rPr>
                        <a:t>w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>
                          <a:solidFill>
                            <a:schemeClr val="dk1"/>
                          </a:solidFill>
                        </a:rPr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>
                          <a:solidFill>
                            <a:srgbClr val="FF0000"/>
                          </a:solidFill>
                        </a:rPr>
                        <a:t>w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>
                          <a:solidFill>
                            <a:schemeClr val="dk1"/>
                          </a:solidFill>
                        </a:rPr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247" name="Google Shape;247;p29"/>
          <p:cNvCxnSpPr/>
          <p:nvPr/>
        </p:nvCxnSpPr>
        <p:spPr>
          <a:xfrm flipH="1">
            <a:off x="4438850" y="931850"/>
            <a:ext cx="50400" cy="462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8" name="Google Shape;248;p29"/>
          <p:cNvCxnSpPr/>
          <p:nvPr/>
        </p:nvCxnSpPr>
        <p:spPr>
          <a:xfrm>
            <a:off x="5364975" y="931850"/>
            <a:ext cx="281700" cy="26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9" name="Google Shape;249;p29"/>
          <p:cNvSpPr/>
          <p:nvPr/>
        </p:nvSpPr>
        <p:spPr>
          <a:xfrm>
            <a:off x="4267800" y="1455250"/>
            <a:ext cx="412800" cy="3591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9"/>
          <p:cNvSpPr/>
          <p:nvPr/>
        </p:nvSpPr>
        <p:spPr>
          <a:xfrm>
            <a:off x="4791200" y="1187725"/>
            <a:ext cx="4187400" cy="282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0"/>
          <p:cNvSpPr txBox="1"/>
          <p:nvPr>
            <p:ph type="ctrTitle"/>
          </p:nvPr>
        </p:nvSpPr>
        <p:spPr>
          <a:xfrm>
            <a:off x="422433" y="17813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/>
              <a:t>小課題5 第k</a:t>
            </a:r>
            <a:r>
              <a:rPr b="1" lang="ja"/>
              <a:t>最短路</a:t>
            </a:r>
            <a:r>
              <a:rPr b="1" lang="ja"/>
              <a:t>　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/>
              <a:t>小課題6 複数経路の提案</a:t>
            </a:r>
            <a:r>
              <a:rPr b="1" lang="ja"/>
              <a:t>　　</a:t>
            </a:r>
            <a:endParaRPr b="1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実装中</a:t>
            </a:r>
            <a:endParaRPr/>
          </a:p>
        </p:txBody>
      </p:sp>
      <p:sp>
        <p:nvSpPr>
          <p:cNvPr id="261" name="Google Shape;261;p31"/>
          <p:cNvSpPr txBox="1"/>
          <p:nvPr>
            <p:ph idx="4294967295" type="title"/>
          </p:nvPr>
        </p:nvSpPr>
        <p:spPr>
          <a:xfrm>
            <a:off x="311700" y="14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3000"/>
              <a:t>-&gt; 開発状況</a:t>
            </a:r>
            <a:endParaRPr b="1" sz="3000"/>
          </a:p>
        </p:txBody>
      </p:sp>
      <p:sp>
        <p:nvSpPr>
          <p:cNvPr id="262" name="Google Shape;262;p31"/>
          <p:cNvSpPr txBox="1"/>
          <p:nvPr>
            <p:ph idx="4294967295" type="body"/>
          </p:nvPr>
        </p:nvSpPr>
        <p:spPr>
          <a:xfrm>
            <a:off x="1895700" y="240025"/>
            <a:ext cx="72483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ja" sz="2400">
                <a:solidFill>
                  <a:srgbClr val="000000"/>
                </a:solidFill>
              </a:rPr>
              <a:t>       </a:t>
            </a:r>
            <a:r>
              <a:rPr b="1" lang="ja" sz="2400" u="sng">
                <a:solidFill>
                  <a:srgbClr val="000000"/>
                </a:solidFill>
              </a:rPr>
              <a:t>小課題5,6</a:t>
            </a:r>
            <a:r>
              <a:rPr b="1" lang="ja" sz="2400">
                <a:solidFill>
                  <a:srgbClr val="000000"/>
                </a:solidFill>
              </a:rPr>
              <a:t> </a:t>
            </a:r>
            <a:endParaRPr b="1"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558800" lvl="0" marL="457200" rtl="0" algn="ctr">
              <a:spcBef>
                <a:spcPts val="0"/>
              </a:spcBef>
              <a:spcAft>
                <a:spcPts val="0"/>
              </a:spcAft>
              <a:buSzPts val="5200"/>
              <a:buAutoNum type="arabicPeriod"/>
            </a:pPr>
            <a:r>
              <a:rPr b="1" lang="ja"/>
              <a:t>開発環境</a:t>
            </a:r>
            <a:endParaRPr b="1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2"/>
          <p:cNvSpPr txBox="1"/>
          <p:nvPr>
            <p:ph type="ctrTitle"/>
          </p:nvPr>
        </p:nvSpPr>
        <p:spPr>
          <a:xfrm>
            <a:off x="206250" y="1545450"/>
            <a:ext cx="87315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/>
              <a:t>小課題7 </a:t>
            </a:r>
            <a:r>
              <a:rPr b="1" lang="ja"/>
              <a:t>最適な道の建設提案</a:t>
            </a:r>
            <a:r>
              <a:rPr b="1" lang="ja"/>
              <a:t>　　　</a:t>
            </a:r>
            <a:endParaRPr b="1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3"/>
          <p:cNvSpPr txBox="1"/>
          <p:nvPr>
            <p:ph type="title"/>
          </p:nvPr>
        </p:nvSpPr>
        <p:spPr>
          <a:xfrm>
            <a:off x="311700" y="14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3000"/>
              <a:t>-&gt; 開発状況</a:t>
            </a:r>
            <a:endParaRPr b="1" sz="3000"/>
          </a:p>
        </p:txBody>
      </p:sp>
      <p:sp>
        <p:nvSpPr>
          <p:cNvPr id="273" name="Google Shape;273;p33"/>
          <p:cNvSpPr txBox="1"/>
          <p:nvPr>
            <p:ph idx="1" type="body"/>
          </p:nvPr>
        </p:nvSpPr>
        <p:spPr>
          <a:xfrm>
            <a:off x="1895700" y="240025"/>
            <a:ext cx="72483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ja" sz="2400">
                <a:solidFill>
                  <a:srgbClr val="000000"/>
                </a:solidFill>
              </a:rPr>
              <a:t>       </a:t>
            </a:r>
            <a:r>
              <a:rPr b="1" lang="ja" sz="2400" u="sng">
                <a:solidFill>
                  <a:srgbClr val="000000"/>
                </a:solidFill>
              </a:rPr>
              <a:t>小課題7 </a:t>
            </a:r>
            <a:r>
              <a:rPr b="1" lang="ja" sz="2400" u="sng">
                <a:solidFill>
                  <a:srgbClr val="000000"/>
                </a:solidFill>
              </a:rPr>
              <a:t>最適な道の建設提案</a:t>
            </a:r>
            <a:r>
              <a:rPr b="1" lang="ja" sz="2400" u="sng">
                <a:solidFill>
                  <a:srgbClr val="000000"/>
                </a:solidFill>
              </a:rPr>
              <a:t>　アルゴリズム</a:t>
            </a:r>
            <a:r>
              <a:rPr b="1" lang="ja" sz="2400">
                <a:solidFill>
                  <a:srgbClr val="000000"/>
                </a:solidFill>
              </a:rPr>
              <a:t> </a:t>
            </a:r>
            <a:endParaRPr b="1" sz="2400">
              <a:solidFill>
                <a:srgbClr val="000000"/>
              </a:solidFill>
            </a:endParaRPr>
          </a:p>
        </p:txBody>
      </p:sp>
      <p:pic>
        <p:nvPicPr>
          <p:cNvPr id="274" name="Google Shape;27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0375" y="716725"/>
            <a:ext cx="4377101" cy="4259751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33"/>
          <p:cNvSpPr/>
          <p:nvPr/>
        </p:nvSpPr>
        <p:spPr>
          <a:xfrm>
            <a:off x="261375" y="2003050"/>
            <a:ext cx="3835200" cy="18420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2400">
                <a:solidFill>
                  <a:srgbClr val="FF0000"/>
                </a:solidFill>
              </a:rPr>
              <a:t>ベクトルの内積の考え方を使った</a:t>
            </a:r>
            <a:endParaRPr b="1" sz="2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4"/>
          <p:cNvSpPr/>
          <p:nvPr/>
        </p:nvSpPr>
        <p:spPr>
          <a:xfrm>
            <a:off x="140925" y="915975"/>
            <a:ext cx="3553200" cy="3986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34"/>
          <p:cNvSpPr txBox="1"/>
          <p:nvPr>
            <p:ph type="title"/>
          </p:nvPr>
        </p:nvSpPr>
        <p:spPr>
          <a:xfrm>
            <a:off x="311700" y="14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3000"/>
              <a:t>-&gt; 開発状況</a:t>
            </a:r>
            <a:endParaRPr b="1" sz="3000"/>
          </a:p>
        </p:txBody>
      </p:sp>
      <p:sp>
        <p:nvSpPr>
          <p:cNvPr id="282" name="Google Shape;282;p34"/>
          <p:cNvSpPr txBox="1"/>
          <p:nvPr>
            <p:ph idx="1" type="body"/>
          </p:nvPr>
        </p:nvSpPr>
        <p:spPr>
          <a:xfrm>
            <a:off x="1895700" y="240025"/>
            <a:ext cx="72483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ja" sz="2400">
                <a:solidFill>
                  <a:srgbClr val="000000"/>
                </a:solidFill>
              </a:rPr>
              <a:t>       </a:t>
            </a:r>
            <a:r>
              <a:rPr b="1" lang="ja" sz="2400" u="sng">
                <a:solidFill>
                  <a:srgbClr val="000000"/>
                </a:solidFill>
              </a:rPr>
              <a:t>小課題7 最適な道の建設提案　アルゴリズム</a:t>
            </a:r>
            <a:r>
              <a:rPr b="1" lang="ja" sz="2400">
                <a:solidFill>
                  <a:srgbClr val="000000"/>
                </a:solidFill>
              </a:rPr>
              <a:t> </a:t>
            </a:r>
            <a:endParaRPr b="1" sz="2400">
              <a:solidFill>
                <a:srgbClr val="000000"/>
              </a:solidFill>
            </a:endParaRPr>
          </a:p>
        </p:txBody>
      </p:sp>
      <p:pic>
        <p:nvPicPr>
          <p:cNvPr id="283" name="Google Shape;28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0375" y="716725"/>
            <a:ext cx="4377101" cy="4259751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34"/>
          <p:cNvSpPr/>
          <p:nvPr/>
        </p:nvSpPr>
        <p:spPr>
          <a:xfrm>
            <a:off x="231525" y="1872175"/>
            <a:ext cx="1308600" cy="5235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/>
              <a:t>内積の式 = 0</a:t>
            </a:r>
            <a:endParaRPr b="1"/>
          </a:p>
        </p:txBody>
      </p:sp>
      <p:sp>
        <p:nvSpPr>
          <p:cNvPr id="285" name="Google Shape;285;p34"/>
          <p:cNvSpPr/>
          <p:nvPr/>
        </p:nvSpPr>
        <p:spPr>
          <a:xfrm>
            <a:off x="2191400" y="1872175"/>
            <a:ext cx="1308600" cy="5235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/>
              <a:t>線分上にある</a:t>
            </a:r>
            <a:endParaRPr b="1"/>
          </a:p>
        </p:txBody>
      </p:sp>
      <p:sp>
        <p:nvSpPr>
          <p:cNvPr id="286" name="Google Shape;286;p34"/>
          <p:cNvSpPr txBox="1"/>
          <p:nvPr/>
        </p:nvSpPr>
        <p:spPr>
          <a:xfrm>
            <a:off x="1540125" y="1899925"/>
            <a:ext cx="7347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/>
              <a:t>かつ</a:t>
            </a:r>
            <a:endParaRPr sz="1800"/>
          </a:p>
        </p:txBody>
      </p:sp>
      <p:sp>
        <p:nvSpPr>
          <p:cNvPr id="287" name="Google Shape;287;p34"/>
          <p:cNvSpPr txBox="1"/>
          <p:nvPr/>
        </p:nvSpPr>
        <p:spPr>
          <a:xfrm>
            <a:off x="795225" y="2445950"/>
            <a:ext cx="2224500" cy="5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2400">
                <a:solidFill>
                  <a:srgbClr val="FF0000"/>
                </a:solidFill>
              </a:rPr>
              <a:t>x, y を</a:t>
            </a:r>
            <a:r>
              <a:rPr b="1" lang="ja" sz="2400">
                <a:solidFill>
                  <a:srgbClr val="FF0000"/>
                </a:solidFill>
              </a:rPr>
              <a:t>求め、</a:t>
            </a:r>
            <a:endParaRPr b="1" sz="2400">
              <a:solidFill>
                <a:srgbClr val="FF0000"/>
              </a:solidFill>
            </a:endParaRPr>
          </a:p>
        </p:txBody>
      </p:sp>
      <p:sp>
        <p:nvSpPr>
          <p:cNvPr id="288" name="Google Shape;288;p34"/>
          <p:cNvSpPr txBox="1"/>
          <p:nvPr/>
        </p:nvSpPr>
        <p:spPr>
          <a:xfrm>
            <a:off x="231525" y="1308025"/>
            <a:ext cx="23823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rgbClr val="FF0000"/>
                </a:solidFill>
              </a:rPr>
              <a:t>それぞれの線分に対して、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289" name="Google Shape;289;p34"/>
          <p:cNvSpPr/>
          <p:nvPr/>
        </p:nvSpPr>
        <p:spPr>
          <a:xfrm>
            <a:off x="377325" y="3252575"/>
            <a:ext cx="3060300" cy="8442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/>
              <a:t>各線分のx, yのうち、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/>
              <a:t>新しい座標との距離が最短である</a:t>
            </a:r>
            <a:endParaRPr b="1"/>
          </a:p>
        </p:txBody>
      </p:sp>
      <p:sp>
        <p:nvSpPr>
          <p:cNvPr id="290" name="Google Shape;290;p34"/>
          <p:cNvSpPr txBox="1"/>
          <p:nvPr/>
        </p:nvSpPr>
        <p:spPr>
          <a:xfrm>
            <a:off x="560175" y="4188725"/>
            <a:ext cx="2694600" cy="5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2400">
                <a:solidFill>
                  <a:srgbClr val="FF0000"/>
                </a:solidFill>
              </a:rPr>
              <a:t>x, y が</a:t>
            </a:r>
            <a:r>
              <a:rPr b="1" lang="ja" sz="2400">
                <a:solidFill>
                  <a:srgbClr val="FF0000"/>
                </a:solidFill>
              </a:rPr>
              <a:t>最適である</a:t>
            </a:r>
            <a:endParaRPr b="1" sz="2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5"/>
          <p:cNvSpPr txBox="1"/>
          <p:nvPr>
            <p:ph type="title"/>
          </p:nvPr>
        </p:nvSpPr>
        <p:spPr>
          <a:xfrm>
            <a:off x="311700" y="14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3000"/>
              <a:t>-&gt; 開発状況</a:t>
            </a:r>
            <a:endParaRPr b="1" sz="3000"/>
          </a:p>
        </p:txBody>
      </p:sp>
      <p:sp>
        <p:nvSpPr>
          <p:cNvPr id="296" name="Google Shape;296;p35"/>
          <p:cNvSpPr txBox="1"/>
          <p:nvPr>
            <p:ph idx="1" type="body"/>
          </p:nvPr>
        </p:nvSpPr>
        <p:spPr>
          <a:xfrm>
            <a:off x="1895700" y="240025"/>
            <a:ext cx="72483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ja" sz="2400">
                <a:solidFill>
                  <a:srgbClr val="000000"/>
                </a:solidFill>
              </a:rPr>
              <a:t>       </a:t>
            </a:r>
            <a:r>
              <a:rPr b="1" lang="ja" sz="2400" u="sng">
                <a:solidFill>
                  <a:srgbClr val="000000"/>
                </a:solidFill>
              </a:rPr>
              <a:t>小課題7 最適な道の建設提案　アルゴリズム</a:t>
            </a:r>
            <a:r>
              <a:rPr b="1" lang="ja" sz="2400">
                <a:solidFill>
                  <a:srgbClr val="000000"/>
                </a:solidFill>
              </a:rPr>
              <a:t> </a:t>
            </a:r>
            <a:endParaRPr b="1" sz="2400">
              <a:solidFill>
                <a:srgbClr val="000000"/>
              </a:solidFill>
            </a:endParaRPr>
          </a:p>
        </p:txBody>
      </p:sp>
      <p:pic>
        <p:nvPicPr>
          <p:cNvPr id="297" name="Google Shape;29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1650" y="708025"/>
            <a:ext cx="4377101" cy="4259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600" y="1036825"/>
            <a:ext cx="4377100" cy="765667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35"/>
          <p:cNvSpPr/>
          <p:nvPr/>
        </p:nvSpPr>
        <p:spPr>
          <a:xfrm>
            <a:off x="3073950" y="906875"/>
            <a:ext cx="1245000" cy="468000"/>
          </a:xfrm>
          <a:prstGeom prst="wedgeRectCallout">
            <a:avLst>
              <a:gd fmla="val -63544" name="adj1"/>
              <a:gd fmla="val 13964" name="adj2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/>
              <a:t>線分の式</a:t>
            </a:r>
            <a:endParaRPr b="1"/>
          </a:p>
        </p:txBody>
      </p:sp>
      <p:sp>
        <p:nvSpPr>
          <p:cNvPr id="300" name="Google Shape;300;p35"/>
          <p:cNvSpPr/>
          <p:nvPr/>
        </p:nvSpPr>
        <p:spPr>
          <a:xfrm>
            <a:off x="2538925" y="1876375"/>
            <a:ext cx="1245000" cy="468000"/>
          </a:xfrm>
          <a:prstGeom prst="wedgeRectCallout">
            <a:avLst>
              <a:gd fmla="val -67450" name="adj1"/>
              <a:gd fmla="val -60166" name="adj2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/>
              <a:t>内積</a:t>
            </a:r>
            <a:r>
              <a:rPr b="1" lang="ja"/>
              <a:t>の式</a:t>
            </a:r>
            <a:endParaRPr b="1"/>
          </a:p>
        </p:txBody>
      </p:sp>
      <p:pic>
        <p:nvPicPr>
          <p:cNvPr id="301" name="Google Shape;301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7588" y="2571750"/>
            <a:ext cx="4824324" cy="1508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6"/>
          <p:cNvSpPr txBox="1"/>
          <p:nvPr>
            <p:ph type="title"/>
          </p:nvPr>
        </p:nvSpPr>
        <p:spPr>
          <a:xfrm>
            <a:off x="311700" y="14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3000"/>
              <a:t>-&gt; 開発状況</a:t>
            </a:r>
            <a:endParaRPr b="1" sz="3000"/>
          </a:p>
        </p:txBody>
      </p:sp>
      <p:sp>
        <p:nvSpPr>
          <p:cNvPr id="307" name="Google Shape;307;p36"/>
          <p:cNvSpPr txBox="1"/>
          <p:nvPr>
            <p:ph idx="1" type="body"/>
          </p:nvPr>
        </p:nvSpPr>
        <p:spPr>
          <a:xfrm>
            <a:off x="1895700" y="240025"/>
            <a:ext cx="72483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ja" sz="2400">
                <a:solidFill>
                  <a:srgbClr val="000000"/>
                </a:solidFill>
              </a:rPr>
              <a:t>       </a:t>
            </a:r>
            <a:r>
              <a:rPr b="1" lang="ja" sz="2400" u="sng">
                <a:solidFill>
                  <a:srgbClr val="000000"/>
                </a:solidFill>
              </a:rPr>
              <a:t>小課題7 最適な道の建設提案　</a:t>
            </a:r>
            <a:r>
              <a:rPr b="1" lang="ja" sz="2400" u="sng">
                <a:solidFill>
                  <a:srgbClr val="000000"/>
                </a:solidFill>
              </a:rPr>
              <a:t>ソースコード</a:t>
            </a:r>
            <a:endParaRPr b="1" sz="2400">
              <a:solidFill>
                <a:srgbClr val="000000"/>
              </a:solidFill>
            </a:endParaRPr>
          </a:p>
        </p:txBody>
      </p:sp>
      <p:pic>
        <p:nvPicPr>
          <p:cNvPr id="308" name="Google Shape;30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69125"/>
            <a:ext cx="6069089" cy="427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7"/>
          <p:cNvSpPr txBox="1"/>
          <p:nvPr>
            <p:ph type="title"/>
          </p:nvPr>
        </p:nvSpPr>
        <p:spPr>
          <a:xfrm>
            <a:off x="311700" y="14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3000"/>
              <a:t>-&gt; 開発状況</a:t>
            </a:r>
            <a:endParaRPr b="1" sz="3000"/>
          </a:p>
        </p:txBody>
      </p:sp>
      <p:sp>
        <p:nvSpPr>
          <p:cNvPr id="314" name="Google Shape;314;p37"/>
          <p:cNvSpPr txBox="1"/>
          <p:nvPr>
            <p:ph idx="1" type="body"/>
          </p:nvPr>
        </p:nvSpPr>
        <p:spPr>
          <a:xfrm>
            <a:off x="1895700" y="240025"/>
            <a:ext cx="72483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ja" sz="2400">
                <a:solidFill>
                  <a:srgbClr val="000000"/>
                </a:solidFill>
              </a:rPr>
              <a:t>       </a:t>
            </a:r>
            <a:r>
              <a:rPr b="1" lang="ja" sz="2400" u="sng">
                <a:solidFill>
                  <a:srgbClr val="000000"/>
                </a:solidFill>
              </a:rPr>
              <a:t>小課題7 最適な道の建設提案　ソースコード</a:t>
            </a:r>
            <a:endParaRPr b="1" sz="2400">
              <a:solidFill>
                <a:srgbClr val="000000"/>
              </a:solidFill>
            </a:endParaRPr>
          </a:p>
        </p:txBody>
      </p:sp>
      <p:pic>
        <p:nvPicPr>
          <p:cNvPr id="315" name="Google Shape;31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69125"/>
            <a:ext cx="6270475" cy="363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8"/>
          <p:cNvSpPr txBox="1"/>
          <p:nvPr>
            <p:ph type="ctrTitle"/>
          </p:nvPr>
        </p:nvSpPr>
        <p:spPr>
          <a:xfrm>
            <a:off x="206250" y="1545450"/>
            <a:ext cx="87315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/>
              <a:t>小課題8 </a:t>
            </a:r>
            <a:r>
              <a:rPr b="1" lang="ja"/>
              <a:t>幹線道路の検出</a:t>
            </a:r>
            <a:r>
              <a:rPr b="1" lang="ja"/>
              <a:t>　　　</a:t>
            </a:r>
            <a:endParaRPr b="1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実装</a:t>
            </a:r>
            <a:r>
              <a:rPr lang="ja"/>
              <a:t>中</a:t>
            </a:r>
            <a:endParaRPr/>
          </a:p>
        </p:txBody>
      </p:sp>
      <p:sp>
        <p:nvSpPr>
          <p:cNvPr id="326" name="Google Shape;326;p39"/>
          <p:cNvSpPr txBox="1"/>
          <p:nvPr>
            <p:ph idx="4294967295" type="title"/>
          </p:nvPr>
        </p:nvSpPr>
        <p:spPr>
          <a:xfrm>
            <a:off x="311700" y="14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3000"/>
              <a:t>-&gt; 開発状況</a:t>
            </a:r>
            <a:endParaRPr b="1" sz="3000"/>
          </a:p>
        </p:txBody>
      </p:sp>
      <p:sp>
        <p:nvSpPr>
          <p:cNvPr id="327" name="Google Shape;327;p39"/>
          <p:cNvSpPr txBox="1"/>
          <p:nvPr>
            <p:ph idx="4294967295" type="body"/>
          </p:nvPr>
        </p:nvSpPr>
        <p:spPr>
          <a:xfrm>
            <a:off x="1895700" y="240025"/>
            <a:ext cx="72483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ja" sz="2400">
                <a:solidFill>
                  <a:srgbClr val="000000"/>
                </a:solidFill>
              </a:rPr>
              <a:t>       </a:t>
            </a:r>
            <a:r>
              <a:rPr b="1" lang="ja" sz="2400" u="sng">
                <a:solidFill>
                  <a:srgbClr val="000000"/>
                </a:solidFill>
              </a:rPr>
              <a:t>小課題8 </a:t>
            </a:r>
            <a:r>
              <a:rPr b="1" lang="ja" sz="2400" u="sng">
                <a:solidFill>
                  <a:srgbClr val="000000"/>
                </a:solidFill>
              </a:rPr>
              <a:t>幹線道路の検出</a:t>
            </a:r>
            <a:endParaRPr b="1"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/>
              <a:t>3. デモンストレーション</a:t>
            </a:r>
            <a:endParaRPr b="1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/>
              <a:t>小課題1 交差地点の検出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3000"/>
              <a:t>-&gt; 開発環境</a:t>
            </a:r>
            <a:endParaRPr b="1" sz="3000"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20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2400">
                <a:solidFill>
                  <a:srgbClr val="000000"/>
                </a:solidFill>
              </a:rPr>
              <a:t>チーム</a:t>
            </a:r>
            <a:endParaRPr b="1"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　</a:t>
            </a:r>
            <a:r>
              <a:rPr lang="ja">
                <a:solidFill>
                  <a:srgbClr val="000000"/>
                </a:solidFill>
              </a:rPr>
              <a:t>チーム名: </a:t>
            </a:r>
            <a:r>
              <a:rPr b="1" lang="ja">
                <a:solidFill>
                  <a:srgbClr val="000000"/>
                </a:solidFill>
              </a:rPr>
              <a:t>team_tower</a:t>
            </a:r>
            <a:r>
              <a:rPr lang="ja"/>
              <a:t>  </a:t>
            </a:r>
            <a:r>
              <a:rPr lang="ja" sz="1400" u="sng">
                <a:solidFill>
                  <a:schemeClr val="hlink"/>
                </a:solidFill>
                <a:hlinkClick r:id="rId3"/>
              </a:rPr>
              <a:t>https://github.com/ie03-aizu-2019/ie03project-team_tower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　</a:t>
            </a:r>
            <a:r>
              <a:rPr lang="ja">
                <a:solidFill>
                  <a:srgbClr val="000000"/>
                </a:solidFill>
              </a:rPr>
              <a:t>メンバー:   </a:t>
            </a:r>
            <a:r>
              <a:rPr b="1" lang="ja">
                <a:solidFill>
                  <a:srgbClr val="000000"/>
                </a:solidFill>
              </a:rPr>
              <a:t>s1250125 渡邉 貴久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ja">
                <a:solidFill>
                  <a:srgbClr val="000000"/>
                </a:solidFill>
              </a:rPr>
              <a:t>		       s1250183 本間 祐樹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/>
        </p:nvSpPr>
        <p:spPr>
          <a:xfrm>
            <a:off x="311700" y="3583325"/>
            <a:ext cx="8520600" cy="12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2400"/>
              <a:t>使用言語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/>
              <a:t>	</a:t>
            </a:r>
            <a:r>
              <a:rPr b="1" lang="ja" sz="1800"/>
              <a:t>C言語</a:t>
            </a:r>
            <a:endParaRPr b="1" sz="18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2"/>
          <p:cNvSpPr txBox="1"/>
          <p:nvPr>
            <p:ph type="title"/>
          </p:nvPr>
        </p:nvSpPr>
        <p:spPr>
          <a:xfrm>
            <a:off x="311700" y="14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3000"/>
              <a:t>-&gt; </a:t>
            </a:r>
            <a:r>
              <a:rPr b="1" lang="ja" sz="3000"/>
              <a:t>デモ</a:t>
            </a:r>
            <a:endParaRPr b="1" sz="3000"/>
          </a:p>
        </p:txBody>
      </p:sp>
      <p:sp>
        <p:nvSpPr>
          <p:cNvPr id="343" name="Google Shape;343;p42"/>
          <p:cNvSpPr txBox="1"/>
          <p:nvPr>
            <p:ph idx="1" type="body"/>
          </p:nvPr>
        </p:nvSpPr>
        <p:spPr>
          <a:xfrm>
            <a:off x="1895700" y="240025"/>
            <a:ext cx="72483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ja" sz="2400">
                <a:solidFill>
                  <a:srgbClr val="000000"/>
                </a:solidFill>
              </a:rPr>
              <a:t>    </a:t>
            </a:r>
            <a:r>
              <a:rPr b="1" lang="ja" sz="2400">
                <a:solidFill>
                  <a:srgbClr val="000000"/>
                </a:solidFill>
              </a:rPr>
              <a:t> </a:t>
            </a:r>
            <a:r>
              <a:rPr b="1" lang="ja" sz="2400">
                <a:solidFill>
                  <a:srgbClr val="000000"/>
                </a:solidFill>
              </a:rPr>
              <a:t>  </a:t>
            </a:r>
            <a:r>
              <a:rPr b="1" lang="ja" sz="2400" u="sng">
                <a:solidFill>
                  <a:srgbClr val="000000"/>
                </a:solidFill>
              </a:rPr>
              <a:t>小課題1 交差地点の検出</a:t>
            </a:r>
            <a:endParaRPr b="1" sz="2400" u="sng">
              <a:solidFill>
                <a:srgbClr val="000000"/>
              </a:solidFill>
            </a:endParaRPr>
          </a:p>
        </p:txBody>
      </p:sp>
      <p:sp>
        <p:nvSpPr>
          <p:cNvPr id="344" name="Google Shape;344;p42"/>
          <p:cNvSpPr txBox="1"/>
          <p:nvPr/>
        </p:nvSpPr>
        <p:spPr>
          <a:xfrm>
            <a:off x="112850" y="716725"/>
            <a:ext cx="2331900" cy="6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2400">
                <a:solidFill>
                  <a:srgbClr val="FF0000"/>
                </a:solidFill>
              </a:rPr>
              <a:t>テストケース 1</a:t>
            </a:r>
            <a:endParaRPr b="1" sz="2400">
              <a:solidFill>
                <a:srgbClr val="FF0000"/>
              </a:solidFill>
            </a:endParaRPr>
          </a:p>
        </p:txBody>
      </p:sp>
      <p:sp>
        <p:nvSpPr>
          <p:cNvPr id="345" name="Google Shape;345;p42"/>
          <p:cNvSpPr txBox="1"/>
          <p:nvPr/>
        </p:nvSpPr>
        <p:spPr>
          <a:xfrm>
            <a:off x="5064875" y="1248925"/>
            <a:ext cx="2743200" cy="1464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/>
              <a:t>出力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/>
              <a:t>3.66667 3.66667</a:t>
            </a:r>
            <a:endParaRPr sz="2400"/>
          </a:p>
        </p:txBody>
      </p:sp>
      <p:sp>
        <p:nvSpPr>
          <p:cNvPr id="346" name="Google Shape;346;p42"/>
          <p:cNvSpPr txBox="1"/>
          <p:nvPr/>
        </p:nvSpPr>
        <p:spPr>
          <a:xfrm>
            <a:off x="1073300" y="1248925"/>
            <a:ext cx="2389800" cy="3505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/>
              <a:t>入力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/>
              <a:t>4 2 0 0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/>
              <a:t>0 0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/>
              <a:t>5 5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/>
              <a:t>2 5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/>
              <a:t>7 1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/>
              <a:t>1 2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/>
              <a:t>3 4</a:t>
            </a:r>
            <a:endParaRPr sz="24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3"/>
          <p:cNvSpPr txBox="1"/>
          <p:nvPr>
            <p:ph type="title"/>
          </p:nvPr>
        </p:nvSpPr>
        <p:spPr>
          <a:xfrm>
            <a:off x="311700" y="14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3000"/>
              <a:t>-&gt; デモ</a:t>
            </a:r>
            <a:endParaRPr b="1" sz="3000"/>
          </a:p>
        </p:txBody>
      </p:sp>
      <p:sp>
        <p:nvSpPr>
          <p:cNvPr id="352" name="Google Shape;352;p43"/>
          <p:cNvSpPr txBox="1"/>
          <p:nvPr>
            <p:ph idx="1" type="body"/>
          </p:nvPr>
        </p:nvSpPr>
        <p:spPr>
          <a:xfrm>
            <a:off x="1895700" y="240025"/>
            <a:ext cx="72483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ja" sz="2400">
                <a:solidFill>
                  <a:srgbClr val="000000"/>
                </a:solidFill>
              </a:rPr>
              <a:t>       </a:t>
            </a:r>
            <a:r>
              <a:rPr b="1" lang="ja" sz="2400" u="sng">
                <a:solidFill>
                  <a:srgbClr val="000000"/>
                </a:solidFill>
              </a:rPr>
              <a:t>小課題1 交差地点の検出</a:t>
            </a:r>
            <a:endParaRPr b="1" sz="2400" u="sng">
              <a:solidFill>
                <a:srgbClr val="000000"/>
              </a:solidFill>
            </a:endParaRPr>
          </a:p>
        </p:txBody>
      </p:sp>
      <p:sp>
        <p:nvSpPr>
          <p:cNvPr id="353" name="Google Shape;353;p43"/>
          <p:cNvSpPr txBox="1"/>
          <p:nvPr/>
        </p:nvSpPr>
        <p:spPr>
          <a:xfrm>
            <a:off x="112850" y="716725"/>
            <a:ext cx="2331900" cy="6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2400">
                <a:solidFill>
                  <a:srgbClr val="FF0000"/>
                </a:solidFill>
              </a:rPr>
              <a:t>テストケース 2</a:t>
            </a:r>
            <a:endParaRPr b="1" sz="2400">
              <a:solidFill>
                <a:srgbClr val="FF0000"/>
              </a:solidFill>
            </a:endParaRPr>
          </a:p>
        </p:txBody>
      </p:sp>
      <p:sp>
        <p:nvSpPr>
          <p:cNvPr id="354" name="Google Shape;354;p43"/>
          <p:cNvSpPr txBox="1"/>
          <p:nvPr/>
        </p:nvSpPr>
        <p:spPr>
          <a:xfrm>
            <a:off x="5064875" y="1248925"/>
            <a:ext cx="2743200" cy="1464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/>
              <a:t>出力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/>
              <a:t>NA</a:t>
            </a:r>
            <a:endParaRPr sz="2400"/>
          </a:p>
        </p:txBody>
      </p:sp>
      <p:sp>
        <p:nvSpPr>
          <p:cNvPr id="355" name="Google Shape;355;p43"/>
          <p:cNvSpPr txBox="1"/>
          <p:nvPr/>
        </p:nvSpPr>
        <p:spPr>
          <a:xfrm>
            <a:off x="1073300" y="1248925"/>
            <a:ext cx="2389800" cy="3511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/>
              <a:t>入力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/>
              <a:t>4 2 0 0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/>
              <a:t>0 0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/>
              <a:t>5 5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/>
              <a:t>2 5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/>
              <a:t>7 1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/>
              <a:t>1 3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/>
              <a:t>2 4</a:t>
            </a:r>
            <a:endParaRPr sz="24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4"/>
          <p:cNvSpPr txBox="1"/>
          <p:nvPr>
            <p:ph type="title"/>
          </p:nvPr>
        </p:nvSpPr>
        <p:spPr>
          <a:xfrm>
            <a:off x="311700" y="14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3000"/>
              <a:t>-&gt; デモ</a:t>
            </a:r>
            <a:endParaRPr b="1" sz="3000"/>
          </a:p>
        </p:txBody>
      </p:sp>
      <p:sp>
        <p:nvSpPr>
          <p:cNvPr id="361" name="Google Shape;361;p44"/>
          <p:cNvSpPr txBox="1"/>
          <p:nvPr>
            <p:ph idx="1" type="body"/>
          </p:nvPr>
        </p:nvSpPr>
        <p:spPr>
          <a:xfrm>
            <a:off x="1895700" y="240025"/>
            <a:ext cx="72483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ja" sz="2400">
                <a:solidFill>
                  <a:srgbClr val="000000"/>
                </a:solidFill>
              </a:rPr>
              <a:t>       </a:t>
            </a:r>
            <a:r>
              <a:rPr b="1" lang="ja" sz="2400" u="sng">
                <a:solidFill>
                  <a:srgbClr val="000000"/>
                </a:solidFill>
              </a:rPr>
              <a:t>小課題1 交差地点の検出</a:t>
            </a:r>
            <a:endParaRPr b="1" sz="2400" u="sng">
              <a:solidFill>
                <a:srgbClr val="000000"/>
              </a:solidFill>
            </a:endParaRPr>
          </a:p>
        </p:txBody>
      </p:sp>
      <p:sp>
        <p:nvSpPr>
          <p:cNvPr id="362" name="Google Shape;362;p44"/>
          <p:cNvSpPr txBox="1"/>
          <p:nvPr/>
        </p:nvSpPr>
        <p:spPr>
          <a:xfrm>
            <a:off x="112850" y="716725"/>
            <a:ext cx="2331900" cy="6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2400">
                <a:solidFill>
                  <a:srgbClr val="FF0000"/>
                </a:solidFill>
              </a:rPr>
              <a:t>テストケース 3</a:t>
            </a:r>
            <a:endParaRPr b="1" sz="2400">
              <a:solidFill>
                <a:srgbClr val="FF0000"/>
              </a:solidFill>
            </a:endParaRPr>
          </a:p>
        </p:txBody>
      </p:sp>
      <p:sp>
        <p:nvSpPr>
          <p:cNvPr id="363" name="Google Shape;363;p44"/>
          <p:cNvSpPr txBox="1"/>
          <p:nvPr/>
        </p:nvSpPr>
        <p:spPr>
          <a:xfrm>
            <a:off x="5064875" y="1248925"/>
            <a:ext cx="2743200" cy="1464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/>
              <a:t>出力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/>
              <a:t>NA</a:t>
            </a:r>
            <a:endParaRPr sz="2400"/>
          </a:p>
        </p:txBody>
      </p:sp>
      <p:sp>
        <p:nvSpPr>
          <p:cNvPr id="364" name="Google Shape;364;p44"/>
          <p:cNvSpPr txBox="1"/>
          <p:nvPr/>
        </p:nvSpPr>
        <p:spPr>
          <a:xfrm>
            <a:off x="1073300" y="1248925"/>
            <a:ext cx="2389800" cy="3505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/>
              <a:t>入力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/>
              <a:t>4 2 0 0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/>
              <a:t>5 5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/>
              <a:t>9 5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/>
              <a:t>4 7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/>
              <a:t>7 1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/>
              <a:t>1 2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/>
              <a:t>3 4</a:t>
            </a:r>
            <a:endParaRPr sz="24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/>
              <a:t>小課題2 交差地点の</a:t>
            </a:r>
            <a:r>
              <a:rPr b="1" lang="ja"/>
              <a:t>列挙</a:t>
            </a:r>
            <a:endParaRPr b="1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6"/>
          <p:cNvSpPr txBox="1"/>
          <p:nvPr>
            <p:ph type="title"/>
          </p:nvPr>
        </p:nvSpPr>
        <p:spPr>
          <a:xfrm>
            <a:off x="311700" y="14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3000"/>
              <a:t>-&gt; デモ</a:t>
            </a:r>
            <a:endParaRPr b="1" sz="3000"/>
          </a:p>
        </p:txBody>
      </p:sp>
      <p:sp>
        <p:nvSpPr>
          <p:cNvPr id="375" name="Google Shape;375;p46"/>
          <p:cNvSpPr txBox="1"/>
          <p:nvPr>
            <p:ph idx="1" type="body"/>
          </p:nvPr>
        </p:nvSpPr>
        <p:spPr>
          <a:xfrm>
            <a:off x="1895700" y="240025"/>
            <a:ext cx="72483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ja" sz="2400">
                <a:solidFill>
                  <a:srgbClr val="000000"/>
                </a:solidFill>
              </a:rPr>
              <a:t>       </a:t>
            </a:r>
            <a:r>
              <a:rPr b="1" lang="ja" sz="2400" u="sng">
                <a:solidFill>
                  <a:srgbClr val="000000"/>
                </a:solidFill>
              </a:rPr>
              <a:t>小課題2 交差地点の</a:t>
            </a:r>
            <a:r>
              <a:rPr b="1" lang="ja" sz="2400" u="sng">
                <a:solidFill>
                  <a:srgbClr val="000000"/>
                </a:solidFill>
              </a:rPr>
              <a:t>列挙</a:t>
            </a:r>
            <a:endParaRPr b="1" sz="2400" u="sng">
              <a:solidFill>
                <a:srgbClr val="000000"/>
              </a:solidFill>
            </a:endParaRPr>
          </a:p>
        </p:txBody>
      </p:sp>
      <p:sp>
        <p:nvSpPr>
          <p:cNvPr id="376" name="Google Shape;376;p46"/>
          <p:cNvSpPr txBox="1"/>
          <p:nvPr/>
        </p:nvSpPr>
        <p:spPr>
          <a:xfrm>
            <a:off x="112850" y="716725"/>
            <a:ext cx="2331900" cy="6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2400">
                <a:solidFill>
                  <a:srgbClr val="FF0000"/>
                </a:solidFill>
              </a:rPr>
              <a:t>テストケース 1</a:t>
            </a:r>
            <a:endParaRPr b="1" sz="2400">
              <a:solidFill>
                <a:srgbClr val="FF0000"/>
              </a:solidFill>
            </a:endParaRPr>
          </a:p>
        </p:txBody>
      </p:sp>
      <p:sp>
        <p:nvSpPr>
          <p:cNvPr id="377" name="Google Shape;377;p46"/>
          <p:cNvSpPr txBox="1"/>
          <p:nvPr/>
        </p:nvSpPr>
        <p:spPr>
          <a:xfrm>
            <a:off x="1701150" y="1248925"/>
            <a:ext cx="1969500" cy="2143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/>
              <a:t>出力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/>
              <a:t>3.66667 3.66667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/>
              <a:t>4.86885 2.70492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/>
              <a:t>5.86957 3.26087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78" name="Google Shape;378;p46"/>
          <p:cNvSpPr txBox="1"/>
          <p:nvPr/>
        </p:nvSpPr>
        <p:spPr>
          <a:xfrm>
            <a:off x="112850" y="1248925"/>
            <a:ext cx="1469400" cy="3752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/>
              <a:t>入力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/>
              <a:t>6 5 0 0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/>
              <a:t>0 0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/>
              <a:t>2 5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/>
              <a:t>4 7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/>
              <a:t>5 5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/>
              <a:t>7 1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/>
              <a:t>9 5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/>
              <a:t>1 4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/>
              <a:t>1 6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/>
              <a:t>2 5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/>
              <a:t>3 5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/>
              <a:t>4 6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379" name="Google Shape;37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4350" y="716725"/>
            <a:ext cx="4716750" cy="4426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7"/>
          <p:cNvSpPr txBox="1"/>
          <p:nvPr>
            <p:ph type="title"/>
          </p:nvPr>
        </p:nvSpPr>
        <p:spPr>
          <a:xfrm>
            <a:off x="311700" y="14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3000"/>
              <a:t>-&gt; デモ</a:t>
            </a:r>
            <a:endParaRPr b="1" sz="3000"/>
          </a:p>
        </p:txBody>
      </p:sp>
      <p:sp>
        <p:nvSpPr>
          <p:cNvPr id="385" name="Google Shape;385;p47"/>
          <p:cNvSpPr txBox="1"/>
          <p:nvPr>
            <p:ph idx="1" type="body"/>
          </p:nvPr>
        </p:nvSpPr>
        <p:spPr>
          <a:xfrm>
            <a:off x="1895700" y="240025"/>
            <a:ext cx="72483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ja" sz="2400">
                <a:solidFill>
                  <a:srgbClr val="000000"/>
                </a:solidFill>
              </a:rPr>
              <a:t>       </a:t>
            </a:r>
            <a:r>
              <a:rPr b="1" lang="ja" sz="2400" u="sng">
                <a:solidFill>
                  <a:srgbClr val="000000"/>
                </a:solidFill>
              </a:rPr>
              <a:t>小課題2 交差地点の列挙</a:t>
            </a:r>
            <a:endParaRPr b="1" sz="2400" u="sng">
              <a:solidFill>
                <a:srgbClr val="000000"/>
              </a:solidFill>
            </a:endParaRPr>
          </a:p>
        </p:txBody>
      </p:sp>
      <p:sp>
        <p:nvSpPr>
          <p:cNvPr id="386" name="Google Shape;386;p47"/>
          <p:cNvSpPr txBox="1"/>
          <p:nvPr/>
        </p:nvSpPr>
        <p:spPr>
          <a:xfrm>
            <a:off x="112850" y="716725"/>
            <a:ext cx="5062200" cy="6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2400">
                <a:solidFill>
                  <a:srgbClr val="FF0000"/>
                </a:solidFill>
              </a:rPr>
              <a:t>テストケース 2(x</a:t>
            </a:r>
            <a:r>
              <a:rPr b="1" lang="ja" sz="2400">
                <a:solidFill>
                  <a:srgbClr val="FF0000"/>
                </a:solidFill>
              </a:rPr>
              <a:t>座標が同じ場合</a:t>
            </a:r>
            <a:r>
              <a:rPr b="1" lang="ja" sz="2400">
                <a:solidFill>
                  <a:srgbClr val="FF0000"/>
                </a:solidFill>
              </a:rPr>
              <a:t>)</a:t>
            </a:r>
            <a:endParaRPr b="1" sz="2400">
              <a:solidFill>
                <a:srgbClr val="FF0000"/>
              </a:solidFill>
            </a:endParaRPr>
          </a:p>
        </p:txBody>
      </p:sp>
      <p:sp>
        <p:nvSpPr>
          <p:cNvPr id="387" name="Google Shape;387;p47"/>
          <p:cNvSpPr txBox="1"/>
          <p:nvPr/>
        </p:nvSpPr>
        <p:spPr>
          <a:xfrm>
            <a:off x="1701150" y="1248925"/>
            <a:ext cx="2331900" cy="2143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/>
              <a:t>出力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/>
              <a:t>2.000000 4.000000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/>
              <a:t>2.000000 5.000000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/>
              <a:t>4.000000 4.000000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/>
              <a:t>4.000000 5.000000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88" name="Google Shape;388;p47"/>
          <p:cNvSpPr txBox="1"/>
          <p:nvPr/>
        </p:nvSpPr>
        <p:spPr>
          <a:xfrm>
            <a:off x="112850" y="1158125"/>
            <a:ext cx="1469400" cy="3920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/>
              <a:t>入力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/>
              <a:t>8 4 0 5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/>
              <a:t>1 4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/>
              <a:t>4 0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/>
              <a:t>5 4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/>
              <a:t>2 1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/>
              <a:t>4 7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/>
              <a:t>2 6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/>
              <a:t>0 5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/>
              <a:t>7 5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/>
              <a:t>1 3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/>
              <a:t>7 8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/>
              <a:t>6 4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/>
              <a:t>5 2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389" name="Google Shape;389;p47"/>
          <p:cNvPicPr preferRelativeResize="0"/>
          <p:nvPr/>
        </p:nvPicPr>
        <p:blipFill rotWithShape="1">
          <a:blip r:embed="rId3">
            <a:alphaModFix/>
          </a:blip>
          <a:srcRect b="0" l="0" r="7261" t="0"/>
          <a:stretch/>
        </p:blipFill>
        <p:spPr>
          <a:xfrm>
            <a:off x="4915625" y="708025"/>
            <a:ext cx="4150550" cy="4426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8"/>
          <p:cNvSpPr txBox="1"/>
          <p:nvPr>
            <p:ph type="title"/>
          </p:nvPr>
        </p:nvSpPr>
        <p:spPr>
          <a:xfrm>
            <a:off x="311700" y="14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3000"/>
              <a:t>-&gt; デモ</a:t>
            </a:r>
            <a:endParaRPr b="1" sz="3000"/>
          </a:p>
        </p:txBody>
      </p:sp>
      <p:sp>
        <p:nvSpPr>
          <p:cNvPr id="395" name="Google Shape;395;p48"/>
          <p:cNvSpPr txBox="1"/>
          <p:nvPr>
            <p:ph idx="1" type="body"/>
          </p:nvPr>
        </p:nvSpPr>
        <p:spPr>
          <a:xfrm>
            <a:off x="1895700" y="240025"/>
            <a:ext cx="72483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ja" sz="2400">
                <a:solidFill>
                  <a:srgbClr val="000000"/>
                </a:solidFill>
              </a:rPr>
              <a:t>       </a:t>
            </a:r>
            <a:r>
              <a:rPr b="1" lang="ja" sz="2400" u="sng">
                <a:solidFill>
                  <a:srgbClr val="000000"/>
                </a:solidFill>
              </a:rPr>
              <a:t>小課題2 交差地点の列挙</a:t>
            </a:r>
            <a:endParaRPr b="1" sz="2400" u="sng">
              <a:solidFill>
                <a:srgbClr val="000000"/>
              </a:solidFill>
            </a:endParaRPr>
          </a:p>
        </p:txBody>
      </p:sp>
      <p:sp>
        <p:nvSpPr>
          <p:cNvPr id="396" name="Google Shape;396;p48"/>
          <p:cNvSpPr txBox="1"/>
          <p:nvPr/>
        </p:nvSpPr>
        <p:spPr>
          <a:xfrm>
            <a:off x="112850" y="716725"/>
            <a:ext cx="4174800" cy="6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2400">
                <a:solidFill>
                  <a:srgbClr val="FF0000"/>
                </a:solidFill>
              </a:rPr>
              <a:t>テストケース 3(</a:t>
            </a:r>
            <a:r>
              <a:rPr b="1" lang="ja" sz="2400">
                <a:solidFill>
                  <a:srgbClr val="FF0000"/>
                </a:solidFill>
              </a:rPr>
              <a:t>線分3本交差</a:t>
            </a:r>
            <a:r>
              <a:rPr b="1" lang="ja" sz="2400">
                <a:solidFill>
                  <a:srgbClr val="FF0000"/>
                </a:solidFill>
              </a:rPr>
              <a:t>)</a:t>
            </a:r>
            <a:endParaRPr b="1" sz="2400">
              <a:solidFill>
                <a:srgbClr val="FF0000"/>
              </a:solidFill>
            </a:endParaRPr>
          </a:p>
        </p:txBody>
      </p:sp>
      <p:sp>
        <p:nvSpPr>
          <p:cNvPr id="397" name="Google Shape;397;p48"/>
          <p:cNvSpPr txBox="1"/>
          <p:nvPr/>
        </p:nvSpPr>
        <p:spPr>
          <a:xfrm>
            <a:off x="1701150" y="1248925"/>
            <a:ext cx="2331900" cy="2143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/>
              <a:t>出力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/>
              <a:t>5.000000 2.000000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/>
              <a:t>6.000000 4.000000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/>
              <a:t>7.000000 2.000000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98" name="Google Shape;398;p48"/>
          <p:cNvSpPr txBox="1"/>
          <p:nvPr/>
        </p:nvSpPr>
        <p:spPr>
          <a:xfrm>
            <a:off x="112850" y="1158125"/>
            <a:ext cx="1469400" cy="3505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入力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9 5 0 0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3 4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9 4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4 4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6 0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8 4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4 8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8 8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4 0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8 0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1 2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3 4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5 4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6 9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7 8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9" name="Google Shape;399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7600" y="708025"/>
            <a:ext cx="4484140" cy="443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9"/>
          <p:cNvSpPr txBox="1"/>
          <p:nvPr>
            <p:ph type="title"/>
          </p:nvPr>
        </p:nvSpPr>
        <p:spPr>
          <a:xfrm>
            <a:off x="311700" y="14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3000"/>
              <a:t>-&gt; デモ</a:t>
            </a:r>
            <a:endParaRPr b="1" sz="3000"/>
          </a:p>
        </p:txBody>
      </p:sp>
      <p:sp>
        <p:nvSpPr>
          <p:cNvPr id="405" name="Google Shape;405;p49"/>
          <p:cNvSpPr txBox="1"/>
          <p:nvPr>
            <p:ph idx="1" type="body"/>
          </p:nvPr>
        </p:nvSpPr>
        <p:spPr>
          <a:xfrm>
            <a:off x="1895700" y="240025"/>
            <a:ext cx="72483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ja" sz="2400">
                <a:solidFill>
                  <a:srgbClr val="000000"/>
                </a:solidFill>
              </a:rPr>
              <a:t>       </a:t>
            </a:r>
            <a:r>
              <a:rPr b="1" lang="ja" sz="2400" u="sng">
                <a:solidFill>
                  <a:srgbClr val="000000"/>
                </a:solidFill>
              </a:rPr>
              <a:t>小課題2 交差地点の列挙</a:t>
            </a:r>
            <a:endParaRPr b="1" sz="2400" u="sng">
              <a:solidFill>
                <a:srgbClr val="000000"/>
              </a:solidFill>
            </a:endParaRPr>
          </a:p>
        </p:txBody>
      </p:sp>
      <p:sp>
        <p:nvSpPr>
          <p:cNvPr id="406" name="Google Shape;406;p49"/>
          <p:cNvSpPr txBox="1"/>
          <p:nvPr/>
        </p:nvSpPr>
        <p:spPr>
          <a:xfrm>
            <a:off x="112850" y="716725"/>
            <a:ext cx="4751100" cy="6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2400">
                <a:solidFill>
                  <a:srgbClr val="FF0000"/>
                </a:solidFill>
              </a:rPr>
              <a:t>テストケース 4(n = 200 m = 100)</a:t>
            </a:r>
            <a:endParaRPr b="1" sz="2400">
              <a:solidFill>
                <a:srgbClr val="FF0000"/>
              </a:solidFill>
            </a:endParaRPr>
          </a:p>
        </p:txBody>
      </p:sp>
      <p:sp>
        <p:nvSpPr>
          <p:cNvPr id="407" name="Google Shape;407;p49"/>
          <p:cNvSpPr txBox="1"/>
          <p:nvPr/>
        </p:nvSpPr>
        <p:spPr>
          <a:xfrm>
            <a:off x="4424875" y="1274875"/>
            <a:ext cx="2331900" cy="2143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/>
              <a:t>出力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/>
              <a:t>???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/>
              <a:t>(random)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08" name="Google Shape;408;p49"/>
          <p:cNvSpPr txBox="1"/>
          <p:nvPr/>
        </p:nvSpPr>
        <p:spPr>
          <a:xfrm>
            <a:off x="1753700" y="1222975"/>
            <a:ext cx="2176200" cy="3505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入力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200 100 0 0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148 886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107 87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449 387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609 351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…..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184 59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87 59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152 30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198 73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154 31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150 47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121 99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181 45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52 65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9" name="Google Shape;409;p49"/>
          <p:cNvCxnSpPr/>
          <p:nvPr/>
        </p:nvCxnSpPr>
        <p:spPr>
          <a:xfrm>
            <a:off x="1841775" y="1699100"/>
            <a:ext cx="652800" cy="129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5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/>
              <a:t>小課題3 </a:t>
            </a:r>
            <a:r>
              <a:rPr b="1" lang="ja"/>
              <a:t>最短経路の距離</a:t>
            </a:r>
            <a:endParaRPr b="1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51"/>
          <p:cNvSpPr txBox="1"/>
          <p:nvPr>
            <p:ph type="title"/>
          </p:nvPr>
        </p:nvSpPr>
        <p:spPr>
          <a:xfrm>
            <a:off x="311700" y="14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3000"/>
              <a:t>-&gt; デモ</a:t>
            </a:r>
            <a:endParaRPr b="1" sz="3000"/>
          </a:p>
        </p:txBody>
      </p:sp>
      <p:sp>
        <p:nvSpPr>
          <p:cNvPr id="420" name="Google Shape;420;p51"/>
          <p:cNvSpPr txBox="1"/>
          <p:nvPr>
            <p:ph idx="1" type="body"/>
          </p:nvPr>
        </p:nvSpPr>
        <p:spPr>
          <a:xfrm>
            <a:off x="1895700" y="240025"/>
            <a:ext cx="72483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ja" sz="2400">
                <a:solidFill>
                  <a:srgbClr val="000000"/>
                </a:solidFill>
              </a:rPr>
              <a:t>       </a:t>
            </a:r>
            <a:r>
              <a:rPr b="1" lang="ja" sz="2400" u="sng">
                <a:solidFill>
                  <a:srgbClr val="000000"/>
                </a:solidFill>
              </a:rPr>
              <a:t>小課題3 </a:t>
            </a:r>
            <a:r>
              <a:rPr b="1" lang="ja" sz="2400" u="sng">
                <a:solidFill>
                  <a:srgbClr val="000000"/>
                </a:solidFill>
              </a:rPr>
              <a:t>最短経路の距離</a:t>
            </a:r>
            <a:endParaRPr b="1" sz="2400" u="sng">
              <a:solidFill>
                <a:srgbClr val="000000"/>
              </a:solidFill>
            </a:endParaRPr>
          </a:p>
        </p:txBody>
      </p:sp>
      <p:sp>
        <p:nvSpPr>
          <p:cNvPr id="421" name="Google Shape;421;p51"/>
          <p:cNvSpPr txBox="1"/>
          <p:nvPr/>
        </p:nvSpPr>
        <p:spPr>
          <a:xfrm>
            <a:off x="112850" y="716725"/>
            <a:ext cx="2331900" cy="6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2400">
                <a:solidFill>
                  <a:srgbClr val="FF0000"/>
                </a:solidFill>
              </a:rPr>
              <a:t>テストケース 1</a:t>
            </a:r>
            <a:endParaRPr b="1" sz="2400">
              <a:solidFill>
                <a:srgbClr val="FF0000"/>
              </a:solidFill>
            </a:endParaRPr>
          </a:p>
        </p:txBody>
      </p:sp>
      <p:sp>
        <p:nvSpPr>
          <p:cNvPr id="422" name="Google Shape;422;p51"/>
          <p:cNvSpPr txBox="1"/>
          <p:nvPr/>
        </p:nvSpPr>
        <p:spPr>
          <a:xfrm>
            <a:off x="1701150" y="1248925"/>
            <a:ext cx="1671000" cy="2143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/>
              <a:t>出力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/>
              <a:t>7.07107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/>
              <a:t>6.10882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/>
              <a:t>5.88562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/>
              <a:t>NA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/>
              <a:t>2.68432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23" name="Google Shape;423;p51"/>
          <p:cNvSpPr txBox="1"/>
          <p:nvPr/>
        </p:nvSpPr>
        <p:spPr>
          <a:xfrm>
            <a:off x="112850" y="1248925"/>
            <a:ext cx="1469400" cy="3752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200"/>
              <a:t>入力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200"/>
              <a:t>6 5 0 5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200"/>
              <a:t>0 0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200"/>
              <a:t>2 5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200"/>
              <a:t>4 7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200"/>
              <a:t>5 5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200"/>
              <a:t>7 1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200"/>
              <a:t>9 5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200"/>
              <a:t>1 4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200"/>
              <a:t>1 6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200"/>
              <a:t>2 5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200"/>
              <a:t>3 5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200"/>
              <a:t>4 6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200"/>
              <a:t>1 4 1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200"/>
              <a:t>5 6 1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200"/>
              <a:t>C1 6 1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200"/>
              <a:t>C1000 1 1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200"/>
              <a:t>C1 C3 1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</p:txBody>
      </p:sp>
      <p:pic>
        <p:nvPicPr>
          <p:cNvPr id="424" name="Google Shape;424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4350" y="716725"/>
            <a:ext cx="4716750" cy="4426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/>
              <a:t>2. </a:t>
            </a:r>
            <a:r>
              <a:rPr b="1" lang="ja"/>
              <a:t>開発</a:t>
            </a:r>
            <a:r>
              <a:rPr b="1" lang="ja"/>
              <a:t>状況 (小課題1 ~ 8)</a:t>
            </a:r>
            <a:endParaRPr b="1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2"/>
          <p:cNvSpPr txBox="1"/>
          <p:nvPr>
            <p:ph type="title"/>
          </p:nvPr>
        </p:nvSpPr>
        <p:spPr>
          <a:xfrm>
            <a:off x="311700" y="14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3000"/>
              <a:t>-&gt; デモ</a:t>
            </a:r>
            <a:endParaRPr b="1" sz="3000"/>
          </a:p>
        </p:txBody>
      </p:sp>
      <p:sp>
        <p:nvSpPr>
          <p:cNvPr id="430" name="Google Shape;430;p52"/>
          <p:cNvSpPr txBox="1"/>
          <p:nvPr>
            <p:ph idx="1" type="body"/>
          </p:nvPr>
        </p:nvSpPr>
        <p:spPr>
          <a:xfrm>
            <a:off x="1895700" y="240025"/>
            <a:ext cx="72483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ja" sz="2400">
                <a:solidFill>
                  <a:srgbClr val="000000"/>
                </a:solidFill>
              </a:rPr>
              <a:t>       </a:t>
            </a:r>
            <a:r>
              <a:rPr b="1" lang="ja" sz="2400" u="sng">
                <a:solidFill>
                  <a:srgbClr val="000000"/>
                </a:solidFill>
              </a:rPr>
              <a:t>小課題3 </a:t>
            </a:r>
            <a:r>
              <a:rPr b="1" lang="ja" sz="2400" u="sng">
                <a:solidFill>
                  <a:srgbClr val="000000"/>
                </a:solidFill>
              </a:rPr>
              <a:t>最短経路の距離</a:t>
            </a:r>
            <a:endParaRPr b="1" sz="2400" u="sng">
              <a:solidFill>
                <a:srgbClr val="000000"/>
              </a:solidFill>
            </a:endParaRPr>
          </a:p>
        </p:txBody>
      </p:sp>
      <p:sp>
        <p:nvSpPr>
          <p:cNvPr id="431" name="Google Shape;431;p52"/>
          <p:cNvSpPr txBox="1"/>
          <p:nvPr/>
        </p:nvSpPr>
        <p:spPr>
          <a:xfrm>
            <a:off x="112850" y="716725"/>
            <a:ext cx="5062200" cy="6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2400">
                <a:solidFill>
                  <a:srgbClr val="FF0000"/>
                </a:solidFill>
              </a:rPr>
              <a:t>テストケース 2(</a:t>
            </a:r>
            <a:r>
              <a:rPr b="1" lang="ja" sz="2400">
                <a:solidFill>
                  <a:srgbClr val="FF0000"/>
                </a:solidFill>
              </a:rPr>
              <a:t>複数の経路</a:t>
            </a:r>
            <a:r>
              <a:rPr b="1" lang="ja" sz="2400">
                <a:solidFill>
                  <a:srgbClr val="FF0000"/>
                </a:solidFill>
              </a:rPr>
              <a:t>)</a:t>
            </a:r>
            <a:endParaRPr b="1" sz="2400">
              <a:solidFill>
                <a:srgbClr val="FF0000"/>
              </a:solidFill>
            </a:endParaRPr>
          </a:p>
        </p:txBody>
      </p:sp>
      <p:sp>
        <p:nvSpPr>
          <p:cNvPr id="432" name="Google Shape;432;p52"/>
          <p:cNvSpPr txBox="1"/>
          <p:nvPr/>
        </p:nvSpPr>
        <p:spPr>
          <a:xfrm>
            <a:off x="1701150" y="1248925"/>
            <a:ext cx="2331900" cy="2143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/>
              <a:t>出力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/>
              <a:t>8.000000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/>
              <a:t>5.000000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/>
              <a:t>9.000000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/>
              <a:t>8.000000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/>
              <a:t>1.000000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33" name="Google Shape;433;p52"/>
          <p:cNvSpPr txBox="1"/>
          <p:nvPr/>
        </p:nvSpPr>
        <p:spPr>
          <a:xfrm>
            <a:off x="112850" y="1158125"/>
            <a:ext cx="1469400" cy="3920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200"/>
              <a:t>入力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200"/>
              <a:t>8 4 0 5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200"/>
              <a:t>1 4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200"/>
              <a:t>4 0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200"/>
              <a:t>5 4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200"/>
              <a:t>2 1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200"/>
              <a:t>4 7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200"/>
              <a:t>2 6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200"/>
              <a:t>0 5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200"/>
              <a:t>7 5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200"/>
              <a:t>1 3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200"/>
              <a:t>7 8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200"/>
              <a:t>6 4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200"/>
              <a:t>5 2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200"/>
              <a:t>4 5 1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200"/>
              <a:t>7 C3 1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200"/>
              <a:t>4 8 1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200"/>
              <a:t>2 6 1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200"/>
              <a:t>1 C1 1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</p:txBody>
      </p:sp>
      <p:pic>
        <p:nvPicPr>
          <p:cNvPr id="434" name="Google Shape;434;p52"/>
          <p:cNvPicPr preferRelativeResize="0"/>
          <p:nvPr/>
        </p:nvPicPr>
        <p:blipFill rotWithShape="1">
          <a:blip r:embed="rId3">
            <a:alphaModFix/>
          </a:blip>
          <a:srcRect b="0" l="0" r="7261" t="0"/>
          <a:stretch/>
        </p:blipFill>
        <p:spPr>
          <a:xfrm>
            <a:off x="4915625" y="708025"/>
            <a:ext cx="4150550" cy="4426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3"/>
          <p:cNvSpPr txBox="1"/>
          <p:nvPr>
            <p:ph type="title"/>
          </p:nvPr>
        </p:nvSpPr>
        <p:spPr>
          <a:xfrm>
            <a:off x="311700" y="14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3000"/>
              <a:t>-&gt; デモ</a:t>
            </a:r>
            <a:endParaRPr b="1" sz="3000"/>
          </a:p>
        </p:txBody>
      </p:sp>
      <p:sp>
        <p:nvSpPr>
          <p:cNvPr id="440" name="Google Shape;440;p53"/>
          <p:cNvSpPr txBox="1"/>
          <p:nvPr>
            <p:ph idx="1" type="body"/>
          </p:nvPr>
        </p:nvSpPr>
        <p:spPr>
          <a:xfrm>
            <a:off x="1895700" y="240025"/>
            <a:ext cx="72483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ja" sz="2400">
                <a:solidFill>
                  <a:schemeClr val="dk1"/>
                </a:solidFill>
              </a:rPr>
              <a:t>       </a:t>
            </a:r>
            <a:r>
              <a:rPr b="1" lang="ja" sz="2400" u="sng">
                <a:solidFill>
                  <a:schemeClr val="dk1"/>
                </a:solidFill>
              </a:rPr>
              <a:t>小課題3 最短経路の距離</a:t>
            </a:r>
            <a:endParaRPr b="1" sz="2400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</a:endParaRPr>
          </a:p>
        </p:txBody>
      </p:sp>
      <p:sp>
        <p:nvSpPr>
          <p:cNvPr id="441" name="Google Shape;441;p53"/>
          <p:cNvSpPr txBox="1"/>
          <p:nvPr/>
        </p:nvSpPr>
        <p:spPr>
          <a:xfrm>
            <a:off x="1701150" y="1248925"/>
            <a:ext cx="2331900" cy="2143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/>
              <a:t>出力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800"/>
              <a:t>8.944272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800"/>
              <a:t>6.000000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/>
              <a:t>7.472136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>
                <a:solidFill>
                  <a:srgbClr val="FF0000"/>
                </a:solidFill>
                <a:highlight>
                  <a:srgbClr val="FFFFFF"/>
                </a:highlight>
              </a:rPr>
              <a:t>8.944272</a:t>
            </a:r>
            <a:endParaRPr sz="18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42" name="Google Shape;442;p53"/>
          <p:cNvSpPr txBox="1"/>
          <p:nvPr/>
        </p:nvSpPr>
        <p:spPr>
          <a:xfrm>
            <a:off x="112850" y="1158125"/>
            <a:ext cx="1469400" cy="3765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200"/>
              <a:t>入力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200"/>
              <a:t>9 5 0 4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200"/>
              <a:t>3 4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200"/>
              <a:t>9 4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200"/>
              <a:t>4 4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200"/>
              <a:t>6 0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200"/>
              <a:t>8 4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200"/>
              <a:t>4 8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200"/>
              <a:t>8 8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200"/>
              <a:t>4 0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200"/>
              <a:t>8 0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200"/>
              <a:t>1 2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200"/>
              <a:t>3 4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200"/>
              <a:t>5 4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200"/>
              <a:t>6 9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200"/>
              <a:t>7 8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200"/>
              <a:t>8 7 1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200"/>
              <a:t>1 2 1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200"/>
              <a:t>1 6 1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200"/>
              <a:t>8 9 1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</p:txBody>
      </p:sp>
      <p:pic>
        <p:nvPicPr>
          <p:cNvPr id="443" name="Google Shape;443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7600" y="708025"/>
            <a:ext cx="4484140" cy="4435475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Google Shape;444;p53"/>
          <p:cNvSpPr/>
          <p:nvPr/>
        </p:nvSpPr>
        <p:spPr>
          <a:xfrm>
            <a:off x="6705600" y="4041225"/>
            <a:ext cx="804300" cy="7263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5" name="Google Shape;445;p53"/>
          <p:cNvCxnSpPr>
            <a:endCxn id="444" idx="2"/>
          </p:cNvCxnSpPr>
          <p:nvPr/>
        </p:nvCxnSpPr>
        <p:spPr>
          <a:xfrm flipH="1" rot="10800000">
            <a:off x="3903900" y="4404375"/>
            <a:ext cx="2801700" cy="1167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6" name="Google Shape;446;p53"/>
          <p:cNvSpPr txBox="1"/>
          <p:nvPr/>
        </p:nvSpPr>
        <p:spPr>
          <a:xfrm>
            <a:off x="2048100" y="4222825"/>
            <a:ext cx="2202900" cy="6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2400">
                <a:solidFill>
                  <a:srgbClr val="FF0000"/>
                </a:solidFill>
              </a:rPr>
              <a:t>ここが問題！</a:t>
            </a:r>
            <a:endParaRPr b="1" sz="2400">
              <a:solidFill>
                <a:srgbClr val="FF0000"/>
              </a:solidFill>
            </a:endParaRPr>
          </a:p>
        </p:txBody>
      </p:sp>
      <p:sp>
        <p:nvSpPr>
          <p:cNvPr id="447" name="Google Shape;447;p53"/>
          <p:cNvSpPr txBox="1"/>
          <p:nvPr/>
        </p:nvSpPr>
        <p:spPr>
          <a:xfrm>
            <a:off x="1632325" y="3535400"/>
            <a:ext cx="2605200" cy="7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rgbClr val="FF0000"/>
                </a:solidFill>
              </a:rPr>
              <a:t>edge[4][10] と edge[4][12]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rgbClr val="FF0000"/>
                </a:solidFill>
              </a:rPr>
              <a:t>があるため、繋がっていると判断される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448" name="Google Shape;448;p53"/>
          <p:cNvSpPr txBox="1"/>
          <p:nvPr/>
        </p:nvSpPr>
        <p:spPr>
          <a:xfrm>
            <a:off x="112850" y="716725"/>
            <a:ext cx="4971600" cy="6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2400">
                <a:solidFill>
                  <a:srgbClr val="FF0000"/>
                </a:solidFill>
              </a:rPr>
              <a:t>テストケース 3(</a:t>
            </a:r>
            <a:r>
              <a:rPr b="1" lang="ja" sz="2400">
                <a:solidFill>
                  <a:srgbClr val="FF0000"/>
                </a:solidFill>
              </a:rPr>
              <a:t>端点同士で重なる</a:t>
            </a:r>
            <a:r>
              <a:rPr b="1" lang="ja" sz="2400">
                <a:solidFill>
                  <a:srgbClr val="FF0000"/>
                </a:solidFill>
              </a:rPr>
              <a:t>)</a:t>
            </a:r>
            <a:endParaRPr b="1" sz="2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54"/>
          <p:cNvSpPr txBox="1"/>
          <p:nvPr>
            <p:ph type="title"/>
          </p:nvPr>
        </p:nvSpPr>
        <p:spPr>
          <a:xfrm>
            <a:off x="311700" y="14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3000"/>
              <a:t>-&gt; デモ</a:t>
            </a:r>
            <a:endParaRPr b="1" sz="3000"/>
          </a:p>
        </p:txBody>
      </p:sp>
      <p:sp>
        <p:nvSpPr>
          <p:cNvPr id="454" name="Google Shape;454;p54"/>
          <p:cNvSpPr txBox="1"/>
          <p:nvPr>
            <p:ph idx="1" type="body"/>
          </p:nvPr>
        </p:nvSpPr>
        <p:spPr>
          <a:xfrm>
            <a:off x="1895700" y="240025"/>
            <a:ext cx="72483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ja" sz="2400">
                <a:solidFill>
                  <a:srgbClr val="000000"/>
                </a:solidFill>
              </a:rPr>
              <a:t>       </a:t>
            </a:r>
            <a:r>
              <a:rPr b="1" lang="ja" sz="2400" u="sng">
                <a:solidFill>
                  <a:srgbClr val="000000"/>
                </a:solidFill>
              </a:rPr>
              <a:t>小課題3 交差地点の列挙</a:t>
            </a:r>
            <a:endParaRPr b="1" sz="2400" u="sng">
              <a:solidFill>
                <a:srgbClr val="000000"/>
              </a:solidFill>
            </a:endParaRPr>
          </a:p>
        </p:txBody>
      </p:sp>
      <p:sp>
        <p:nvSpPr>
          <p:cNvPr id="455" name="Google Shape;455;p54"/>
          <p:cNvSpPr txBox="1"/>
          <p:nvPr/>
        </p:nvSpPr>
        <p:spPr>
          <a:xfrm>
            <a:off x="112850" y="716725"/>
            <a:ext cx="4751100" cy="6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2400">
                <a:solidFill>
                  <a:srgbClr val="FF0000"/>
                </a:solidFill>
              </a:rPr>
              <a:t>テストケース 4(n = 200 m = 100)</a:t>
            </a:r>
            <a:endParaRPr b="1" sz="2400">
              <a:solidFill>
                <a:srgbClr val="FF0000"/>
              </a:solidFill>
            </a:endParaRPr>
          </a:p>
        </p:txBody>
      </p:sp>
      <p:sp>
        <p:nvSpPr>
          <p:cNvPr id="456" name="Google Shape;456;p54"/>
          <p:cNvSpPr txBox="1"/>
          <p:nvPr/>
        </p:nvSpPr>
        <p:spPr>
          <a:xfrm>
            <a:off x="3075975" y="1274875"/>
            <a:ext cx="2331900" cy="2143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/>
              <a:t>出力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/>
              <a:t>???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/>
              <a:t>(random)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57" name="Google Shape;457;p54"/>
          <p:cNvSpPr txBox="1"/>
          <p:nvPr/>
        </p:nvSpPr>
        <p:spPr>
          <a:xfrm>
            <a:off x="508550" y="1274875"/>
            <a:ext cx="2176200" cy="3505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入力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200 100 0 100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239 296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92 163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148 903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578 669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557 656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322 559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…..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371 895 1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917 C589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83 C406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99 C760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C487 542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C124 C903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58" name="Google Shape;458;p54"/>
          <p:cNvCxnSpPr/>
          <p:nvPr/>
        </p:nvCxnSpPr>
        <p:spPr>
          <a:xfrm>
            <a:off x="581825" y="1762900"/>
            <a:ext cx="646200" cy="75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9" name="Google Shape;459;p54"/>
          <p:cNvSpPr txBox="1"/>
          <p:nvPr/>
        </p:nvSpPr>
        <p:spPr>
          <a:xfrm>
            <a:off x="4112875" y="3704025"/>
            <a:ext cx="4564200" cy="9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3600">
                <a:solidFill>
                  <a:srgbClr val="FF0000"/>
                </a:solidFill>
              </a:rPr>
              <a:t>メモリが足りない！</a:t>
            </a:r>
            <a:endParaRPr b="1" sz="3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5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/>
              <a:t>小課題4 最短経路</a:t>
            </a:r>
            <a:endParaRPr b="1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56"/>
          <p:cNvSpPr txBox="1"/>
          <p:nvPr>
            <p:ph type="title"/>
          </p:nvPr>
        </p:nvSpPr>
        <p:spPr>
          <a:xfrm>
            <a:off x="311700" y="14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3000"/>
              <a:t>-&gt; デモ</a:t>
            </a:r>
            <a:endParaRPr b="1" sz="3000"/>
          </a:p>
        </p:txBody>
      </p:sp>
      <p:sp>
        <p:nvSpPr>
          <p:cNvPr id="470" name="Google Shape;470;p56"/>
          <p:cNvSpPr txBox="1"/>
          <p:nvPr>
            <p:ph idx="1" type="body"/>
          </p:nvPr>
        </p:nvSpPr>
        <p:spPr>
          <a:xfrm>
            <a:off x="1895700" y="240025"/>
            <a:ext cx="72483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ja" sz="2400">
                <a:solidFill>
                  <a:srgbClr val="000000"/>
                </a:solidFill>
              </a:rPr>
              <a:t>       </a:t>
            </a:r>
            <a:r>
              <a:rPr b="1" lang="ja" sz="2400" u="sng">
                <a:solidFill>
                  <a:srgbClr val="000000"/>
                </a:solidFill>
              </a:rPr>
              <a:t>小課題4 最短経路</a:t>
            </a:r>
            <a:endParaRPr b="1" sz="2400" u="sng">
              <a:solidFill>
                <a:srgbClr val="000000"/>
              </a:solidFill>
            </a:endParaRPr>
          </a:p>
        </p:txBody>
      </p:sp>
      <p:sp>
        <p:nvSpPr>
          <p:cNvPr id="471" name="Google Shape;471;p56"/>
          <p:cNvSpPr txBox="1"/>
          <p:nvPr/>
        </p:nvSpPr>
        <p:spPr>
          <a:xfrm>
            <a:off x="112850" y="716725"/>
            <a:ext cx="2331900" cy="6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2400">
                <a:solidFill>
                  <a:srgbClr val="FF0000"/>
                </a:solidFill>
              </a:rPr>
              <a:t>テストケース 1</a:t>
            </a:r>
            <a:endParaRPr b="1" sz="2400">
              <a:solidFill>
                <a:srgbClr val="FF0000"/>
              </a:solidFill>
            </a:endParaRPr>
          </a:p>
        </p:txBody>
      </p:sp>
      <p:sp>
        <p:nvSpPr>
          <p:cNvPr id="472" name="Google Shape;472;p56"/>
          <p:cNvSpPr txBox="1"/>
          <p:nvPr/>
        </p:nvSpPr>
        <p:spPr>
          <a:xfrm>
            <a:off x="1701150" y="1248925"/>
            <a:ext cx="1671000" cy="3259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/>
              <a:t>出力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/>
              <a:t>7.07107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/>
              <a:t>1 C1 4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/>
              <a:t>6.10882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/>
              <a:t>5 C3 6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/>
              <a:t>5.88562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/>
              <a:t>C1 4 6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/>
              <a:t>NA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/>
              <a:t>2.68432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/>
              <a:t>C1 C2 C3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73" name="Google Shape;473;p56"/>
          <p:cNvSpPr txBox="1"/>
          <p:nvPr/>
        </p:nvSpPr>
        <p:spPr>
          <a:xfrm>
            <a:off x="112850" y="1248925"/>
            <a:ext cx="1469400" cy="3752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200"/>
              <a:t>入力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200"/>
              <a:t>6 5 0 5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200"/>
              <a:t>0 0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200"/>
              <a:t>2 5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200"/>
              <a:t>4 7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200"/>
              <a:t>5 5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200"/>
              <a:t>7 1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200"/>
              <a:t>9 5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200"/>
              <a:t>1 4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200"/>
              <a:t>1 6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200"/>
              <a:t>2 5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200"/>
              <a:t>3 5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200"/>
              <a:t>4 6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200"/>
              <a:t>1 4 1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200"/>
              <a:t>5 6 1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200"/>
              <a:t>C1 6 1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200"/>
              <a:t>C1000 1 1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200"/>
              <a:t>C1 C3 1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</p:txBody>
      </p:sp>
      <p:pic>
        <p:nvPicPr>
          <p:cNvPr id="474" name="Google Shape;474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4350" y="716725"/>
            <a:ext cx="4716750" cy="4426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57"/>
          <p:cNvSpPr txBox="1"/>
          <p:nvPr>
            <p:ph type="title"/>
          </p:nvPr>
        </p:nvSpPr>
        <p:spPr>
          <a:xfrm>
            <a:off x="311700" y="14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3000"/>
              <a:t>-&gt; デモ</a:t>
            </a:r>
            <a:endParaRPr b="1" sz="3000"/>
          </a:p>
        </p:txBody>
      </p:sp>
      <p:sp>
        <p:nvSpPr>
          <p:cNvPr id="480" name="Google Shape;480;p57"/>
          <p:cNvSpPr txBox="1"/>
          <p:nvPr>
            <p:ph idx="1" type="body"/>
          </p:nvPr>
        </p:nvSpPr>
        <p:spPr>
          <a:xfrm>
            <a:off x="1895700" y="240025"/>
            <a:ext cx="72483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ja" sz="2400">
                <a:solidFill>
                  <a:srgbClr val="000000"/>
                </a:solidFill>
              </a:rPr>
              <a:t>       </a:t>
            </a:r>
            <a:r>
              <a:rPr b="1" lang="ja" sz="2400" u="sng">
                <a:solidFill>
                  <a:srgbClr val="000000"/>
                </a:solidFill>
              </a:rPr>
              <a:t>小課題4 最短経路</a:t>
            </a:r>
            <a:endParaRPr b="1" sz="2400" u="sng">
              <a:solidFill>
                <a:srgbClr val="000000"/>
              </a:solidFill>
            </a:endParaRPr>
          </a:p>
        </p:txBody>
      </p:sp>
      <p:sp>
        <p:nvSpPr>
          <p:cNvPr id="481" name="Google Shape;481;p57"/>
          <p:cNvSpPr txBox="1"/>
          <p:nvPr/>
        </p:nvSpPr>
        <p:spPr>
          <a:xfrm>
            <a:off x="112850" y="716725"/>
            <a:ext cx="5062200" cy="6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2400">
                <a:solidFill>
                  <a:srgbClr val="FF0000"/>
                </a:solidFill>
              </a:rPr>
              <a:t>テストケース 2(複数の経路)</a:t>
            </a:r>
            <a:endParaRPr b="1" sz="2400">
              <a:solidFill>
                <a:srgbClr val="FF0000"/>
              </a:solidFill>
            </a:endParaRPr>
          </a:p>
        </p:txBody>
      </p:sp>
      <p:sp>
        <p:nvSpPr>
          <p:cNvPr id="482" name="Google Shape;482;p57"/>
          <p:cNvSpPr txBox="1"/>
          <p:nvPr/>
        </p:nvSpPr>
        <p:spPr>
          <a:xfrm>
            <a:off x="1701150" y="1248925"/>
            <a:ext cx="2870700" cy="3765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/>
              <a:t>出力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/>
              <a:t>8.000000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/>
              <a:t>4 C1 </a:t>
            </a:r>
            <a:r>
              <a:rPr b="1" lang="ja" u="sng"/>
              <a:t>C3</a:t>
            </a:r>
            <a:r>
              <a:rPr b="1" lang="ja"/>
              <a:t> C4 5  or  </a:t>
            </a:r>
            <a:r>
              <a:rPr b="1" lang="ja">
                <a:solidFill>
                  <a:srgbClr val="FF0000"/>
                </a:solidFill>
              </a:rPr>
              <a:t>4 C1 </a:t>
            </a:r>
            <a:r>
              <a:rPr b="1" lang="ja" u="sng">
                <a:solidFill>
                  <a:srgbClr val="FF0000"/>
                </a:solidFill>
              </a:rPr>
              <a:t>C2</a:t>
            </a:r>
            <a:r>
              <a:rPr b="1" lang="ja">
                <a:solidFill>
                  <a:srgbClr val="FF0000"/>
                </a:solidFill>
              </a:rPr>
              <a:t> C4 5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/>
              <a:t>5.000000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/>
              <a:t>7 C2 </a:t>
            </a:r>
            <a:r>
              <a:rPr b="1" lang="ja" u="sng"/>
              <a:t>C4</a:t>
            </a:r>
            <a:r>
              <a:rPr b="1" lang="ja"/>
              <a:t> C3  or  </a:t>
            </a:r>
            <a:r>
              <a:rPr b="1" lang="ja">
                <a:solidFill>
                  <a:srgbClr val="FF0000"/>
                </a:solidFill>
              </a:rPr>
              <a:t>7 C2 </a:t>
            </a:r>
            <a:r>
              <a:rPr b="1" lang="ja" u="sng">
                <a:solidFill>
                  <a:srgbClr val="FF0000"/>
                </a:solidFill>
              </a:rPr>
              <a:t>C1</a:t>
            </a:r>
            <a:r>
              <a:rPr b="1" lang="ja">
                <a:solidFill>
                  <a:srgbClr val="FF0000"/>
                </a:solidFill>
              </a:rPr>
              <a:t> C3</a:t>
            </a:r>
            <a:r>
              <a:rPr b="1" lang="ja"/>
              <a:t>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/>
              <a:t>9.000000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rgbClr val="FF0000"/>
                </a:solidFill>
              </a:rPr>
              <a:t>4 C1 </a:t>
            </a:r>
            <a:r>
              <a:rPr b="1" lang="ja" u="sng">
                <a:solidFill>
                  <a:srgbClr val="FF0000"/>
                </a:solidFill>
              </a:rPr>
              <a:t>C2</a:t>
            </a:r>
            <a:r>
              <a:rPr b="1" lang="ja">
                <a:solidFill>
                  <a:srgbClr val="FF0000"/>
                </a:solidFill>
              </a:rPr>
              <a:t> C4 8</a:t>
            </a:r>
            <a:r>
              <a:rPr b="1" lang="ja"/>
              <a:t>  or  4 C1 </a:t>
            </a:r>
            <a:r>
              <a:rPr b="1" lang="ja" u="sng"/>
              <a:t>C3</a:t>
            </a:r>
            <a:r>
              <a:rPr b="1" lang="ja"/>
              <a:t> C4 8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/>
              <a:t>8.000000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/>
              <a:t>2 C3 </a:t>
            </a:r>
            <a:r>
              <a:rPr b="1" lang="ja" u="sng"/>
              <a:t>C4</a:t>
            </a:r>
            <a:r>
              <a:rPr b="1" lang="ja"/>
              <a:t> C2 6  or  </a:t>
            </a:r>
            <a:r>
              <a:rPr b="1" lang="ja">
                <a:solidFill>
                  <a:srgbClr val="FF0000"/>
                </a:solidFill>
              </a:rPr>
              <a:t>2 C3 </a:t>
            </a:r>
            <a:r>
              <a:rPr b="1" lang="ja" u="sng">
                <a:solidFill>
                  <a:srgbClr val="FF0000"/>
                </a:solidFill>
              </a:rPr>
              <a:t>C1</a:t>
            </a:r>
            <a:r>
              <a:rPr b="1" lang="ja">
                <a:solidFill>
                  <a:srgbClr val="FF0000"/>
                </a:solidFill>
              </a:rPr>
              <a:t> C2 6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/>
              <a:t>1.000000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/>
              <a:t>1 C1</a:t>
            </a:r>
            <a:endParaRPr b="1"/>
          </a:p>
        </p:txBody>
      </p:sp>
      <p:sp>
        <p:nvSpPr>
          <p:cNvPr id="483" name="Google Shape;483;p57"/>
          <p:cNvSpPr txBox="1"/>
          <p:nvPr/>
        </p:nvSpPr>
        <p:spPr>
          <a:xfrm>
            <a:off x="112850" y="1158125"/>
            <a:ext cx="1469400" cy="3920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200"/>
              <a:t>入力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200"/>
              <a:t>8 4 0 5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200"/>
              <a:t>1 4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200"/>
              <a:t>4 0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200"/>
              <a:t>5 4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200"/>
              <a:t>2 1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200"/>
              <a:t>4 7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200"/>
              <a:t>2 6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200"/>
              <a:t>0 5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200"/>
              <a:t>7 5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200"/>
              <a:t>1 3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200"/>
              <a:t>7 8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200"/>
              <a:t>6 4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200"/>
              <a:t>5 2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200"/>
              <a:t>4 5 1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200"/>
              <a:t>7 C3 1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200"/>
              <a:t>4 8 1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200"/>
              <a:t>2 6 1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200"/>
              <a:t>1 C1 1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</p:txBody>
      </p:sp>
      <p:pic>
        <p:nvPicPr>
          <p:cNvPr id="484" name="Google Shape;484;p57"/>
          <p:cNvPicPr preferRelativeResize="0"/>
          <p:nvPr/>
        </p:nvPicPr>
        <p:blipFill rotWithShape="1">
          <a:blip r:embed="rId3">
            <a:alphaModFix/>
          </a:blip>
          <a:srcRect b="0" l="0" r="7261" t="0"/>
          <a:stretch/>
        </p:blipFill>
        <p:spPr>
          <a:xfrm>
            <a:off x="4915625" y="708025"/>
            <a:ext cx="4150550" cy="4426774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p57"/>
          <p:cNvSpPr/>
          <p:nvPr/>
        </p:nvSpPr>
        <p:spPr>
          <a:xfrm>
            <a:off x="3255525" y="1158125"/>
            <a:ext cx="1245000" cy="631800"/>
          </a:xfrm>
          <a:prstGeom prst="wedgeRectCallout">
            <a:avLst>
              <a:gd fmla="val -8329" name="adj1"/>
              <a:gd fmla="val 74628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/>
              <a:t>辞書順で小</a:t>
            </a:r>
            <a:endParaRPr b="1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58"/>
          <p:cNvSpPr txBox="1"/>
          <p:nvPr>
            <p:ph type="ctrTitle"/>
          </p:nvPr>
        </p:nvSpPr>
        <p:spPr>
          <a:xfrm>
            <a:off x="422433" y="17813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/>
              <a:t>小課題5 第k最短路　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/>
              <a:t>小課題6 複数経路の提案　　</a:t>
            </a:r>
            <a:endParaRPr b="1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5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実装</a:t>
            </a:r>
            <a:r>
              <a:rPr lang="ja"/>
              <a:t>中</a:t>
            </a:r>
            <a:endParaRPr/>
          </a:p>
        </p:txBody>
      </p:sp>
      <p:sp>
        <p:nvSpPr>
          <p:cNvPr id="496" name="Google Shape;496;p59"/>
          <p:cNvSpPr txBox="1"/>
          <p:nvPr>
            <p:ph idx="4294967295" type="title"/>
          </p:nvPr>
        </p:nvSpPr>
        <p:spPr>
          <a:xfrm>
            <a:off x="311700" y="14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3000"/>
              <a:t>-&gt; </a:t>
            </a:r>
            <a:r>
              <a:rPr b="1" lang="ja" sz="3000"/>
              <a:t>デモ</a:t>
            </a:r>
            <a:endParaRPr b="1" sz="3000"/>
          </a:p>
        </p:txBody>
      </p:sp>
      <p:sp>
        <p:nvSpPr>
          <p:cNvPr id="497" name="Google Shape;497;p59"/>
          <p:cNvSpPr txBox="1"/>
          <p:nvPr>
            <p:ph idx="4294967295" type="body"/>
          </p:nvPr>
        </p:nvSpPr>
        <p:spPr>
          <a:xfrm>
            <a:off x="1895700" y="240025"/>
            <a:ext cx="72483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ja" sz="2400">
                <a:solidFill>
                  <a:srgbClr val="000000"/>
                </a:solidFill>
              </a:rPr>
              <a:t>       </a:t>
            </a:r>
            <a:r>
              <a:rPr b="1" lang="ja" sz="2400" u="sng">
                <a:solidFill>
                  <a:srgbClr val="000000"/>
                </a:solidFill>
              </a:rPr>
              <a:t>小課題5,6</a:t>
            </a:r>
            <a:r>
              <a:rPr b="1" lang="ja" sz="2400">
                <a:solidFill>
                  <a:srgbClr val="000000"/>
                </a:solidFill>
              </a:rPr>
              <a:t> </a:t>
            </a:r>
            <a:endParaRPr b="1"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60"/>
          <p:cNvSpPr txBox="1"/>
          <p:nvPr>
            <p:ph type="ctrTitle"/>
          </p:nvPr>
        </p:nvSpPr>
        <p:spPr>
          <a:xfrm>
            <a:off x="155850" y="731625"/>
            <a:ext cx="88323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/>
              <a:t>小課題7 </a:t>
            </a:r>
            <a:r>
              <a:rPr b="1" lang="ja"/>
              <a:t>最適な道の建設提案</a:t>
            </a:r>
            <a:endParaRPr b="1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61"/>
          <p:cNvSpPr txBox="1"/>
          <p:nvPr>
            <p:ph type="title"/>
          </p:nvPr>
        </p:nvSpPr>
        <p:spPr>
          <a:xfrm>
            <a:off x="311700" y="14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3000"/>
              <a:t>-&gt; デモ</a:t>
            </a:r>
            <a:endParaRPr b="1" sz="3000"/>
          </a:p>
        </p:txBody>
      </p:sp>
      <p:sp>
        <p:nvSpPr>
          <p:cNvPr id="508" name="Google Shape;508;p61"/>
          <p:cNvSpPr txBox="1"/>
          <p:nvPr>
            <p:ph idx="1" type="body"/>
          </p:nvPr>
        </p:nvSpPr>
        <p:spPr>
          <a:xfrm>
            <a:off x="1895700" y="240025"/>
            <a:ext cx="72483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ja" sz="2400">
                <a:solidFill>
                  <a:srgbClr val="000000"/>
                </a:solidFill>
              </a:rPr>
              <a:t>       </a:t>
            </a:r>
            <a:r>
              <a:rPr b="1" lang="ja" sz="2400" u="sng">
                <a:solidFill>
                  <a:srgbClr val="000000"/>
                </a:solidFill>
              </a:rPr>
              <a:t>小課題7 </a:t>
            </a:r>
            <a:r>
              <a:rPr b="1" lang="ja" sz="2400" u="sng">
                <a:solidFill>
                  <a:srgbClr val="000000"/>
                </a:solidFill>
              </a:rPr>
              <a:t>最適な道の建設提案</a:t>
            </a:r>
            <a:endParaRPr b="1" sz="2400" u="sng">
              <a:solidFill>
                <a:srgbClr val="000000"/>
              </a:solidFill>
            </a:endParaRPr>
          </a:p>
        </p:txBody>
      </p:sp>
      <p:sp>
        <p:nvSpPr>
          <p:cNvPr id="509" name="Google Shape;509;p61"/>
          <p:cNvSpPr txBox="1"/>
          <p:nvPr/>
        </p:nvSpPr>
        <p:spPr>
          <a:xfrm>
            <a:off x="112850" y="716725"/>
            <a:ext cx="2331900" cy="6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2400">
                <a:solidFill>
                  <a:srgbClr val="FF0000"/>
                </a:solidFill>
              </a:rPr>
              <a:t>テストケース 1</a:t>
            </a:r>
            <a:endParaRPr b="1" sz="2400">
              <a:solidFill>
                <a:srgbClr val="FF0000"/>
              </a:solidFill>
            </a:endParaRPr>
          </a:p>
        </p:txBody>
      </p:sp>
      <p:sp>
        <p:nvSpPr>
          <p:cNvPr id="510" name="Google Shape;510;p61"/>
          <p:cNvSpPr txBox="1"/>
          <p:nvPr/>
        </p:nvSpPr>
        <p:spPr>
          <a:xfrm>
            <a:off x="1701150" y="1248925"/>
            <a:ext cx="1995300" cy="3259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/>
              <a:t>出力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/>
              <a:t>5.78049 1.97561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>
                <a:solidFill>
                  <a:srgbClr val="FF0000"/>
                </a:solidFill>
              </a:rPr>
              <a:t>9 5</a:t>
            </a:r>
            <a:endParaRPr sz="18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/>
              <a:t>5.4 4.2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/>
              <a:t>4.2 6.6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11" name="Google Shape;511;p61"/>
          <p:cNvSpPr txBox="1"/>
          <p:nvPr/>
        </p:nvSpPr>
        <p:spPr>
          <a:xfrm>
            <a:off x="112850" y="1248925"/>
            <a:ext cx="1469400" cy="3479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200"/>
              <a:t>入力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200"/>
              <a:t>6 5 0 5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200"/>
              <a:t>0 0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200"/>
              <a:t>2 5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200"/>
              <a:t>4 7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200"/>
              <a:t>5 5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200"/>
              <a:t>7 1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200"/>
              <a:t>9 5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200"/>
              <a:t>1 4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200"/>
              <a:t>1 6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200"/>
              <a:t>2 5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200"/>
              <a:t>3 5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200"/>
              <a:t>4 6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200"/>
              <a:t>5 1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200"/>
              <a:t>11 5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200"/>
              <a:t>5 4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200"/>
              <a:t>3 6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</p:txBody>
      </p:sp>
      <p:pic>
        <p:nvPicPr>
          <p:cNvPr id="512" name="Google Shape;512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4350" y="716725"/>
            <a:ext cx="4716750" cy="4426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/>
              <a:t>小課題1 </a:t>
            </a:r>
            <a:r>
              <a:rPr b="1" lang="ja"/>
              <a:t>交差地点の検出</a:t>
            </a:r>
            <a:endParaRPr b="1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62"/>
          <p:cNvSpPr txBox="1"/>
          <p:nvPr>
            <p:ph type="ctrTitle"/>
          </p:nvPr>
        </p:nvSpPr>
        <p:spPr>
          <a:xfrm>
            <a:off x="206250" y="1545450"/>
            <a:ext cx="87315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/>
              <a:t>小課題8 幹線道路の検出　　　</a:t>
            </a:r>
            <a:endParaRPr b="1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6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実装</a:t>
            </a:r>
            <a:r>
              <a:rPr lang="ja"/>
              <a:t>中</a:t>
            </a:r>
            <a:endParaRPr/>
          </a:p>
        </p:txBody>
      </p:sp>
      <p:sp>
        <p:nvSpPr>
          <p:cNvPr id="523" name="Google Shape;523;p63"/>
          <p:cNvSpPr txBox="1"/>
          <p:nvPr>
            <p:ph idx="4294967295" type="title"/>
          </p:nvPr>
        </p:nvSpPr>
        <p:spPr>
          <a:xfrm>
            <a:off x="311700" y="14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3000"/>
              <a:t>-&gt; </a:t>
            </a:r>
            <a:r>
              <a:rPr b="1" lang="ja" sz="3000"/>
              <a:t>デモ</a:t>
            </a:r>
            <a:endParaRPr b="1" sz="3000"/>
          </a:p>
        </p:txBody>
      </p:sp>
      <p:sp>
        <p:nvSpPr>
          <p:cNvPr id="524" name="Google Shape;524;p63"/>
          <p:cNvSpPr txBox="1"/>
          <p:nvPr>
            <p:ph idx="4294967295" type="body"/>
          </p:nvPr>
        </p:nvSpPr>
        <p:spPr>
          <a:xfrm>
            <a:off x="1895700" y="240025"/>
            <a:ext cx="72483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ja" sz="2400">
                <a:solidFill>
                  <a:srgbClr val="000000"/>
                </a:solidFill>
              </a:rPr>
              <a:t>       </a:t>
            </a:r>
            <a:r>
              <a:rPr b="1" lang="ja" sz="2400" u="sng">
                <a:solidFill>
                  <a:srgbClr val="000000"/>
                </a:solidFill>
              </a:rPr>
              <a:t>小課題8 幹線道路の検出</a:t>
            </a:r>
            <a:endParaRPr b="1"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64"/>
          <p:cNvSpPr txBox="1"/>
          <p:nvPr>
            <p:ph type="ctrTitle"/>
          </p:nvPr>
        </p:nvSpPr>
        <p:spPr>
          <a:xfrm>
            <a:off x="132900" y="744575"/>
            <a:ext cx="88782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/>
              <a:t>4. 各メンバーの役割と貢献度</a:t>
            </a:r>
            <a:endParaRPr b="1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65"/>
          <p:cNvSpPr txBox="1"/>
          <p:nvPr>
            <p:ph idx="4294967295" type="title"/>
          </p:nvPr>
        </p:nvSpPr>
        <p:spPr>
          <a:xfrm>
            <a:off x="311700" y="14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3000"/>
              <a:t>-&gt; 各メンバーの役割と貢献度</a:t>
            </a:r>
            <a:endParaRPr b="1" sz="3000"/>
          </a:p>
        </p:txBody>
      </p:sp>
      <p:sp>
        <p:nvSpPr>
          <p:cNvPr id="535" name="Google Shape;535;p65"/>
          <p:cNvSpPr txBox="1"/>
          <p:nvPr/>
        </p:nvSpPr>
        <p:spPr>
          <a:xfrm>
            <a:off x="311700" y="1024150"/>
            <a:ext cx="6412200" cy="3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800">
                <a:solidFill>
                  <a:srgbClr val="FF0000"/>
                </a:solidFill>
              </a:rPr>
              <a:t>s1250125: Takahisa Watanabe</a:t>
            </a:r>
            <a:endParaRPr b="1" sz="1800">
              <a:solidFill>
                <a:srgbClr val="0000FF"/>
              </a:solidFill>
            </a:endParaRPr>
          </a:p>
        </p:txBody>
      </p:sp>
      <p:sp>
        <p:nvSpPr>
          <p:cNvPr id="536" name="Google Shape;536;p65"/>
          <p:cNvSpPr txBox="1"/>
          <p:nvPr/>
        </p:nvSpPr>
        <p:spPr>
          <a:xfrm>
            <a:off x="1096700" y="1421125"/>
            <a:ext cx="5839500" cy="9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ja"/>
              <a:t>mainの</a:t>
            </a:r>
            <a:r>
              <a:rPr lang="ja"/>
              <a:t>コーディング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ja"/>
              <a:t>アルゴリズム設計(小課題1, 5, 6)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ja"/>
              <a:t>コードのテスト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ja"/>
              <a:t>毎週のレポートの提出</a:t>
            </a:r>
            <a:endParaRPr/>
          </a:p>
        </p:txBody>
      </p:sp>
      <p:sp>
        <p:nvSpPr>
          <p:cNvPr id="537" name="Google Shape;537;p65"/>
          <p:cNvSpPr txBox="1"/>
          <p:nvPr/>
        </p:nvSpPr>
        <p:spPr>
          <a:xfrm>
            <a:off x="311700" y="2595000"/>
            <a:ext cx="6412200" cy="3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800">
                <a:solidFill>
                  <a:srgbClr val="0000FF"/>
                </a:solidFill>
              </a:rPr>
              <a:t>s1250183: Yuki Homma</a:t>
            </a:r>
            <a:endParaRPr b="1" sz="1800">
              <a:solidFill>
                <a:srgbClr val="0000FF"/>
              </a:solidFill>
            </a:endParaRPr>
          </a:p>
        </p:txBody>
      </p:sp>
      <p:sp>
        <p:nvSpPr>
          <p:cNvPr id="538" name="Google Shape;538;p65"/>
          <p:cNvSpPr txBox="1"/>
          <p:nvPr/>
        </p:nvSpPr>
        <p:spPr>
          <a:xfrm>
            <a:off x="1096700" y="3021600"/>
            <a:ext cx="5839500" cy="10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ja"/>
              <a:t>関数</a:t>
            </a:r>
            <a:r>
              <a:rPr lang="ja"/>
              <a:t>のコーディング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ja"/>
              <a:t>アルゴリズム設計(小課題2, 3, 4, 7, 8)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ja"/>
              <a:t>テストケース作成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ja"/>
              <a:t>中間発表スライド作成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66"/>
          <p:cNvSpPr txBox="1"/>
          <p:nvPr>
            <p:ph idx="4294967295" type="title"/>
          </p:nvPr>
        </p:nvSpPr>
        <p:spPr>
          <a:xfrm>
            <a:off x="311700" y="14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3000"/>
              <a:t>-&gt; </a:t>
            </a:r>
            <a:r>
              <a:rPr b="1" lang="ja" sz="3000"/>
              <a:t>各メンバーの役割と貢献度</a:t>
            </a:r>
            <a:endParaRPr b="1" sz="3000"/>
          </a:p>
        </p:txBody>
      </p:sp>
      <p:graphicFrame>
        <p:nvGraphicFramePr>
          <p:cNvPr id="544" name="Google Shape;544;p66"/>
          <p:cNvGraphicFramePr/>
          <p:nvPr/>
        </p:nvGraphicFramePr>
        <p:xfrm>
          <a:off x="311700" y="1225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{407C2C1F-0D31-4CBD-AA3D-53FC3578B3E4}</a:tableStyleId>
              </a:tblPr>
              <a:tblGrid>
                <a:gridCol w="903650"/>
                <a:gridCol w="2234800"/>
                <a:gridCol w="1915525"/>
                <a:gridCol w="1684650"/>
                <a:gridCol w="1402800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ja"/>
                        <a:t>設計(アルゴリズム考案)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ja"/>
                        <a:t>実装(プログラミング)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ja"/>
                        <a:t>テストケース作成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ja"/>
                        <a:t>テスト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ja"/>
                        <a:t>小課題 1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ja">
                          <a:solidFill>
                            <a:srgbClr val="FF0000"/>
                          </a:solidFill>
                        </a:rPr>
                        <a:t>s1250125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ja">
                          <a:solidFill>
                            <a:srgbClr val="FF0000"/>
                          </a:solidFill>
                        </a:rPr>
                        <a:t>s1250125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ja">
                          <a:solidFill>
                            <a:srgbClr val="FF0000"/>
                          </a:solidFill>
                        </a:rPr>
                        <a:t>s1250125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ja">
                          <a:solidFill>
                            <a:srgbClr val="FF0000"/>
                          </a:solidFill>
                        </a:rPr>
                        <a:t>s1250125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ja"/>
                        <a:t>小課題 2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ja">
                          <a:solidFill>
                            <a:srgbClr val="0000FF"/>
                          </a:solidFill>
                        </a:rPr>
                        <a:t>s1250183</a:t>
                      </a:r>
                      <a:endParaRPr b="1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ja">
                          <a:solidFill>
                            <a:srgbClr val="0000FF"/>
                          </a:solidFill>
                        </a:rPr>
                        <a:t>s1250183</a:t>
                      </a:r>
                      <a:endParaRPr b="1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ja">
                          <a:solidFill>
                            <a:srgbClr val="0000FF"/>
                          </a:solidFill>
                        </a:rPr>
                        <a:t>s1250183</a:t>
                      </a:r>
                      <a:endParaRPr b="1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ja">
                          <a:solidFill>
                            <a:srgbClr val="FF0000"/>
                          </a:solidFill>
                        </a:rPr>
                        <a:t>s1250125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ja"/>
                        <a:t>小課題 3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ja">
                          <a:solidFill>
                            <a:srgbClr val="1155CC"/>
                          </a:solidFill>
                        </a:rPr>
                        <a:t>s1250183</a:t>
                      </a:r>
                      <a:endParaRPr b="1">
                        <a:solidFill>
                          <a:srgbClr val="1155CC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ja">
                          <a:solidFill>
                            <a:srgbClr val="1155CC"/>
                          </a:solidFill>
                        </a:rPr>
                        <a:t>s1250183</a:t>
                      </a:r>
                      <a:endParaRPr b="1">
                        <a:solidFill>
                          <a:srgbClr val="1155CC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ja">
                          <a:solidFill>
                            <a:srgbClr val="1155CC"/>
                          </a:solidFill>
                        </a:rPr>
                        <a:t>s1250183</a:t>
                      </a:r>
                      <a:endParaRPr b="1">
                        <a:solidFill>
                          <a:srgbClr val="1155CC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ja">
                          <a:solidFill>
                            <a:srgbClr val="FF0000"/>
                          </a:solidFill>
                        </a:rPr>
                        <a:t>s1250125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ja"/>
                        <a:t>小課題 4</a:t>
                      </a:r>
                      <a:endParaRPr b="1"/>
                    </a:p>
                  </a:txBody>
                  <a:tcPr marT="91425" marB="91425" marR="91425" marL="91425"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ja">
                          <a:solidFill>
                            <a:srgbClr val="1155CC"/>
                          </a:solidFill>
                        </a:rPr>
                        <a:t>s1250183</a:t>
                      </a:r>
                      <a:endParaRPr b="1">
                        <a:solidFill>
                          <a:srgbClr val="1155CC"/>
                        </a:solidFill>
                      </a:endParaRPr>
                    </a:p>
                  </a:txBody>
                  <a:tcPr marT="91425" marB="91425" marR="91425" marL="91425"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ja">
                          <a:solidFill>
                            <a:srgbClr val="1155CC"/>
                          </a:solidFill>
                        </a:rPr>
                        <a:t>s1250183</a:t>
                      </a:r>
                      <a:endParaRPr b="1">
                        <a:solidFill>
                          <a:srgbClr val="1155CC"/>
                        </a:solidFill>
                      </a:endParaRPr>
                    </a:p>
                  </a:txBody>
                  <a:tcPr marT="91425" marB="91425" marR="91425" marL="91425"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ja">
                          <a:solidFill>
                            <a:srgbClr val="1155CC"/>
                          </a:solidFill>
                        </a:rPr>
                        <a:t>s1250183</a:t>
                      </a:r>
                      <a:endParaRPr b="1">
                        <a:solidFill>
                          <a:srgbClr val="1155CC"/>
                        </a:solidFill>
                      </a:endParaRPr>
                    </a:p>
                  </a:txBody>
                  <a:tcPr marT="91425" marB="91425" marR="91425" marL="91425"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ja">
                          <a:solidFill>
                            <a:srgbClr val="FF0000"/>
                          </a:solidFill>
                        </a:rPr>
                        <a:t>s1250125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ja"/>
                        <a:t>小課題 5</a:t>
                      </a:r>
                      <a:endParaRPr b="1"/>
                    </a:p>
                  </a:txBody>
                  <a:tcPr marT="91425" marB="91425" marR="91425" marL="91425"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CE5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ja">
                          <a:solidFill>
                            <a:srgbClr val="FF0000"/>
                          </a:solidFill>
                        </a:rPr>
                        <a:t>s1250125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ja">
                          <a:solidFill>
                            <a:srgbClr val="FF0000"/>
                          </a:solidFill>
                        </a:rPr>
                        <a:t>s1250125 </a:t>
                      </a:r>
                      <a:r>
                        <a:rPr b="1" lang="ja">
                          <a:solidFill>
                            <a:srgbClr val="FF0000"/>
                          </a:solidFill>
                        </a:rPr>
                        <a:t>(実装中)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ja">
                          <a:solidFill>
                            <a:srgbClr val="FF0000"/>
                          </a:solidFill>
                        </a:rPr>
                        <a:t>s1250125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ja">
                          <a:solidFill>
                            <a:srgbClr val="FF0000"/>
                          </a:solidFill>
                        </a:rPr>
                        <a:t>s1250125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ja"/>
                        <a:t>小課題 6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ja">
                          <a:solidFill>
                            <a:srgbClr val="FF0000"/>
                          </a:solidFill>
                        </a:rPr>
                        <a:t>s1250125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ja">
                          <a:solidFill>
                            <a:srgbClr val="FF0000"/>
                          </a:solidFill>
                        </a:rPr>
                        <a:t>s1250125 (</a:t>
                      </a:r>
                      <a:r>
                        <a:rPr b="1" lang="ja">
                          <a:solidFill>
                            <a:srgbClr val="FF0000"/>
                          </a:solidFill>
                        </a:rPr>
                        <a:t>実装中</a:t>
                      </a:r>
                      <a:r>
                        <a:rPr b="1" lang="ja">
                          <a:solidFill>
                            <a:srgbClr val="FF0000"/>
                          </a:solidFill>
                        </a:rPr>
                        <a:t>)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ja">
                          <a:solidFill>
                            <a:srgbClr val="FF0000"/>
                          </a:solidFill>
                        </a:rPr>
                        <a:t>s1250125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ja">
                          <a:solidFill>
                            <a:srgbClr val="FF0000"/>
                          </a:solidFill>
                        </a:rPr>
                        <a:t>s1250125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ja"/>
                        <a:t>小課題 7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ja">
                          <a:solidFill>
                            <a:srgbClr val="0000FF"/>
                          </a:solidFill>
                        </a:rPr>
                        <a:t>s1250183</a:t>
                      </a:r>
                      <a:endParaRPr b="1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ja">
                          <a:solidFill>
                            <a:srgbClr val="0000FF"/>
                          </a:solidFill>
                        </a:rPr>
                        <a:t>s1250183</a:t>
                      </a:r>
                      <a:endParaRPr b="1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ja">
                          <a:solidFill>
                            <a:srgbClr val="0000FF"/>
                          </a:solidFill>
                        </a:rPr>
                        <a:t>s1250183</a:t>
                      </a:r>
                      <a:endParaRPr b="1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ja">
                          <a:solidFill>
                            <a:srgbClr val="0000FF"/>
                          </a:solidFill>
                        </a:rPr>
                        <a:t>s1250183</a:t>
                      </a:r>
                      <a:endParaRPr b="1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ja"/>
                        <a:t>小課題 8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ja">
                          <a:solidFill>
                            <a:srgbClr val="0000FF"/>
                          </a:solidFill>
                        </a:rPr>
                        <a:t>s1250183</a:t>
                      </a:r>
                      <a:endParaRPr b="1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ja">
                          <a:solidFill>
                            <a:srgbClr val="0000FF"/>
                          </a:solidFill>
                        </a:rPr>
                        <a:t>s1250183 (</a:t>
                      </a:r>
                      <a:r>
                        <a:rPr b="1" lang="ja">
                          <a:solidFill>
                            <a:srgbClr val="0000FF"/>
                          </a:solidFill>
                        </a:rPr>
                        <a:t>実装中</a:t>
                      </a:r>
                      <a:r>
                        <a:rPr b="1" lang="ja">
                          <a:solidFill>
                            <a:srgbClr val="0000FF"/>
                          </a:solidFill>
                        </a:rPr>
                        <a:t>)</a:t>
                      </a:r>
                      <a:endParaRPr b="1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ja">
                          <a:solidFill>
                            <a:srgbClr val="0000FF"/>
                          </a:solidFill>
                        </a:rPr>
                        <a:t>s1250183</a:t>
                      </a:r>
                      <a:endParaRPr b="1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ja">
                          <a:solidFill>
                            <a:srgbClr val="0000FF"/>
                          </a:solidFill>
                        </a:rPr>
                        <a:t>s1250183</a:t>
                      </a:r>
                      <a:endParaRPr b="1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45" name="Google Shape;545;p66"/>
          <p:cNvSpPr txBox="1"/>
          <p:nvPr/>
        </p:nvSpPr>
        <p:spPr>
          <a:xfrm>
            <a:off x="2040925" y="796275"/>
            <a:ext cx="6412200" cy="3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800">
                <a:solidFill>
                  <a:srgbClr val="FF0000"/>
                </a:solidFill>
              </a:rPr>
              <a:t>s1250125: Takahisa Watanabe</a:t>
            </a:r>
            <a:r>
              <a:rPr b="1" lang="ja" sz="1800"/>
              <a:t>, </a:t>
            </a:r>
            <a:r>
              <a:rPr b="1" lang="ja" sz="1800">
                <a:solidFill>
                  <a:srgbClr val="0000FF"/>
                </a:solidFill>
              </a:rPr>
              <a:t>s1250183 Yuki Homma</a:t>
            </a:r>
            <a:endParaRPr b="1" sz="18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6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/>
              <a:t>5. 今後の計画</a:t>
            </a:r>
            <a:endParaRPr b="1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68"/>
          <p:cNvSpPr txBox="1"/>
          <p:nvPr>
            <p:ph idx="4294967295" type="title"/>
          </p:nvPr>
        </p:nvSpPr>
        <p:spPr>
          <a:xfrm>
            <a:off x="311700" y="14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3000"/>
              <a:t>-&gt; </a:t>
            </a:r>
            <a:r>
              <a:rPr b="1" lang="ja" sz="3000"/>
              <a:t>今後の計画</a:t>
            </a:r>
            <a:endParaRPr b="1" sz="3000"/>
          </a:p>
        </p:txBody>
      </p:sp>
      <p:sp>
        <p:nvSpPr>
          <p:cNvPr id="556" name="Google Shape;556;p68"/>
          <p:cNvSpPr txBox="1"/>
          <p:nvPr/>
        </p:nvSpPr>
        <p:spPr>
          <a:xfrm>
            <a:off x="752100" y="948025"/>
            <a:ext cx="7639800" cy="29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ja" sz="2400"/>
              <a:t>データ構造を見直す（メモリを節約するため）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ja" sz="2400"/>
              <a:t>できる限りのテストケースを作成し、小課題1からテストを再びやり直す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ja" sz="2400" u="sng"/>
              <a:t>各小課題でのテストが成功したのちに、次の小課題に取り掛かることを徹底する</a:t>
            </a:r>
            <a:endParaRPr b="1" sz="2400" u="sng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311700" y="14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3000"/>
              <a:t>-&gt; 開発状況</a:t>
            </a:r>
            <a:endParaRPr b="1" sz="3000"/>
          </a:p>
        </p:txBody>
      </p:sp>
      <p:pic>
        <p:nvPicPr>
          <p:cNvPr id="83" name="Google Shape;8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225" y="1727100"/>
            <a:ext cx="7150171" cy="34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8"/>
          <p:cNvSpPr/>
          <p:nvPr/>
        </p:nvSpPr>
        <p:spPr>
          <a:xfrm>
            <a:off x="3281700" y="2496275"/>
            <a:ext cx="1127400" cy="572700"/>
          </a:xfrm>
          <a:prstGeom prst="wedgeRoundRectCallout">
            <a:avLst>
              <a:gd fmla="val -85646" name="adj1"/>
              <a:gd fmla="val 7997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800"/>
              <a:t>座標x, y</a:t>
            </a:r>
            <a:endParaRPr b="1" sz="1800"/>
          </a:p>
        </p:txBody>
      </p:sp>
      <p:sp>
        <p:nvSpPr>
          <p:cNvPr id="85" name="Google Shape;85;p18"/>
          <p:cNvSpPr/>
          <p:nvPr/>
        </p:nvSpPr>
        <p:spPr>
          <a:xfrm>
            <a:off x="3718150" y="3166350"/>
            <a:ext cx="4928100" cy="920400"/>
          </a:xfrm>
          <a:prstGeom prst="wedgeRoundRectCallout">
            <a:avLst>
              <a:gd fmla="val -62948" name="adj1"/>
              <a:gd fmla="val -5155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800"/>
              <a:t>座標が交差地点だったら、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800"/>
              <a:t>交差している２本の線分idがA, Bに入る</a:t>
            </a:r>
            <a:endParaRPr b="1" sz="1800"/>
          </a:p>
        </p:txBody>
      </p:sp>
      <p:sp>
        <p:nvSpPr>
          <p:cNvPr id="86" name="Google Shape;86;p18"/>
          <p:cNvSpPr/>
          <p:nvPr/>
        </p:nvSpPr>
        <p:spPr>
          <a:xfrm>
            <a:off x="3517650" y="4289375"/>
            <a:ext cx="2049000" cy="572700"/>
          </a:xfrm>
          <a:prstGeom prst="wedgeRoundRectCallout">
            <a:avLst>
              <a:gd fmla="val -87551" name="adj1"/>
              <a:gd fmla="val -67828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800"/>
              <a:t>座標のid (1 ~ n)</a:t>
            </a:r>
            <a:endParaRPr b="1" sz="1800"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93825" y="1019000"/>
            <a:ext cx="7150175" cy="405823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8" name="Google Shape;88;p18"/>
          <p:cNvSpPr txBox="1"/>
          <p:nvPr/>
        </p:nvSpPr>
        <p:spPr>
          <a:xfrm>
            <a:off x="1356000" y="687800"/>
            <a:ext cx="18219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ja"/>
              <a:t>線分を表現する配列</a:t>
            </a:r>
            <a:endParaRPr b="1" i="1"/>
          </a:p>
        </p:txBody>
      </p:sp>
      <p:sp>
        <p:nvSpPr>
          <p:cNvPr id="89" name="Google Shape;89;p18"/>
          <p:cNvSpPr txBox="1"/>
          <p:nvPr/>
        </p:nvSpPr>
        <p:spPr>
          <a:xfrm>
            <a:off x="1271250" y="1727100"/>
            <a:ext cx="1991400" cy="331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ja"/>
              <a:t>座標を表現する構造体</a:t>
            </a:r>
            <a:endParaRPr b="1" i="1"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1895700" y="240025"/>
            <a:ext cx="72483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ja" sz="2400">
                <a:solidFill>
                  <a:srgbClr val="000000"/>
                </a:solidFill>
              </a:rPr>
              <a:t>       </a:t>
            </a:r>
            <a:r>
              <a:rPr b="1" lang="ja" sz="2400" u="sng">
                <a:solidFill>
                  <a:srgbClr val="000000"/>
                </a:solidFill>
              </a:rPr>
              <a:t>小課題1 交差地点の検出　</a:t>
            </a:r>
            <a:r>
              <a:rPr b="1" lang="ja" sz="2400" u="sng">
                <a:solidFill>
                  <a:srgbClr val="000000"/>
                </a:solidFill>
              </a:rPr>
              <a:t>データ構造</a:t>
            </a:r>
            <a:endParaRPr b="1" sz="2400" u="sng">
              <a:solidFill>
                <a:srgbClr val="000000"/>
              </a:solidFill>
            </a:endParaRPr>
          </a:p>
        </p:txBody>
      </p:sp>
      <p:cxnSp>
        <p:nvCxnSpPr>
          <p:cNvPr id="91" name="Google Shape;91;p18"/>
          <p:cNvCxnSpPr/>
          <p:nvPr/>
        </p:nvCxnSpPr>
        <p:spPr>
          <a:xfrm flipH="1" rot="10800000">
            <a:off x="5978950" y="1575638"/>
            <a:ext cx="936000" cy="6846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" name="Google Shape;92;p18"/>
          <p:cNvSpPr/>
          <p:nvPr/>
        </p:nvSpPr>
        <p:spPr>
          <a:xfrm>
            <a:off x="5898425" y="2220138"/>
            <a:ext cx="141000" cy="150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8"/>
          <p:cNvSpPr/>
          <p:nvPr/>
        </p:nvSpPr>
        <p:spPr>
          <a:xfrm>
            <a:off x="6835950" y="1512038"/>
            <a:ext cx="141000" cy="150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8"/>
          <p:cNvSpPr txBox="1"/>
          <p:nvPr/>
        </p:nvSpPr>
        <p:spPr>
          <a:xfrm>
            <a:off x="5953750" y="2165850"/>
            <a:ext cx="1991400" cy="4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road[1][0] = </a:t>
            </a:r>
            <a:r>
              <a:rPr lang="ja"/>
              <a:t>座標Pのid</a:t>
            </a:r>
            <a:endParaRPr/>
          </a:p>
        </p:txBody>
      </p:sp>
      <p:sp>
        <p:nvSpPr>
          <p:cNvPr id="95" name="Google Shape;95;p18"/>
          <p:cNvSpPr txBox="1"/>
          <p:nvPr/>
        </p:nvSpPr>
        <p:spPr>
          <a:xfrm>
            <a:off x="6914950" y="1512050"/>
            <a:ext cx="2049000" cy="4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road[1][1] = </a:t>
            </a:r>
            <a:r>
              <a:rPr lang="ja"/>
              <a:t>座標Qのid</a:t>
            </a:r>
            <a:endParaRPr/>
          </a:p>
        </p:txBody>
      </p:sp>
      <p:sp>
        <p:nvSpPr>
          <p:cNvPr id="96" name="Google Shape;96;p18"/>
          <p:cNvSpPr txBox="1"/>
          <p:nvPr/>
        </p:nvSpPr>
        <p:spPr>
          <a:xfrm>
            <a:off x="4409100" y="1512050"/>
            <a:ext cx="1923600" cy="4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ex) ID 1 の</a:t>
            </a:r>
            <a:r>
              <a:rPr lang="ja"/>
              <a:t>線分の場合</a:t>
            </a:r>
            <a:endParaRPr/>
          </a:p>
        </p:txBody>
      </p:sp>
      <p:sp>
        <p:nvSpPr>
          <p:cNvPr id="97" name="Google Shape;97;p18"/>
          <p:cNvSpPr txBox="1"/>
          <p:nvPr/>
        </p:nvSpPr>
        <p:spPr>
          <a:xfrm>
            <a:off x="5681050" y="2005175"/>
            <a:ext cx="2727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P</a:t>
            </a:r>
            <a:endParaRPr/>
          </a:p>
        </p:txBody>
      </p:sp>
      <p:sp>
        <p:nvSpPr>
          <p:cNvPr id="98" name="Google Shape;98;p18"/>
          <p:cNvSpPr txBox="1"/>
          <p:nvPr/>
        </p:nvSpPr>
        <p:spPr>
          <a:xfrm>
            <a:off x="6563250" y="1351875"/>
            <a:ext cx="2727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Q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14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3000"/>
              <a:t>-&gt; </a:t>
            </a:r>
            <a:r>
              <a:rPr b="1" lang="ja" sz="3000"/>
              <a:t>開発状況</a:t>
            </a:r>
            <a:endParaRPr b="1" sz="3000"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1895700" y="240025"/>
            <a:ext cx="72483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ja" sz="2400">
                <a:solidFill>
                  <a:srgbClr val="000000"/>
                </a:solidFill>
              </a:rPr>
              <a:t>       </a:t>
            </a:r>
            <a:r>
              <a:rPr b="1" lang="ja" sz="2400" u="sng">
                <a:solidFill>
                  <a:srgbClr val="000000"/>
                </a:solidFill>
              </a:rPr>
              <a:t>小課題1 交差地点の検出　</a:t>
            </a:r>
            <a:r>
              <a:rPr b="1" lang="ja" sz="2400" u="sng">
                <a:solidFill>
                  <a:srgbClr val="000000"/>
                </a:solidFill>
              </a:rPr>
              <a:t>アルゴリズム</a:t>
            </a:r>
            <a:r>
              <a:rPr b="1" lang="ja" sz="2400">
                <a:solidFill>
                  <a:srgbClr val="000000"/>
                </a:solidFill>
              </a:rPr>
              <a:t> </a:t>
            </a:r>
            <a:endParaRPr b="1" sz="2400">
              <a:solidFill>
                <a:srgbClr val="000000"/>
              </a:solidFill>
            </a:endParaRPr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2875" y="769450"/>
            <a:ext cx="7358249" cy="243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335750"/>
            <a:ext cx="4705350" cy="56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36150" y="3259552"/>
            <a:ext cx="4507850" cy="67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54408" y="3986150"/>
            <a:ext cx="5235183" cy="46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878200" y="4481350"/>
            <a:ext cx="5235199" cy="505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311700" y="14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3000"/>
              <a:t>-&gt; </a:t>
            </a:r>
            <a:r>
              <a:rPr b="1" lang="ja" sz="3000"/>
              <a:t>開発状況</a:t>
            </a:r>
            <a:endParaRPr b="1" sz="3000"/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1895700" y="240025"/>
            <a:ext cx="7248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ja" sz="2400">
                <a:solidFill>
                  <a:srgbClr val="000000"/>
                </a:solidFill>
              </a:rPr>
              <a:t>       </a:t>
            </a:r>
            <a:r>
              <a:rPr b="1" lang="ja" sz="2400" u="sng">
                <a:solidFill>
                  <a:srgbClr val="000000"/>
                </a:solidFill>
              </a:rPr>
              <a:t>小課題1 交差地点の検出　</a:t>
            </a:r>
            <a:r>
              <a:rPr b="1" lang="ja" sz="2400" u="sng">
                <a:solidFill>
                  <a:srgbClr val="000000"/>
                </a:solidFill>
              </a:rPr>
              <a:t>ソースコード</a:t>
            </a:r>
            <a:r>
              <a:rPr b="1" lang="ja" sz="2400">
                <a:solidFill>
                  <a:srgbClr val="000000"/>
                </a:solidFill>
              </a:rPr>
              <a:t> </a:t>
            </a:r>
            <a:endParaRPr b="1" sz="2400">
              <a:solidFill>
                <a:srgbClr val="000000"/>
              </a:solidFill>
            </a:endParaRPr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25" y="1444849"/>
            <a:ext cx="9093751" cy="3698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8688" y="716725"/>
            <a:ext cx="8806619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0"/>
          <p:cNvSpPr/>
          <p:nvPr/>
        </p:nvSpPr>
        <p:spPr>
          <a:xfrm>
            <a:off x="639400" y="3409350"/>
            <a:ext cx="1307100" cy="385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0"/>
          <p:cNvSpPr/>
          <p:nvPr/>
        </p:nvSpPr>
        <p:spPr>
          <a:xfrm>
            <a:off x="639400" y="3794850"/>
            <a:ext cx="1307100" cy="385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0"/>
          <p:cNvSpPr/>
          <p:nvPr/>
        </p:nvSpPr>
        <p:spPr>
          <a:xfrm>
            <a:off x="639400" y="4180350"/>
            <a:ext cx="1307100" cy="385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0"/>
          <p:cNvSpPr/>
          <p:nvPr/>
        </p:nvSpPr>
        <p:spPr>
          <a:xfrm>
            <a:off x="639400" y="4565850"/>
            <a:ext cx="1307100" cy="385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2" name="Google Shape;122;p20"/>
          <p:cNvCxnSpPr/>
          <p:nvPr/>
        </p:nvCxnSpPr>
        <p:spPr>
          <a:xfrm>
            <a:off x="5275150" y="2262175"/>
            <a:ext cx="3093600" cy="2228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" name="Google Shape;123;p20"/>
          <p:cNvCxnSpPr/>
          <p:nvPr/>
        </p:nvCxnSpPr>
        <p:spPr>
          <a:xfrm flipH="1" rot="10800000">
            <a:off x="5228125" y="2685350"/>
            <a:ext cx="3093600" cy="1617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4" name="Google Shape;124;p20"/>
          <p:cNvSpPr/>
          <p:nvPr/>
        </p:nvSpPr>
        <p:spPr>
          <a:xfrm>
            <a:off x="6798450" y="3319325"/>
            <a:ext cx="188100" cy="197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0"/>
          <p:cNvSpPr/>
          <p:nvPr/>
        </p:nvSpPr>
        <p:spPr>
          <a:xfrm>
            <a:off x="5152900" y="4180350"/>
            <a:ext cx="188100" cy="197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0"/>
          <p:cNvSpPr/>
          <p:nvPr/>
        </p:nvSpPr>
        <p:spPr>
          <a:xfrm>
            <a:off x="5152900" y="2160625"/>
            <a:ext cx="188100" cy="197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0"/>
          <p:cNvSpPr/>
          <p:nvPr/>
        </p:nvSpPr>
        <p:spPr>
          <a:xfrm>
            <a:off x="8278625" y="4377750"/>
            <a:ext cx="188100" cy="197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0"/>
          <p:cNvSpPr/>
          <p:nvPr/>
        </p:nvSpPr>
        <p:spPr>
          <a:xfrm>
            <a:off x="8224175" y="2571750"/>
            <a:ext cx="188100" cy="197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0"/>
          <p:cNvSpPr txBox="1"/>
          <p:nvPr/>
        </p:nvSpPr>
        <p:spPr>
          <a:xfrm>
            <a:off x="4593400" y="4446975"/>
            <a:ext cx="13071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800"/>
              <a:t>(p1X, p1Y)</a:t>
            </a:r>
            <a:endParaRPr b="1" sz="1800"/>
          </a:p>
        </p:txBody>
      </p:sp>
      <p:sp>
        <p:nvSpPr>
          <p:cNvPr id="130" name="Google Shape;130;p20"/>
          <p:cNvSpPr txBox="1"/>
          <p:nvPr/>
        </p:nvSpPr>
        <p:spPr>
          <a:xfrm>
            <a:off x="4413650" y="2542138"/>
            <a:ext cx="13071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800"/>
              <a:t>(p2X, p2Y)</a:t>
            </a:r>
            <a:endParaRPr b="1" sz="1800"/>
          </a:p>
        </p:txBody>
      </p:sp>
      <p:sp>
        <p:nvSpPr>
          <p:cNvPr id="131" name="Google Shape;131;p20"/>
          <p:cNvSpPr txBox="1"/>
          <p:nvPr/>
        </p:nvSpPr>
        <p:spPr>
          <a:xfrm>
            <a:off x="7595750" y="2066575"/>
            <a:ext cx="13071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800"/>
              <a:t>(q1X, q1Y)</a:t>
            </a:r>
            <a:endParaRPr b="1" sz="1800"/>
          </a:p>
        </p:txBody>
      </p:sp>
      <p:sp>
        <p:nvSpPr>
          <p:cNvPr id="132" name="Google Shape;132;p20"/>
          <p:cNvSpPr txBox="1"/>
          <p:nvPr/>
        </p:nvSpPr>
        <p:spPr>
          <a:xfrm>
            <a:off x="7719125" y="4565850"/>
            <a:ext cx="13071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800"/>
              <a:t>(q2X, q2Y)</a:t>
            </a:r>
            <a:endParaRPr b="1" sz="1800"/>
          </a:p>
        </p:txBody>
      </p:sp>
      <p:sp>
        <p:nvSpPr>
          <p:cNvPr id="133" name="Google Shape;133;p20"/>
          <p:cNvSpPr txBox="1"/>
          <p:nvPr/>
        </p:nvSpPr>
        <p:spPr>
          <a:xfrm rot="-1995920">
            <a:off x="5865561" y="3364937"/>
            <a:ext cx="752028" cy="38541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/>
              <a:t>線分</a:t>
            </a:r>
            <a:r>
              <a:rPr b="1" lang="ja"/>
              <a:t>A</a:t>
            </a:r>
            <a:endParaRPr b="1"/>
          </a:p>
        </p:txBody>
      </p:sp>
      <p:sp>
        <p:nvSpPr>
          <p:cNvPr id="134" name="Google Shape;134;p20"/>
          <p:cNvSpPr txBox="1"/>
          <p:nvPr/>
        </p:nvSpPr>
        <p:spPr>
          <a:xfrm rot="2056000">
            <a:off x="6110856" y="2725113"/>
            <a:ext cx="702785" cy="3854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/>
              <a:t>線分</a:t>
            </a:r>
            <a:r>
              <a:rPr b="1" lang="ja"/>
              <a:t>B</a:t>
            </a:r>
            <a:endParaRPr b="1"/>
          </a:p>
        </p:txBody>
      </p:sp>
      <p:sp>
        <p:nvSpPr>
          <p:cNvPr id="135" name="Google Shape;135;p20"/>
          <p:cNvSpPr txBox="1"/>
          <p:nvPr/>
        </p:nvSpPr>
        <p:spPr>
          <a:xfrm>
            <a:off x="4514325" y="3858950"/>
            <a:ext cx="13071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/>
              <a:t>pointP_A</a:t>
            </a:r>
            <a:endParaRPr b="1"/>
          </a:p>
        </p:txBody>
      </p:sp>
      <p:sp>
        <p:nvSpPr>
          <p:cNvPr id="136" name="Google Shape;136;p20"/>
          <p:cNvSpPr txBox="1"/>
          <p:nvPr/>
        </p:nvSpPr>
        <p:spPr>
          <a:xfrm>
            <a:off x="4593400" y="1836400"/>
            <a:ext cx="13071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/>
              <a:t>pointP_B</a:t>
            </a:r>
            <a:endParaRPr b="1"/>
          </a:p>
        </p:txBody>
      </p:sp>
      <p:sp>
        <p:nvSpPr>
          <p:cNvPr id="137" name="Google Shape;137;p20"/>
          <p:cNvSpPr txBox="1"/>
          <p:nvPr/>
        </p:nvSpPr>
        <p:spPr>
          <a:xfrm>
            <a:off x="7811775" y="2734888"/>
            <a:ext cx="13071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/>
              <a:t>pointQ_A</a:t>
            </a:r>
            <a:endParaRPr b="1"/>
          </a:p>
        </p:txBody>
      </p:sp>
      <p:sp>
        <p:nvSpPr>
          <p:cNvPr id="138" name="Google Shape;138;p20"/>
          <p:cNvSpPr txBox="1"/>
          <p:nvPr/>
        </p:nvSpPr>
        <p:spPr>
          <a:xfrm>
            <a:off x="7811775" y="3858938"/>
            <a:ext cx="13071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/>
              <a:t>pointQ_B</a:t>
            </a:r>
            <a:endParaRPr b="1"/>
          </a:p>
        </p:txBody>
      </p:sp>
      <p:cxnSp>
        <p:nvCxnSpPr>
          <p:cNvPr id="139" name="Google Shape;139;p20"/>
          <p:cNvCxnSpPr/>
          <p:nvPr/>
        </p:nvCxnSpPr>
        <p:spPr>
          <a:xfrm flipH="1" rot="10800000">
            <a:off x="3070000" y="1259550"/>
            <a:ext cx="795300" cy="102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" name="Google Shape;140;p20"/>
          <p:cNvCxnSpPr/>
          <p:nvPr/>
        </p:nvCxnSpPr>
        <p:spPr>
          <a:xfrm flipH="1" rot="10800000">
            <a:off x="4770225" y="1259550"/>
            <a:ext cx="795300" cy="102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" name="Google Shape;141;p20"/>
          <p:cNvCxnSpPr/>
          <p:nvPr/>
        </p:nvCxnSpPr>
        <p:spPr>
          <a:xfrm flipH="1" rot="10800000">
            <a:off x="6377275" y="1259550"/>
            <a:ext cx="795300" cy="102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" name="Google Shape;142;p20"/>
          <p:cNvCxnSpPr/>
          <p:nvPr/>
        </p:nvCxnSpPr>
        <p:spPr>
          <a:xfrm flipH="1" rot="10800000">
            <a:off x="8067675" y="1259550"/>
            <a:ext cx="795300" cy="102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13" y="1452538"/>
            <a:ext cx="9086770" cy="243582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1"/>
          <p:cNvSpPr txBox="1"/>
          <p:nvPr>
            <p:ph type="title"/>
          </p:nvPr>
        </p:nvSpPr>
        <p:spPr>
          <a:xfrm>
            <a:off x="311700" y="14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3000"/>
              <a:t>-&gt; </a:t>
            </a:r>
            <a:r>
              <a:rPr b="1" lang="ja" sz="3000"/>
              <a:t>開発状況</a:t>
            </a:r>
            <a:endParaRPr b="1" sz="3000"/>
          </a:p>
        </p:txBody>
      </p:sp>
      <p:sp>
        <p:nvSpPr>
          <p:cNvPr id="149" name="Google Shape;149;p21"/>
          <p:cNvSpPr txBox="1"/>
          <p:nvPr>
            <p:ph idx="1" type="body"/>
          </p:nvPr>
        </p:nvSpPr>
        <p:spPr>
          <a:xfrm>
            <a:off x="1895700" y="240025"/>
            <a:ext cx="7248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ja" sz="2400">
                <a:solidFill>
                  <a:srgbClr val="000000"/>
                </a:solidFill>
              </a:rPr>
              <a:t>       </a:t>
            </a:r>
            <a:r>
              <a:rPr b="1" lang="ja" sz="2400" u="sng">
                <a:solidFill>
                  <a:srgbClr val="000000"/>
                </a:solidFill>
              </a:rPr>
              <a:t>小課題1 交差地点の検出　</a:t>
            </a:r>
            <a:r>
              <a:rPr b="1" lang="ja" sz="2400" u="sng">
                <a:solidFill>
                  <a:srgbClr val="000000"/>
                </a:solidFill>
              </a:rPr>
              <a:t>ソースコード</a:t>
            </a:r>
            <a:r>
              <a:rPr b="1" lang="ja" sz="2400">
                <a:solidFill>
                  <a:srgbClr val="000000"/>
                </a:solidFill>
              </a:rPr>
              <a:t> </a:t>
            </a:r>
            <a:endParaRPr b="1" sz="2400">
              <a:solidFill>
                <a:srgbClr val="000000"/>
              </a:solidFill>
            </a:endParaRPr>
          </a:p>
        </p:txBody>
      </p:sp>
      <p:cxnSp>
        <p:nvCxnSpPr>
          <p:cNvPr id="150" name="Google Shape;150;p21"/>
          <p:cNvCxnSpPr/>
          <p:nvPr/>
        </p:nvCxnSpPr>
        <p:spPr>
          <a:xfrm>
            <a:off x="5275150" y="2262175"/>
            <a:ext cx="3093600" cy="2228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" name="Google Shape;151;p21"/>
          <p:cNvCxnSpPr/>
          <p:nvPr/>
        </p:nvCxnSpPr>
        <p:spPr>
          <a:xfrm flipH="1" rot="10800000">
            <a:off x="5228125" y="2685350"/>
            <a:ext cx="3093600" cy="1617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2" name="Google Shape;152;p21"/>
          <p:cNvSpPr/>
          <p:nvPr/>
        </p:nvSpPr>
        <p:spPr>
          <a:xfrm>
            <a:off x="6798450" y="3319325"/>
            <a:ext cx="188100" cy="197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1"/>
          <p:cNvSpPr/>
          <p:nvPr/>
        </p:nvSpPr>
        <p:spPr>
          <a:xfrm>
            <a:off x="5152900" y="4180350"/>
            <a:ext cx="188100" cy="197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1"/>
          <p:cNvSpPr/>
          <p:nvPr/>
        </p:nvSpPr>
        <p:spPr>
          <a:xfrm>
            <a:off x="5152900" y="2160625"/>
            <a:ext cx="188100" cy="197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1"/>
          <p:cNvSpPr/>
          <p:nvPr/>
        </p:nvSpPr>
        <p:spPr>
          <a:xfrm>
            <a:off x="8278625" y="4377750"/>
            <a:ext cx="188100" cy="197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1"/>
          <p:cNvSpPr/>
          <p:nvPr/>
        </p:nvSpPr>
        <p:spPr>
          <a:xfrm>
            <a:off x="8224175" y="2571750"/>
            <a:ext cx="188100" cy="197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1"/>
          <p:cNvSpPr txBox="1"/>
          <p:nvPr/>
        </p:nvSpPr>
        <p:spPr>
          <a:xfrm>
            <a:off x="4593400" y="4490875"/>
            <a:ext cx="13071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800"/>
              <a:t>(p1X, p1Y)</a:t>
            </a:r>
            <a:endParaRPr b="1" sz="1800"/>
          </a:p>
        </p:txBody>
      </p:sp>
      <p:sp>
        <p:nvSpPr>
          <p:cNvPr id="158" name="Google Shape;158;p21"/>
          <p:cNvSpPr txBox="1"/>
          <p:nvPr/>
        </p:nvSpPr>
        <p:spPr>
          <a:xfrm>
            <a:off x="4413650" y="2542138"/>
            <a:ext cx="13071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800"/>
              <a:t>(p2X, p2Y)</a:t>
            </a:r>
            <a:endParaRPr b="1" sz="1800"/>
          </a:p>
        </p:txBody>
      </p:sp>
      <p:sp>
        <p:nvSpPr>
          <p:cNvPr id="159" name="Google Shape;159;p21"/>
          <p:cNvSpPr txBox="1"/>
          <p:nvPr/>
        </p:nvSpPr>
        <p:spPr>
          <a:xfrm>
            <a:off x="7595750" y="2066575"/>
            <a:ext cx="13071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800"/>
              <a:t>(q1X, q1Y)</a:t>
            </a:r>
            <a:endParaRPr b="1" sz="1800"/>
          </a:p>
        </p:txBody>
      </p:sp>
      <p:sp>
        <p:nvSpPr>
          <p:cNvPr id="160" name="Google Shape;160;p21"/>
          <p:cNvSpPr txBox="1"/>
          <p:nvPr/>
        </p:nvSpPr>
        <p:spPr>
          <a:xfrm>
            <a:off x="7719125" y="4565850"/>
            <a:ext cx="13071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800"/>
              <a:t>(q2X, q2Y)</a:t>
            </a:r>
            <a:endParaRPr b="1" sz="1800"/>
          </a:p>
        </p:txBody>
      </p:sp>
      <p:sp>
        <p:nvSpPr>
          <p:cNvPr id="161" name="Google Shape;161;p21"/>
          <p:cNvSpPr txBox="1"/>
          <p:nvPr/>
        </p:nvSpPr>
        <p:spPr>
          <a:xfrm rot="-1996493">
            <a:off x="6023644" y="3409401"/>
            <a:ext cx="332995" cy="38541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/>
              <a:t>A</a:t>
            </a:r>
            <a:endParaRPr b="1"/>
          </a:p>
        </p:txBody>
      </p:sp>
      <p:sp>
        <p:nvSpPr>
          <p:cNvPr id="162" name="Google Shape;162;p21"/>
          <p:cNvSpPr txBox="1"/>
          <p:nvPr/>
        </p:nvSpPr>
        <p:spPr>
          <a:xfrm rot="2056631">
            <a:off x="6448801" y="2829477"/>
            <a:ext cx="332921" cy="3854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/>
              <a:t>B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