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erif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FDD1EE-8232-43CA-8D22-95B13EFC97A1}">
  <a:tblStyle styleId="{A7FDD1EE-8232-43CA-8D22-95B13EFC97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erif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erif-italic.fntdata"/><Relationship Id="rId12" Type="http://schemas.openxmlformats.org/officeDocument/2006/relationships/slide" Target="slides/slide6.xml"/><Relationship Id="rId34" Type="http://schemas.openxmlformats.org/officeDocument/2006/relationships/font" Target="fonts/PTSerif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PTSerif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6ad21d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6ad21d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75ecd9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75ecd9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6ad21d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6ad21d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804a769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804a769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7bf267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7bf267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6ad21d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6ad21d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7bbc3a6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7bbc3a6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7bbc3a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7bbc3a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75ecd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75ecd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7bf267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7bf267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ad21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ad21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7bf267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7bf267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7bbc3a6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7bbc3a6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7bbc3a6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7bbc3a6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75ecd9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75ecd9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75ecd9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75ecd9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6804a769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6804a76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804a769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804a769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0fe0f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0fe0f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804a76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804a76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804a76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804a76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804a76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804a76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7bf267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7bf267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2e30f5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2e30f5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6ad21d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6ad21d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1145/1558607.1558632" TargetMode="External"/><Relationship Id="rId4" Type="http://schemas.openxmlformats.org/officeDocument/2006/relationships/hyperlink" Target="https://doi.org/10.1145/1558607.1558632" TargetMode="External"/><Relationship Id="rId5" Type="http://schemas.openxmlformats.org/officeDocument/2006/relationships/hyperlink" Target="http://ai.stanford.edu/~nir/Papers/DFR1.pdf" TargetMode="External"/><Relationship Id="rId6" Type="http://schemas.openxmlformats.org/officeDocument/2006/relationships/hyperlink" Target="http://ai.stanford.edu/~nir/Papers/DFR1.pdf" TargetMode="External"/><Relationship Id="rId7" Type="http://schemas.openxmlformats.org/officeDocument/2006/relationships/hyperlink" Target="http://dl.acm.org/citation.cfm?id=3237383.3238048" TargetMode="External"/><Relationship Id="rId8" Type="http://schemas.openxmlformats.org/officeDocument/2006/relationships/hyperlink" Target="http://dl.acm.org/citation.cfm?id=3237383.323804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/index.php?title=Minecraft&amp;oldid=889310844" TargetMode="External"/><Relationship Id="rId4" Type="http://schemas.openxmlformats.org/officeDocument/2006/relationships/hyperlink" Target="https://en.wikipedia.org/w/index.php?title=Minecraft&amp;oldid=889310844" TargetMode="External"/><Relationship Id="rId5" Type="http://schemas.openxmlformats.org/officeDocument/2006/relationships/hyperlink" Target="https://www.cse.unsw.edu.au/~cs9417ml/RL1/algorithms.html" TargetMode="External"/><Relationship Id="rId6" Type="http://schemas.openxmlformats.org/officeDocument/2006/relationships/hyperlink" Target="https://www.cse.unsw.edu.au/~cs9417ml/RL1/algorithms.html" TargetMode="External"/><Relationship Id="rId7" Type="http://schemas.openxmlformats.org/officeDocument/2006/relationships/hyperlink" Target="https://medium.freecodecamp.org/diving-deeper-into-reinforcement-learning-with-q-learning-c18d0db58efe" TargetMode="External"/><Relationship Id="rId8" Type="http://schemas.openxmlformats.org/officeDocument/2006/relationships/hyperlink" Target="https://medium.freecodecamp.org/diving-deeper-into-reinforcement-learning-with-q-learning-c18d0db58ef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5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with Malmo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English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Dr. Armstrong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Q-Learning in the Python </a:t>
            </a: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in Minecraft using the AI tool Project Malmo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43042" r="0" t="0"/>
          <a:stretch/>
        </p:blipFill>
        <p:spPr>
          <a:xfrm>
            <a:off x="6941875" y="261250"/>
            <a:ext cx="2202125" cy="48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 rotWithShape="1">
          <a:blip r:embed="rId4">
            <a:alphaModFix/>
          </a:blip>
          <a:srcRect b="4388" l="50000" r="0" t="0"/>
          <a:stretch/>
        </p:blipFill>
        <p:spPr>
          <a:xfrm>
            <a:off x="-12" y="1574500"/>
            <a:ext cx="6636077" cy="35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i="1" lang="en"/>
              <a:t> </a:t>
            </a:r>
            <a:r>
              <a:rPr lang="en"/>
              <a:t>has a </a:t>
            </a:r>
            <a:r>
              <a:rPr lang="en"/>
              <a:t>greater</a:t>
            </a:r>
            <a:r>
              <a:rPr lang="en"/>
              <a:t> effect on reducing the time it takes to solve a maze than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 Hypothesis: Adjusting the values of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i="1" lang="en"/>
              <a:t> </a:t>
            </a:r>
            <a:r>
              <a:rPr lang="en"/>
              <a:t>and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 </a:t>
            </a:r>
            <a:r>
              <a:rPr lang="en"/>
              <a:t>have no effect on the time that it takes to complete a maze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Tree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15315" l="13403" r="16089" t="28043"/>
          <a:stretch/>
        </p:blipFill>
        <p:spPr>
          <a:xfrm>
            <a:off x="917650" y="1355750"/>
            <a:ext cx="7308701" cy="330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30 different runs for each unique pair of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i="1" lang="en"/>
              <a:t> </a:t>
            </a:r>
            <a:r>
              <a:rPr lang="en"/>
              <a:t>and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 </a:t>
            </a:r>
            <a:r>
              <a:rPr lang="en"/>
              <a:t>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the time each run takes to solve maze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1815413" y="15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{A7FDD1EE-8232-43CA-8D22-95B13EFC97A1}</a:tableStyleId>
              </a:tblPr>
              <a:tblGrid>
                <a:gridCol w="1368375"/>
                <a:gridCol w="1409475"/>
                <a:gridCol w="1364125"/>
                <a:gridCol w="1371175"/>
              </a:tblGrid>
              <a:tr h="47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Gamma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 Gamma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Gamma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5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Alpha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 Alpha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1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Alpha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sec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graphicFrame>
        <p:nvGraphicFramePr>
          <p:cNvPr id="151" name="Google Shape;151;p28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{A7FDD1EE-8232-43CA-8D22-95B13EFC97A1}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449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Time in Seconds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564.90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15.18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711.19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27.51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1979.77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132.62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</a:t>
                      </a:r>
                      <a:r>
                        <a:rPr lang="en"/>
                        <a:t>Confidence Interval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2.49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</a:t>
                      </a:r>
                      <a:r>
                        <a:rPr lang="en"/>
                        <a:t>Confidence Interval 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5.4335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9.8442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47.4582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{A7FDD1EE-8232-43CA-8D22-95B13EFC97A1}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0.4 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0.4 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0.4 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114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Time in Seconds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307.77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33.33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339.14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32.78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486.35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20.65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</a:t>
                      </a:r>
                      <a:r>
                        <a:rPr lang="en"/>
                        <a:t>Confidence Interval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</a:t>
                      </a:r>
                      <a:r>
                        <a:rPr lang="en"/>
                        <a:t>Confidence Interval 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11.928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11.731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7.3907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graphicFrame>
        <p:nvGraphicFramePr>
          <p:cNvPr id="163" name="Google Shape;163;p30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{A7FDD1EE-8232-43CA-8D22-95B13EFC97A1}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α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0.99 </a:t>
                      </a:r>
                      <a:r>
                        <a:rPr i="1" lang="en" sz="18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 γ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= 0.6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 ± 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101 ± 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Time in Seconds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261.04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34.22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261.15 ± 38.74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288.31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± 33.89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Confidence Interval Runs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5.04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95% Confidence Interval Time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12.247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13.863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12.128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50" y="947175"/>
            <a:ext cx="7004100" cy="41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lang="en"/>
              <a:t> and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</a:t>
            </a:r>
            <a:r>
              <a:rPr lang="en"/>
              <a:t> in the Q-Learning algorithm effect the time that it takes an agent to solve a maze?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13" y="962100"/>
            <a:ext cx="6979175" cy="418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change in time with varying alpha and static gamma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433.3741 seconds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verage change in time with varying gamma and static alpha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269.2373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&amp; 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Alpha does have a greater effect on run times than gamma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Reject the null hypothesis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Greedy Epsilon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static Epsilon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a larger maze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09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Carvalho, Marco. “A Distributed Reinforcement Learning Approach to Mission Survivability in Tactical MANETs.” In </a:t>
            </a:r>
            <a:r>
              <a:rPr i="1" lang="en" sz="1100">
                <a:solidFill>
                  <a:schemeClr val="dk1"/>
                </a:solidFill>
              </a:rPr>
              <a:t>Proceedings of the 5th Annual Workshop on Cyber Security and Information Intelligence Research: Cyber Security and Information Intelligence Challenges and Strategies</a:t>
            </a:r>
            <a:r>
              <a:rPr lang="en" sz="1100">
                <a:solidFill>
                  <a:schemeClr val="dk1"/>
                </a:solidFill>
              </a:rPr>
              <a:t>, 21:1–21:4. CSIIRW ’09. New York, NY, USA: ACM, 2009.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4"/>
              </a:rPr>
              <a:t>https://doi.org/10.1145/1558607.1558632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“DFR1.Pdf.” Accessed April 16, 2019.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6"/>
              </a:rPr>
              <a:t>http://ai.stanford.edu/~nir/Papers/DFR1.pdf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Draper, David. “Bayesian Modeling, Inference and Prediction,” n.d., 305.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Implementations from the Free Course Deep Reinforcement Learning with Tensorflow: Simoninithomas/Deep_reinforcement_learning_Course. Jupyter Notebook, 2019. https://github.com/simoninithomas/Deep_reinforcement_learning_Course.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James D. McCaffrey. “The Epsilon-Greedy Algorithm,” November 30, 2017. https://jamesmccaffrey.wordpress.com/2017/11/30/the-epsilon-greedy-algorithm/.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Johnson, Matthew, Katja Hofmann, Tim Hutton, and David Bignell. “The Malmo Platform for Artificial Intelligence Experimentation,” n.d., 2.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Li, Mao, Tim Brys, and Daniel Kudenko. “Introspective Reinforcement Learning and Learning from Demonstration.” In </a:t>
            </a:r>
            <a:r>
              <a:rPr i="1" lang="en" sz="1100">
                <a:solidFill>
                  <a:schemeClr val="dk1"/>
                </a:solidFill>
              </a:rPr>
              <a:t>Proceedings of the 17th International Conference on Autonomous Agents and MultiAgent Systems</a:t>
            </a:r>
            <a:r>
              <a:rPr lang="en" sz="1100">
                <a:solidFill>
                  <a:schemeClr val="dk1"/>
                </a:solidFill>
              </a:rPr>
              <a:t>, 1992–1994. AAMAS ’18. Richland, SC: International Foundation for Autonomous Agents and Multiagent Systems, 2018.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/>
              </a:rPr>
              <a:t> </a:t>
            </a:r>
            <a:r>
              <a:rPr lang="en" sz="1100" u="sng">
                <a:solidFill>
                  <a:srgbClr val="1155CC"/>
                </a:solidFill>
                <a:hlinkClick r:id="rId8"/>
              </a:rPr>
              <a:t>http://dl.acm.org/citation.cfm?id=3237383.3238048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7. </a:t>
            </a:r>
            <a:r>
              <a:rPr lang="en" sz="1200">
                <a:solidFill>
                  <a:schemeClr val="dk1"/>
                </a:solidFill>
              </a:rPr>
              <a:t>“Minecraft.” In </a:t>
            </a:r>
            <a:r>
              <a:rPr i="1" lang="en" sz="1200">
                <a:solidFill>
                  <a:schemeClr val="dk1"/>
                </a:solidFill>
              </a:rPr>
              <a:t>Wikipedia</a:t>
            </a:r>
            <a:r>
              <a:rPr lang="en" sz="1200">
                <a:solidFill>
                  <a:schemeClr val="dk1"/>
                </a:solidFill>
              </a:rPr>
              <a:t>, March 24, 2019.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hlinkClick r:id="rId4"/>
              </a:rPr>
              <a:t>https://en.wikipedia.org/w/index.php?title=Minecraft&amp;oldid=889310844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8. “Reinforcement Learning - Algorithms.” Accessed April 1, 2019.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200" u="sng">
                <a:solidFill>
                  <a:srgbClr val="1155CC"/>
                </a:solidFill>
                <a:hlinkClick r:id="rId6"/>
              </a:rPr>
              <a:t>https://www.cse.unsw.edu.au/~cs9417ml/RL1/algorithms.html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9. Simonini, Thomas. “Diving Deeper into Reinforcement Learning with Q-Learning.” freeCodeCamp.org, April 10, 2018.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7"/>
              </a:rPr>
              <a:t> </a:t>
            </a:r>
            <a:r>
              <a:rPr lang="en" sz="1200" u="sng">
                <a:solidFill>
                  <a:srgbClr val="1155CC"/>
                </a:solidFill>
                <a:hlinkClick r:id="rId8"/>
              </a:rPr>
              <a:t>https://medium.freecodecamp.org/diving-deeper-into-reinforcement-learning-with-q-learning-c18d0db58efe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10. Udagawa, Hiroto, Tarun Narasimhan, and Shim-Young Lee. “Fighting Zombies in Minecraft With Deep Reinforcement Learning,” n.d., 6.</a:t>
            </a:r>
            <a:endParaRPr sz="1200">
              <a:solidFill>
                <a:schemeClr val="dk1"/>
              </a:solidFill>
            </a:endParaRPr>
          </a:p>
          <a:p>
            <a:pPr indent="-279400" lvl="0" marL="558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11. Wingate, David, Noah D Goodman, Daniel M Roy, Leslie P Kaelbling, and Joshua B Tenenbaum. “Bayesian Policy Search with Policy Priors,” n.d., 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Q-Learning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</a:t>
            </a:r>
            <a:r>
              <a:rPr lang="en"/>
              <a:t>reinforcement</a:t>
            </a:r>
            <a:r>
              <a:rPr lang="en"/>
              <a:t> learning there is the Q-Learning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 finds the maximum </a:t>
            </a:r>
            <a:r>
              <a:rPr lang="en"/>
              <a:t>reward for a task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Q-</a:t>
            </a:r>
            <a:r>
              <a:rPr lang="en"/>
              <a:t>Learning</a:t>
            </a:r>
            <a:r>
              <a:rPr lang="en"/>
              <a:t> Algorithm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[10]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27933" l="0" r="0" t="0"/>
          <a:stretch/>
        </p:blipFill>
        <p:spPr>
          <a:xfrm>
            <a:off x="1915459" y="1152475"/>
            <a:ext cx="3825566" cy="3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Q-Learning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</a:t>
            </a:r>
            <a:r>
              <a:rPr lang="en" sz="2000"/>
              <a:t>- discount value- determines importance of future rewards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0 ≤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</a:t>
            </a:r>
            <a:r>
              <a:rPr lang="en" sz="2000"/>
              <a:t> ≤ 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lang="en" sz="2000"/>
              <a:t>- learning rate- the rate of how fast q-values are updated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0 &lt;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lang="en" sz="2000"/>
              <a:t>  ≤ 1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Q-Learning Bellman Equation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[10]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325"/>
            <a:ext cx="9144000" cy="18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Decaying Epsilon-Greedy Algorithm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46153" l="6093" r="8326" t="41025"/>
          <a:stretch/>
        </p:blipFill>
        <p:spPr>
          <a:xfrm>
            <a:off x="1828800" y="1399550"/>
            <a:ext cx="54864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440650" y="2453325"/>
            <a:ext cx="4262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Generate random number from 0 to 1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random number &lt; epsilon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Choose random action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Else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Chose action with the largest reward</a:t>
            </a:r>
            <a:endParaRPr sz="1600"/>
          </a:p>
        </p:txBody>
      </p:sp>
      <p:sp>
        <p:nvSpPr>
          <p:cNvPr id="95" name="Google Shape;95;p19"/>
          <p:cNvSpPr txBox="1"/>
          <p:nvPr/>
        </p:nvSpPr>
        <p:spPr>
          <a:xfrm>
            <a:off x="7152375" y="1657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Minecraft &amp; Malmo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sandbox game for the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in the game is comprised of cubes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Movement- jump, crouch, forward, backward, left,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experimental platform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050" y="2471850"/>
            <a:ext cx="4762950" cy="2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Objective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examine and compare the effects of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α</a:t>
            </a:r>
            <a:r>
              <a:rPr i="1" lang="en"/>
              <a:t> </a:t>
            </a:r>
            <a:r>
              <a:rPr lang="en"/>
              <a:t>and </a:t>
            </a:r>
            <a:r>
              <a:rPr i="1" lang="en">
                <a:latin typeface="PT Serif"/>
                <a:ea typeface="PT Serif"/>
                <a:cs typeface="PT Serif"/>
                <a:sym typeface="PT Serif"/>
              </a:rPr>
              <a:t>γ </a:t>
            </a:r>
            <a:r>
              <a:rPr lang="en"/>
              <a:t>have on the time that it takes a program to lead a bot to the end of a maze using Q-Learning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Limitation: 1.5 </a:t>
            </a:r>
            <a:r>
              <a:rPr lang="en"/>
              <a:t>person</a:t>
            </a:r>
            <a:r>
              <a:rPr lang="en"/>
              <a:t> weeks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