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01" autoAdjust="0"/>
    <p:restoredTop sz="94660"/>
  </p:normalViewPr>
  <p:slideViewPr>
    <p:cSldViewPr snapToGrid="0">
      <p:cViewPr>
        <p:scale>
          <a:sx n="100" d="100"/>
          <a:sy n="100" d="100"/>
        </p:scale>
        <p:origin x="-60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AF5651-C10D-462F-B3A2-EDA339188A53}" type="datetimeFigureOut">
              <a:rPr lang="en-US" smtClean="0"/>
              <a:pPr/>
              <a:t>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70827-3520-47A2-863F-AE93A5D2001C}" type="slidenum">
              <a:rPr lang="en-US" smtClean="0"/>
              <a:pPr/>
              <a:t>‹#›</a:t>
            </a:fld>
            <a:endParaRPr lang="en-US"/>
          </a:p>
        </p:txBody>
      </p:sp>
    </p:spTree>
    <p:extLst>
      <p:ext uri="{BB962C8B-B14F-4D97-AF65-F5344CB8AC3E}">
        <p14:creationId xmlns:p14="http://schemas.microsoft.com/office/powerpoint/2010/main" xmlns="" val="213811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770827-3520-47A2-863F-AE93A5D2001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375342-DD3A-4FB7-BB10-25DA8A81FD4D}"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75342-DD3A-4FB7-BB10-25DA8A81FD4D}"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75342-DD3A-4FB7-BB10-25DA8A81FD4D}"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75342-DD3A-4FB7-BB10-25DA8A81FD4D}"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75342-DD3A-4FB7-BB10-25DA8A81FD4D}"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375342-DD3A-4FB7-BB10-25DA8A81FD4D}"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375342-DD3A-4FB7-BB10-25DA8A81FD4D}" type="datetimeFigureOut">
              <a:rPr lang="en-US" smtClean="0"/>
              <a:pPr/>
              <a:t>11-9-2012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375342-DD3A-4FB7-BB10-25DA8A81FD4D}"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75342-DD3A-4FB7-BB10-25DA8A81FD4D}"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75342-DD3A-4FB7-BB10-25DA8A81FD4D}"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75342-DD3A-4FB7-BB10-25DA8A81FD4D}"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E9D13-5152-426A-9E4A-0FE0CE426F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75342-DD3A-4FB7-BB10-25DA8A81FD4D}" type="datetimeFigureOut">
              <a:rPr lang="en-US" smtClean="0"/>
              <a:pPr/>
              <a:t>11-9-2012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E9D13-5152-426A-9E4A-0FE0CE426F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6" y="152400"/>
            <a:ext cx="8908721" cy="646331"/>
          </a:xfrm>
          <a:prstGeom prst="rect">
            <a:avLst/>
          </a:prstGeom>
          <a:noFill/>
        </p:spPr>
        <p:txBody>
          <a:bodyPr wrap="none" rtlCol="0">
            <a:spAutoFit/>
          </a:bodyPr>
          <a:lstStyle/>
          <a:p>
            <a:r>
              <a:rPr lang="en-US" sz="800" dirty="0" smtClean="0"/>
              <a:t>INFT6203 Database Development and Administration (Fall 2012)</a:t>
            </a:r>
          </a:p>
          <a:p>
            <a:endParaRPr lang="en-US" sz="800" dirty="0"/>
          </a:p>
          <a:p>
            <a:r>
              <a:rPr lang="en-US" sz="2000" b="1" dirty="0" smtClean="0"/>
              <a:t>Project 2 </a:t>
            </a:r>
            <a:r>
              <a:rPr lang="en-US" sz="1600" dirty="0" smtClean="0"/>
              <a:t>(150 points** = </a:t>
            </a:r>
            <a:r>
              <a:rPr lang="en-US" sz="1400" dirty="0" smtClean="0"/>
              <a:t>100 points based on item 3~7 of this project + 50 points based on a test on 12-05-2012</a:t>
            </a:r>
            <a:r>
              <a:rPr lang="en-US" sz="1600" dirty="0" smtClean="0"/>
              <a:t>)</a:t>
            </a:r>
            <a:endParaRPr lang="en-US" sz="1000" dirty="0"/>
          </a:p>
        </p:txBody>
      </p:sp>
      <p:cxnSp>
        <p:nvCxnSpPr>
          <p:cNvPr id="7" name="Straight Connector 6"/>
          <p:cNvCxnSpPr/>
          <p:nvPr/>
        </p:nvCxnSpPr>
        <p:spPr>
          <a:xfrm>
            <a:off x="466725" y="819149"/>
            <a:ext cx="828675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0525" y="847725"/>
            <a:ext cx="8610600" cy="5663089"/>
          </a:xfrm>
          <a:prstGeom prst="rect">
            <a:avLst/>
          </a:prstGeom>
          <a:noFill/>
        </p:spPr>
        <p:txBody>
          <a:bodyPr wrap="square" rtlCol="0">
            <a:spAutoFit/>
          </a:bodyPr>
          <a:lstStyle/>
          <a:p>
            <a:r>
              <a:rPr lang="en-US" sz="1200" b="1" dirty="0" smtClean="0"/>
              <a:t>Assigned Date:  </a:t>
            </a:r>
            <a:r>
              <a:rPr lang="en-US" sz="1200" dirty="0" smtClean="0"/>
              <a:t>Wednesday, 10-17-2012</a:t>
            </a:r>
          </a:p>
          <a:p>
            <a:r>
              <a:rPr lang="en-US" sz="1200" b="1" dirty="0" smtClean="0"/>
              <a:t>Due </a:t>
            </a:r>
            <a:r>
              <a:rPr lang="en-US" sz="1200" dirty="0" smtClean="0">
                <a:solidFill>
                  <a:srgbClr val="FF0000"/>
                </a:solidFill>
              </a:rPr>
              <a:t>in 5 weeks at 11:59pm, Tuesday, </a:t>
            </a:r>
            <a:r>
              <a:rPr lang="en-US" sz="1200" b="1" dirty="0" smtClean="0">
                <a:solidFill>
                  <a:srgbClr val="FF0000"/>
                </a:solidFill>
              </a:rPr>
              <a:t>11-20-2012</a:t>
            </a:r>
          </a:p>
          <a:p>
            <a:r>
              <a:rPr lang="en-US" sz="1200" b="1" dirty="0" smtClean="0"/>
              <a:t>Submission:  </a:t>
            </a:r>
            <a:r>
              <a:rPr lang="en-US" sz="1200" dirty="0" smtClean="0"/>
              <a:t>Upload your </a:t>
            </a:r>
            <a:r>
              <a:rPr lang="en-US" sz="1200" dirty="0" smtClean="0">
                <a:solidFill>
                  <a:srgbClr val="FF0000"/>
                </a:solidFill>
              </a:rPr>
              <a:t>Project2_6203.zip</a:t>
            </a:r>
            <a:r>
              <a:rPr lang="en-US" sz="1200" dirty="0" smtClean="0"/>
              <a:t> file to the Project2 link on Blackboard</a:t>
            </a:r>
          </a:p>
          <a:p>
            <a:r>
              <a:rPr lang="en-US" sz="1200" dirty="0" smtClean="0"/>
              <a:t>**These 150 points will be counted as Final Exam.</a:t>
            </a:r>
          </a:p>
          <a:p>
            <a:endParaRPr lang="en-US" sz="1200" dirty="0" smtClean="0"/>
          </a:p>
          <a:p>
            <a:r>
              <a:rPr lang="en-US" sz="1200" dirty="0" smtClean="0"/>
              <a:t>In Project1 you have created a relational database to store schedule of fall 2012 courses that are taught in Corley Hall building. This project requires you to develop a similar SQL Server 2008 database called </a:t>
            </a:r>
            <a:r>
              <a:rPr lang="en-US" sz="1400" b="1" dirty="0" smtClean="0">
                <a:solidFill>
                  <a:srgbClr val="0000CC"/>
                </a:solidFill>
              </a:rPr>
              <a:t>CIS</a:t>
            </a:r>
            <a:r>
              <a:rPr lang="en-US" sz="1400" dirty="0" smtClean="0"/>
              <a:t> </a:t>
            </a:r>
            <a:r>
              <a:rPr lang="en-US" sz="1200" dirty="0" smtClean="0"/>
              <a:t>to store data given in the following five data files:</a:t>
            </a:r>
          </a:p>
          <a:p>
            <a:endParaRPr lang="en-US" sz="1200" dirty="0" smtClean="0"/>
          </a:p>
          <a:p>
            <a:r>
              <a:rPr lang="en-US" sz="1200" dirty="0" smtClean="0"/>
              <a:t>	 COMS and INFT Course Schedule for Fall Term 2011.xlsx</a:t>
            </a:r>
          </a:p>
          <a:p>
            <a:r>
              <a:rPr lang="en-US" sz="1200" dirty="0" smtClean="0"/>
              <a:t>	 COMS and INFT Course Schedule for Fall Term 2012.xlsx</a:t>
            </a:r>
          </a:p>
          <a:p>
            <a:r>
              <a:rPr lang="en-US" sz="1200" dirty="0" smtClean="0"/>
              <a:t>	 COMS and INFT Course Schedule for Spring Term 2011.xlsx</a:t>
            </a:r>
          </a:p>
          <a:p>
            <a:r>
              <a:rPr lang="en-US" sz="1200" dirty="0" smtClean="0"/>
              <a:t>	 COMS and INFT Course Schedule for Spring Term 2012.xlsx</a:t>
            </a:r>
          </a:p>
          <a:p>
            <a:r>
              <a:rPr lang="en-US" sz="1200" dirty="0" smtClean="0"/>
              <a:t>	 Instructor Contact.txt (the same file that was used in Project1)</a:t>
            </a:r>
          </a:p>
          <a:p>
            <a:endParaRPr lang="en-US" sz="1200" dirty="0" smtClean="0"/>
          </a:p>
          <a:p>
            <a:r>
              <a:rPr lang="en-US" sz="1200" dirty="0" smtClean="0"/>
              <a:t>Each .xlsx file contains schedule of a different semester for COMS and INFT classes taught in that semester. Based on every two (or three) lines of each such file we define the term of “</a:t>
            </a:r>
            <a:r>
              <a:rPr lang="en-US" sz="1200" b="1" dirty="0" smtClean="0"/>
              <a:t>class</a:t>
            </a:r>
            <a:r>
              <a:rPr lang="en-US" sz="1200" dirty="0" smtClean="0"/>
              <a:t>” in this project. You may find some classes like COMS 2104 contains three </a:t>
            </a:r>
          </a:p>
          <a:p>
            <a:r>
              <a:rPr lang="en-US" sz="1200" dirty="0" smtClean="0"/>
              <a:t>lines because it has three hours lecture plus two hours lab in different days, times, and rooms.</a:t>
            </a:r>
          </a:p>
          <a:p>
            <a:endParaRPr lang="en-US" sz="1200" dirty="0" smtClean="0"/>
          </a:p>
          <a:p>
            <a:r>
              <a:rPr lang="en-US" sz="1200" dirty="0" smtClean="0"/>
              <a:t>Although you will also see most classes are taught in Corley Hall, every semester has classes taught in other buildings like RPL (Ross Pendergraft Library, or “Unassigned” for online classes. In this project, we assume that, besides classes in the given files, there are no other classes that use the classrooms shown in these files. It is noted that, in many places of each file, there are data “TBA”, which means to-be-assigned. For both “Unassigned”  and “TBA” values, they can be stored as they are, or as a </a:t>
            </a:r>
            <a:r>
              <a:rPr lang="en-US" sz="1200" i="1" dirty="0" smtClean="0"/>
              <a:t>null</a:t>
            </a:r>
            <a:r>
              <a:rPr lang="en-US" sz="1200" dirty="0" smtClean="0"/>
              <a:t> value in your database, </a:t>
            </a:r>
          </a:p>
          <a:p>
            <a:r>
              <a:rPr lang="en-US" sz="1200" dirty="0" smtClean="0"/>
              <a:t>whichever you prefer.</a:t>
            </a:r>
          </a:p>
          <a:p>
            <a:endParaRPr lang="en-US" sz="1200" dirty="0" smtClean="0"/>
          </a:p>
          <a:p>
            <a:r>
              <a:rPr lang="en-US" sz="1200" dirty="0" smtClean="0"/>
              <a:t>To successfully complete this project, you will develop the following six     FOUR .sql script files </a:t>
            </a:r>
            <a:r>
              <a:rPr lang="en-US" sz="1200" b="1" dirty="0" smtClean="0">
                <a:solidFill>
                  <a:srgbClr val="FF0000"/>
                </a:solidFill>
              </a:rPr>
              <a:t>for the given CIS database:</a:t>
            </a:r>
            <a:endParaRPr lang="en-US" sz="1200" dirty="0" smtClean="0"/>
          </a:p>
          <a:p>
            <a:endParaRPr lang="en-US" sz="1200" dirty="0" smtClean="0"/>
          </a:p>
          <a:p>
            <a:r>
              <a:rPr lang="en-US" sz="1200" dirty="0" smtClean="0"/>
              <a:t>1. </a:t>
            </a:r>
            <a:r>
              <a:rPr lang="en-US" sz="1200" b="1" dirty="0" smtClean="0"/>
              <a:t>CIS_create.sql</a:t>
            </a:r>
            <a:r>
              <a:rPr lang="en-US" sz="1200" dirty="0" smtClean="0"/>
              <a:t>—this is a script file that contains SQL DDL statements to create the database in C:\6203 and its tables and relationships. When this file is executed, it will first drop CIS, if exists, followed by creating CIS and all tables and relationships. Referential integrity (i.e., foreign key) constraints must be enforced to ensure data quality of the database.  Also create a database diagram once this script is tested successfully.    (40 points)</a:t>
            </a:r>
          </a:p>
        </p:txBody>
      </p:sp>
      <p:grpSp>
        <p:nvGrpSpPr>
          <p:cNvPr id="5" name="Group 4"/>
          <p:cNvGrpSpPr/>
          <p:nvPr/>
        </p:nvGrpSpPr>
        <p:grpSpPr>
          <a:xfrm>
            <a:off x="2907719" y="5667375"/>
            <a:ext cx="638175" cy="952500"/>
            <a:chOff x="1895475" y="5457825"/>
            <a:chExt cx="638175" cy="952500"/>
          </a:xfrm>
        </p:grpSpPr>
        <p:sp>
          <p:nvSpPr>
            <p:cNvPr id="2" name="Freeform 1"/>
            <p:cNvSpPr/>
            <p:nvPr/>
          </p:nvSpPr>
          <p:spPr>
            <a:xfrm>
              <a:off x="2009775" y="5457825"/>
              <a:ext cx="495300" cy="876300"/>
            </a:xfrm>
            <a:custGeom>
              <a:avLst/>
              <a:gdLst>
                <a:gd name="connsiteX0" fmla="*/ 495300 w 495300"/>
                <a:gd name="connsiteY0" fmla="*/ 0 h 876300"/>
                <a:gd name="connsiteX1" fmla="*/ 371475 w 495300"/>
                <a:gd name="connsiteY1" fmla="*/ 104775 h 876300"/>
                <a:gd name="connsiteX2" fmla="*/ 257175 w 495300"/>
                <a:gd name="connsiteY2" fmla="*/ 247650 h 876300"/>
                <a:gd name="connsiteX3" fmla="*/ 219075 w 495300"/>
                <a:gd name="connsiteY3" fmla="*/ 323850 h 876300"/>
                <a:gd name="connsiteX4" fmla="*/ 114300 w 495300"/>
                <a:gd name="connsiteY4" fmla="*/ 523875 h 876300"/>
                <a:gd name="connsiteX5" fmla="*/ 76200 w 495300"/>
                <a:gd name="connsiteY5" fmla="*/ 695325 h 876300"/>
                <a:gd name="connsiteX6" fmla="*/ 28575 w 495300"/>
                <a:gd name="connsiteY6" fmla="*/ 809625 h 876300"/>
                <a:gd name="connsiteX7" fmla="*/ 9525 w 495300"/>
                <a:gd name="connsiteY7" fmla="*/ 847725 h 876300"/>
                <a:gd name="connsiteX8" fmla="*/ 0 w 495300"/>
                <a:gd name="connsiteY8" fmla="*/ 876300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00" h="876300">
                  <a:moveTo>
                    <a:pt x="495300" y="0"/>
                  </a:moveTo>
                  <a:cubicBezTo>
                    <a:pt x="454025" y="34925"/>
                    <a:pt x="407079" y="64084"/>
                    <a:pt x="371475" y="104775"/>
                  </a:cubicBezTo>
                  <a:cubicBezTo>
                    <a:pt x="329117" y="153185"/>
                    <a:pt x="290185" y="192634"/>
                    <a:pt x="257175" y="247650"/>
                  </a:cubicBezTo>
                  <a:cubicBezTo>
                    <a:pt x="242564" y="272001"/>
                    <a:pt x="233473" y="299373"/>
                    <a:pt x="219075" y="323850"/>
                  </a:cubicBezTo>
                  <a:cubicBezTo>
                    <a:pt x="145192" y="449452"/>
                    <a:pt x="167728" y="371223"/>
                    <a:pt x="114300" y="523875"/>
                  </a:cubicBezTo>
                  <a:cubicBezTo>
                    <a:pt x="67896" y="656459"/>
                    <a:pt x="124502" y="543519"/>
                    <a:pt x="76200" y="695325"/>
                  </a:cubicBezTo>
                  <a:cubicBezTo>
                    <a:pt x="63685" y="734657"/>
                    <a:pt x="47034" y="772708"/>
                    <a:pt x="28575" y="809625"/>
                  </a:cubicBezTo>
                  <a:cubicBezTo>
                    <a:pt x="22225" y="822325"/>
                    <a:pt x="15118" y="834674"/>
                    <a:pt x="9525" y="847725"/>
                  </a:cubicBezTo>
                  <a:cubicBezTo>
                    <a:pt x="5570" y="856953"/>
                    <a:pt x="0" y="876300"/>
                    <a:pt x="0" y="87630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reeform 2"/>
            <p:cNvSpPr/>
            <p:nvPr/>
          </p:nvSpPr>
          <p:spPr>
            <a:xfrm>
              <a:off x="1895475" y="5572125"/>
              <a:ext cx="638175" cy="838200"/>
            </a:xfrm>
            <a:custGeom>
              <a:avLst/>
              <a:gdLst>
                <a:gd name="connsiteX0" fmla="*/ 0 w 638175"/>
                <a:gd name="connsiteY0" fmla="*/ 0 h 838200"/>
                <a:gd name="connsiteX1" fmla="*/ 171450 w 638175"/>
                <a:gd name="connsiteY1" fmla="*/ 171450 h 838200"/>
                <a:gd name="connsiteX2" fmla="*/ 295275 w 638175"/>
                <a:gd name="connsiteY2" fmla="*/ 352425 h 838200"/>
                <a:gd name="connsiteX3" fmla="*/ 333375 w 638175"/>
                <a:gd name="connsiteY3" fmla="*/ 409575 h 838200"/>
                <a:gd name="connsiteX4" fmla="*/ 390525 w 638175"/>
                <a:gd name="connsiteY4" fmla="*/ 466725 h 838200"/>
                <a:gd name="connsiteX5" fmla="*/ 457200 w 638175"/>
                <a:gd name="connsiteY5" fmla="*/ 571500 h 838200"/>
                <a:gd name="connsiteX6" fmla="*/ 514350 w 638175"/>
                <a:gd name="connsiteY6" fmla="*/ 638175 h 838200"/>
                <a:gd name="connsiteX7" fmla="*/ 571500 w 638175"/>
                <a:gd name="connsiteY7" fmla="*/ 733425 h 838200"/>
                <a:gd name="connsiteX8" fmla="*/ 628650 w 638175"/>
                <a:gd name="connsiteY8" fmla="*/ 809625 h 838200"/>
                <a:gd name="connsiteX9" fmla="*/ 638175 w 638175"/>
                <a:gd name="connsiteY9" fmla="*/ 8382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838200">
                  <a:moveTo>
                    <a:pt x="0" y="0"/>
                  </a:moveTo>
                  <a:cubicBezTo>
                    <a:pt x="57150" y="57150"/>
                    <a:pt x="132199" y="100799"/>
                    <a:pt x="171450" y="171450"/>
                  </a:cubicBezTo>
                  <a:cubicBezTo>
                    <a:pt x="252692" y="317686"/>
                    <a:pt x="181401" y="200593"/>
                    <a:pt x="295275" y="352425"/>
                  </a:cubicBezTo>
                  <a:cubicBezTo>
                    <a:pt x="309012" y="370741"/>
                    <a:pt x="318718" y="391986"/>
                    <a:pt x="333375" y="409575"/>
                  </a:cubicBezTo>
                  <a:cubicBezTo>
                    <a:pt x="350622" y="430271"/>
                    <a:pt x="374160" y="445324"/>
                    <a:pt x="390525" y="466725"/>
                  </a:cubicBezTo>
                  <a:cubicBezTo>
                    <a:pt x="415672" y="499609"/>
                    <a:pt x="432962" y="537940"/>
                    <a:pt x="457200" y="571500"/>
                  </a:cubicBezTo>
                  <a:cubicBezTo>
                    <a:pt x="474339" y="595230"/>
                    <a:pt x="496503" y="614973"/>
                    <a:pt x="514350" y="638175"/>
                  </a:cubicBezTo>
                  <a:cubicBezTo>
                    <a:pt x="632418" y="791663"/>
                    <a:pt x="497501" y="622427"/>
                    <a:pt x="571500" y="733425"/>
                  </a:cubicBezTo>
                  <a:cubicBezTo>
                    <a:pt x="589112" y="759843"/>
                    <a:pt x="628650" y="809625"/>
                    <a:pt x="628650" y="809625"/>
                  </a:cubicBezTo>
                  <a:lnTo>
                    <a:pt x="638175" y="83820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p:cNvGrpSpPr/>
          <p:nvPr/>
        </p:nvGrpSpPr>
        <p:grpSpPr>
          <a:xfrm>
            <a:off x="3226806" y="1943100"/>
            <a:ext cx="2526294" cy="2828925"/>
            <a:chOff x="1895475" y="5457825"/>
            <a:chExt cx="638175" cy="952500"/>
          </a:xfrm>
        </p:grpSpPr>
        <p:sp>
          <p:nvSpPr>
            <p:cNvPr id="9" name="Freeform 8"/>
            <p:cNvSpPr/>
            <p:nvPr/>
          </p:nvSpPr>
          <p:spPr>
            <a:xfrm>
              <a:off x="2009775" y="5457825"/>
              <a:ext cx="495300" cy="876300"/>
            </a:xfrm>
            <a:custGeom>
              <a:avLst/>
              <a:gdLst>
                <a:gd name="connsiteX0" fmla="*/ 495300 w 495300"/>
                <a:gd name="connsiteY0" fmla="*/ 0 h 876300"/>
                <a:gd name="connsiteX1" fmla="*/ 371475 w 495300"/>
                <a:gd name="connsiteY1" fmla="*/ 104775 h 876300"/>
                <a:gd name="connsiteX2" fmla="*/ 257175 w 495300"/>
                <a:gd name="connsiteY2" fmla="*/ 247650 h 876300"/>
                <a:gd name="connsiteX3" fmla="*/ 219075 w 495300"/>
                <a:gd name="connsiteY3" fmla="*/ 323850 h 876300"/>
                <a:gd name="connsiteX4" fmla="*/ 114300 w 495300"/>
                <a:gd name="connsiteY4" fmla="*/ 523875 h 876300"/>
                <a:gd name="connsiteX5" fmla="*/ 76200 w 495300"/>
                <a:gd name="connsiteY5" fmla="*/ 695325 h 876300"/>
                <a:gd name="connsiteX6" fmla="*/ 28575 w 495300"/>
                <a:gd name="connsiteY6" fmla="*/ 809625 h 876300"/>
                <a:gd name="connsiteX7" fmla="*/ 9525 w 495300"/>
                <a:gd name="connsiteY7" fmla="*/ 847725 h 876300"/>
                <a:gd name="connsiteX8" fmla="*/ 0 w 495300"/>
                <a:gd name="connsiteY8" fmla="*/ 876300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00" h="876300">
                  <a:moveTo>
                    <a:pt x="495300" y="0"/>
                  </a:moveTo>
                  <a:cubicBezTo>
                    <a:pt x="454025" y="34925"/>
                    <a:pt x="407079" y="64084"/>
                    <a:pt x="371475" y="104775"/>
                  </a:cubicBezTo>
                  <a:cubicBezTo>
                    <a:pt x="329117" y="153185"/>
                    <a:pt x="290185" y="192634"/>
                    <a:pt x="257175" y="247650"/>
                  </a:cubicBezTo>
                  <a:cubicBezTo>
                    <a:pt x="242564" y="272001"/>
                    <a:pt x="233473" y="299373"/>
                    <a:pt x="219075" y="323850"/>
                  </a:cubicBezTo>
                  <a:cubicBezTo>
                    <a:pt x="145192" y="449452"/>
                    <a:pt x="167728" y="371223"/>
                    <a:pt x="114300" y="523875"/>
                  </a:cubicBezTo>
                  <a:cubicBezTo>
                    <a:pt x="67896" y="656459"/>
                    <a:pt x="124502" y="543519"/>
                    <a:pt x="76200" y="695325"/>
                  </a:cubicBezTo>
                  <a:cubicBezTo>
                    <a:pt x="63685" y="734657"/>
                    <a:pt x="47034" y="772708"/>
                    <a:pt x="28575" y="809625"/>
                  </a:cubicBezTo>
                  <a:cubicBezTo>
                    <a:pt x="22225" y="822325"/>
                    <a:pt x="15118" y="834674"/>
                    <a:pt x="9525" y="847725"/>
                  </a:cubicBezTo>
                  <a:cubicBezTo>
                    <a:pt x="5570" y="856953"/>
                    <a:pt x="0" y="876300"/>
                    <a:pt x="0" y="87630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895475" y="5572125"/>
              <a:ext cx="638175" cy="838200"/>
            </a:xfrm>
            <a:custGeom>
              <a:avLst/>
              <a:gdLst>
                <a:gd name="connsiteX0" fmla="*/ 0 w 638175"/>
                <a:gd name="connsiteY0" fmla="*/ 0 h 838200"/>
                <a:gd name="connsiteX1" fmla="*/ 171450 w 638175"/>
                <a:gd name="connsiteY1" fmla="*/ 171450 h 838200"/>
                <a:gd name="connsiteX2" fmla="*/ 295275 w 638175"/>
                <a:gd name="connsiteY2" fmla="*/ 352425 h 838200"/>
                <a:gd name="connsiteX3" fmla="*/ 333375 w 638175"/>
                <a:gd name="connsiteY3" fmla="*/ 409575 h 838200"/>
                <a:gd name="connsiteX4" fmla="*/ 390525 w 638175"/>
                <a:gd name="connsiteY4" fmla="*/ 466725 h 838200"/>
                <a:gd name="connsiteX5" fmla="*/ 457200 w 638175"/>
                <a:gd name="connsiteY5" fmla="*/ 571500 h 838200"/>
                <a:gd name="connsiteX6" fmla="*/ 514350 w 638175"/>
                <a:gd name="connsiteY6" fmla="*/ 638175 h 838200"/>
                <a:gd name="connsiteX7" fmla="*/ 571500 w 638175"/>
                <a:gd name="connsiteY7" fmla="*/ 733425 h 838200"/>
                <a:gd name="connsiteX8" fmla="*/ 628650 w 638175"/>
                <a:gd name="connsiteY8" fmla="*/ 809625 h 838200"/>
                <a:gd name="connsiteX9" fmla="*/ 638175 w 638175"/>
                <a:gd name="connsiteY9" fmla="*/ 8382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838200">
                  <a:moveTo>
                    <a:pt x="0" y="0"/>
                  </a:moveTo>
                  <a:cubicBezTo>
                    <a:pt x="57150" y="57150"/>
                    <a:pt x="132199" y="100799"/>
                    <a:pt x="171450" y="171450"/>
                  </a:cubicBezTo>
                  <a:cubicBezTo>
                    <a:pt x="252692" y="317686"/>
                    <a:pt x="181401" y="200593"/>
                    <a:pt x="295275" y="352425"/>
                  </a:cubicBezTo>
                  <a:cubicBezTo>
                    <a:pt x="309012" y="370741"/>
                    <a:pt x="318718" y="391986"/>
                    <a:pt x="333375" y="409575"/>
                  </a:cubicBezTo>
                  <a:cubicBezTo>
                    <a:pt x="350622" y="430271"/>
                    <a:pt x="374160" y="445324"/>
                    <a:pt x="390525" y="466725"/>
                  </a:cubicBezTo>
                  <a:cubicBezTo>
                    <a:pt x="415672" y="499609"/>
                    <a:pt x="432962" y="537940"/>
                    <a:pt x="457200" y="571500"/>
                  </a:cubicBezTo>
                  <a:cubicBezTo>
                    <a:pt x="474339" y="595230"/>
                    <a:pt x="496503" y="614973"/>
                    <a:pt x="514350" y="638175"/>
                  </a:cubicBezTo>
                  <a:cubicBezTo>
                    <a:pt x="632418" y="791663"/>
                    <a:pt x="497501" y="622427"/>
                    <a:pt x="571500" y="733425"/>
                  </a:cubicBezTo>
                  <a:cubicBezTo>
                    <a:pt x="589112" y="759843"/>
                    <a:pt x="628650" y="809625"/>
                    <a:pt x="628650" y="809625"/>
                  </a:cubicBezTo>
                  <a:lnTo>
                    <a:pt x="638175" y="83820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 name="Straight Connector 10"/>
          <p:cNvCxnSpPr/>
          <p:nvPr/>
        </p:nvCxnSpPr>
        <p:spPr>
          <a:xfrm flipV="1">
            <a:off x="4672965" y="5410200"/>
            <a:ext cx="255270" cy="95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84622" y="2409825"/>
            <a:ext cx="3068853" cy="923330"/>
          </a:xfrm>
          <a:prstGeom prst="rect">
            <a:avLst/>
          </a:prstGeom>
          <a:noFill/>
          <a:ln>
            <a:solidFill>
              <a:schemeClr val="accent1"/>
            </a:solidFill>
          </a:ln>
        </p:spPr>
        <p:txBody>
          <a:bodyPr wrap="none" rtlCol="0">
            <a:spAutoFit/>
          </a:bodyPr>
          <a:lstStyle/>
          <a:p>
            <a:r>
              <a:rPr lang="en-US" dirty="0" smtClean="0"/>
              <a:t>In the CIS database, a “class” is</a:t>
            </a:r>
          </a:p>
          <a:p>
            <a:r>
              <a:rPr lang="en-US" dirty="0" smtClean="0"/>
              <a:t>defined by TID (i.e., semester) </a:t>
            </a:r>
          </a:p>
          <a:p>
            <a:r>
              <a:rPr lang="en-US" dirty="0" smtClean="0"/>
              <a:t>and CRN.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850" y="276225"/>
            <a:ext cx="8717708" cy="6247864"/>
          </a:xfrm>
          <a:prstGeom prst="rect">
            <a:avLst/>
          </a:prstGeom>
          <a:noFill/>
        </p:spPr>
        <p:txBody>
          <a:bodyPr wrap="none" rtlCol="0">
            <a:spAutoFit/>
          </a:bodyPr>
          <a:lstStyle/>
          <a:p>
            <a:r>
              <a:rPr lang="en-US" sz="1200" dirty="0" smtClean="0"/>
              <a:t>2. </a:t>
            </a:r>
            <a:r>
              <a:rPr lang="en-US" sz="1200" b="1" dirty="0" smtClean="0"/>
              <a:t>CIS_data.sql</a:t>
            </a:r>
            <a:r>
              <a:rPr lang="en-US" sz="1200" dirty="0" smtClean="0"/>
              <a:t>—this script file contains only SQL DML statements that enter data provided in the above .xlsx files into CIS. When it is </a:t>
            </a:r>
          </a:p>
          <a:p>
            <a:pPr marL="171450" indent="-171450"/>
            <a:r>
              <a:rPr lang="en-US" sz="1200" dirty="0" smtClean="0"/>
              <a:t>	executed, its DELETE statements first empty each table followed by INSERT statements to enter data.  (30 points) </a:t>
            </a:r>
          </a:p>
          <a:p>
            <a:endParaRPr lang="en-US" sz="1200" dirty="0" smtClean="0"/>
          </a:p>
          <a:p>
            <a:r>
              <a:rPr lang="en-US" sz="1200" dirty="0" smtClean="0"/>
              <a:t>3. </a:t>
            </a:r>
            <a:r>
              <a:rPr lang="en-US" sz="1200" b="1" dirty="0" smtClean="0"/>
              <a:t>CIS_views.sql</a:t>
            </a:r>
            <a:r>
              <a:rPr lang="en-US" sz="1200" dirty="0" smtClean="0"/>
              <a:t>—this script contains SQL DDL statements that create the following views in CIS:  (20 points)</a:t>
            </a:r>
          </a:p>
          <a:p>
            <a:pPr marL="400050" indent="-228600">
              <a:spcBef>
                <a:spcPts val="600"/>
              </a:spcBef>
            </a:pPr>
            <a:r>
              <a:rPr lang="en-US" sz="1200" dirty="0" smtClean="0"/>
              <a:t>3.1	</a:t>
            </a:r>
            <a:r>
              <a:rPr lang="en-US" sz="1200" dirty="0" smtClean="0">
                <a:solidFill>
                  <a:srgbClr val="0000CC"/>
                </a:solidFill>
              </a:rPr>
              <a:t>v_detailSchedule_fall2010</a:t>
            </a:r>
            <a:r>
              <a:rPr lang="en-US" sz="1200" dirty="0" smtClean="0"/>
              <a:t>: </a:t>
            </a:r>
            <a:r>
              <a:rPr lang="en-US" sz="1200" dirty="0" smtClean="0"/>
              <a:t>It displays or returns Subj, Num, Sec, Instructor, Days, BeginningTime, EndingTime, Building, and Room </a:t>
            </a:r>
            <a:endParaRPr lang="en-US" sz="1200" dirty="0" smtClean="0"/>
          </a:p>
          <a:p>
            <a:pPr marL="400050" indent="-228600"/>
            <a:r>
              <a:rPr lang="en-US" sz="1200" dirty="0" smtClean="0"/>
              <a:t>	</a:t>
            </a:r>
            <a:r>
              <a:rPr lang="en-US" sz="1200" dirty="0" smtClean="0"/>
              <a:t>of </a:t>
            </a:r>
            <a:r>
              <a:rPr lang="en-US" sz="1200" dirty="0" smtClean="0"/>
              <a:t>every class in </a:t>
            </a:r>
            <a:r>
              <a:rPr lang="en-US" sz="1200" dirty="0" smtClean="0"/>
              <a:t>fall 2010. </a:t>
            </a:r>
            <a:r>
              <a:rPr lang="en-US" sz="1200" dirty="0" smtClean="0"/>
              <a:t>Data are sorted by Subj, Num, and Sec.</a:t>
            </a:r>
          </a:p>
          <a:p>
            <a:pPr marL="400050" indent="-228600">
              <a:spcBef>
                <a:spcPts val="600"/>
              </a:spcBef>
            </a:pPr>
            <a:r>
              <a:rPr lang="en-US" sz="1200" dirty="0" smtClean="0"/>
              <a:t>3.2	</a:t>
            </a:r>
            <a:r>
              <a:rPr lang="en-US" sz="1200" dirty="0" smtClean="0">
                <a:solidFill>
                  <a:srgbClr val="0000CC"/>
                </a:solidFill>
              </a:rPr>
              <a:t>v_instructor_analysis</a:t>
            </a:r>
            <a:r>
              <a:rPr lang="en-US" sz="1200" dirty="0" smtClean="0"/>
              <a:t>: It analyzes the teaching load of every instructor in each semester by displaying or returning Instructor, </a:t>
            </a:r>
          </a:p>
          <a:p>
            <a:pPr marL="400050" indent="-228600"/>
            <a:r>
              <a:rPr lang="en-US" sz="1200" dirty="0" smtClean="0"/>
              <a:t>	TotalTeachingClasses, TotalTeachingHours, and Semester.</a:t>
            </a:r>
          </a:p>
          <a:p>
            <a:pPr marL="400050" indent="-228600"/>
            <a:endParaRPr lang="en-US" sz="1200" dirty="0" smtClean="0"/>
          </a:p>
          <a:p>
            <a:pPr marL="400050" indent="-400050"/>
            <a:r>
              <a:rPr lang="en-US" sz="1200" dirty="0" smtClean="0"/>
              <a:t>4. </a:t>
            </a:r>
            <a:r>
              <a:rPr lang="en-US" sz="1200" b="1" dirty="0" smtClean="0"/>
              <a:t>CIS_UDF.sql</a:t>
            </a:r>
            <a:r>
              <a:rPr lang="en-US" sz="1200" dirty="0" smtClean="0"/>
              <a:t>—this script contains statements that create the following user-defined functions in CIS:  (20 points)</a:t>
            </a:r>
          </a:p>
          <a:p>
            <a:pPr marL="400050" indent="-228600">
              <a:spcBef>
                <a:spcPts val="600"/>
              </a:spcBef>
            </a:pPr>
            <a:r>
              <a:rPr lang="en-US" sz="1200" dirty="0" smtClean="0"/>
              <a:t>4.1	</a:t>
            </a:r>
            <a:r>
              <a:rPr lang="en-US" sz="1200" dirty="0" smtClean="0">
                <a:solidFill>
                  <a:srgbClr val="0000CC"/>
                </a:solidFill>
              </a:rPr>
              <a:t>f_instructor()</a:t>
            </a:r>
            <a:r>
              <a:rPr lang="en-US" sz="1200" dirty="0" smtClean="0"/>
              <a:t>: It uses four input values—Subj, Num, Sec, and Semester, and returns the instructor who teaches the class </a:t>
            </a:r>
          </a:p>
          <a:p>
            <a:pPr marL="400050" indent="-228600"/>
            <a:r>
              <a:rPr lang="en-US" sz="1200" dirty="0" smtClean="0"/>
              <a:t>	specified by the four input values.</a:t>
            </a:r>
          </a:p>
          <a:p>
            <a:pPr marL="400050" indent="-228600">
              <a:spcBef>
                <a:spcPts val="600"/>
              </a:spcBef>
            </a:pPr>
            <a:r>
              <a:rPr lang="en-US" sz="1200" dirty="0" smtClean="0"/>
              <a:t>4.2	</a:t>
            </a:r>
            <a:r>
              <a:rPr lang="en-US" sz="1200" dirty="0" smtClean="0">
                <a:solidFill>
                  <a:srgbClr val="0000CC"/>
                </a:solidFill>
              </a:rPr>
              <a:t>f_classTime()</a:t>
            </a:r>
            <a:r>
              <a:rPr lang="en-US" sz="1200" dirty="0" smtClean="0"/>
              <a:t>: It returns class Days, Times, and Sec in a table for all sections of a course specified by the three input values—</a:t>
            </a:r>
          </a:p>
          <a:p>
            <a:pPr marL="400050" indent="-228600"/>
            <a:r>
              <a:rPr lang="en-US" sz="1200" dirty="0" smtClean="0"/>
              <a:t>	Subj, Num, and Semester. For instance, if COMS, 1411, and Fall 2011 are given, this function returns the class days, times, and</a:t>
            </a:r>
          </a:p>
          <a:p>
            <a:pPr marL="400050" indent="-228600"/>
            <a:r>
              <a:rPr lang="en-US" sz="1200" dirty="0" smtClean="0"/>
              <a:t>	section number of all six sections of COMS 1411 in fall 2011.</a:t>
            </a:r>
          </a:p>
          <a:p>
            <a:pPr marL="400050" indent="-228600"/>
            <a:endParaRPr lang="en-US" sz="1200" dirty="0" smtClean="0"/>
          </a:p>
          <a:p>
            <a:pPr marL="400050" indent="-400050"/>
            <a:r>
              <a:rPr lang="en-US" sz="1200" dirty="0" smtClean="0"/>
              <a:t>5. </a:t>
            </a:r>
            <a:r>
              <a:rPr lang="en-US" sz="1200" b="1" dirty="0" smtClean="0"/>
              <a:t>CIS_SP.sql</a:t>
            </a:r>
            <a:r>
              <a:rPr lang="en-US" sz="1200" dirty="0" smtClean="0"/>
              <a:t>—this script contains statements that create the following stored procedure in CIS:  (20 points)</a:t>
            </a:r>
          </a:p>
          <a:p>
            <a:pPr marL="400050" indent="-228600">
              <a:spcBef>
                <a:spcPts val="600"/>
              </a:spcBef>
            </a:pPr>
            <a:r>
              <a:rPr lang="en-US" sz="1200" dirty="0" smtClean="0"/>
              <a:t>5.1	</a:t>
            </a:r>
            <a:r>
              <a:rPr lang="en-US" sz="1200" dirty="0" smtClean="0">
                <a:solidFill>
                  <a:srgbClr val="0000CC"/>
                </a:solidFill>
              </a:rPr>
              <a:t>sp_classAnalysis</a:t>
            </a:r>
            <a:r>
              <a:rPr lang="en-US" sz="1200" dirty="0" smtClean="0"/>
              <a:t>: This procedure accepts a semester as input and uses GROUPING SETS in a query to return total number of </a:t>
            </a:r>
          </a:p>
          <a:p>
            <a:pPr marL="400050" indent="-228600"/>
            <a:r>
              <a:rPr lang="en-US" sz="1200" dirty="0" smtClean="0"/>
              <a:t>	classes of each room, total number of classes of each day (from Monday to Friday and online), total number of classes of each </a:t>
            </a:r>
          </a:p>
          <a:p>
            <a:pPr marL="400050" indent="-228600"/>
            <a:r>
              <a:rPr lang="en-US" sz="1200" dirty="0" smtClean="0"/>
              <a:t>	instructor in the given semester.</a:t>
            </a:r>
          </a:p>
          <a:p>
            <a:pPr marL="400050" indent="-228600">
              <a:spcBef>
                <a:spcPts val="600"/>
              </a:spcBef>
            </a:pPr>
            <a:r>
              <a:rPr lang="en-US" sz="1200" dirty="0" smtClean="0"/>
              <a:t>5.2	</a:t>
            </a:r>
            <a:r>
              <a:rPr lang="en-US" sz="1200" dirty="0" smtClean="0">
                <a:solidFill>
                  <a:srgbClr val="0000CC"/>
                </a:solidFill>
              </a:rPr>
              <a:t>sp_instructorSchedule</a:t>
            </a:r>
            <a:r>
              <a:rPr lang="en-US" sz="1200" dirty="0" smtClean="0"/>
              <a:t>: This procedure accepts four inputs: day (e.g., ‘M’ or ‘Mon’ or ‘Monday’ or ‘1’, depending on your design),</a:t>
            </a:r>
          </a:p>
          <a:p>
            <a:pPr marL="400050" indent="-228600"/>
            <a:r>
              <a:rPr lang="en-US" sz="1200" dirty="0" smtClean="0"/>
              <a:t>	semester, building, and room. It returns a table that contains the room schedule on the given day of the semester. This table</a:t>
            </a:r>
          </a:p>
          <a:p>
            <a:pPr marL="400050" indent="-228600"/>
            <a:r>
              <a:rPr lang="en-US" sz="1200" dirty="0" smtClean="0"/>
              <a:t>	should has five columns sorted by Times: Times, Subj, Num, Sec, and Instructor.</a:t>
            </a:r>
          </a:p>
          <a:p>
            <a:pPr marL="400050" indent="-228600"/>
            <a:endParaRPr lang="en-US" sz="1200" dirty="0" smtClean="0"/>
          </a:p>
          <a:p>
            <a:pPr marL="400050" indent="-400050"/>
            <a:r>
              <a:rPr lang="en-US" sz="1200" dirty="0" smtClean="0"/>
              <a:t>6. </a:t>
            </a:r>
            <a:r>
              <a:rPr lang="en-US" sz="1200" b="1" dirty="0" smtClean="0"/>
              <a:t>CIS_triggers.sql</a:t>
            </a:r>
            <a:r>
              <a:rPr lang="en-US" sz="1200" dirty="0" smtClean="0"/>
              <a:t>—this script contains statements that create the following triggers in specified tables:  (20 points)</a:t>
            </a:r>
          </a:p>
          <a:p>
            <a:pPr marL="400050" indent="-228600">
              <a:spcBef>
                <a:spcPts val="600"/>
              </a:spcBef>
            </a:pPr>
            <a:r>
              <a:rPr lang="en-US" sz="1200" dirty="0" smtClean="0"/>
              <a:t>6.1	</a:t>
            </a:r>
            <a:r>
              <a:rPr lang="en-US" sz="1200" dirty="0" smtClean="0">
                <a:solidFill>
                  <a:srgbClr val="0000CC"/>
                </a:solidFill>
              </a:rPr>
              <a:t>tg_deleteClasses</a:t>
            </a:r>
            <a:r>
              <a:rPr lang="en-US" sz="1200" dirty="0" smtClean="0"/>
              <a:t>: This is a trigger of your instructor table—there should be such a table to store instructor contact data. When</a:t>
            </a:r>
          </a:p>
          <a:p>
            <a:pPr marL="400050" indent="-228600"/>
            <a:r>
              <a:rPr lang="en-US" sz="1200" dirty="0" smtClean="0"/>
              <a:t>	it is fired after an instructor is deleted, it deletes schedules of all classes of every semester taught by the instructor.</a:t>
            </a:r>
          </a:p>
          <a:p>
            <a:pPr marL="400050" indent="-228600">
              <a:spcBef>
                <a:spcPts val="600"/>
              </a:spcBef>
            </a:pPr>
            <a:r>
              <a:rPr lang="en-US" sz="1200" dirty="0" smtClean="0"/>
              <a:t>6.2	</a:t>
            </a:r>
            <a:r>
              <a:rPr lang="en-US" sz="1200" dirty="0" smtClean="0">
                <a:solidFill>
                  <a:srgbClr val="0000CC"/>
                </a:solidFill>
              </a:rPr>
              <a:t>tg_checkConflict</a:t>
            </a:r>
            <a:r>
              <a:rPr lang="en-US" sz="1200" dirty="0" smtClean="0"/>
              <a:t>: This trigger should belong to a table that stores days, times, and room data of classes. It is fired when an </a:t>
            </a:r>
          </a:p>
          <a:p>
            <a:pPr marL="400050" indent="-228600"/>
            <a:r>
              <a:rPr lang="en-US" sz="1200" dirty="0" smtClean="0"/>
              <a:t>	update of a class days and/or times and/or room are done. It checks if the updated schedule conflicts with other classes. That</a:t>
            </a:r>
          </a:p>
          <a:p>
            <a:pPr marL="400050" indent="-228600"/>
            <a:r>
              <a:rPr lang="en-US" sz="1200" dirty="0" smtClean="0"/>
              <a:t>	is if the room is totally free during the times on those days. If not, the trigger should roll back the update.</a:t>
            </a:r>
          </a:p>
        </p:txBody>
      </p:sp>
      <p:grpSp>
        <p:nvGrpSpPr>
          <p:cNvPr id="3" name="Group 2"/>
          <p:cNvGrpSpPr/>
          <p:nvPr/>
        </p:nvGrpSpPr>
        <p:grpSpPr>
          <a:xfrm>
            <a:off x="6289095" y="161925"/>
            <a:ext cx="361950" cy="514350"/>
            <a:chOff x="1895475" y="5457825"/>
            <a:chExt cx="638175" cy="952500"/>
          </a:xfrm>
        </p:grpSpPr>
        <p:sp>
          <p:nvSpPr>
            <p:cNvPr id="5" name="Freeform 4"/>
            <p:cNvSpPr/>
            <p:nvPr/>
          </p:nvSpPr>
          <p:spPr>
            <a:xfrm>
              <a:off x="2009775" y="5457825"/>
              <a:ext cx="495300" cy="876300"/>
            </a:xfrm>
            <a:custGeom>
              <a:avLst/>
              <a:gdLst>
                <a:gd name="connsiteX0" fmla="*/ 495300 w 495300"/>
                <a:gd name="connsiteY0" fmla="*/ 0 h 876300"/>
                <a:gd name="connsiteX1" fmla="*/ 371475 w 495300"/>
                <a:gd name="connsiteY1" fmla="*/ 104775 h 876300"/>
                <a:gd name="connsiteX2" fmla="*/ 257175 w 495300"/>
                <a:gd name="connsiteY2" fmla="*/ 247650 h 876300"/>
                <a:gd name="connsiteX3" fmla="*/ 219075 w 495300"/>
                <a:gd name="connsiteY3" fmla="*/ 323850 h 876300"/>
                <a:gd name="connsiteX4" fmla="*/ 114300 w 495300"/>
                <a:gd name="connsiteY4" fmla="*/ 523875 h 876300"/>
                <a:gd name="connsiteX5" fmla="*/ 76200 w 495300"/>
                <a:gd name="connsiteY5" fmla="*/ 695325 h 876300"/>
                <a:gd name="connsiteX6" fmla="*/ 28575 w 495300"/>
                <a:gd name="connsiteY6" fmla="*/ 809625 h 876300"/>
                <a:gd name="connsiteX7" fmla="*/ 9525 w 495300"/>
                <a:gd name="connsiteY7" fmla="*/ 847725 h 876300"/>
                <a:gd name="connsiteX8" fmla="*/ 0 w 495300"/>
                <a:gd name="connsiteY8" fmla="*/ 876300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00" h="876300">
                  <a:moveTo>
                    <a:pt x="495300" y="0"/>
                  </a:moveTo>
                  <a:cubicBezTo>
                    <a:pt x="454025" y="34925"/>
                    <a:pt x="407079" y="64084"/>
                    <a:pt x="371475" y="104775"/>
                  </a:cubicBezTo>
                  <a:cubicBezTo>
                    <a:pt x="329117" y="153185"/>
                    <a:pt x="290185" y="192634"/>
                    <a:pt x="257175" y="247650"/>
                  </a:cubicBezTo>
                  <a:cubicBezTo>
                    <a:pt x="242564" y="272001"/>
                    <a:pt x="233473" y="299373"/>
                    <a:pt x="219075" y="323850"/>
                  </a:cubicBezTo>
                  <a:cubicBezTo>
                    <a:pt x="145192" y="449452"/>
                    <a:pt x="167728" y="371223"/>
                    <a:pt x="114300" y="523875"/>
                  </a:cubicBezTo>
                  <a:cubicBezTo>
                    <a:pt x="67896" y="656459"/>
                    <a:pt x="124502" y="543519"/>
                    <a:pt x="76200" y="695325"/>
                  </a:cubicBezTo>
                  <a:cubicBezTo>
                    <a:pt x="63685" y="734657"/>
                    <a:pt x="47034" y="772708"/>
                    <a:pt x="28575" y="809625"/>
                  </a:cubicBezTo>
                  <a:cubicBezTo>
                    <a:pt x="22225" y="822325"/>
                    <a:pt x="15118" y="834674"/>
                    <a:pt x="9525" y="847725"/>
                  </a:cubicBezTo>
                  <a:cubicBezTo>
                    <a:pt x="5570" y="856953"/>
                    <a:pt x="0" y="876300"/>
                    <a:pt x="0" y="87630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1895475" y="5572125"/>
              <a:ext cx="638175" cy="838200"/>
            </a:xfrm>
            <a:custGeom>
              <a:avLst/>
              <a:gdLst>
                <a:gd name="connsiteX0" fmla="*/ 0 w 638175"/>
                <a:gd name="connsiteY0" fmla="*/ 0 h 838200"/>
                <a:gd name="connsiteX1" fmla="*/ 171450 w 638175"/>
                <a:gd name="connsiteY1" fmla="*/ 171450 h 838200"/>
                <a:gd name="connsiteX2" fmla="*/ 295275 w 638175"/>
                <a:gd name="connsiteY2" fmla="*/ 352425 h 838200"/>
                <a:gd name="connsiteX3" fmla="*/ 333375 w 638175"/>
                <a:gd name="connsiteY3" fmla="*/ 409575 h 838200"/>
                <a:gd name="connsiteX4" fmla="*/ 390525 w 638175"/>
                <a:gd name="connsiteY4" fmla="*/ 466725 h 838200"/>
                <a:gd name="connsiteX5" fmla="*/ 457200 w 638175"/>
                <a:gd name="connsiteY5" fmla="*/ 571500 h 838200"/>
                <a:gd name="connsiteX6" fmla="*/ 514350 w 638175"/>
                <a:gd name="connsiteY6" fmla="*/ 638175 h 838200"/>
                <a:gd name="connsiteX7" fmla="*/ 571500 w 638175"/>
                <a:gd name="connsiteY7" fmla="*/ 733425 h 838200"/>
                <a:gd name="connsiteX8" fmla="*/ 628650 w 638175"/>
                <a:gd name="connsiteY8" fmla="*/ 809625 h 838200"/>
                <a:gd name="connsiteX9" fmla="*/ 638175 w 638175"/>
                <a:gd name="connsiteY9" fmla="*/ 8382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838200">
                  <a:moveTo>
                    <a:pt x="0" y="0"/>
                  </a:moveTo>
                  <a:cubicBezTo>
                    <a:pt x="57150" y="57150"/>
                    <a:pt x="132199" y="100799"/>
                    <a:pt x="171450" y="171450"/>
                  </a:cubicBezTo>
                  <a:cubicBezTo>
                    <a:pt x="252692" y="317686"/>
                    <a:pt x="181401" y="200593"/>
                    <a:pt x="295275" y="352425"/>
                  </a:cubicBezTo>
                  <a:cubicBezTo>
                    <a:pt x="309012" y="370741"/>
                    <a:pt x="318718" y="391986"/>
                    <a:pt x="333375" y="409575"/>
                  </a:cubicBezTo>
                  <a:cubicBezTo>
                    <a:pt x="350622" y="430271"/>
                    <a:pt x="374160" y="445324"/>
                    <a:pt x="390525" y="466725"/>
                  </a:cubicBezTo>
                  <a:cubicBezTo>
                    <a:pt x="415672" y="499609"/>
                    <a:pt x="432962" y="537940"/>
                    <a:pt x="457200" y="571500"/>
                  </a:cubicBezTo>
                  <a:cubicBezTo>
                    <a:pt x="474339" y="595230"/>
                    <a:pt x="496503" y="614973"/>
                    <a:pt x="514350" y="638175"/>
                  </a:cubicBezTo>
                  <a:cubicBezTo>
                    <a:pt x="632418" y="791663"/>
                    <a:pt x="497501" y="622427"/>
                    <a:pt x="571500" y="733425"/>
                  </a:cubicBezTo>
                  <a:cubicBezTo>
                    <a:pt x="589112" y="759843"/>
                    <a:pt x="628650" y="809625"/>
                    <a:pt x="628650" y="809625"/>
                  </a:cubicBezTo>
                  <a:lnTo>
                    <a:pt x="638175" y="83820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19100"/>
            <a:ext cx="8708346" cy="3416320"/>
          </a:xfrm>
          <a:prstGeom prst="rect">
            <a:avLst/>
          </a:prstGeom>
          <a:noFill/>
        </p:spPr>
        <p:txBody>
          <a:bodyPr wrap="none" rtlCol="0">
            <a:spAutoFit/>
          </a:bodyPr>
          <a:lstStyle/>
          <a:p>
            <a:pPr marL="400050" indent="-400050">
              <a:spcBef>
                <a:spcPts val="600"/>
              </a:spcBef>
            </a:pPr>
            <a:r>
              <a:rPr lang="en-US" sz="1200" dirty="0" smtClean="0"/>
              <a:t>Note: It’s suggested that, for item 6, you create triggers for a copy of the target and related tables first and test if they function correctly. </a:t>
            </a:r>
          </a:p>
          <a:p>
            <a:pPr marL="400050" indent="-400050"/>
            <a:r>
              <a:rPr lang="en-US" sz="1200" dirty="0" smtClean="0"/>
              <a:t>Otherwise, you may possibly lose or mess up data of your tables that are involved during the test of these triggers. If this happens, you</a:t>
            </a:r>
          </a:p>
          <a:p>
            <a:pPr marL="400050" indent="-400050"/>
            <a:r>
              <a:rPr lang="en-US" sz="1200" dirty="0" smtClean="0"/>
              <a:t>need to clean up or re-load data into the tables.</a:t>
            </a:r>
          </a:p>
          <a:p>
            <a:pPr lvl="0"/>
            <a:endParaRPr lang="en-US" sz="1200" dirty="0" smtClean="0">
              <a:solidFill>
                <a:prstClr val="black"/>
              </a:solidFill>
            </a:endParaRPr>
          </a:p>
          <a:p>
            <a:pPr lvl="0"/>
            <a:endParaRPr lang="en-US" sz="1200" dirty="0" smtClean="0">
              <a:solidFill>
                <a:prstClr val="black"/>
              </a:solidFill>
            </a:endParaRPr>
          </a:p>
          <a:p>
            <a:pPr lvl="0"/>
            <a:r>
              <a:rPr lang="en-US" sz="1200" dirty="0" smtClean="0">
                <a:solidFill>
                  <a:prstClr val="black"/>
                </a:solidFill>
              </a:rPr>
              <a:t>When finished, your CIS database should contain two views, two functions, two procedures, and two triggers in addition to tables of </a:t>
            </a:r>
          </a:p>
          <a:p>
            <a:pPr lvl="0"/>
            <a:r>
              <a:rPr lang="en-US" sz="1200" dirty="0" smtClean="0">
                <a:solidFill>
                  <a:prstClr val="black"/>
                </a:solidFill>
              </a:rPr>
              <a:t>data. For grading, detach the completed CIS database and save its .mdf together with the six .sql files in a folder ‘Project2_6203’. </a:t>
            </a:r>
          </a:p>
          <a:p>
            <a:pPr lvl="0"/>
            <a:r>
              <a:rPr lang="en-US" sz="1200" dirty="0" smtClean="0">
                <a:solidFill>
                  <a:prstClr val="black"/>
                </a:solidFill>
              </a:rPr>
              <a:t>Then, zip the entire folder as </a:t>
            </a:r>
            <a:r>
              <a:rPr lang="en-US" sz="1200" b="1" dirty="0" smtClean="0">
                <a:solidFill>
                  <a:srgbClr val="FF0000"/>
                </a:solidFill>
              </a:rPr>
              <a:t>Project2_6203.zip</a:t>
            </a:r>
            <a:r>
              <a:rPr lang="en-US" sz="1200" dirty="0" smtClean="0">
                <a:solidFill>
                  <a:prstClr val="black"/>
                </a:solidFill>
              </a:rPr>
              <a:t> and submit it to the link of this project on Blackboard.</a:t>
            </a:r>
          </a:p>
          <a:p>
            <a:pPr lvl="0"/>
            <a:endParaRPr lang="en-US" sz="1200" dirty="0">
              <a:solidFill>
                <a:prstClr val="black"/>
              </a:solidFill>
            </a:endParaRPr>
          </a:p>
          <a:p>
            <a:pPr lvl="0"/>
            <a:endParaRPr lang="en-US" sz="1200" dirty="0" smtClean="0">
              <a:solidFill>
                <a:prstClr val="black"/>
              </a:solidFill>
            </a:endParaRPr>
          </a:p>
          <a:p>
            <a:pPr lvl="0"/>
            <a:endParaRPr lang="en-US" sz="1200" dirty="0">
              <a:solidFill>
                <a:prstClr val="black"/>
              </a:solidFill>
            </a:endParaRPr>
          </a:p>
          <a:p>
            <a:pPr lvl="0"/>
            <a:endParaRPr lang="en-US" sz="1200" dirty="0" smtClean="0">
              <a:solidFill>
                <a:prstClr val="black"/>
              </a:solidFill>
            </a:endParaRPr>
          </a:p>
          <a:p>
            <a:pPr lvl="0"/>
            <a:endParaRPr lang="en-US" sz="1200" dirty="0">
              <a:solidFill>
                <a:prstClr val="black"/>
              </a:solidFill>
            </a:endParaRPr>
          </a:p>
          <a:p>
            <a:pPr lvl="0"/>
            <a:r>
              <a:rPr lang="en-US" sz="1200" dirty="0" smtClean="0">
                <a:solidFill>
                  <a:prstClr val="black"/>
                </a:solidFill>
              </a:rPr>
              <a:t>7. </a:t>
            </a:r>
            <a:r>
              <a:rPr lang="en-US" sz="1200" b="1" dirty="0" err="1" smtClean="0"/>
              <a:t>CIS_class.sql</a:t>
            </a:r>
            <a:r>
              <a:rPr lang="en-US" sz="1200" dirty="0" smtClean="0"/>
              <a:t>—executing this </a:t>
            </a:r>
            <a:r>
              <a:rPr lang="en-US" sz="1200" dirty="0"/>
              <a:t>script </a:t>
            </a:r>
            <a:r>
              <a:rPr lang="en-US" sz="1200" dirty="0" smtClean="0"/>
              <a:t>will set an integer (starting from 1) in the Class column of each row of Schedule table. If a set of</a:t>
            </a:r>
          </a:p>
          <a:p>
            <a:pPr lvl="0"/>
            <a:r>
              <a:rPr lang="en-US" sz="1200" dirty="0">
                <a:solidFill>
                  <a:prstClr val="black"/>
                </a:solidFill>
              </a:rPr>
              <a:t> </a:t>
            </a:r>
            <a:r>
              <a:rPr lang="en-US" sz="1200" dirty="0" smtClean="0">
                <a:solidFill>
                  <a:prstClr val="black"/>
                </a:solidFill>
              </a:rPr>
              <a:t>    Schedule rows have the same TID (i.e., semester) and CRN values, they should have the same Class value. For example, the two rows</a:t>
            </a:r>
          </a:p>
          <a:p>
            <a:pPr lvl="0"/>
            <a:r>
              <a:rPr lang="en-US" sz="1200" dirty="0" smtClean="0">
                <a:solidFill>
                  <a:prstClr val="black"/>
                </a:solidFill>
              </a:rPr>
              <a:t>     with SID 210 and 211 are schedules of one class, therefore their Class value should be the same. Note that this script may contain</a:t>
            </a:r>
          </a:p>
          <a:p>
            <a:pPr lvl="0"/>
            <a:r>
              <a:rPr lang="en-US" sz="1200" dirty="0">
                <a:solidFill>
                  <a:prstClr val="black"/>
                </a:solidFill>
              </a:rPr>
              <a:t> </a:t>
            </a:r>
            <a:r>
              <a:rPr lang="en-US" sz="1200" dirty="0" smtClean="0">
                <a:solidFill>
                  <a:prstClr val="black"/>
                </a:solidFill>
              </a:rPr>
              <a:t>    more than one statement, including WHILE and/or IF-ELSE, and you might also consider to use cursors (Chapter 15), although there </a:t>
            </a:r>
          </a:p>
          <a:p>
            <a:pPr lvl="0"/>
            <a:r>
              <a:rPr lang="en-US" sz="1200" dirty="0">
                <a:solidFill>
                  <a:prstClr val="black"/>
                </a:solidFill>
              </a:rPr>
              <a:t> </a:t>
            </a:r>
            <a:r>
              <a:rPr lang="en-US" sz="1200" dirty="0" smtClean="0">
                <a:solidFill>
                  <a:prstClr val="black"/>
                </a:solidFill>
              </a:rPr>
              <a:t>    are a few different approaches to do this job.    (20 points)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3437</TotalTime>
  <Words>438</Words>
  <Application>Microsoft Office PowerPoint</Application>
  <PresentationFormat>On-screen Show (4:3)</PresentationFormat>
  <Paragraphs>78</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Arkansas Tech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rfang</dc:creator>
  <cp:lastModifiedBy>rfang</cp:lastModifiedBy>
  <cp:revision>38</cp:revision>
  <dcterms:created xsi:type="dcterms:W3CDTF">2011-09-04T03:03:52Z</dcterms:created>
  <dcterms:modified xsi:type="dcterms:W3CDTF">2012-11-09T23:46:38Z</dcterms:modified>
</cp:coreProperties>
</file>