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6" r:id="rId4"/>
    <p:sldId id="258" r:id="rId5"/>
    <p:sldId id="260" r:id="rId6"/>
    <p:sldId id="261" r:id="rId7"/>
    <p:sldId id="263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7" name="제목 7"/>
          <p:cNvSpPr>
            <a:spLocks noGrp="1"/>
          </p:cNvSpPr>
          <p:nvPr>
            <p:ph type="ctrTitle"/>
          </p:nvPr>
        </p:nvSpPr>
        <p:spPr>
          <a:xfrm>
            <a:off x="1126374" y="476672"/>
            <a:ext cx="7103226" cy="1280160"/>
          </a:xfrm>
        </p:spPr>
        <p:txBody>
          <a:bodyPr anchor="ctr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부제목 8"/>
          <p:cNvSpPr>
            <a:spLocks noGrp="1"/>
          </p:cNvSpPr>
          <p:nvPr>
            <p:ph type="subTitle" idx="1"/>
          </p:nvPr>
        </p:nvSpPr>
        <p:spPr>
          <a:xfrm>
            <a:off x="1145445" y="1878076"/>
            <a:ext cx="7074630" cy="4287228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1" name="직사각형 30"/>
          <p:cNvSpPr/>
          <p:nvPr userDrawn="1"/>
        </p:nvSpPr>
        <p:spPr>
          <a:xfrm>
            <a:off x="904875" y="4766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904875" y="4766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33" name="그룹 32"/>
          <p:cNvGrpSpPr/>
          <p:nvPr userDrawn="1"/>
        </p:nvGrpSpPr>
        <p:grpSpPr>
          <a:xfrm>
            <a:off x="914400" y="1876846"/>
            <a:ext cx="7315200" cy="4288458"/>
            <a:chOff x="914400" y="2775238"/>
            <a:chExt cx="7315200" cy="2021913"/>
          </a:xfrm>
        </p:grpSpPr>
        <p:sp>
          <p:nvSpPr>
            <p:cNvPr id="34" name="직사각형 33"/>
            <p:cNvSpPr/>
            <p:nvPr/>
          </p:nvSpPr>
          <p:spPr>
            <a:xfrm>
              <a:off x="914400" y="2775238"/>
              <a:ext cx="7315200" cy="2021913"/>
            </a:xfrm>
            <a:prstGeom prst="rect">
              <a:avLst/>
            </a:prstGeom>
            <a:noFill/>
            <a:ln w="6350" cap="rnd" cmpd="sng" algn="ctr">
              <a:solidFill>
                <a:schemeClr val="accent2"/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14400" y="2775238"/>
              <a:ext cx="228600" cy="2021913"/>
            </a:xfrm>
            <a:prstGeom prst="rect">
              <a:avLst/>
            </a:prstGeom>
            <a:solidFill>
              <a:schemeClr val="accent2"/>
            </a:solidFill>
            <a:ln w="635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-2445"/>
            <a:ext cx="9144000" cy="667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5018"/>
          </a:xfrm>
        </p:spPr>
        <p:txBody>
          <a:bodyPr anchor="ctr">
            <a:no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250" y="476671"/>
            <a:ext cx="7078472" cy="1281107"/>
          </a:xfrm>
        </p:spPr>
        <p:txBody>
          <a:bodyPr/>
          <a:lstStyle/>
          <a:p>
            <a:r>
              <a:rPr lang="en-US" altLang="ko-KR" dirty="0" smtClean="0"/>
              <a:t>Chap01.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154097" y="1880318"/>
            <a:ext cx="7084381" cy="42719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01-1 </a:t>
            </a:r>
            <a:r>
              <a:rPr lang="ko-KR" altLang="en-US" dirty="0"/>
              <a:t>데이터와 데이터베이스</a:t>
            </a:r>
            <a:r>
              <a:rPr lang="en-US" altLang="ko-KR" dirty="0"/>
              <a:t>, </a:t>
            </a:r>
            <a:r>
              <a:rPr lang="en-US" altLang="ko-KR" dirty="0" smtClean="0"/>
              <a:t>DBMS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01-2 </a:t>
            </a:r>
            <a:r>
              <a:rPr lang="ko-KR" altLang="en-US" dirty="0"/>
              <a:t>데이터 모델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01-3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데이터베이스와 </a:t>
            </a:r>
            <a:r>
              <a:rPr lang="en-US" altLang="ko-KR" dirty="0"/>
              <a:t>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01-3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데이터베이스와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Structured Query Language </a:t>
            </a:r>
          </a:p>
          <a:p>
            <a:pPr lvl="2"/>
            <a:r>
              <a:rPr lang="en-US" altLang="ko-KR" dirty="0" smtClean="0"/>
              <a:t>DQL(Data </a:t>
            </a:r>
            <a:r>
              <a:rPr lang="en-US" altLang="ko-KR" dirty="0"/>
              <a:t>Query Language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DML(Data Manipulation Language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DDL(Data Definition Language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TCL(Transaction Control Language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DCL(Data Control Language)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732722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9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#Cloud\Dropbox\[2015.04 - 2017.08] Oracle SQL PL_SQL\11. 강의자료\삽화\Doit오라클용삽화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44238"/>
            <a:ext cx="3536064" cy="188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01-1 </a:t>
            </a:r>
            <a:r>
              <a:rPr lang="ko-KR" altLang="en-US" dirty="0" smtClean="0"/>
              <a:t>데이터와 데이터베이스</a:t>
            </a:r>
            <a:r>
              <a:rPr lang="en-US" altLang="ko-KR" dirty="0" smtClean="0"/>
              <a:t>, 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데이터와 정보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83568" y="3068960"/>
            <a:ext cx="21602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데이터</a:t>
            </a:r>
            <a:r>
              <a:rPr lang="en-US" altLang="ko-KR" sz="1100" smtClean="0">
                <a:solidFill>
                  <a:schemeClr val="tx1"/>
                </a:solidFill>
              </a:rPr>
              <a:t>(data)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67744" y="3068960"/>
            <a:ext cx="21602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정보</a:t>
            </a:r>
            <a:r>
              <a:rPr lang="en-US" altLang="ko-KR" sz="1100" smtClean="0">
                <a:solidFill>
                  <a:schemeClr val="tx1"/>
                </a:solidFill>
              </a:rPr>
              <a:t>(information)</a:t>
            </a: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04" y="3645023"/>
            <a:ext cx="7699920" cy="275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84784"/>
            <a:ext cx="845228" cy="33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774" y="2556129"/>
            <a:ext cx="560320" cy="34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72" y="2927742"/>
            <a:ext cx="2973969" cy="26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72" y="3239016"/>
            <a:ext cx="3738704" cy="26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72" y="1817177"/>
            <a:ext cx="3113963" cy="2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72" y="2141027"/>
            <a:ext cx="1056039" cy="223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156" y="2131502"/>
            <a:ext cx="196316" cy="2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568" y="2118515"/>
            <a:ext cx="705780" cy="24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01-1 </a:t>
            </a:r>
            <a:r>
              <a:rPr lang="ko-KR" altLang="en-US" smtClean="0"/>
              <a:t>데이터와 데이터베이스</a:t>
            </a:r>
            <a:r>
              <a:rPr lang="en-US" altLang="ko-KR" smtClean="0"/>
              <a:t>, DBMS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데이터를 저장하는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8" name="Picture 4" descr="F:\#Cloud\Dropbox\[2015.04 - 2017.08] Oracle SQL PL_SQL\11. 강의자료\삽화\Doit오라클용삽화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84" y="1772816"/>
            <a:ext cx="2390964" cy="20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1918276"/>
            <a:ext cx="5621442" cy="72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2889218"/>
            <a:ext cx="5616625" cy="68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776811"/>
            <a:ext cx="7418931" cy="256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5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데이터와 데이터베이스</a:t>
            </a:r>
            <a:r>
              <a:rPr lang="en-US" altLang="ko-KR"/>
              <a:t>, DBMS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파일 시스템  </a:t>
            </a:r>
            <a:r>
              <a:rPr lang="en-US" altLang="ko-KR" dirty="0" smtClean="0"/>
              <a:t>VS  DBMS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3"/>
            <a:ext cx="726901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899591" y="1777195"/>
            <a:ext cx="2602081" cy="2210365"/>
            <a:chOff x="722244" y="1834786"/>
            <a:chExt cx="3036686" cy="257954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244" y="1834786"/>
              <a:ext cx="3036686" cy="2293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8439" y="4221088"/>
              <a:ext cx="1019518" cy="193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5364088" y="1767718"/>
            <a:ext cx="2602082" cy="1970025"/>
            <a:chOff x="722244" y="4575970"/>
            <a:chExt cx="2913652" cy="2205913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244" y="4575970"/>
              <a:ext cx="2913652" cy="1849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333" y="6457896"/>
              <a:ext cx="2696038" cy="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92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데이터와 데이터베이스</a:t>
            </a:r>
            <a:r>
              <a:rPr lang="en-US" altLang="ko-KR"/>
              <a:t>, DBMS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를 통한 데이터 관리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데이터의 </a:t>
            </a:r>
            <a:r>
              <a:rPr lang="ko-KR" altLang="en-US" dirty="0" err="1"/>
              <a:t>접근ㆍ관리</a:t>
            </a:r>
            <a:r>
              <a:rPr lang="ko-KR" altLang="en-US" dirty="0"/>
              <a:t> 등의 </a:t>
            </a:r>
            <a:r>
              <a:rPr lang="ko-KR" altLang="en-US" dirty="0" smtClean="0"/>
              <a:t>업무를 </a:t>
            </a:r>
            <a:r>
              <a:rPr lang="en-US" altLang="ko-KR" dirty="0"/>
              <a:t>DBMS</a:t>
            </a:r>
            <a:r>
              <a:rPr lang="ko-KR" altLang="en-US" dirty="0"/>
              <a:t>가 </a:t>
            </a:r>
            <a:r>
              <a:rPr lang="ko-KR" altLang="en-US" dirty="0" smtClean="0"/>
              <a:t>전담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97548"/>
            <a:ext cx="6703329" cy="1127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3645024"/>
            <a:ext cx="741682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2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01-2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계층형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네트워크형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객체지향형 데이터 모델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090546"/>
            <a:ext cx="3600399" cy="1698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19177" y="1726766"/>
            <a:ext cx="160846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smtClean="0">
                <a:solidFill>
                  <a:schemeClr val="tx1"/>
                </a:solidFill>
              </a:rPr>
              <a:t>계층형 데이터 모델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4" y="4379437"/>
            <a:ext cx="3582530" cy="170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19177" y="4025476"/>
            <a:ext cx="17281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네트워크형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데이터 모델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53" y="2660365"/>
            <a:ext cx="4049803" cy="225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929466" y="2297840"/>
            <a:ext cx="181088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smtClean="0">
                <a:solidFill>
                  <a:schemeClr val="tx1"/>
                </a:solidFill>
              </a:rPr>
              <a:t>객체지향</a:t>
            </a:r>
            <a:r>
              <a:rPr lang="ko-KR" altLang="en-US" sz="1100" b="1">
                <a:solidFill>
                  <a:schemeClr val="tx1"/>
                </a:solidFill>
              </a:rPr>
              <a:t>형</a:t>
            </a:r>
            <a:r>
              <a:rPr lang="ko-KR" altLang="en-US" sz="1100" b="1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데이터 모델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01-2 </a:t>
            </a:r>
            <a:r>
              <a:rPr lang="ko-KR" altLang="en-US" smtClean="0"/>
              <a:t>데이터 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데이터 모델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02" y="1763341"/>
            <a:ext cx="7502848" cy="155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02" y="3579198"/>
            <a:ext cx="5623919" cy="136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01" y="5157192"/>
            <a:ext cx="4613671" cy="110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7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01-2 </a:t>
            </a:r>
            <a:r>
              <a:rPr lang="ko-KR" altLang="en-US" smtClean="0"/>
              <a:t>데이터 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데이터 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개체</a:t>
            </a:r>
            <a:r>
              <a:rPr lang="en-US" altLang="ko-KR" dirty="0" smtClean="0"/>
              <a:t>(entity),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(attribute),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(relationship)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056784" cy="206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4511972"/>
            <a:ext cx="4464496" cy="108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674283"/>
            <a:ext cx="3662520" cy="87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19177" y="4221088"/>
            <a:ext cx="160846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(entity)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63688" y="4221088"/>
            <a:ext cx="160846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속성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(attribute)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31685" y="4221088"/>
            <a:ext cx="160846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관계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(relationship)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1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01-3 </a:t>
            </a:r>
            <a:r>
              <a:rPr lang="ko-KR" altLang="en-US" smtClean="0"/>
              <a:t>관계형 데이터베이스와 </a:t>
            </a:r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관계형</a:t>
            </a:r>
            <a:r>
              <a:rPr lang="ko-KR" altLang="en-US" dirty="0" smtClean="0"/>
              <a:t> 데이터 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RDBMS(Relational Database Management System)</a:t>
            </a:r>
          </a:p>
          <a:p>
            <a:pPr lvl="1"/>
            <a:r>
              <a:rPr lang="en-US" altLang="ko-KR" dirty="0" smtClean="0"/>
              <a:t>Oracle,  MS-SQL, MySQL,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, PostgreSQL, DB2,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73860"/>
            <a:ext cx="6696744" cy="324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2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139</TotalTime>
  <Words>179</Words>
  <Application>Microsoft Office PowerPoint</Application>
  <PresentationFormat>화면 슬라이드 쇼(4:3)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원본</vt:lpstr>
      <vt:lpstr>Chap01. 데이터베이스</vt:lpstr>
      <vt:lpstr>01-1 데이터와 데이터베이스, DBMS</vt:lpstr>
      <vt:lpstr>01-1 데이터와 데이터베이스, DBMS</vt:lpstr>
      <vt:lpstr>01-1 데이터와 데이터베이스, DBMS</vt:lpstr>
      <vt:lpstr>01-1 데이터와 데이터베이스, DBMS</vt:lpstr>
      <vt:lpstr>01-2 데이터 모델</vt:lpstr>
      <vt:lpstr>01-2 데이터 모델</vt:lpstr>
      <vt:lpstr>01-2 데이터 모델</vt:lpstr>
      <vt:lpstr>01-3 관계형 데이터베이스와 SQL</vt:lpstr>
      <vt:lpstr>01-3 관계형 데이터베이스와 SQL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이병관</cp:lastModifiedBy>
  <cp:revision>27</cp:revision>
  <dcterms:created xsi:type="dcterms:W3CDTF">2006-10-05T04:04:58Z</dcterms:created>
  <dcterms:modified xsi:type="dcterms:W3CDTF">2021-12-07T22:06:20Z</dcterms:modified>
</cp:coreProperties>
</file>