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1" r:id="rId6"/>
    <p:sldId id="262" r:id="rId7"/>
    <p:sldId id="269" r:id="rId8"/>
    <p:sldId id="268" r:id="rId9"/>
    <p:sldId id="260" r:id="rId10"/>
    <p:sldId id="264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D663-D838-4165-8731-F1E24DC2FD0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6D74A-8C1B-4F07-96EE-EADAC131F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6D74A-8C1B-4F07-96EE-EADAC131FA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1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18" name="직사각형 17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50" y="485549"/>
            <a:ext cx="7087350" cy="1263351"/>
          </a:xfrm>
        </p:spPr>
        <p:txBody>
          <a:bodyPr>
            <a:normAutofit/>
          </a:bodyPr>
          <a:lstStyle/>
          <a:p>
            <a:r>
              <a:rPr lang="en-US" altLang="ko-KR" smtClean="0"/>
              <a:t>Chap02.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51128" y="1881319"/>
            <a:ext cx="7087350" cy="4270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02-1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02-2 </a:t>
            </a:r>
            <a:r>
              <a:rPr lang="ko-KR" altLang="en-US" dirty="0" err="1"/>
              <a:t>오라클</a:t>
            </a:r>
            <a:r>
              <a:rPr lang="ko-KR" altLang="en-US" dirty="0"/>
              <a:t>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자료형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53914"/>
              </p:ext>
            </p:extLst>
          </p:nvPr>
        </p:nvGraphicFramePr>
        <p:xfrm>
          <a:off x="827584" y="1988841"/>
          <a:ext cx="7488832" cy="39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464496"/>
              </a:tblGrid>
              <a:tr h="471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자료형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 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8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CHAR(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길이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4000byte</a:t>
                      </a:r>
                      <a:r>
                        <a:rPr lang="ko-KR" altLang="en-US" sz="1200" dirty="0" smtClean="0"/>
                        <a:t>만큼의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고정 길이 문자열 </a:t>
                      </a:r>
                      <a:r>
                        <a:rPr lang="ko-KR" altLang="en-US" sz="1200" dirty="0" smtClean="0"/>
                        <a:t>데이터를 저장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최소 크기는 </a:t>
                      </a:r>
                      <a:r>
                        <a:rPr lang="en-US" altLang="ko-KR" sz="1200" dirty="0" smtClean="0"/>
                        <a:t>1byte)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58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VARCHAR2(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길이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4000byte</a:t>
                      </a:r>
                      <a:r>
                        <a:rPr lang="ko-KR" altLang="en-US" sz="1200" dirty="0" smtClean="0"/>
                        <a:t>만큼의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가변 길이 문자열 </a:t>
                      </a:r>
                      <a:r>
                        <a:rPr lang="ko-KR" altLang="en-US" sz="1200" dirty="0" smtClean="0"/>
                        <a:t>데이터를 저장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최소 크기는 </a:t>
                      </a:r>
                      <a:r>
                        <a:rPr lang="en-US" altLang="ko-KR" sz="1200" dirty="0" smtClean="0"/>
                        <a:t>1byte)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51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NUMBER(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전체 자릿수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소수점 이하 자릿수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±38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자릿수의 숫자를 저장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NUMBER(p, s)</a:t>
                      </a:r>
                      <a:r>
                        <a:rPr lang="ko-KR" altLang="en-US" sz="1200" dirty="0" smtClean="0"/>
                        <a:t>와 같이 표기할 경우 </a:t>
                      </a:r>
                      <a:r>
                        <a:rPr lang="en-US" altLang="ko-KR" sz="1200" dirty="0" smtClean="0"/>
                        <a:t>s</a:t>
                      </a:r>
                      <a:r>
                        <a:rPr lang="ko-KR" altLang="en-US" sz="1200" dirty="0" smtClean="0"/>
                        <a:t>자리만큼 소수점 이하 자릿수를 표현하고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 소수점 자리를 포함한 전체 </a:t>
                      </a:r>
                      <a:r>
                        <a:rPr lang="en-US" altLang="ko-KR" sz="1200" dirty="0" smtClean="0"/>
                        <a:t>p</a:t>
                      </a:r>
                      <a:r>
                        <a:rPr lang="ko-KR" altLang="en-US" sz="1200" dirty="0" smtClean="0"/>
                        <a:t>자리만큼 숫자 데이터를 저장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814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DATE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날짜 형식을 저장</a:t>
                      </a:r>
                      <a:r>
                        <a:rPr lang="ko-KR" altLang="en-US" sz="1200" dirty="0" smtClean="0"/>
                        <a:t>하기 위해 사용하는 </a:t>
                      </a:r>
                      <a:r>
                        <a:rPr lang="ko-KR" altLang="en-US" sz="1200" dirty="0" err="1" smtClean="0"/>
                        <a:t>자료형으로</a:t>
                      </a:r>
                      <a:r>
                        <a:rPr lang="ko-KR" altLang="en-US" sz="1200" dirty="0" smtClean="0"/>
                        <a:t> 세기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초 저장이 가능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8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자료형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0898"/>
            <a:ext cx="7920880" cy="374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0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5030"/>
              </p:ext>
            </p:extLst>
          </p:nvPr>
        </p:nvGraphicFramePr>
        <p:xfrm>
          <a:off x="827584" y="1871568"/>
          <a:ext cx="756084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68863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테이블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(table)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데이터를 저장하는 장소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인덱스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(index)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테이블의 검색 효율을 높이기 위해 사용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뷰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(view)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하나 또는 여러 개의 선별된 데이터를 논리적으로 연결하여 하나의 테</a:t>
                      </a: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이블처럼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사용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시퀀스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(sequence)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일련 번호를 생성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시노님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(synonym)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오라클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객체의 별칭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다른 이름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을 지정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프로시저</a:t>
                      </a:r>
                      <a:r>
                        <a:rPr lang="en-US" altLang="ko-KR" sz="1400" smtClean="0"/>
                        <a:t>(procedure)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없음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함수</a:t>
                      </a:r>
                      <a:r>
                        <a:rPr lang="en-US" altLang="ko-KR" sz="1400" smtClean="0"/>
                        <a:t>(function)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있음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패키지</a:t>
                      </a:r>
                      <a:r>
                        <a:rPr lang="en-US" altLang="ko-KR" sz="1400" smtClean="0"/>
                        <a:t>(package)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관련 있는 프로시저와 함수를 보관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트리거</a:t>
                      </a:r>
                      <a:r>
                        <a:rPr lang="en-US" altLang="ko-KR" sz="1400" smtClean="0"/>
                        <a:t>(trigger)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 관련 작업의 연결 및 방지 관련 기능을 제공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1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PL/SQL</a:t>
            </a:r>
          </a:p>
          <a:p>
            <a:pPr lvl="1"/>
            <a:r>
              <a:rPr lang="en-US" altLang="ko-KR" dirty="0" smtClean="0"/>
              <a:t>Procedural </a:t>
            </a:r>
            <a:r>
              <a:rPr lang="en-US" altLang="ko-KR" dirty="0"/>
              <a:t>Language extension to </a:t>
            </a:r>
            <a:r>
              <a:rPr lang="en-US" altLang="ko-KR" dirty="0" smtClean="0"/>
              <a:t>SQL</a:t>
            </a:r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반복분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3"/>
            <a:ext cx="7416824" cy="37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7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02-1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63110"/>
            <a:ext cx="7632847" cy="169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5987809" cy="40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3614"/>
            <a:ext cx="3290079" cy="19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특별한 의미를 지닌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기본키</a:t>
            </a:r>
            <a:r>
              <a:rPr lang="en-US" altLang="ko-KR" dirty="0">
                <a:solidFill>
                  <a:srgbClr val="FF0000"/>
                </a:solidFill>
              </a:rPr>
              <a:t>(PK : Primary Key)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2971240"/>
            <a:ext cx="4499992" cy="25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2251162"/>
            <a:ext cx="7247705" cy="58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74" y="2988462"/>
            <a:ext cx="3104433" cy="131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5669232"/>
            <a:ext cx="7285162" cy="56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특별한 의미를 지닌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복합키</a:t>
            </a:r>
            <a:r>
              <a:rPr lang="en-US" altLang="ko-KR" dirty="0">
                <a:solidFill>
                  <a:srgbClr val="FF0000"/>
                </a:solidFill>
              </a:rPr>
              <a:t>(composite key)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7837"/>
            <a:ext cx="6652370" cy="276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88832" cy="2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2787"/>
            <a:ext cx="7560840" cy="59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142874"/>
            <a:ext cx="6484425" cy="22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특별한 의미를 지닌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보조키</a:t>
            </a:r>
            <a:r>
              <a:rPr lang="en-US" altLang="ko-KR" dirty="0">
                <a:solidFill>
                  <a:srgbClr val="FF0000"/>
                </a:solidFill>
              </a:rPr>
              <a:t>(alternate </a:t>
            </a:r>
            <a:r>
              <a:rPr lang="en-US" altLang="ko-KR" dirty="0" smtClean="0">
                <a:solidFill>
                  <a:srgbClr val="FF0000"/>
                </a:solidFill>
              </a:rPr>
              <a:t>key)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7" y="2852936"/>
            <a:ext cx="55939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81" y="3980580"/>
            <a:ext cx="2749935" cy="17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364137" cy="60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16210"/>
            <a:ext cx="4858059" cy="70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2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특별한 의미를 지닌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외래키</a:t>
            </a:r>
            <a:r>
              <a:rPr lang="en-US" altLang="ko-KR" dirty="0">
                <a:solidFill>
                  <a:srgbClr val="FF0000"/>
                </a:solidFill>
              </a:rPr>
              <a:t>(FK : Foreign Key)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7459"/>
            <a:ext cx="5556067" cy="35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21" y="2132856"/>
            <a:ext cx="7378319" cy="5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52415"/>
            <a:ext cx="3848820" cy="184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600" dirty="0" err="1">
                <a:solidFill>
                  <a:srgbClr val="FF0000"/>
                </a:solidFill>
              </a:rPr>
              <a:t>외래키</a:t>
            </a:r>
            <a:r>
              <a:rPr lang="en-US" altLang="ko-KR" sz="2600" dirty="0">
                <a:solidFill>
                  <a:srgbClr val="FF0000"/>
                </a:solidFill>
              </a:rPr>
              <a:t>(FK : Foreign </a:t>
            </a:r>
            <a:r>
              <a:rPr lang="en-US" altLang="ko-KR" sz="2600" dirty="0" smtClean="0">
                <a:solidFill>
                  <a:srgbClr val="FF0000"/>
                </a:solidFill>
              </a:rPr>
              <a:t>Key) </a:t>
            </a:r>
            <a:r>
              <a:rPr lang="ko-KR" altLang="en-US" sz="2600" dirty="0" smtClean="0">
                <a:solidFill>
                  <a:srgbClr val="FF0000"/>
                </a:solidFill>
              </a:rPr>
              <a:t>만드는 이유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3" y="1821147"/>
            <a:ext cx="3819683" cy="240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76" y="2113301"/>
            <a:ext cx="3816424" cy="211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89" y="4352415"/>
            <a:ext cx="3814832" cy="190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26847"/>
            <a:ext cx="2736305" cy="12865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95536" y="5213445"/>
            <a:ext cx="2304256" cy="1239891"/>
            <a:chOff x="395536" y="5213445"/>
            <a:chExt cx="2304256" cy="123989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95536" y="5213445"/>
              <a:ext cx="2304256" cy="1239891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74" y="5355366"/>
              <a:ext cx="1666845" cy="1800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6151553"/>
              <a:ext cx="2171662" cy="18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46" y="5566236"/>
              <a:ext cx="1232014" cy="196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46" y="5763182"/>
              <a:ext cx="1666843" cy="1716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82" y="5936370"/>
              <a:ext cx="698361" cy="1716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525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개인정보 보안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060849"/>
            <a:ext cx="741830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12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 err="1"/>
              <a:t>오라클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데이터베이스와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Oracle 18c (2018)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848872" cy="95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414643" cy="25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295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1607</TotalTime>
  <Words>355</Words>
  <Application>Microsoft Office PowerPoint</Application>
  <PresentationFormat>화면 슬라이드 쇼(4:3)</PresentationFormat>
  <Paragraphs>80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Chap02. 관계형 데이터베이스와  오라클 데이터베이스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02-2 오라클 데이터베이스</vt:lpstr>
      <vt:lpstr>02-2 오라클 데이터베이스</vt:lpstr>
      <vt:lpstr>02-2 오라클 데이터베이스</vt:lpstr>
      <vt:lpstr>02-2 오라클 데이터베이스</vt:lpstr>
      <vt:lpstr>02-2 오라클 데이터베이스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35</cp:revision>
  <dcterms:created xsi:type="dcterms:W3CDTF">2006-10-05T04:04:58Z</dcterms:created>
  <dcterms:modified xsi:type="dcterms:W3CDTF">2022-09-18T04:57:12Z</dcterms:modified>
</cp:coreProperties>
</file>