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77" r:id="rId4"/>
    <p:sldId id="271" r:id="rId5"/>
    <p:sldId id="273" r:id="rId6"/>
    <p:sldId id="276" r:id="rId7"/>
    <p:sldId id="268" r:id="rId8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25" autoAdjust="0"/>
    <p:restoredTop sz="94706" autoAdjust="0"/>
  </p:normalViewPr>
  <p:slideViewPr>
    <p:cSldViewPr snapToGrid="0">
      <p:cViewPr varScale="1">
        <p:scale>
          <a:sx n="66" d="100"/>
          <a:sy n="66" d="100"/>
        </p:scale>
        <p:origin x="32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22.05.2023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2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118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677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56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048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22.05.2023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neuralnet/neuralnet.pdf" TargetMode="External"/><Relationship Id="rId3" Type="http://schemas.openxmlformats.org/officeDocument/2006/relationships/hyperlink" Target="https://towardsdatascience.com/cross-entropy-loss-function-f38c4ec8643e" TargetMode="External"/><Relationship Id="rId7" Type="http://schemas.openxmlformats.org/officeDocument/2006/relationships/hyperlink" Target="https://www.simplilearn.com/restricted-boltzmann-machines-rbms-artic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auto_examples/neural_networks/plot_rbm_logistic_classification.html#sphx-glr-auto-examples-neural-networks-plot-rbm-logistic-classification-py" TargetMode="External"/><Relationship Id="rId11" Type="http://schemas.openxmlformats.org/officeDocument/2006/relationships/hyperlink" Target="https://www.kaggle.com/" TargetMode="External"/><Relationship Id="rId5" Type="http://schemas.openxmlformats.org/officeDocument/2006/relationships/hyperlink" Target="https://home.agh.edu.pl/~horzyk/lectures/biocyb/BIOCYB-SieciNeuronowe.pdf/" TargetMode="External"/><Relationship Id="rId10" Type="http://schemas.openxmlformats.org/officeDocument/2006/relationships/hyperlink" Target="https://journal.r-project.org/archive/2010-1/RJournal_2010-1_Guenther+Fritsch.pdf" TargetMode="External"/><Relationship Id="rId4" Type="http://schemas.openxmlformats.org/officeDocument/2006/relationships/hyperlink" Target="https://home.agh.edu.pl/~vlsi/AI/xor_t/glowna.htm" TargetMode="External"/><Relationship Id="rId9" Type="http://schemas.openxmlformats.org/officeDocument/2006/relationships/hyperlink" Target="https://datascienceplus.com/neuralnet-train-and-test-neural-networks-using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l-PL" sz="4800" dirty="0"/>
              <a:t>Sieci neuronowe w R i </a:t>
            </a:r>
            <a:r>
              <a:rPr lang="pl-PL" sz="4800" dirty="0" err="1"/>
              <a:t>Python</a:t>
            </a:r>
            <a:endParaRPr lang="pl-PL" sz="4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Inga Dyląg</a:t>
            </a:r>
          </a:p>
        </p:txBody>
      </p:sp>
      <p:pic>
        <p:nvPicPr>
          <p:cNvPr id="5" name="Obraz 4" descr="Obraz zawierający krąg, czarne&#10;&#10;Opis wygenerowany automatycznie">
            <a:extLst>
              <a:ext uri="{FF2B5EF4-FFF2-40B4-BE49-F238E27FC236}">
                <a16:creationId xmlns:a16="http://schemas.microsoft.com/office/drawing/2014/main" id="{2C3BE8A4-AFB8-3862-785A-0A3F9CF0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14" y="709703"/>
            <a:ext cx="7034052" cy="33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XOR</a:t>
            </a:r>
          </a:p>
        </p:txBody>
      </p:sp>
      <p:graphicFrame>
        <p:nvGraphicFramePr>
          <p:cNvPr id="5" name="Zawartość — symbol zastępczy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180659"/>
              </p:ext>
            </p:extLst>
          </p:nvPr>
        </p:nvGraphicFramePr>
        <p:xfrm>
          <a:off x="1950563" y="2103748"/>
          <a:ext cx="3385008" cy="2837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A </a:t>
                      </a:r>
                      <a:r>
                        <a:rPr lang="pl-PL" b="1" noProof="0" dirty="0"/>
                        <a:t>XOR</a:t>
                      </a:r>
                      <a:r>
                        <a:rPr lang="pl-PL" b="0" noProof="0" dirty="0"/>
                        <a:t>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72"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b="0" noProof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351909"/>
                  </a:ext>
                </a:extLst>
              </a:tr>
            </a:tbl>
          </a:graphicData>
        </a:graphic>
      </p:graphicFrame>
      <p:pic>
        <p:nvPicPr>
          <p:cNvPr id="3" name="Obraz 2" descr="Obraz zawierający diagram, zrzut ekranu, linia, Wykres&#10;&#10;Opis wygenerowany automatycznie">
            <a:extLst>
              <a:ext uri="{FF2B5EF4-FFF2-40B4-BE49-F238E27FC236}">
                <a16:creationId xmlns:a16="http://schemas.microsoft.com/office/drawing/2014/main" id="{7253FBF6-1A1A-65E4-E708-E712FF26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39" y="2103748"/>
            <a:ext cx="3167406" cy="28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1663E5B9-3BCA-76E4-FEE1-B23106233BB9}"/>
              </a:ext>
            </a:extLst>
          </p:cNvPr>
          <p:cNvSpPr/>
          <p:nvPr/>
        </p:nvSpPr>
        <p:spPr>
          <a:xfrm>
            <a:off x="0" y="1412240"/>
            <a:ext cx="12201427" cy="39319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EE01A0F-8741-1147-4257-AE363490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17897"/>
            <a:ext cx="9601200" cy="620078"/>
          </a:xfrm>
        </p:spPr>
        <p:txBody>
          <a:bodyPr/>
          <a:lstStyle/>
          <a:p>
            <a:r>
              <a:rPr lang="pl-PL" dirty="0"/>
              <a:t>Struktura sieci mogąca realizować funkcję XOR</a:t>
            </a:r>
          </a:p>
        </p:txBody>
      </p:sp>
      <p:pic>
        <p:nvPicPr>
          <p:cNvPr id="8" name="Obraz 7" descr="Obraz zawierający diagram, linia, tekst, Wykres&#10;&#10;Opis wygenerowany automatycznie">
            <a:extLst>
              <a:ext uri="{FF2B5EF4-FFF2-40B4-BE49-F238E27FC236}">
                <a16:creationId xmlns:a16="http://schemas.microsoft.com/office/drawing/2014/main" id="{DB63D4CC-325B-9932-4292-A7E586F7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23" y="1513840"/>
            <a:ext cx="4067247" cy="3830320"/>
          </a:xfrm>
          <a:prstGeom prst="rect">
            <a:avLst/>
          </a:prstGeom>
        </p:spPr>
      </p:pic>
      <p:pic>
        <p:nvPicPr>
          <p:cNvPr id="10" name="Obraz 9" descr="Obraz zawierający linia, diagram, Wykres, zrzut ekranu&#10;&#10;Opis wygenerowany automatycznie">
            <a:extLst>
              <a:ext uri="{FF2B5EF4-FFF2-40B4-BE49-F238E27FC236}">
                <a16:creationId xmlns:a16="http://schemas.microsoft.com/office/drawing/2014/main" id="{B35DD023-E664-CE42-509E-5A7AFD67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221" y="1684260"/>
            <a:ext cx="5739953" cy="31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XOR w języku </a:t>
            </a:r>
            <a:r>
              <a:rPr lang="pl-PL" dirty="0" err="1"/>
              <a:t>Python</a:t>
            </a:r>
            <a:endParaRPr lang="pl-PL" dirty="0"/>
          </a:p>
        </p:txBody>
      </p:sp>
      <p:pic>
        <p:nvPicPr>
          <p:cNvPr id="9" name="Symbol zastępczy zawartości 8" descr="Obraz zawierający linia, diagram, krąg, zrzut ekranu&#10;&#10;Opis wygenerowany automatycznie">
            <a:extLst>
              <a:ext uri="{FF2B5EF4-FFF2-40B4-BE49-F238E27FC236}">
                <a16:creationId xmlns:a16="http://schemas.microsoft.com/office/drawing/2014/main" id="{D8B27172-DC7D-C22E-2FBC-38C521DD86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95400" y="1997109"/>
            <a:ext cx="5533490" cy="3489330"/>
          </a:xfr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9283FF0B-E9DF-02EB-DB1C-526859AB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625" y="3275655"/>
            <a:ext cx="3920394" cy="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4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95400" y="777081"/>
            <a:ext cx="9601200" cy="579438"/>
          </a:xfrm>
        </p:spPr>
        <p:txBody>
          <a:bodyPr rtlCol="0"/>
          <a:lstStyle/>
          <a:p>
            <a:r>
              <a:rPr lang="pl-PL" b="1" dirty="0" err="1"/>
              <a:t>Binary</a:t>
            </a:r>
            <a:r>
              <a:rPr lang="pl-PL" b="1" dirty="0"/>
              <a:t> Cross-</a:t>
            </a:r>
            <a:r>
              <a:rPr lang="pl-PL" b="1" dirty="0" err="1"/>
              <a:t>Entropy</a:t>
            </a:r>
            <a:r>
              <a:rPr lang="pl-PL" b="1" dirty="0"/>
              <a:t> </a:t>
            </a:r>
            <a:r>
              <a:rPr lang="pl-PL" b="1" dirty="0" err="1"/>
              <a:t>Loss</a:t>
            </a:r>
            <a:endParaRPr lang="pl-PL" b="1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769444"/>
            <a:ext cx="9601200" cy="3810001"/>
          </a:xfrm>
        </p:spPr>
        <p:txBody>
          <a:bodyPr rtlCol="0"/>
          <a:lstStyle/>
          <a:p>
            <a:pPr rtl="0"/>
            <a:r>
              <a:rPr lang="pl-PL" dirty="0"/>
              <a:t>Dla binarnej klasyfikacji (zadanie klasyfikacji z dwiema klasami - 0 i 1), mamy binarną funkcję straty Cross-</a:t>
            </a:r>
            <a:r>
              <a:rPr lang="pl-PL" dirty="0" err="1"/>
              <a:t>Entropy</a:t>
            </a:r>
            <a:r>
              <a:rPr lang="pl-PL" dirty="0"/>
              <a:t> zdefiniowaną jako:</a:t>
            </a:r>
          </a:p>
        </p:txBody>
      </p:sp>
      <p:pic>
        <p:nvPicPr>
          <p:cNvPr id="5" name="Obraz 4" descr="Obraz zawierający tekst, list&#10;&#10;Opis wygenerowany automatycznie">
            <a:extLst>
              <a:ext uri="{FF2B5EF4-FFF2-40B4-BE49-F238E27FC236}">
                <a16:creationId xmlns:a16="http://schemas.microsoft.com/office/drawing/2014/main" id="{44838D24-B566-B221-5FE2-4056DD92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360" y="2740847"/>
            <a:ext cx="8087360" cy="29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>
            <a:extLst>
              <a:ext uri="{FF2B5EF4-FFF2-40B4-BE49-F238E27FC236}">
                <a16:creationId xmlns:a16="http://schemas.microsoft.com/office/drawing/2014/main" id="{AAA4AA15-DF09-35F7-1CAF-FE561C5B323A}"/>
              </a:ext>
            </a:extLst>
          </p:cNvPr>
          <p:cNvSpPr txBox="1">
            <a:spLocks/>
          </p:cNvSpPr>
          <p:nvPr/>
        </p:nvSpPr>
        <p:spPr>
          <a:xfrm>
            <a:off x="421239" y="454942"/>
            <a:ext cx="4201274" cy="431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76000"/>
              </a:lnSpc>
              <a:spcBef>
                <a:spcPct val="0"/>
              </a:spcBef>
              <a:buNone/>
              <a:defRPr sz="80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>
                <a:solidFill>
                  <a:srgbClr val="A43F27"/>
                </a:solidFill>
              </a:rPr>
              <a:t>Wnioski</a:t>
            </a: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B1F76376-FF9B-70A5-C84F-62391E50D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88976"/>
              </p:ext>
            </p:extLst>
          </p:nvPr>
        </p:nvGraphicFramePr>
        <p:xfrm>
          <a:off x="421239" y="1021571"/>
          <a:ext cx="11373492" cy="54681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95957">
                  <a:extLst>
                    <a:ext uri="{9D8B030D-6E8A-4147-A177-3AD203B41FA5}">
                      <a16:colId xmlns:a16="http://schemas.microsoft.com/office/drawing/2014/main" val="3200977039"/>
                    </a:ext>
                  </a:extLst>
                </a:gridCol>
                <a:gridCol w="3893905">
                  <a:extLst>
                    <a:ext uri="{9D8B030D-6E8A-4147-A177-3AD203B41FA5}">
                      <a16:colId xmlns:a16="http://schemas.microsoft.com/office/drawing/2014/main" val="462025349"/>
                    </a:ext>
                  </a:extLst>
                </a:gridCol>
                <a:gridCol w="3883630">
                  <a:extLst>
                    <a:ext uri="{9D8B030D-6E8A-4147-A177-3AD203B41FA5}">
                      <a16:colId xmlns:a16="http://schemas.microsoft.com/office/drawing/2014/main" val="207872278"/>
                    </a:ext>
                  </a:extLst>
                </a:gridCol>
              </a:tblGrid>
              <a:tr h="54681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Implementacja </a:t>
                      </a: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700" b="1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bez użycia biblioteki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jej główne zalety to: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Dostępność pełnej kontroli nad każdym elementem sieci, włącznie z inicjalizacją, warstwami i propagacją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Pełna elastyczność i możliwość modyfikacji każdego elementu sieci, co pozwala na łatwe dostosowywanie jej do różnych zadań i danych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Możliwość zrozumienia i nauczenia się algorytmu krok po kroku, co może pomóc w zrozumieniu uczenia maszynowego w ogóle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pl-PL" sz="17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Implementacja </a:t>
                      </a: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z użyciem </a:t>
                      </a:r>
                      <a:r>
                        <a:rPr lang="pl-PL" sz="1700" b="1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biblioteki </a:t>
                      </a:r>
                      <a:r>
                        <a:rPr lang="pl-PL" sz="1700" b="1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jej główne zalety to: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Szybkość implementacji modelu sieci neuronowej, która zwykle wymagałaby więcej kodu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Możliwość łatwej zmiany </a:t>
                      </a: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hiperparametrów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sieci, takich jak liczba neuronów w ukrytej warstwie, funkcja aktywacji i wiele innych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Automatyczna obsługa różnych </a:t>
                      </a: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solverów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 metod optymalizacji co pozwala na łatwe testowanie różnych opcji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pl-PL" sz="17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Implementacja </a:t>
                      </a: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nn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z użyciem </a:t>
                      </a:r>
                      <a:r>
                        <a:rPr lang="pl-PL" sz="1700" b="1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biblioteki </a:t>
                      </a:r>
                      <a:r>
                        <a:rPr lang="pl-PL" sz="1700" b="1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neuralnet</a:t>
                      </a:r>
                      <a:r>
                        <a:rPr lang="pl-PL" sz="1700" b="1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jej główne zalety to:</a:t>
                      </a:r>
                      <a:endParaRPr lang="pl-PL" sz="1700" b="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  <a:defRPr/>
                      </a:pPr>
                      <a:r>
                        <a:rPr lang="pl-PL" sz="1700" b="0" dirty="0"/>
                        <a:t>Skupia się na prostych modelach sieci neuronowych, co może wpływać na efektywność obliczeniową i czas trenowania modelu, szczególnie dla prostych problemów.</a:t>
                      </a:r>
                      <a:endParaRPr lang="pl-PL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dirty="0"/>
                        <a:t>Łatwy w użyciu i zrozumieniu, szczególnie dla początkujących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Pozwala na łatwe wizualizowanie sieci neuronowej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  <a:defRPr/>
                      </a:pPr>
                      <a:r>
                        <a:rPr lang="pl-PL" sz="1700" b="0" kern="0" dirty="0" err="1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Neuralnet</a:t>
                      </a:r>
                      <a:r>
                        <a:rPr lang="pl-PL" sz="1700" b="0" kern="0" dirty="0"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oferuje dokładniejsze informacje na temat uczenia się sieci neuronowej, takie jak wartości wag, wartości błędów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496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1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EEBFE9D-B3AF-DCEF-AE34-4A946EB36786}"/>
              </a:ext>
            </a:extLst>
          </p:cNvPr>
          <p:cNvSpPr txBox="1"/>
          <p:nvPr/>
        </p:nvSpPr>
        <p:spPr>
          <a:xfrm>
            <a:off x="554804" y="1142338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rgbClr val="A43F27"/>
                </a:solidFill>
              </a:rPr>
              <a:t>Bibliografia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544D15B-65DA-4929-278C-C6AEEEC447D4}"/>
              </a:ext>
            </a:extLst>
          </p:cNvPr>
          <p:cNvSpPr txBox="1"/>
          <p:nvPr/>
        </p:nvSpPr>
        <p:spPr>
          <a:xfrm>
            <a:off x="554804" y="1695236"/>
            <a:ext cx="18862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3"/>
              </a:rPr>
              <a:t>https://scikit-learn.org/s</a:t>
            </a:r>
          </a:p>
          <a:p>
            <a:r>
              <a:rPr lang="pl-PL" dirty="0">
                <a:hlinkClick r:id="rId3"/>
              </a:rPr>
              <a:t>https://towardsdatascience.com/how-to-build-a-simple-neural-network-from-scratch-with-python-9f011896d2f3</a:t>
            </a:r>
          </a:p>
          <a:p>
            <a:r>
              <a:rPr lang="pl-PL" dirty="0">
                <a:hlinkClick r:id="rId3"/>
              </a:rPr>
              <a:t>https://towardsdatascience.com/cross-entropy-loss-function-f38c4ec8643e</a:t>
            </a:r>
            <a:endParaRPr lang="pl-PL" dirty="0"/>
          </a:p>
          <a:p>
            <a:r>
              <a:rPr lang="pl-PL" dirty="0">
                <a:hlinkClick r:id="rId4"/>
              </a:rPr>
              <a:t>https://home.agh.edu.pl/~vlsi/AI/xor_t/glowna.htm</a:t>
            </a:r>
            <a:endParaRPr lang="pl-PL" dirty="0"/>
          </a:p>
          <a:p>
            <a:r>
              <a:rPr lang="pl-PL" dirty="0">
                <a:hlinkClick r:id="rId5"/>
              </a:rPr>
              <a:t>https://home.agh.edu.pl/~horzyk/lectures/biocyb/BIOCYB-SieciNeuronowe.pdf/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6"/>
              </a:rPr>
              <a:t>https://scikit-learn.org/stable/auto_examples/neural_networks/plot_rbm_logistic_classification.html</a:t>
            </a:r>
            <a:br>
              <a:rPr lang="pl-PL" dirty="0">
                <a:hlinkClick r:id="rId6"/>
              </a:rPr>
            </a:br>
            <a:r>
              <a:rPr lang="pl-PL" dirty="0">
                <a:hlinkClick r:id="rId6"/>
              </a:rPr>
              <a:t>#sphx-glr-auto-examples-neural-networks-plot-rbm-logistic-classification-py</a:t>
            </a:r>
            <a:endParaRPr lang="pl-PL" dirty="0"/>
          </a:p>
          <a:p>
            <a:r>
              <a:rPr lang="pl-PL" dirty="0">
                <a:hlinkClick r:id="rId7"/>
              </a:rPr>
              <a:t>https://www.simplilearn.com/restricted-boltzmann-machines-rbms-article</a:t>
            </a:r>
            <a:endParaRPr lang="pl-PL" dirty="0"/>
          </a:p>
          <a:p>
            <a:endParaRPr lang="pl-PL" dirty="0"/>
          </a:p>
          <a:p>
            <a:r>
              <a:rPr lang="pl-PL" dirty="0">
                <a:hlinkClick r:id="rId8"/>
              </a:rPr>
              <a:t>https://cran.r-project.org/web/packages/neuralnet/neuralnet.pdf</a:t>
            </a:r>
            <a:endParaRPr lang="pl-PL" dirty="0"/>
          </a:p>
          <a:p>
            <a:r>
              <a:rPr lang="pl-PL" dirty="0">
                <a:hlinkClick r:id="rId9"/>
              </a:rPr>
              <a:t>https://datascienceplus.com/neuralnet-train-and-test-neural-networks-using-r/</a:t>
            </a:r>
            <a:endParaRPr lang="pl-PL" dirty="0"/>
          </a:p>
          <a:p>
            <a:r>
              <a:rPr lang="pl-PL" dirty="0">
                <a:hlinkClick r:id="rId10"/>
              </a:rPr>
              <a:t>https://journal.r-project.org/archive/2010-1/RJournal_2010-1_Guenther+Fritsch.pdf</a:t>
            </a:r>
            <a:endParaRPr lang="pl-PL" dirty="0"/>
          </a:p>
          <a:p>
            <a:r>
              <a:rPr lang="pl-PL" dirty="0">
                <a:hlinkClick r:id="rId11"/>
              </a:rPr>
              <a:t>https://www.kaggle.com/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7512</TotalTime>
  <Words>412</Words>
  <Application>Microsoft Office PowerPoint</Application>
  <PresentationFormat>Panoramiczny</PresentationFormat>
  <Paragraphs>56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0" baseType="lpstr">
      <vt:lpstr>Arial</vt:lpstr>
      <vt:lpstr>Symbol</vt:lpstr>
      <vt:lpstr>Siatka rombowa 16x9</vt:lpstr>
      <vt:lpstr>Sieci neuronowe w R i Python</vt:lpstr>
      <vt:lpstr>XOR</vt:lpstr>
      <vt:lpstr>Struktura sieci mogąca realizować funkcję XOR</vt:lpstr>
      <vt:lpstr>XOR w języku Python</vt:lpstr>
      <vt:lpstr>Binary Cross-Entropy Loss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Tytuł</dc:title>
  <dc:creator>Inga Dyląg</dc:creator>
  <cp:lastModifiedBy>Inga Dyląg</cp:lastModifiedBy>
  <cp:revision>8</cp:revision>
  <dcterms:created xsi:type="dcterms:W3CDTF">2023-05-05T13:09:39Z</dcterms:created>
  <dcterms:modified xsi:type="dcterms:W3CDTF">2023-05-22T21:03:54Z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