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57" r:id="rId3"/>
    <p:sldId id="263" r:id="rId4"/>
    <p:sldId id="271" r:id="rId5"/>
    <p:sldId id="272" r:id="rId6"/>
    <p:sldId id="274" r:id="rId7"/>
    <p:sldId id="275" r:id="rId8"/>
    <p:sldId id="273" r:id="rId9"/>
    <p:sldId id="262" r:id="rId10"/>
    <p:sldId id="268" r:id="rId11"/>
    <p:sldId id="264" r:id="rId12"/>
    <p:sldId id="265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Seria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Seria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pl-PL" noProof="0" dirty="0"/>
            <a:t>Krok 1 — tytuł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pl-PL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pl-PL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pl-PL" noProof="0" dirty="0"/>
            <a:t>Opis zadania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pl-PL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pl-PL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pl-PL" noProof="0" dirty="0"/>
            <a:t>Krok 2 — tytuł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pl-PL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pl-PL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pl-PL" noProof="0" dirty="0"/>
            <a:t>Opis zadania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pl-PL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pl-PL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pl-PL" noProof="0" dirty="0"/>
            <a:t>Krok 3 — tytuł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pl-PL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pl-PL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pl-PL" noProof="0" dirty="0"/>
            <a:t>Opis zadania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pl-PL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pl-PL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noProof="0" dirty="0"/>
            <a:t>Opis zadania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noProof="0" dirty="0"/>
            <a:t>Krok 1 — tytuł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noProof="0" dirty="0"/>
            <a:t>Opis zadania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noProof="0" dirty="0"/>
            <a:t>Krok 2 — tytuł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noProof="0" dirty="0"/>
            <a:t>Opis zadania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noProof="0" dirty="0"/>
            <a:t>Krok 3 — tytuł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12.05.2023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12.05.2023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486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178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2718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4562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3077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2752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773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24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11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449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51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0321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4677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5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12.05.2023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12.05.2023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12.05.2023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12.05.2023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12.05.2023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12.05.2023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12.05.2023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12.05.2023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12.05.2023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Sieci neuronowe w R i </a:t>
            </a:r>
            <a:r>
              <a:rPr lang="pl-PL" dirty="0" err="1"/>
              <a:t>Python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Inga Dyląg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EEBFE9D-B3AF-DCEF-AE34-4A946EB36786}"/>
              </a:ext>
            </a:extLst>
          </p:cNvPr>
          <p:cNvSpPr txBox="1"/>
          <p:nvPr/>
        </p:nvSpPr>
        <p:spPr>
          <a:xfrm>
            <a:off x="1875934" y="112179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Bibliografia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4D15B-65DA-4929-278C-C6AEEEC447D4}"/>
              </a:ext>
            </a:extLst>
          </p:cNvPr>
          <p:cNvSpPr txBox="1"/>
          <p:nvPr/>
        </p:nvSpPr>
        <p:spPr>
          <a:xfrm>
            <a:off x="1574276" y="2092751"/>
            <a:ext cx="777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https://towardsdatascience.com/cross-entropy-loss-function-f38c4ec8643e</a:t>
            </a:r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Układ Tytuł i zawartość z grafiką </a:t>
            </a:r>
            <a:r>
              <a:rPr lang="pl-PL" dirty="0" err="1"/>
              <a:t>SmartArt</a:t>
            </a:r>
            <a:endParaRPr lang="pl-PL" dirty="0"/>
          </a:p>
        </p:txBody>
      </p:sp>
      <p:graphicFrame>
        <p:nvGraphicFramePr>
          <p:cNvPr id="4" name="Zawartość — symbol zastępczy 3" descr="Diagram Strzałki procesu przedstawiający 3 kroki rozmieszczone od lewej do prawej z opisami zadań dla każdej grupy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792156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1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2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4</a:t>
            </a:r>
          </a:p>
        </p:txBody>
      </p:sp>
      <p:sp>
        <p:nvSpPr>
          <p:cNvPr id="5" name="Zawartość — symbol zastępczy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6" name="Tekst — symbol zastępczy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5</a:t>
            </a:r>
          </a:p>
        </p:txBody>
      </p:sp>
      <p:sp>
        <p:nvSpPr>
          <p:cNvPr id="5" name="Obraz — symbol zastępczy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kst — symbol zastępczy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Co będziemy budować?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l-PL" dirty="0"/>
              <a:t>XOR</a:t>
            </a:r>
          </a:p>
          <a:p>
            <a:pPr rtl="0"/>
            <a:r>
              <a:rPr lang="pl-PL" dirty="0"/>
              <a:t>Klasyfikacja cyfr</a:t>
            </a:r>
          </a:p>
          <a:p>
            <a:pPr rtl="0"/>
            <a:r>
              <a:rPr lang="pl-PL" dirty="0"/>
              <a:t>Tutaj dodaj trzeci </a:t>
            </a:r>
            <a:r>
              <a:rPr lang="pl-PL" dirty="0" err="1"/>
              <a:t>punktor</a:t>
            </a:r>
            <a:endParaRPr lang="pl-PL" dirty="0"/>
          </a:p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XOR</a:t>
            </a:r>
          </a:p>
        </p:txBody>
      </p:sp>
      <p:graphicFrame>
        <p:nvGraphicFramePr>
          <p:cNvPr id="5" name="Zawartość — symbol zastępczy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4852423"/>
              </p:ext>
            </p:extLst>
          </p:nvPr>
        </p:nvGraphicFramePr>
        <p:xfrm>
          <a:off x="1950563" y="2103748"/>
          <a:ext cx="3385008" cy="28378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8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572"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A </a:t>
                      </a:r>
                      <a:r>
                        <a:rPr lang="pl-PL" b="1" noProof="0" dirty="0"/>
                        <a:t>XOR</a:t>
                      </a:r>
                      <a:r>
                        <a:rPr lang="pl-PL" b="0" noProof="0" dirty="0"/>
                        <a:t>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572"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572"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572"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572"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351909"/>
                  </a:ext>
                </a:extLst>
              </a:tr>
            </a:tbl>
          </a:graphicData>
        </a:graphic>
      </p:graphicFrame>
      <p:pic>
        <p:nvPicPr>
          <p:cNvPr id="10" name="Obraz 9" descr="Obraz zawierający diagram&#10;&#10;Opis wygenerowany automatycznie">
            <a:extLst>
              <a:ext uri="{FF2B5EF4-FFF2-40B4-BE49-F238E27FC236}">
                <a16:creationId xmlns:a16="http://schemas.microsoft.com/office/drawing/2014/main" id="{D9EAA29F-D2B8-9323-CC45-5310C7382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313" y="1889382"/>
            <a:ext cx="5180261" cy="3266591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92F12E91-97AB-EA37-AD90-02725CB5F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563" y="5299453"/>
            <a:ext cx="7469705" cy="7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XOR w języku </a:t>
            </a:r>
            <a:r>
              <a:rPr lang="pl-PL" dirty="0" err="1"/>
              <a:t>Python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l-PL" dirty="0"/>
              <a:t>Biblioteka </a:t>
            </a:r>
            <a:r>
              <a:rPr lang="pl-PL" dirty="0" err="1"/>
              <a:t>numpy</a:t>
            </a:r>
            <a:r>
              <a:rPr lang="pl-PL" dirty="0"/>
              <a:t> </a:t>
            </a:r>
          </a:p>
          <a:p>
            <a:pPr rtl="0"/>
            <a:r>
              <a:rPr lang="pl-PL" dirty="0"/>
              <a:t>Tutaj dodaj drugi </a:t>
            </a:r>
            <a:r>
              <a:rPr lang="pl-PL" dirty="0" err="1"/>
              <a:t>punktor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AD10BF5-157C-061D-C763-C2C9C3EB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079" y="2416207"/>
            <a:ext cx="6105230" cy="502784"/>
          </a:xfrm>
          <a:prstGeom prst="rect">
            <a:avLst/>
          </a:prstGeom>
        </p:spPr>
      </p:pic>
      <p:graphicFrame>
        <p:nvGraphicFramePr>
          <p:cNvPr id="5" name="Zawartość — symbol zastępczy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2277768"/>
              </p:ext>
            </p:extLst>
          </p:nvPr>
        </p:nvGraphicFramePr>
        <p:xfrm>
          <a:off x="6597977" y="1981199"/>
          <a:ext cx="3385008" cy="28378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8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572"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A </a:t>
                      </a:r>
                      <a:r>
                        <a:rPr lang="pl-PL" b="1" noProof="0" dirty="0"/>
                        <a:t>XOR</a:t>
                      </a:r>
                      <a:r>
                        <a:rPr lang="pl-PL" b="0" noProof="0" dirty="0"/>
                        <a:t>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572"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572"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572"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572"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35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64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pl-PL">
                <a:effectLst/>
              </a:rPr>
              <a:t>ALGORYTM WSTECZNEJ</a:t>
            </a:r>
            <a:br>
              <a:rPr lang="pl-PL"/>
            </a:br>
            <a:r>
              <a:rPr lang="pl-PL">
                <a:effectLst/>
              </a:rPr>
              <a:t>PROPAGACJI BŁĘDÓW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/>
          <a:p>
            <a:pPr rtl="0"/>
            <a:r>
              <a:rPr lang="pl-PL">
                <a:effectLst/>
              </a:rPr>
              <a:t>Wyznaczamy średniokwadratową funkcję błędu dla sieci Q(w), a następnie</a:t>
            </a:r>
            <a:br>
              <a:rPr lang="pl-PL"/>
            </a:br>
            <a:r>
              <a:rPr lang="pl-PL">
                <a:effectLst/>
              </a:rPr>
              <a:t>dążymy do znalezienia minimum tej funkcji względem wektora w.</a:t>
            </a:r>
            <a:br>
              <a:rPr lang="pl-PL">
                <a:effectLst/>
              </a:rPr>
            </a:br>
            <a:br>
              <a:rPr lang="pl-PL"/>
            </a:br>
            <a:r>
              <a:rPr lang="pl-PL">
                <a:effectLst/>
              </a:rPr>
              <a:t>Uczenie składa się z dwóch naprzemiennych faz:</a:t>
            </a:r>
            <a:br>
              <a:rPr lang="pl-PL"/>
            </a:br>
            <a:r>
              <a:rPr lang="pl-PL">
                <a:effectLst/>
              </a:rPr>
              <a:t>1. Fazy propagacji sygnału od wejść (wektora x) do wyjścia.</a:t>
            </a:r>
            <a:br>
              <a:rPr lang="pl-PL"/>
            </a:br>
            <a:r>
              <a:rPr lang="pl-PL">
                <a:effectLst/>
              </a:rPr>
              <a:t>2. Fazy wstecznej propagacji błędu od wyjścia y w kierunku wejść sieci</a:t>
            </a:r>
            <a:endParaRPr lang="pl-PL" dirty="0"/>
          </a:p>
        </p:txBody>
      </p:sp>
      <p:pic>
        <p:nvPicPr>
          <p:cNvPr id="9" name="Obraz 8" descr="Obraz zawierający diagram&#10;&#10;Opis wygenerowany automatycznie">
            <a:extLst>
              <a:ext uri="{FF2B5EF4-FFF2-40B4-BE49-F238E27FC236}">
                <a16:creationId xmlns:a16="http://schemas.microsoft.com/office/drawing/2014/main" id="{4770135C-CD3F-CD13-0BA7-4A3BEFAB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2" y="2498105"/>
            <a:ext cx="5241579" cy="22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938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>
                <a:effectLst/>
              </a:rPr>
              <a:t>PROPAGACJA SYGNAŁU PRZEZ</a:t>
            </a:r>
            <a:br>
              <a:rPr lang="pl-PL" dirty="0"/>
            </a:br>
            <a:r>
              <a:rPr lang="pl-PL" dirty="0">
                <a:effectLst/>
              </a:rPr>
              <a:t>PIERWSZĄ WARSTWĘ SIECI</a:t>
            </a:r>
            <a:endParaRPr lang="pl-PL" dirty="0"/>
          </a:p>
        </p:txBody>
      </p:sp>
      <p:pic>
        <p:nvPicPr>
          <p:cNvPr id="7" name="Obraz 6" descr="Obraz zawierający powietrze&#10;&#10;Opis wygenerowany automatycznie">
            <a:extLst>
              <a:ext uri="{FF2B5EF4-FFF2-40B4-BE49-F238E27FC236}">
                <a16:creationId xmlns:a16="http://schemas.microsoft.com/office/drawing/2014/main" id="{8A5EC689-CA30-93FC-7089-8788559CD4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6"/>
          <a:stretch/>
        </p:blipFill>
        <p:spPr>
          <a:xfrm>
            <a:off x="940402" y="-159"/>
            <a:ext cx="5443219" cy="6858000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7CD4A31-4939-60BB-C4A6-19E809ACA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>
            <a:normAutofit/>
          </a:bodyPr>
          <a:lstStyle/>
          <a:p>
            <a:r>
              <a:rPr lang="pl-PL">
                <a:effectLst/>
              </a:rPr>
              <a:t>Sieć wielowarstwową pobudzamy</a:t>
            </a:r>
            <a:br>
              <a:rPr lang="pl-PL" dirty="0"/>
            </a:br>
            <a:r>
              <a:rPr lang="pl-PL">
                <a:effectLst/>
              </a:rPr>
              <a:t>sygnałami wejściowymi (x1, x2)</a:t>
            </a:r>
            <a:br>
              <a:rPr lang="pl-PL" dirty="0"/>
            </a:br>
            <a:r>
              <a:rPr lang="pl-PL">
                <a:effectLst/>
              </a:rPr>
              <a:t>kolejno warstwami neuronów.</a:t>
            </a:r>
            <a:br>
              <a:rPr lang="pl-PL" dirty="0"/>
            </a:br>
            <a:r>
              <a:rPr lang="pl-PL">
                <a:effectLst/>
              </a:rPr>
              <a:t>Najpierw pobudzane są neurony</a:t>
            </a:r>
            <a:br>
              <a:rPr lang="pl-PL" dirty="0"/>
            </a:br>
            <a:r>
              <a:rPr lang="pl-PL">
                <a:effectLst/>
              </a:rPr>
              <a:t>w 1. warstwie i obliczana jest</a:t>
            </a:r>
            <a:br>
              <a:rPr lang="pl-PL" dirty="0"/>
            </a:br>
            <a:r>
              <a:rPr lang="pl-PL">
                <a:effectLst/>
              </a:rPr>
              <a:t>ich wartość wejściowa y1, y2 i y3.</a:t>
            </a:r>
            <a:br>
              <a:rPr lang="pl-PL" dirty="0"/>
            </a:br>
            <a:r>
              <a:rPr lang="pl-PL">
                <a:effectLst/>
              </a:rPr>
              <a:t>Wartości wyjściowe następnie są</a:t>
            </a:r>
            <a:br>
              <a:rPr lang="pl-PL" dirty="0"/>
            </a:br>
            <a:r>
              <a:rPr lang="pl-PL">
                <a:effectLst/>
              </a:rPr>
              <a:t>wykorzystane jako sygnały</a:t>
            </a:r>
            <a:br>
              <a:rPr lang="pl-PL" dirty="0"/>
            </a:br>
            <a:r>
              <a:rPr lang="pl-PL">
                <a:effectLst/>
              </a:rPr>
              <a:t>wejściowe w kolejnej warstwie</a:t>
            </a:r>
            <a:br>
              <a:rPr lang="pl-PL" dirty="0"/>
            </a:br>
            <a:r>
              <a:rPr lang="pl-PL">
                <a:effectLst/>
              </a:rPr>
              <a:t>neuronów.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9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>
                <a:effectLst/>
              </a:rPr>
              <a:t>PROPAGACJA SYGNAŁU PRZEZ</a:t>
            </a:r>
            <a:br>
              <a:rPr lang="pl-PL" dirty="0"/>
            </a:br>
            <a:r>
              <a:rPr lang="pl-PL" dirty="0">
                <a:effectLst/>
              </a:rPr>
              <a:t>DRUGĄ WARSTWĘ SIECI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9F20A84-ED52-81DF-2FB3-1121D32F4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" y="72993"/>
            <a:ext cx="7315200" cy="6711695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7CD4A31-4939-60BB-C4A6-19E809ACA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3282696"/>
          </a:xfrm>
        </p:spPr>
        <p:txBody>
          <a:bodyPr>
            <a:normAutofit/>
          </a:bodyPr>
          <a:lstStyle/>
          <a:p>
            <a:r>
              <a:rPr lang="pl-PL" dirty="0">
                <a:effectLst/>
                <a:latin typeface="Arial" panose="020B0604020202020204" pitchFamily="34" charset="0"/>
              </a:rPr>
              <a:t>Drugą (ukrytą) warstwę neuronów</a:t>
            </a:r>
            <a:br>
              <a:rPr lang="pl-PL" dirty="0"/>
            </a:br>
            <a:r>
              <a:rPr lang="pl-PL" dirty="0">
                <a:effectLst/>
                <a:latin typeface="Arial" panose="020B0604020202020204" pitchFamily="34" charset="0"/>
              </a:rPr>
              <a:t>sieci wielowarstwowej pobudzamy</a:t>
            </a:r>
            <a:br>
              <a:rPr lang="pl-PL" dirty="0"/>
            </a:br>
            <a:r>
              <a:rPr lang="pl-PL" dirty="0">
                <a:effectLst/>
                <a:latin typeface="Arial" panose="020B0604020202020204" pitchFamily="34" charset="0"/>
              </a:rPr>
              <a:t>sygnałami wyjściowymi warstwy</a:t>
            </a:r>
            <a:br>
              <a:rPr lang="pl-PL" dirty="0"/>
            </a:br>
            <a:r>
              <a:rPr lang="pl-PL" dirty="0">
                <a:effectLst/>
                <a:latin typeface="Arial" panose="020B0604020202020204" pitchFamily="34" charset="0"/>
              </a:rPr>
              <a:t>pierwszej (y1, y2 i y3) obliczonymi</a:t>
            </a:r>
            <a:br>
              <a:rPr lang="pl-PL" dirty="0"/>
            </a:br>
            <a:r>
              <a:rPr lang="pl-PL" dirty="0">
                <a:effectLst/>
                <a:latin typeface="Arial" panose="020B0604020202020204" pitchFamily="34" charset="0"/>
              </a:rPr>
              <a:t>w poprzednim kroku.</a:t>
            </a:r>
            <a:br>
              <a:rPr lang="pl-PL" dirty="0"/>
            </a:br>
            <a:r>
              <a:rPr lang="pl-PL" dirty="0">
                <a:effectLst/>
                <a:latin typeface="Arial" panose="020B0604020202020204" pitchFamily="34" charset="0"/>
              </a:rPr>
              <a:t>Na tej podstawie wyznaczane są</a:t>
            </a:r>
            <a:br>
              <a:rPr lang="pl-PL" dirty="0"/>
            </a:br>
            <a:r>
              <a:rPr lang="pl-PL" dirty="0">
                <a:effectLst/>
                <a:latin typeface="Arial" panose="020B0604020202020204" pitchFamily="34" charset="0"/>
              </a:rPr>
              <a:t>wartości wyjściowe neuronów w</a:t>
            </a:r>
            <a:br>
              <a:rPr lang="pl-PL" dirty="0"/>
            </a:br>
            <a:r>
              <a:rPr lang="pl-PL" dirty="0">
                <a:effectLst/>
                <a:latin typeface="Arial" panose="020B0604020202020204" pitchFamily="34" charset="0"/>
              </a:rPr>
              <a:t>warstwie drugiej (y4 i y5).</a:t>
            </a:r>
            <a:br>
              <a:rPr lang="pl-PL" dirty="0"/>
            </a:br>
            <a:r>
              <a:rPr lang="pl-PL" dirty="0">
                <a:effectLst/>
                <a:latin typeface="Arial" panose="020B0604020202020204" pitchFamily="34" charset="0"/>
              </a:rPr>
              <a:t>Obliczone wartości wyjściowe</a:t>
            </a:r>
            <a:br>
              <a:rPr lang="pl-PL" dirty="0"/>
            </a:br>
            <a:r>
              <a:rPr lang="pl-PL" dirty="0">
                <a:effectLst/>
                <a:latin typeface="Arial" panose="020B0604020202020204" pitchFamily="34" charset="0"/>
              </a:rPr>
              <a:t>następnie są wykorzystane jako</a:t>
            </a:r>
            <a:br>
              <a:rPr lang="pl-PL" dirty="0"/>
            </a:br>
            <a:r>
              <a:rPr lang="pl-PL" dirty="0">
                <a:effectLst/>
                <a:latin typeface="Arial" panose="020B0604020202020204" pitchFamily="34" charset="0"/>
              </a:rPr>
              <a:t>sygnały wejściowe w ostatniej</a:t>
            </a:r>
            <a:br>
              <a:rPr lang="pl-PL" dirty="0"/>
            </a:br>
            <a:r>
              <a:rPr lang="pl-PL" dirty="0">
                <a:effectLst/>
                <a:latin typeface="Arial" panose="020B0604020202020204" pitchFamily="34" charset="0"/>
              </a:rPr>
              <a:t>warstwie neuronów, tzw. Warstwie</a:t>
            </a:r>
            <a:br>
              <a:rPr lang="pl-PL" dirty="0"/>
            </a:br>
            <a:r>
              <a:rPr lang="pl-PL" dirty="0">
                <a:effectLst/>
                <a:latin typeface="Arial" panose="020B0604020202020204" pitchFamily="34" charset="0"/>
              </a:rPr>
              <a:t>wyjściowej sieci, która w naszym</a:t>
            </a:r>
            <a:br>
              <a:rPr lang="pl-PL" dirty="0"/>
            </a:br>
            <a:r>
              <a:rPr lang="pl-PL" dirty="0">
                <a:effectLst/>
                <a:latin typeface="Arial" panose="020B0604020202020204" pitchFamily="34" charset="0"/>
              </a:rPr>
              <a:t>przypadku zawiera tylko 1 neuron.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b="1" dirty="0" err="1"/>
              <a:t>Binary</a:t>
            </a:r>
            <a:r>
              <a:rPr lang="pl-PL" b="1" dirty="0"/>
              <a:t> Cross-</a:t>
            </a:r>
            <a:r>
              <a:rPr lang="pl-PL" b="1" dirty="0" err="1"/>
              <a:t>Entropy</a:t>
            </a:r>
            <a:r>
              <a:rPr lang="pl-PL" b="1" dirty="0"/>
              <a:t> </a:t>
            </a:r>
            <a:r>
              <a:rPr lang="pl-PL" b="1" dirty="0" err="1"/>
              <a:t>Loss</a:t>
            </a:r>
            <a:endParaRPr lang="pl-PL" b="1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 rtlCol="0"/>
          <a:lstStyle/>
          <a:p>
            <a:pPr rtl="0"/>
            <a:r>
              <a:rPr lang="pl-PL" dirty="0"/>
              <a:t>Dla binarnej klasyfikacji (zadanie klasyfikacji z dwiema klasami - 0 i 1), mamy binarną funkcję straty Cross-</a:t>
            </a:r>
            <a:r>
              <a:rPr lang="pl-PL" dirty="0" err="1"/>
              <a:t>Entropy</a:t>
            </a:r>
            <a:r>
              <a:rPr lang="pl-PL" dirty="0"/>
              <a:t> zdefiniowaną jako:</a:t>
            </a:r>
          </a:p>
        </p:txBody>
      </p:sp>
      <p:pic>
        <p:nvPicPr>
          <p:cNvPr id="5" name="Obraz 4" descr="Obraz zawierający tekst, list&#10;&#10;Opis wygenerowany automatycznie">
            <a:extLst>
              <a:ext uri="{FF2B5EF4-FFF2-40B4-BE49-F238E27FC236}">
                <a16:creationId xmlns:a16="http://schemas.microsoft.com/office/drawing/2014/main" id="{44838D24-B566-B221-5FE2-4056DD920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60" y="2991103"/>
            <a:ext cx="8087360" cy="29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Układ Tytuł i zawartość z wykresem</a:t>
            </a:r>
          </a:p>
        </p:txBody>
      </p:sp>
      <p:graphicFrame>
        <p:nvGraphicFramePr>
          <p:cNvPr id="6" name="Zawartość — symbol zastępczy 5" descr="Wykres kolumnowy grupowany przedstawiający wartości 3 serii dla 4 kategorii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007846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6422</TotalTime>
  <Words>389</Words>
  <Application>Microsoft Office PowerPoint</Application>
  <PresentationFormat>Panoramiczny</PresentationFormat>
  <Paragraphs>79</Paragraphs>
  <Slides>16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8" baseType="lpstr">
      <vt:lpstr>Arial</vt:lpstr>
      <vt:lpstr>Siatka rombowa 16x9</vt:lpstr>
      <vt:lpstr>Sieci neuronowe w R i Python</vt:lpstr>
      <vt:lpstr>Co będziemy budować?</vt:lpstr>
      <vt:lpstr>XOR</vt:lpstr>
      <vt:lpstr>XOR w języku Python</vt:lpstr>
      <vt:lpstr>ALGORYTM WSTECZNEJ PROPAGACJI BŁĘDÓW</vt:lpstr>
      <vt:lpstr>PROPAGACJA SYGNAŁU PRZEZ PIERWSZĄ WARSTWĘ SIECI</vt:lpstr>
      <vt:lpstr>PROPAGACJA SYGNAŁU PRZEZ DRUGĄ WARSTWĘ SIECI</vt:lpstr>
      <vt:lpstr>Binary Cross-Entropy Loss</vt:lpstr>
      <vt:lpstr>Układ Tytuł i zawartość z wykresem</vt:lpstr>
      <vt:lpstr>Prezentacja programu PowerPoint</vt:lpstr>
      <vt:lpstr>Układ Tytuł i zawartość z grafiką SmartArt</vt:lpstr>
      <vt:lpstr>Dodaj tytuł slajdu — 1</vt:lpstr>
      <vt:lpstr>Dodaj tytuł slajdu — 2</vt:lpstr>
      <vt:lpstr>Dodaj tytuł slajdu — 3</vt:lpstr>
      <vt:lpstr>Dodaj tytuł slajdu — 4</vt:lpstr>
      <vt:lpstr>Dodaj tytuł slajdu —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Tytuł</dc:title>
  <dc:creator>Inga Dyląg</dc:creator>
  <cp:lastModifiedBy>Inga Dyląg</cp:lastModifiedBy>
  <cp:revision>2</cp:revision>
  <dcterms:created xsi:type="dcterms:W3CDTF">2023-05-05T13:09:39Z</dcterms:created>
  <dcterms:modified xsi:type="dcterms:W3CDTF">2023-05-12T23:51:11Z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