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5"/>
  </p:notesMasterIdLst>
  <p:sldIdLst>
    <p:sldId id="256" r:id="rId2"/>
    <p:sldId id="274" r:id="rId3"/>
    <p:sldId id="277" r:id="rId4"/>
    <p:sldId id="278" r:id="rId5"/>
    <p:sldId id="284" r:id="rId6"/>
    <p:sldId id="279" r:id="rId7"/>
    <p:sldId id="282" r:id="rId8"/>
    <p:sldId id="280" r:id="rId9"/>
    <p:sldId id="281" r:id="rId10"/>
    <p:sldId id="268" r:id="rId11"/>
    <p:sldId id="283" r:id="rId12"/>
    <p:sldId id="276" r:id="rId13"/>
    <p:sldId id="275" r:id="rId14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4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19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4812" cy="376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20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smtClean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defRPr>
            </a:lvl1pPr>
          </a:lstStyle>
          <a:p>
            <a:fld id="{49E503B2-2E73-4F41-92C6-CF33552E42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D7A8D-BCC0-4D0C-8053-88A440540ABE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EC52CF55-D436-45B0-9FA8-2D993A6E1901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C4B492EB-1F06-4116-9BCC-93304111F320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5B4D4956-78EC-4E31-9205-C58E99C2F775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B5130C0B-B228-4EC8-8CE2-13C3EF124A8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1509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10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11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12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04162-6C9F-46EE-AE60-B774C4096824}" type="slidenum">
              <a:rPr lang="en-US"/>
              <a:pPr/>
              <a:t>13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36E7F687-557F-4A0D-BC5B-23F1D093F47F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87936834-7B4E-4CA6-82EF-23DAEE094402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64934F72-CB40-4216-9949-F120EE33C90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DC7519-5326-4B51-86E6-D44010C39BBB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3557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2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5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CDCA58-4BAA-448C-86B7-0572397B8780}" type="slidenum">
              <a:rPr lang="en-US"/>
              <a:pPr/>
              <a:t>9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72B26F9C-53B1-4226-B843-F4AA5A044747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44971B60-E628-45F1-B736-D230933D4513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cs typeface="DejaVu Sans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cs typeface="DejaVu Sans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marL="215900" indent="-207963"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E32765D-60E7-4027-BA69-B830F8D48E96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marL="215900" indent="-207963"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04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D5CEC60F-AB01-4429-B7ED-2D3CF3FCC29D}" type="slidenum">
              <a:rPr lang="en-US" sz="1400" b="1">
                <a:solidFill>
                  <a:srgbClr val="FFFFFF"/>
                </a:solidFill>
                <a:latin typeface="Source Sans Pro Black" pitchFamily="32" charset="0"/>
                <a:ea typeface="Noto Sans CJK SC" charset="0"/>
                <a:cs typeface="Noto Sans CJK SC" charset="0"/>
              </a:rPr>
              <a:pPr algn="r">
                <a:lnSpc>
                  <a:spcPct val="104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400" b="1">
              <a:solidFill>
                <a:srgbClr val="FFFFFF"/>
              </a:solidFill>
              <a:latin typeface="Source Sans Pro Blac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25605" name="Rectangle 5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6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519588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D9445B-05B8-4854-A5B7-16F84E88F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999933-734D-4358-9822-D1E51E905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427913" y="303213"/>
            <a:ext cx="2139950" cy="6323012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008063" y="303213"/>
            <a:ext cx="6267450" cy="6323012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CE3BFD-1384-44BF-ADFF-E6B7D3374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BD697D-6FF0-4499-BD9B-D458950D9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007E4F-0C41-4DEE-9F38-47BF22D16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0080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364163" y="1595438"/>
            <a:ext cx="42037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70FF51-FFAA-476F-AF72-7B48BF124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1C33C0-C0A2-4295-B64B-E651C2DC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D8E056-9EB0-4774-8A3E-2FC57F767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192DDC-7DF4-44FD-87FE-6CE826B64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47A8D2-06D8-4756-83DB-59F2529A9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540385-B5B9-4BFF-BB18-AB7FC55C9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69850" y="76200"/>
            <a:ext cx="9937750" cy="73787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03213"/>
            <a:ext cx="8559800" cy="12493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10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595438"/>
            <a:ext cx="8559800" cy="5030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008063" y="6804025"/>
            <a:ext cx="435927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4E3B30"/>
                </a:solidFill>
                <a:latin typeface="Times New Roman" pitchFamily="16" charset="0"/>
                <a:cs typeface="Tahoma" charset="0"/>
              </a:defRPr>
            </a:lvl1pPr>
          </a:lstStyle>
          <a:p>
            <a:r>
              <a:rPr lang="en-US"/>
              <a:t>Ταουκτσής Βασίλης – Security Issues for Smart Cities 1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34950" y="6919913"/>
            <a:ext cx="347663" cy="347662"/>
          </a:xfrm>
          <a:prstGeom prst="rect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FFFFFF"/>
                </a:solidFill>
                <a:latin typeface="+mj-lt"/>
                <a:cs typeface="Tahoma" charset="0"/>
              </a:defRPr>
            </a:lvl1pPr>
          </a:lstStyle>
          <a:p>
            <a:fld id="{B29A7EF9-0DAE-4DFA-8B42-F64CEE4DD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4E3B30"/>
          </a:solidFill>
          <a:latin typeface="Franklin Gothic Book" pitchFamily="32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01663" y="1601788"/>
            <a:ext cx="9144000" cy="2222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15840" rIns="100800" bIns="100800" anchor="b"/>
          <a:lstStyle/>
          <a:p>
            <a:pPr algn="ctr" hangingPunct="1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10058400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ΠΜΣ Ευφυείς Τεχνολογίες Διαδικτύου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Μ102 Μηχανική λογισμικού για διαδικτυακές εφαρμογές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/>
            </a:r>
            <a:b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</a:b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Διεθνές Πανεπιστήμιο της Ελλάδος (ΔΙ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ΠΑ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</a:t>
            </a:r>
            <a:r>
              <a:rPr lang="en-US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</a:t>
            </a:r>
            <a:r>
              <a:rPr lang="el-GR" dirty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4012" y="301625"/>
            <a:ext cx="9510836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34272" y="4137025"/>
            <a:ext cx="7128595" cy="9526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Δημιουργία Διαδικτυακής Εφαρμογής με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FF0000"/>
                </a:solidFill>
                <a:latin typeface="Cambria" pitchFamily="16" charset="0"/>
                <a:ea typeface="Noto Sans CJK SC" charset="0"/>
                <a:cs typeface="Noto Sans CJK SC" charset="0"/>
              </a:rPr>
              <a:t> Χρήση Δεδομένων από Εξωτερικές Πηγές</a:t>
            </a:r>
            <a:endParaRPr lang="en-US" sz="2800" b="1" dirty="0">
              <a:solidFill>
                <a:srgbClr val="FF0000"/>
              </a:solidFill>
              <a:latin typeface="Cambria" pitchFamily="16" charset="0"/>
              <a:ea typeface="Noto Sans CJK SC" charset="0"/>
              <a:cs typeface="Noto Sans CJK SC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08063" y="6804173"/>
            <a:ext cx="8280721" cy="5030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9FA408B3-80EB-43B6-9852-099A43E36FA0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Events information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10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238" y="1332000"/>
            <a:ext cx="7201370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200000"/>
              </a:lnSpc>
            </a:pPr>
            <a:r>
              <a:rPr lang="el-GR" dirty="0" smtClean="0">
                <a:solidFill>
                  <a:schemeClr val="tx1"/>
                </a:solidFill>
                <a:ea typeface="Noto Sans CJK SC" charset="0"/>
                <a:cs typeface="Noto Sans CJK SC" charset="0"/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Χρησιμοποιούνται μόνο οι πληροφορίες: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Όνομα καλλιτέχνη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Το όνομα του χώρου διεξαγωγής με το αντίστοιχο </a:t>
            </a:r>
            <a:r>
              <a:rPr lang="el-GR" dirty="0" err="1" smtClean="0">
                <a:solidFill>
                  <a:schemeClr val="tx1"/>
                </a:solidFill>
              </a:rPr>
              <a:t>Link</a:t>
            </a:r>
            <a:endParaRPr lang="el-GR" dirty="0" smtClean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Ημερομηνία 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Ώρα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Τι είδους εκδήλωση είναι (</a:t>
            </a:r>
            <a:r>
              <a:rPr lang="el-GR" dirty="0" err="1" smtClean="0">
                <a:solidFill>
                  <a:schemeClr val="tx1"/>
                </a:solidFill>
              </a:rPr>
              <a:t>concert</a:t>
            </a:r>
            <a:r>
              <a:rPr lang="el-GR" dirty="0" smtClean="0">
                <a:solidFill>
                  <a:schemeClr val="tx1"/>
                </a:solidFill>
              </a:rPr>
              <a:t>/</a:t>
            </a:r>
            <a:r>
              <a:rPr lang="el-GR" dirty="0" err="1" smtClean="0">
                <a:solidFill>
                  <a:schemeClr val="tx1"/>
                </a:solidFill>
              </a:rPr>
              <a:t>festival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l-GR" smtClean="0">
                <a:solidFill>
                  <a:schemeClr val="tx1"/>
                </a:solidFill>
              </a:rPr>
              <a:t> Κατάσταση </a:t>
            </a:r>
            <a:r>
              <a:rPr lang="el-GR" dirty="0" smtClean="0">
                <a:solidFill>
                  <a:schemeClr val="tx1"/>
                </a:solidFill>
              </a:rPr>
              <a:t>(Αν θα πραγματοποιηθεί ή όχι)</a:t>
            </a:r>
            <a:endParaRPr lang="el-GR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11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11920" y="2051645"/>
            <a:ext cx="6696744" cy="3888432"/>
            <a:chOff x="2467" y="5633"/>
            <a:chExt cx="7915" cy="4572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5136" y="8580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2467" y="5988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353" y="5633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 rot="13172024">
              <a:off x="3682" y="7473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 rot="8115536">
              <a:off x="6728" y="75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2" name="11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χωρίς σύνδεση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Αρχιτεκτονική κλήσεων στο 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API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512000" y="2052000"/>
            <a:ext cx="7044456" cy="4186089"/>
            <a:chOff x="1719" y="5466"/>
            <a:chExt cx="8387" cy="4584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8490" y="8502"/>
              <a:ext cx="1616" cy="1548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DataBase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388" y="8413"/>
              <a:ext cx="1669" cy="1625"/>
            </a:xfrm>
            <a:prstGeom prst="can">
              <a:avLst>
                <a:gd name="adj" fmla="val 2500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Web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Server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719" y="5821"/>
              <a:ext cx="1315" cy="11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Client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605" y="5466"/>
              <a:ext cx="2029" cy="132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SongKick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API</a:t>
              </a:r>
              <a:endPara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13172024">
              <a:off x="2934" y="7306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8115536">
              <a:off x="5980" y="7345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6261" y="8712"/>
              <a:ext cx="1913" cy="765"/>
            </a:xfrm>
            <a:prstGeom prst="leftRightArrow">
              <a:avLst>
                <a:gd name="adj1" fmla="val 50000"/>
                <a:gd name="adj2" fmla="val 5001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92CDDC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l-GR"/>
            </a:p>
          </p:txBody>
        </p:sp>
      </p:grpSp>
      <p:sp>
        <p:nvSpPr>
          <p:cNvPr id="19" name="18 - TextBox"/>
          <p:cNvSpPr txBox="1"/>
          <p:nvPr/>
        </p:nvSpPr>
        <p:spPr>
          <a:xfrm>
            <a:off x="504000" y="1332000"/>
            <a:ext cx="9072816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l-GR" b="1" dirty="0" smtClean="0">
                <a:solidFill>
                  <a:schemeClr val="tx1"/>
                </a:solidFill>
              </a:rPr>
              <a:t>Κλήση συνδεδεμένου χρήστη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Μηχανική Λογισμικού για Διαδικτυακές Εφαρμογές</a:t>
            </a:r>
            <a:endParaRPr lang="el-GR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8424737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A8DAFBB9-265C-4C19-A5A7-F68C12B958CA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13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4188" y="3203575"/>
            <a:ext cx="4824436" cy="724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44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ΕΥΧΑΡΙΣΤΟΥΜΕ</a:t>
            </a:r>
            <a:endParaRPr lang="el-GR" sz="44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Περιεχόμενα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2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Χαρακτηριστικά εφαρμογής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Δομή Υλοποίησης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Βιβλιοθήκες που χρησιμοποιούνται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Αρχική σελίδα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Εγγραφή χρήστη(</a:t>
            </a:r>
            <a:r>
              <a:rPr lang="el-GR" dirty="0" err="1" smtClean="0">
                <a:solidFill>
                  <a:schemeClr val="tx1"/>
                </a:solidFill>
              </a:rPr>
              <a:t>SignUp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Login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5184328" y="1331565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Ανάκτηση κωδικού πρόσβασης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Προβολή </a:t>
            </a:r>
            <a:r>
              <a:rPr lang="el-GR" dirty="0" err="1" smtClean="0">
                <a:solidFill>
                  <a:schemeClr val="tx1"/>
                </a:solidFill>
              </a:rPr>
              <a:t>Events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Μη συνδεδεμένου χρήστη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Συνδεδεμένου </a:t>
            </a:r>
            <a:r>
              <a:rPr lang="el-GR" dirty="0" err="1" smtClean="0">
                <a:solidFill>
                  <a:schemeClr val="tx1"/>
                </a:solidFill>
              </a:rPr>
              <a:t>Χρηστη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Αποσύνδεση Χρήστη(</a:t>
            </a:r>
            <a:r>
              <a:rPr lang="el-GR" dirty="0" err="1" smtClean="0">
                <a:solidFill>
                  <a:schemeClr val="tx1"/>
                </a:solidFill>
              </a:rPr>
              <a:t>Exit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Βασικές Λειτουργίες Εφαρμογής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3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Παρέχει πληροφόρηση για μουσικά γεγονότα (</a:t>
            </a: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) που θα γίνονται σε μια πόλη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Προεπιλεγμένη πόλη η «Θεσσαλονίκη»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Δυνατότητες χρήστη: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Εγγραφή στην υπηρεσία, είσοδο, δυνατότητα επανέκδοσης κωδικού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Ενημέρωση για μουσικά γεγονότα (εγγεγραμμένος ή μη)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smtClean="0">
                <a:solidFill>
                  <a:schemeClr val="tx1"/>
                </a:solidFill>
              </a:rPr>
              <a:t>Επιλογή «αγαπημένων» εκδηλώσεων  (μόνο για συνδεδεμένους χρήστες)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Τεχνικά Χαρακτηριστικά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4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Χρήση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Songkick</a:t>
            </a:r>
            <a:r>
              <a:rPr lang="el-GR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https://www.songkick.com/developer</a:t>
            </a:r>
            <a:r>
              <a:rPr lang="el-GR" dirty="0" smtClean="0">
                <a:solidFill>
                  <a:schemeClr val="tx1"/>
                </a:solidFill>
              </a:rPr>
              <a:t> 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Βιβλιοθήκες: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PHPMailer</a:t>
            </a:r>
            <a:r>
              <a:rPr lang="en-US" dirty="0" smtClean="0">
                <a:solidFill>
                  <a:schemeClr val="tx1"/>
                </a:solidFill>
              </a:rPr>
              <a:t> (PHP) </a:t>
            </a:r>
            <a:r>
              <a:rPr lang="el-GR" dirty="0" smtClean="0">
                <a:solidFill>
                  <a:schemeClr val="tx1"/>
                </a:solidFill>
              </a:rPr>
              <a:t>για αποστολή </a:t>
            </a:r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r>
              <a:rPr lang="en-US" dirty="0" smtClean="0">
                <a:solidFill>
                  <a:schemeClr val="tx1"/>
                </a:solidFill>
              </a:rPr>
              <a:t> 4.5.3 (</a:t>
            </a:r>
            <a:r>
              <a:rPr lang="el-GR" dirty="0" err="1" smtClean="0">
                <a:solidFill>
                  <a:schemeClr val="tx1"/>
                </a:solidFill>
              </a:rPr>
              <a:t>βασισμέν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l-GR" dirty="0" smtClean="0">
                <a:solidFill>
                  <a:schemeClr val="tx1"/>
                </a:solidFill>
              </a:rPr>
              <a:t> στο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Vboxsvr\βασιλησ\ΔΙΚΑ ΜΟΥ\ΣΠΟΥΔΕΣ\ΜΕΤΑΠΤΥΧΙΑΚΟ\1ο ΕΞΑΜΗΝΟ\Μ102 - Μηχανική Λογισμικού για Διαδικτυακές Εφαρμογές\Projects 2020\Screenshot at 2021-01-08 15-33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240" y="1338014"/>
            <a:ext cx="5153025" cy="2009775"/>
          </a:xfrm>
          <a:prstGeom prst="rect">
            <a:avLst/>
          </a:prstGeom>
          <a:noFill/>
        </p:spPr>
      </p:pic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Βάση Δεδομένων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5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Πίνακες </a:t>
            </a:r>
            <a:r>
              <a:rPr lang="en-US" dirty="0" smtClean="0">
                <a:solidFill>
                  <a:schemeClr val="tx1"/>
                </a:solidFill>
              </a:rPr>
              <a:t>users &amp; favorites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</a:t>
            </a:r>
            <a:r>
              <a:rPr lang="el-GR" dirty="0" smtClean="0">
                <a:solidFill>
                  <a:schemeClr val="tx1"/>
                </a:solidFill>
              </a:rPr>
              <a:t> 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active </a:t>
            </a:r>
            <a:r>
              <a:rPr lang="el-GR" dirty="0" smtClean="0">
                <a:solidFill>
                  <a:schemeClr val="tx1"/>
                </a:solidFill>
              </a:rPr>
              <a:t>(ολοκληρώθηκε η εγγραφή)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timestamp </a:t>
            </a:r>
            <a:r>
              <a:rPr lang="el-GR" dirty="0" smtClean="0">
                <a:solidFill>
                  <a:schemeClr val="tx1"/>
                </a:solidFill>
              </a:rPr>
              <a:t>για αφαίρεση προσωρινών καταχωρήσεων</a:t>
            </a:r>
            <a:r>
              <a:rPr lang="en-US" dirty="0" smtClean="0">
                <a:solidFill>
                  <a:schemeClr val="tx1"/>
                </a:solidFill>
              </a:rPr>
              <a:t> (script </a:t>
            </a:r>
            <a:r>
              <a:rPr lang="el-GR" dirty="0" smtClean="0">
                <a:solidFill>
                  <a:schemeClr val="tx1"/>
                </a:solidFill>
              </a:rPr>
              <a:t>από </a:t>
            </a:r>
            <a:r>
              <a:rPr lang="en-US" dirty="0" err="1" smtClean="0">
                <a:solidFill>
                  <a:schemeClr val="tx1"/>
                </a:solidFill>
              </a:rPr>
              <a:t>crotab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favorites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Οι προτιμήσεις του χρήστη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 &amp; </a:t>
            </a:r>
            <a:r>
              <a:rPr lang="en-US" dirty="0" err="1" smtClean="0">
                <a:solidFill>
                  <a:schemeClr val="tx1"/>
                </a:solidFill>
              </a:rPr>
              <a:t>event_id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κλειδί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err="1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Songkick</a:t>
            </a: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API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6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332000"/>
            <a:ext cx="9072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Δόθηκε εκπαιδευτικό κλειδί διάρκειας 3 μηνών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 Επιστρέφει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l-G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l-GR" dirty="0" smtClean="0">
                <a:solidFill>
                  <a:schemeClr val="tx1"/>
                </a:solidFill>
              </a:rPr>
              <a:t>Το </a:t>
            </a:r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l-GR" dirty="0" smtClean="0">
                <a:solidFill>
                  <a:schemeClr val="tx1"/>
                </a:solidFill>
              </a:rPr>
              <a:t>υποστηρίζει τα παρακάτω αντικείμενα: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Event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εκδήλωσης)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Performance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της παράστασης)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Artist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Venue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r>
              <a:rPr lang="el-GR" dirty="0" smtClean="0">
                <a:solidFill>
                  <a:schemeClr val="tx1"/>
                </a:solidFill>
              </a:rPr>
              <a:t> (Περιγραφή του χώρου)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Location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l-GR" dirty="0" err="1" smtClean="0">
                <a:solidFill>
                  <a:schemeClr val="tx1"/>
                </a:solidFill>
              </a:rPr>
              <a:t>City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object</a:t>
            </a:r>
            <a:endParaRPr lang="el-G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Εύρεση Κωδικού Πόλης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7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04000" y="1835621"/>
            <a:ext cx="9072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resultsPage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"status": 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"results":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"location": [{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 "http://www.songkick.com/metro_areas/28999-greece-thessaloniki?utm_source=59402&amp;utm_medium=partner",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"id": 28999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"city":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"lat": 40.6403,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 22.9439,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"country":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"Greece"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 "</a:t>
            </a:r>
            <a:r>
              <a:rPr lang="en-US" sz="700" i="1" dirty="0" err="1" smtClean="0">
                <a:solidFill>
                  <a:schemeClr val="tx1"/>
                </a:solidFill>
              </a:rPr>
              <a:t>Thessaloníki</a:t>
            </a:r>
            <a:r>
              <a:rPr lang="en-US" sz="700" i="1" dirty="0" smtClean="0">
                <a:solidFill>
                  <a:schemeClr val="tx1"/>
                </a:solidFill>
              </a:rPr>
              <a:t>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      }]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perPage</a:t>
            </a:r>
            <a:r>
              <a:rPr lang="en-US" sz="700" i="1" dirty="0" smtClean="0">
                <a:solidFill>
                  <a:schemeClr val="tx1"/>
                </a:solidFill>
              </a:rPr>
              <a:t>": 50,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"page": 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totalEntries</a:t>
            </a:r>
            <a:r>
              <a:rPr lang="en-US" sz="700" i="1" dirty="0" smtClean="0">
                <a:solidFill>
                  <a:schemeClr val="tx1"/>
                </a:solidFill>
              </a:rPr>
              <a:t>": 1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}</a:t>
            </a:r>
            <a:endParaRPr lang="el-GR" sz="700" dirty="0">
              <a:solidFill>
                <a:schemeClr val="tx1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https://api.songkick.com/api/3.0/search/locations.json?query={</a:t>
            </a:r>
            <a:r>
              <a:rPr lang="en-US" sz="1200" b="1" dirty="0" smtClean="0">
                <a:solidFill>
                  <a:srgbClr val="FF0000"/>
                </a:solidFill>
              </a:rPr>
              <a:t>city_name</a:t>
            </a:r>
            <a:r>
              <a:rPr lang="en-US" sz="1200" b="1" dirty="0" smtClean="0">
                <a:solidFill>
                  <a:schemeClr val="tx1"/>
                </a:solidFill>
              </a:rPr>
              <a:t>}&amp;apikey={</a:t>
            </a:r>
            <a:r>
              <a:rPr lang="en-US" sz="1200" b="1" dirty="0" smtClean="0">
                <a:solidFill>
                  <a:srgbClr val="FF0000"/>
                </a:solidFill>
              </a:rPr>
              <a:t>your_api_key</a:t>
            </a: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8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graphicFrame>
        <p:nvGraphicFramePr>
          <p:cNvPr id="6" name="5 - Πίνακας"/>
          <p:cNvGraphicFramePr>
            <a:graphicFrameLocks noGrp="1"/>
          </p:cNvGraphicFramePr>
          <p:nvPr/>
        </p:nvGraphicFramePr>
        <p:xfrm>
          <a:off x="1079872" y="1475581"/>
          <a:ext cx="7560840" cy="52054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5537"/>
                <a:gridCol w="662176"/>
                <a:gridCol w="5213127"/>
              </a:tblGrid>
              <a:tr h="400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Attribute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/>
                        <a:t>Type </a:t>
                      </a:r>
                      <a:endParaRPr lang="el-G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17780" marB="177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 err="1"/>
                        <a:t>Description</a:t>
                      </a:r>
                      <a:r>
                        <a:rPr lang="el-GR" sz="1600" b="1" dirty="0"/>
                        <a:t> </a:t>
                      </a:r>
                      <a:endParaRPr lang="el-G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1778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id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Integer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Songkick ID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type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type of the event. 'Concert' or 'Festival'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uri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URI of the event on Songkick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displayName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 textual representation of the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start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object representing the start time for this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end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Festivals only. An object representing the end time for this event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performance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Array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An array of Performance objects, representing individual artist performances at the event 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location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location of the event, in the form of a Songkick Location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5217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venue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An object representing the event venue, in the form of a simplified Songkick Venue object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status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The status of the event. 'ok', 'cancelled' or 'postponed'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  <a:tr h="3482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/>
                        <a:t>ageRestriction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/>
                        <a:t>String </a:t>
                      </a:r>
                      <a:endParaRPr lang="el-G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/>
                        <a:t>The age restriction for the event, if known (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)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17780" marT="0" marB="1778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4013" y="301625"/>
            <a:ext cx="9439275" cy="95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4840" rIns="0" bIns="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Event Object Query</a:t>
            </a:r>
            <a:endParaRPr lang="en-US" sz="2800" b="1" dirty="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8063" y="6804025"/>
            <a:ext cx="7632649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 anchor="ctr"/>
          <a:lstStyle/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Ηλιάδης Αλέξιος, Κόκκινου Ξανθή, </a:t>
            </a:r>
            <a:r>
              <a:rPr lang="el-GR" sz="1500" dirty="0" err="1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Μήσιος</a:t>
            </a:r>
            <a:r>
              <a:rPr lang="el-GR" sz="15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 Δημήτριος, Ταουκτσής Βασίλης</a:t>
            </a:r>
          </a:p>
          <a:p>
            <a:pPr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l-GR" sz="1200" dirty="0" smtClean="0">
                <a:solidFill>
                  <a:srgbClr val="FF0000"/>
                </a:solidFill>
                <a:ea typeface="Noto Sans CJK SC" charset="0"/>
                <a:cs typeface="Noto Sans CJK SC" charset="0"/>
              </a:rPr>
              <a:t>Διαδικτυακή εφαρμογή με χρήση δεδομένων από εξωτερικές πηγές</a:t>
            </a:r>
            <a:endParaRPr lang="en-US" sz="1200" dirty="0">
              <a:solidFill>
                <a:srgbClr val="FF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61925" y="6845300"/>
            <a:ext cx="503238" cy="504825"/>
          </a:xfrm>
          <a:prstGeom prst="ellipse">
            <a:avLst/>
          </a:prstGeom>
          <a:solidFill>
            <a:srgbClr val="F0A22E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fld id="{282ADBE4-33FF-471D-BF6A-229031AF6951}" type="slidenum">
              <a:rPr lang="en-US" sz="1500">
                <a:solidFill>
                  <a:srgbClr val="FFFFFF"/>
                </a:solidFill>
                <a:latin typeface="Franklin Gothic Book" pitchFamily="32" charset="0"/>
                <a:ea typeface="Noto Sans CJK SC" charset="0"/>
                <a:cs typeface="Noto Sans CJK SC" charset="0"/>
              </a:rPr>
              <a:pPr algn="ct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426575" algn="l"/>
                  <a:tab pos="9875838" algn="l"/>
                  <a:tab pos="10325100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</a:pPr>
              <a:t>9</a:t>
            </a:fld>
            <a:endParaRPr lang="en-US" sz="1500">
              <a:solidFill>
                <a:srgbClr val="FFFFFF"/>
              </a:solidFill>
              <a:latin typeface="Franklin Gothic Book" pitchFamily="32" charset="0"/>
              <a:ea typeface="Noto Sans CJK SC" charset="0"/>
              <a:cs typeface="Noto Sans CJK SC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575816" y="1691604"/>
            <a:ext cx="9001000" cy="479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"id":11129128,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"type":"Concert",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":"http://www.songkick.com/concerts/11129128-wild-flag-at-fillmore?utm_source=PARTNER_ID&amp;utm_medium=partner",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 at The Fillmore (April 18, 2012)",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"start":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"time":"20:00:00",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"date":"2012-04-18",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datetime</a:t>
            </a:r>
            <a:r>
              <a:rPr lang="en-US" sz="700" i="1" dirty="0" smtClean="0">
                <a:solidFill>
                  <a:schemeClr val="tx1"/>
                </a:solidFill>
              </a:rPr>
              <a:t>":"2012-04-18T20:00:00-0800"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"performance": [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"artist":{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":"http://www.songkick.com/artists/29835-wild-flag?utm_source=PARTNER_ID&amp;utm_medium=partner",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"id":29835,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  "identifier":[]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"id":21579303,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":"Wild Flag",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billingIndex</a:t>
            </a:r>
            <a:r>
              <a:rPr lang="en-US" sz="700" i="1" dirty="0" smtClean="0">
                <a:solidFill>
                  <a:schemeClr val="tx1"/>
                </a:solidFill>
              </a:rPr>
              <a:t>":1,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"billing":"headline"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],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"location":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"city":"San Francisco, CA, US",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</a:t>
            </a:r>
            <a:r>
              <a:rPr lang="el-GR" sz="700" i="1" dirty="0" smtClean="0">
                <a:solidFill>
                  <a:schemeClr val="tx1"/>
                </a:solidFill>
              </a:rPr>
              <a:t>"lng":-122.4332937,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  "lat":37.7842398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  "</a:t>
            </a:r>
            <a:r>
              <a:rPr lang="el-GR" sz="700" i="1" dirty="0" err="1" smtClean="0">
                <a:solidFill>
                  <a:schemeClr val="tx1"/>
                </a:solidFill>
              </a:rPr>
              <a:t>venue</a:t>
            </a:r>
            <a:r>
              <a:rPr lang="el-GR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"id":6239,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":"The Fillmore",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":"http://www.songkick.com/venues/6239-fillmore?utm_source=PARTNER_ID&amp;utm_medium=partner",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lng</a:t>
            </a:r>
            <a:r>
              <a:rPr lang="en-US" sz="700" i="1" dirty="0" smtClean="0">
                <a:solidFill>
                  <a:schemeClr val="tx1"/>
                </a:solidFill>
              </a:rPr>
              <a:t>":-122.4332937,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"lat":37.7842398,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"</a:t>
            </a:r>
            <a:r>
              <a:rPr lang="en-US" sz="700" i="1" dirty="0" err="1" smtClean="0">
                <a:solidFill>
                  <a:schemeClr val="tx1"/>
                </a:solidFill>
              </a:rPr>
              <a:t>metroArea</a:t>
            </a:r>
            <a:r>
              <a:rPr lang="en-US" sz="700" i="1" dirty="0" smtClean="0">
                <a:solidFill>
                  <a:schemeClr val="tx1"/>
                </a:solidFill>
              </a:rPr>
              <a:t>": {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uri</a:t>
            </a:r>
            <a:r>
              <a:rPr lang="en-US" sz="700" i="1" dirty="0" smtClean="0">
                <a:solidFill>
                  <a:schemeClr val="tx1"/>
                </a:solidFill>
              </a:rPr>
              <a:t>":"http://www.songkick.com/metro-areas/26330-us-sf-bay-area?utm_source=PARTNER_ID&amp;utm_medium=partner",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":"SF Bay Area",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"country":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":"US"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"id":26330,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  "state": { "</a:t>
            </a:r>
            <a:r>
              <a:rPr lang="en-US" sz="700" i="1" dirty="0" err="1" smtClean="0">
                <a:solidFill>
                  <a:schemeClr val="tx1"/>
                </a:solidFill>
              </a:rPr>
              <a:t>displayName</a:t>
            </a:r>
            <a:r>
              <a:rPr lang="en-US" sz="700" i="1" dirty="0" smtClean="0">
                <a:solidFill>
                  <a:schemeClr val="tx1"/>
                </a:solidFill>
              </a:rPr>
              <a:t>":"CA"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  }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},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"status":"ok",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n-US" sz="700" i="1" dirty="0" smtClean="0">
                <a:solidFill>
                  <a:schemeClr val="tx1"/>
                </a:solidFill>
              </a:rPr>
              <a:t>    </a:t>
            </a:r>
            <a:r>
              <a:rPr lang="el-GR" sz="700" i="1" dirty="0" smtClean="0">
                <a:solidFill>
                  <a:schemeClr val="tx1"/>
                </a:solidFill>
              </a:rPr>
              <a:t>"popularity":0.012763</a:t>
            </a:r>
            <a:endParaRPr lang="el-GR" sz="700" dirty="0" smtClean="0">
              <a:solidFill>
                <a:schemeClr val="tx1"/>
              </a:solidFill>
            </a:endParaRPr>
          </a:p>
          <a:p>
            <a:r>
              <a:rPr lang="el-GR" sz="700" i="1" dirty="0" smtClean="0">
                <a:solidFill>
                  <a:schemeClr val="tx1"/>
                </a:solidFill>
              </a:rPr>
              <a:t>  }</a:t>
            </a:r>
            <a:endParaRPr lang="el-GR" sz="700" dirty="0" smtClean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504000" y="1332000"/>
            <a:ext cx="9072816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https://api.songkick.com/api/3.0/metro_areas/{</a:t>
            </a:r>
            <a:r>
              <a:rPr lang="en-US" sz="1200" b="1" dirty="0" smtClean="0">
                <a:solidFill>
                  <a:srgbClr val="FF0000"/>
                </a:solidFill>
              </a:rPr>
              <a:t>city_code</a:t>
            </a:r>
            <a:r>
              <a:rPr lang="en-US" sz="1200" b="1" dirty="0" smtClean="0">
                <a:solidFill>
                  <a:schemeClr val="tx1"/>
                </a:solidFill>
              </a:rPr>
              <a:t>}/calendar.json?apikey={</a:t>
            </a:r>
            <a:r>
              <a:rPr lang="en-US" sz="1200" b="1" dirty="0" smtClean="0">
                <a:solidFill>
                  <a:srgbClr val="FF0000"/>
                </a:solidFill>
              </a:rPr>
              <a:t>api_key</a:t>
            </a:r>
            <a:r>
              <a:rPr lang="en-US" sz="1200" b="1" dirty="0" smtClean="0">
                <a:solidFill>
                  <a:schemeClr val="tx1"/>
                </a:solidFill>
              </a:rPr>
              <a:t>}&amp;page=1&amp;per_page =20</a:t>
            </a:r>
            <a:endParaRPr lang="el-GR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Franklin Gothic Book"/>
        <a:ea typeface="Noto Sans CJK SC"/>
        <a:cs typeface="Noto Sans CJK SC"/>
      </a:majorFont>
      <a:minorFont>
        <a:latin typeface="Perpetua"/>
        <a:ea typeface="Noto Sans CJK SC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1228</Words>
  <Application>Microsoft Office PowerPoint</Application>
  <PresentationFormat>Προσαρμογή</PresentationFormat>
  <Paragraphs>299</Paragraphs>
  <Slides>13</Slides>
  <Notes>13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τμήματος   Μηχανικών Πληροφορικής και Ηλεκτρονικών Συστημάτων (ΜΠΗΣ)  Σχολή Μηχανικών  Διεθνές Πανεπιστήμιο της Ελλάδος (ΔιΠαΕ)</dc:title>
  <cp:lastModifiedBy>vasilis</cp:lastModifiedBy>
  <cp:revision>877</cp:revision>
  <cp:lastPrinted>1601-01-01T00:00:00Z</cp:lastPrinted>
  <dcterms:created xsi:type="dcterms:W3CDTF">2016-09-15T17:04:06Z</dcterms:created>
  <dcterms:modified xsi:type="dcterms:W3CDTF">2021-01-08T13:39:18Z</dcterms:modified>
</cp:coreProperties>
</file>