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96325" cy="30267275"/>
  <p:notesSz cx="7100888" cy="1023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4C"/>
    <a:srgbClr val="FF0000"/>
    <a:srgbClr val="4D4D4D"/>
    <a:srgbClr val="053B5D"/>
    <a:srgbClr val="626000"/>
    <a:srgbClr val="935211"/>
    <a:srgbClr val="82470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2" autoAdjust="0"/>
  </p:normalViewPr>
  <p:slideViewPr>
    <p:cSldViewPr>
      <p:cViewPr>
        <p:scale>
          <a:sx n="30" d="100"/>
          <a:sy n="30" d="100"/>
        </p:scale>
        <p:origin x="-1812" y="-72"/>
      </p:cViewPr>
      <p:guideLst>
        <p:guide orient="horz" pos="529"/>
        <p:guide orient="horz" pos="2825"/>
        <p:guide orient="horz" pos="4237"/>
        <p:guide orient="horz" pos="18404"/>
        <p:guide pos="240"/>
        <p:guide pos="3289"/>
        <p:guide pos="3550"/>
        <p:guide pos="6639"/>
        <p:guide pos="6859"/>
        <p:guide pos="9948"/>
        <p:guide pos="10189"/>
        <p:guide pos="132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016" cy="5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09" tIns="48704" rIns="97409" bIns="48704" numCol="1" anchor="t" anchorCtr="0" compatLnSpc="1">
            <a:prstTxWarp prst="textNoShape">
              <a:avLst/>
            </a:prstTxWarp>
          </a:bodyPr>
          <a:lstStyle>
            <a:lvl1pPr defTabSz="974210">
              <a:defRPr sz="13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73" y="0"/>
            <a:ext cx="3077015" cy="5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09" tIns="48704" rIns="97409" bIns="48704" numCol="1" anchor="t" anchorCtr="0" compatLnSpc="1">
            <a:prstTxWarp prst="textNoShape">
              <a:avLst/>
            </a:prstTxWarp>
          </a:bodyPr>
          <a:lstStyle>
            <a:lvl1pPr algn="r" defTabSz="974210">
              <a:defRPr sz="13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975"/>
            <a:ext cx="3077016" cy="5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09" tIns="48704" rIns="97409" bIns="48704" numCol="1" anchor="b" anchorCtr="0" compatLnSpc="1">
            <a:prstTxWarp prst="textNoShape">
              <a:avLst/>
            </a:prstTxWarp>
          </a:bodyPr>
          <a:lstStyle>
            <a:lvl1pPr defTabSz="974210">
              <a:defRPr sz="13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73" y="9719975"/>
            <a:ext cx="3077015" cy="5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09" tIns="48704" rIns="97409" bIns="48704" numCol="1" anchor="b" anchorCtr="0" compatLnSpc="1">
            <a:prstTxWarp prst="textNoShape">
              <a:avLst/>
            </a:prstTxWarp>
          </a:bodyPr>
          <a:lstStyle>
            <a:lvl1pPr algn="r" defTabSz="974210">
              <a:defRPr sz="1300">
                <a:latin typeface="Times New Roman" pitchFamily="18" charset="0"/>
              </a:defRPr>
            </a:lvl1pPr>
          </a:lstStyle>
          <a:p>
            <a:fld id="{A9EA75A3-3548-4186-ACB4-6DA0CC0C975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7594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016" cy="5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09" tIns="48704" rIns="97409" bIns="48704" numCol="1" anchor="t" anchorCtr="0" compatLnSpc="1">
            <a:prstTxWarp prst="textNoShape">
              <a:avLst/>
            </a:prstTxWarp>
          </a:bodyPr>
          <a:lstStyle>
            <a:lvl1pPr defTabSz="974210">
              <a:defRPr sz="13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57" y="0"/>
            <a:ext cx="3077016" cy="5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09" tIns="48704" rIns="97409" bIns="48704" numCol="1" anchor="t" anchorCtr="0" compatLnSpc="1">
            <a:prstTxWarp prst="textNoShape">
              <a:avLst/>
            </a:prstTxWarp>
          </a:bodyPr>
          <a:lstStyle>
            <a:lvl1pPr algn="r" defTabSz="974210">
              <a:defRPr sz="13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5513" y="766763"/>
            <a:ext cx="2709862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12" y="4859715"/>
            <a:ext cx="5680064" cy="46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09" tIns="48704" rIns="97409" bIns="48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341"/>
            <a:ext cx="3077016" cy="5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09" tIns="48704" rIns="97409" bIns="48704" numCol="1" anchor="b" anchorCtr="0" compatLnSpc="1">
            <a:prstTxWarp prst="textNoShape">
              <a:avLst/>
            </a:prstTxWarp>
          </a:bodyPr>
          <a:lstStyle>
            <a:lvl1pPr defTabSz="974210">
              <a:defRPr sz="13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57" y="9718341"/>
            <a:ext cx="3077016" cy="5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09" tIns="48704" rIns="97409" bIns="48704" numCol="1" anchor="b" anchorCtr="0" compatLnSpc="1">
            <a:prstTxWarp prst="textNoShape">
              <a:avLst/>
            </a:prstTxWarp>
          </a:bodyPr>
          <a:lstStyle>
            <a:lvl1pPr algn="r" defTabSz="974210">
              <a:defRPr sz="1300">
                <a:latin typeface="Times New Roman" pitchFamily="18" charset="0"/>
              </a:defRPr>
            </a:lvl1pPr>
          </a:lstStyle>
          <a:p>
            <a:fld id="{8884D69F-C06D-4E19-8EA9-503886EB66A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996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210" eaLnBrk="0" hangingPunct="0">
              <a:defRPr sz="500">
                <a:solidFill>
                  <a:schemeClr val="tx1"/>
                </a:solidFill>
                <a:latin typeface="Century Gothic" pitchFamily="34" charset="0"/>
              </a:defRPr>
            </a:lvl1pPr>
            <a:lvl2pPr marL="791512" indent="-304678" defTabSz="974210" eaLnBrk="0" hangingPunct="0">
              <a:defRPr sz="500">
                <a:solidFill>
                  <a:schemeClr val="tx1"/>
                </a:solidFill>
                <a:latin typeface="Century Gothic" pitchFamily="34" charset="0"/>
              </a:defRPr>
            </a:lvl2pPr>
            <a:lvl3pPr marL="1217627" indent="-243417" defTabSz="974210" eaLnBrk="0" hangingPunct="0">
              <a:defRPr sz="500">
                <a:solidFill>
                  <a:schemeClr val="tx1"/>
                </a:solidFill>
                <a:latin typeface="Century Gothic" pitchFamily="34" charset="0"/>
              </a:defRPr>
            </a:lvl3pPr>
            <a:lvl4pPr marL="1704461" indent="-243417" defTabSz="974210" eaLnBrk="0" hangingPunct="0">
              <a:defRPr sz="500">
                <a:solidFill>
                  <a:schemeClr val="tx1"/>
                </a:solidFill>
                <a:latin typeface="Century Gothic" pitchFamily="34" charset="0"/>
              </a:defRPr>
            </a:lvl4pPr>
            <a:lvl5pPr marL="2191837" indent="-243417" defTabSz="974210" eaLnBrk="0" hangingPunct="0">
              <a:defRPr sz="500">
                <a:solidFill>
                  <a:schemeClr val="tx1"/>
                </a:solidFill>
                <a:latin typeface="Century Gothic" pitchFamily="34" charset="0"/>
              </a:defRPr>
            </a:lvl5pPr>
            <a:lvl6pPr marL="2347971" indent="-243417" defTabSz="97421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entury Gothic" pitchFamily="34" charset="0"/>
              </a:defRPr>
            </a:lvl6pPr>
            <a:lvl7pPr marL="2504104" indent="-243417" defTabSz="97421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entury Gothic" pitchFamily="34" charset="0"/>
              </a:defRPr>
            </a:lvl7pPr>
            <a:lvl8pPr marL="2660238" indent="-243417" defTabSz="97421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entury Gothic" pitchFamily="34" charset="0"/>
              </a:defRPr>
            </a:lvl8pPr>
            <a:lvl9pPr marL="2816372" indent="-243417" defTabSz="97421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8AADE7FB-C2C8-42A3-B904-9823BC3FACC5}" type="slidenum">
              <a:rPr lang="ja-JP" altLang="en-US" sz="1300">
                <a:latin typeface="Times New Roman" pitchFamily="18" charset="0"/>
              </a:rPr>
              <a:pPr eaLnBrk="1" hangingPunct="1"/>
              <a:t>1</a:t>
            </a:fld>
            <a:endParaRPr lang="en-US" altLang="ja-JP" sz="130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4" y="6053457"/>
            <a:ext cx="18365179" cy="8505665"/>
          </a:xfrm>
        </p:spPr>
        <p:txBody>
          <a:bodyPr anchor="b">
            <a:noAutofit/>
          </a:bodyPr>
          <a:lstStyle>
            <a:lvl1pPr>
              <a:defRPr sz="17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4" y="15469941"/>
            <a:ext cx="14977428" cy="773497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6BE-308A-49F7-9347-161B2D2A3BD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cxnSp>
        <p:nvCxnSpPr>
          <p:cNvPr id="8" name="Straight Connector 7"/>
          <p:cNvCxnSpPr/>
          <p:nvPr/>
        </p:nvCxnSpPr>
        <p:spPr>
          <a:xfrm>
            <a:off x="1604724" y="14999116"/>
            <a:ext cx="18365179" cy="700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6BE-308A-49F7-9347-161B2D2A3BD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336" y="2690425"/>
            <a:ext cx="4814173" cy="2589533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816" y="2690425"/>
            <a:ext cx="14085914" cy="258953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6BE-308A-49F7-9347-161B2D2A3BD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6BE-308A-49F7-9347-161B2D2A3BD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10425397"/>
            <a:ext cx="18186876" cy="9710751"/>
          </a:xfrm>
        </p:spPr>
        <p:txBody>
          <a:bodyPr anchor="b">
            <a:normAutofit/>
          </a:bodyPr>
          <a:lstStyle>
            <a:lvl1pPr algn="l">
              <a:defRPr sz="155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20420324"/>
            <a:ext cx="18186876" cy="6620964"/>
          </a:xfrm>
        </p:spPr>
        <p:txBody>
          <a:bodyPr anchor="t">
            <a:normAutofit/>
          </a:bodyPr>
          <a:lstStyle>
            <a:lvl1pPr marL="0" indent="0">
              <a:buNone/>
              <a:defRPr sz="7700">
                <a:solidFill>
                  <a:schemeClr val="tx2"/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6BE-308A-49F7-9347-161B2D2A3BD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cxnSp>
        <p:nvCxnSpPr>
          <p:cNvPr id="7" name="Straight Connector 6"/>
          <p:cNvCxnSpPr/>
          <p:nvPr/>
        </p:nvCxnSpPr>
        <p:spPr>
          <a:xfrm>
            <a:off x="1711706" y="20299252"/>
            <a:ext cx="18365179" cy="700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16" y="7385215"/>
            <a:ext cx="9450044" cy="20823885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6465" y="7385215"/>
            <a:ext cx="9450044" cy="20823885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6BE-308A-49F7-9347-161B2D2A3BD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7398667"/>
            <a:ext cx="9200420" cy="282354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6500" b="0">
                <a:solidFill>
                  <a:schemeClr val="tx2"/>
                </a:solidFill>
              </a:defRPr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10761698"/>
            <a:ext cx="9200420" cy="1743871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26089" y="7398667"/>
            <a:ext cx="9200420" cy="282354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6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26089" y="10761698"/>
            <a:ext cx="9200420" cy="1743871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6BE-308A-49F7-9347-161B2D2A3BD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07327" y="17856763"/>
            <a:ext cx="20783529" cy="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6BE-308A-49F7-9347-161B2D2A3BD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6BE-308A-49F7-9347-161B2D2A3BD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3495786"/>
            <a:ext cx="5006740" cy="5569179"/>
          </a:xfrm>
        </p:spPr>
        <p:txBody>
          <a:bodyPr anchor="b">
            <a:noAutofit/>
          </a:bodyPr>
          <a:lstStyle>
            <a:lvl1pPr algn="l">
              <a:defRPr sz="7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806" y="3495786"/>
            <a:ext cx="13372703" cy="24617384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9" y="9403036"/>
            <a:ext cx="5006740" cy="18728880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6BE-308A-49F7-9347-161B2D2A3BD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5813503" y="15802620"/>
            <a:ext cx="24617384" cy="37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3497552"/>
            <a:ext cx="5013722" cy="5582631"/>
          </a:xfrm>
        </p:spPr>
        <p:txBody>
          <a:bodyPr anchor="b">
            <a:normAutofit/>
          </a:bodyPr>
          <a:lstStyle>
            <a:lvl1pPr algn="l">
              <a:defRPr sz="7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88949" y="3699338"/>
            <a:ext cx="13815863" cy="24275855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6" y="9416486"/>
            <a:ext cx="5006740" cy="18725354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6BE-308A-49F7-9347-161B2D2A3BD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74423"/>
            <a:ext cx="21396325" cy="1008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14" tIns="147607" rIns="295214" bIns="14760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2354121"/>
            <a:ext cx="19256693" cy="4371940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7062364"/>
            <a:ext cx="19256693" cy="21523396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1396325" cy="1614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14" tIns="147607" rIns="295214" bIns="14760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80713"/>
            <a:ext cx="6775503" cy="1452829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rgbClr val="FFFFFF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23622" y="80713"/>
            <a:ext cx="9628346" cy="1452829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rgbClr val="FFFFFF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830271" y="80713"/>
            <a:ext cx="2496238" cy="1452829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4500" b="1">
                <a:solidFill>
                  <a:srgbClr val="FFFFFF"/>
                </a:solidFill>
              </a:defRPr>
            </a:lvl1pPr>
          </a:lstStyle>
          <a:p>
            <a:fld id="{BE0686BE-308A-49F7-9347-161B2D2A3BD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52140" rtl="0" eaLnBrk="1" latinLnBrk="0" hangingPunct="1">
        <a:spcBef>
          <a:spcPct val="0"/>
        </a:spcBef>
        <a:buNone/>
        <a:defRPr sz="12900" kern="1200" spc="-323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90428" indent="-590428" algn="l" defTabSz="295214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indent="-590428" algn="l" defTabSz="295214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361712" indent="-590428" algn="l" defTabSz="295214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3247354" indent="-590428" algn="l" defTabSz="295214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3837783" indent="-442821" algn="l" defTabSz="295214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4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428211" indent="-590428" algn="l" defTabSz="295214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5018639" indent="-590428" algn="l" defTabSz="295214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5609067" indent="-590428" algn="l" defTabSz="295214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6199495" indent="-590428" algn="l" defTabSz="295214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411161" y="241846"/>
            <a:ext cx="20574000" cy="224259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561975"/>
            <a:r>
              <a:rPr lang="ja-JP" altLang="en-US" sz="7000" b="1" dirty="0">
                <a:latin typeface="+mj-lt"/>
              </a:rPr>
              <a:t>自由空</a:t>
            </a:r>
            <a:r>
              <a:rPr lang="ja-JP" altLang="en-US" sz="7000" b="1" dirty="0" smtClean="0">
                <a:latin typeface="+mj-lt"/>
              </a:rPr>
              <a:t>間光通信</a:t>
            </a:r>
            <a:r>
              <a:rPr lang="en-US" altLang="ja-JP" sz="7000" b="1" dirty="0" smtClean="0">
                <a:latin typeface="+mj-lt"/>
              </a:rPr>
              <a:t>&amp;</a:t>
            </a:r>
            <a:r>
              <a:rPr lang="ja-JP" altLang="en-US" sz="7000" b="1" dirty="0" smtClean="0">
                <a:latin typeface="+mj-lt"/>
              </a:rPr>
              <a:t>中継技術</a:t>
            </a:r>
            <a:endParaRPr kumimoji="0" lang="en-US" sz="7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indent="0" algn="ctr" defTabSz="561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Free-Space</a:t>
            </a:r>
            <a:r>
              <a:rPr kumimoji="0" lang="en-US" sz="5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Optical Communications</a:t>
            </a:r>
            <a:r>
              <a:rPr kumimoji="0" lang="ja-JP" altLang="en-US" sz="5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　</a:t>
            </a:r>
            <a:r>
              <a:rPr lang="en-US" sz="5200" dirty="0" smtClean="0">
                <a:latin typeface="+mj-lt"/>
                <a:cs typeface="Times New Roman" panose="02020603050405020304" pitchFamily="18" charset="0"/>
              </a:rPr>
              <a:t>&amp;</a:t>
            </a:r>
            <a:r>
              <a:rPr lang="ja-JP" altLang="en-US" sz="5200" dirty="0" smtClean="0">
                <a:latin typeface="+mj-lt"/>
                <a:cs typeface="Times New Roman" panose="02020603050405020304" pitchFamily="18" charset="0"/>
              </a:rPr>
              <a:t>　</a:t>
            </a:r>
            <a:r>
              <a:rPr kumimoji="0" lang="en-US" sz="5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Relaying Techniques</a:t>
            </a:r>
            <a:endParaRPr kumimoji="0" lang="en-US" sz="5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162" y="2789237"/>
            <a:ext cx="6232312" cy="1905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b="1" dirty="0"/>
              <a:t>自由空間光通信</a:t>
            </a:r>
            <a:endParaRPr lang="en-US" sz="4800" dirty="0" smtClean="0"/>
          </a:p>
          <a:p>
            <a:pPr algn="ctr"/>
            <a:r>
              <a:rPr lang="en-US" sz="4800" dirty="0" smtClean="0"/>
              <a:t>Free-Space Optical</a:t>
            </a:r>
            <a:endParaRPr lang="en-US" sz="4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6682" y="4935785"/>
            <a:ext cx="20574000" cy="6540252"/>
            <a:chOff x="766682" y="4935785"/>
            <a:chExt cx="20574000" cy="6540252"/>
          </a:xfrm>
        </p:grpSpPr>
        <p:sp>
          <p:nvSpPr>
            <p:cNvPr id="7" name="TextBox 6"/>
            <p:cNvSpPr txBox="1"/>
            <p:nvPr/>
          </p:nvSpPr>
          <p:spPr>
            <a:xfrm>
              <a:off x="766682" y="4935785"/>
              <a:ext cx="20574000" cy="6540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v"/>
              </a:pPr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Using light waves to transmit information through free-space medium (air, vacuum…)</a:t>
              </a:r>
            </a:p>
            <a:p>
              <a:pPr marL="685800" indent="-685800">
                <a:buFont typeface="Wingdings" panose="05000000000000000000" pitchFamily="2" charset="2"/>
                <a:buChar char="v"/>
              </a:pPr>
              <a:endParaRPr lang="en-US" sz="4400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  <a:p>
              <a:pPr marL="685800" indent="-685800">
                <a:buFont typeface="Wingdings" panose="05000000000000000000" pitchFamily="2" charset="2"/>
                <a:buChar char="v"/>
              </a:pPr>
              <a:r>
                <a:rPr lang="ja-JP" alt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応用</a:t>
              </a:r>
              <a:endParaRPr lang="en-US" sz="4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  <a:p>
              <a:pPr marL="1143000" lvl="1" indent="-6858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LAN-to-LAN connection</a:t>
              </a:r>
            </a:p>
            <a:p>
              <a:pPr marL="1143000" lvl="1" indent="-6858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Inter-satellite communication</a:t>
              </a:r>
            </a:p>
            <a:p>
              <a:pPr marL="1143000" lvl="1" indent="-6858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Last mile access</a:t>
              </a:r>
            </a:p>
            <a:p>
              <a:pPr marL="1028700" lvl="1" indent="-571500">
                <a:buFont typeface="Arial" panose="020B0604020202020204" pitchFamily="34" charset="0"/>
                <a:buChar char="•"/>
              </a:pPr>
              <a:endParaRPr lang="en-US" sz="4500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pic>
          <p:nvPicPr>
            <p:cNvPr id="1446" name="Picture 422" descr="C:\Users\Thanh Te\Desktop\FS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5273" y="5989637"/>
              <a:ext cx="9459888" cy="543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1" y="29035322"/>
            <a:ext cx="21365088" cy="11911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9784" y="29314040"/>
            <a:ext cx="18407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solidFill>
                  <a:schemeClr val="accent3"/>
                </a:solidFill>
                <a:latin typeface="+mj-lt"/>
              </a:rPr>
              <a:t>Pham Van </a:t>
            </a:r>
            <a:r>
              <a:rPr lang="en-US" sz="4500" dirty="0" err="1" smtClean="0">
                <a:solidFill>
                  <a:schemeClr val="accent3"/>
                </a:solidFill>
                <a:latin typeface="+mj-lt"/>
              </a:rPr>
              <a:t>Thanh</a:t>
            </a:r>
            <a:r>
              <a:rPr lang="en-US" sz="45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4500" dirty="0" smtClean="0">
                <a:solidFill>
                  <a:schemeClr val="accent3"/>
                </a:solidFill>
                <a:latin typeface="+mj-lt"/>
              </a:rPr>
              <a:t>–</a:t>
            </a:r>
            <a:r>
              <a:rPr lang="ja-JP" altLang="en-US" sz="4500" dirty="0" smtClean="0">
                <a:solidFill>
                  <a:schemeClr val="accent3"/>
                </a:solidFill>
                <a:latin typeface="+mj-lt"/>
              </a:rPr>
              <a:t>　</a:t>
            </a:r>
            <a:r>
              <a:rPr lang="ja-JP" altLang="en-US" sz="4800" dirty="0">
                <a:solidFill>
                  <a:schemeClr val="accent3"/>
                </a:solidFill>
              </a:rPr>
              <a:t>コンピュータ通信学講座</a:t>
            </a:r>
            <a:endParaRPr lang="en-US" sz="4500" dirty="0">
              <a:solidFill>
                <a:schemeClr val="accent3"/>
              </a:solidFill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0463215" y="18598597"/>
            <a:ext cx="0" cy="25316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449984" y="6341154"/>
            <a:ext cx="45817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rgbClr val="FFFF00"/>
                </a:solidFill>
              </a:rPr>
              <a:t>Information carrying</a:t>
            </a:r>
          </a:p>
          <a:p>
            <a:r>
              <a:rPr lang="en-US" sz="3500" b="1" dirty="0" smtClean="0">
                <a:solidFill>
                  <a:srgbClr val="FFFF00"/>
                </a:solidFill>
              </a:rPr>
              <a:t>Laser Beam</a:t>
            </a:r>
            <a:endParaRPr lang="en-US" sz="3500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008681" y="7510705"/>
            <a:ext cx="1513588" cy="727156"/>
          </a:xfrm>
          <a:prstGeom prst="straightConnector1">
            <a:avLst/>
          </a:prstGeom>
          <a:ln w="57150">
            <a:solidFill>
              <a:srgbClr val="FEFA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413017" y="9407966"/>
            <a:ext cx="25106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rgbClr val="FFFF00"/>
                </a:solidFill>
              </a:rPr>
              <a:t>Transmitter</a:t>
            </a:r>
            <a:endParaRPr lang="en-US" sz="3500" b="1" dirty="0">
              <a:solidFill>
                <a:srgbClr val="FFFF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2883203" y="6676011"/>
            <a:ext cx="2209187" cy="834694"/>
          </a:xfrm>
          <a:prstGeom prst="straightConnector1">
            <a:avLst/>
          </a:prstGeom>
          <a:ln w="57150">
            <a:solidFill>
              <a:srgbClr val="FEFA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652428" y="6045069"/>
            <a:ext cx="20954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rgbClr val="FFFF00"/>
                </a:solidFill>
              </a:rPr>
              <a:t>Receiver</a:t>
            </a:r>
            <a:endParaRPr lang="en-US" sz="3500" b="1" dirty="0">
              <a:solidFill>
                <a:srgbClr val="FFFF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5156195" y="9723437"/>
            <a:ext cx="2309850" cy="315471"/>
          </a:xfrm>
          <a:prstGeom prst="straightConnector1">
            <a:avLst/>
          </a:prstGeom>
          <a:ln w="57150">
            <a:solidFill>
              <a:srgbClr val="FEFA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11161" y="11323637"/>
            <a:ext cx="20574000" cy="4602842"/>
            <a:chOff x="411161" y="11323637"/>
            <a:chExt cx="20574000" cy="4602842"/>
          </a:xfrm>
        </p:grpSpPr>
        <p:sp>
          <p:nvSpPr>
            <p:cNvPr id="24" name="Rounded Rectangle 23"/>
            <p:cNvSpPr/>
            <p:nvPr/>
          </p:nvSpPr>
          <p:spPr>
            <a:xfrm>
              <a:off x="411161" y="12263006"/>
              <a:ext cx="20574000" cy="3663473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0" name="Group 479"/>
            <p:cNvGrpSpPr/>
            <p:nvPr/>
          </p:nvGrpSpPr>
          <p:grpSpPr>
            <a:xfrm>
              <a:off x="470614" y="11323637"/>
              <a:ext cx="19985202" cy="4529572"/>
              <a:chOff x="617583" y="11414491"/>
              <a:chExt cx="19985202" cy="45295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7583" y="11414491"/>
                <a:ext cx="392518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indent="-685800">
                  <a:buFont typeface="Wingdings" panose="05000000000000000000" pitchFamily="2" charset="2"/>
                  <a:buChar char="v"/>
                </a:pPr>
                <a:r>
                  <a:rPr lang="ja-JP" altLang="en-US" sz="4500" b="1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問題</a:t>
                </a:r>
                <a:endParaRPr lang="en-US" sz="4500" b="1" dirty="0">
                  <a:solidFill>
                    <a:schemeClr val="accent5">
                      <a:lumMod val="7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866869" y="12655392"/>
                <a:ext cx="19735916" cy="3288671"/>
                <a:chOff x="866869" y="12655392"/>
                <a:chExt cx="19735916" cy="3288671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0850762" y="12655392"/>
                  <a:ext cx="9752023" cy="3136640"/>
                  <a:chOff x="7558838" y="14422498"/>
                  <a:chExt cx="13566929" cy="421450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7558838" y="14422498"/>
                    <a:ext cx="13566929" cy="3915608"/>
                    <a:chOff x="2726281" y="15886520"/>
                    <a:chExt cx="17641129" cy="3500746"/>
                  </a:xfrm>
                </p:grpSpPr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2726281" y="15886520"/>
                      <a:ext cx="17641129" cy="3500746"/>
                      <a:chOff x="2726281" y="15886520"/>
                      <a:chExt cx="17641129" cy="3500746"/>
                    </a:xfrm>
                  </p:grpSpPr>
                  <p:pic>
                    <p:nvPicPr>
                      <p:cNvPr id="37" name="Picture 427" descr="C:\Users\Thanh Te\Desktop\Building_1.jp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9916" y="16153744"/>
                        <a:ext cx="3867494" cy="29236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8" name="Picture 426" descr="C:\Users\Thanh Te\Desktop\Building_1.jp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281" y="16153803"/>
                        <a:ext cx="4124617" cy="3006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39" name="Picture 428" descr="C:\Users\Thanh Te\Desktop\Mountain.jp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5012" y="15886520"/>
                        <a:ext cx="4470373" cy="35007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36" name="Rounded Rectangle 35"/>
                    <p:cNvSpPr/>
                    <p:nvPr/>
                  </p:nvSpPr>
                  <p:spPr>
                    <a:xfrm>
                      <a:off x="5797069" y="17068088"/>
                      <a:ext cx="5332133" cy="54921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9535892" y="17768569"/>
                    <a:ext cx="10854263" cy="868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600" b="1" dirty="0" smtClean="0">
                        <a:solidFill>
                          <a:srgbClr val="C00000"/>
                        </a:solidFill>
                        <a:latin typeface="+mj-lt"/>
                      </a:rPr>
                      <a:t>Direct transmission is unavailable!</a:t>
                    </a:r>
                    <a:endParaRPr lang="en-US" sz="3600" b="1" dirty="0">
                      <a:solidFill>
                        <a:srgbClr val="C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866869" y="13063139"/>
                  <a:ext cx="9654320" cy="2880924"/>
                  <a:chOff x="866869" y="13063139"/>
                  <a:chExt cx="9654320" cy="2880924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10521189" y="13126627"/>
                    <a:ext cx="0" cy="2306827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66869" y="13063139"/>
                    <a:ext cx="9434749" cy="2880924"/>
                    <a:chOff x="866869" y="13063139"/>
                    <a:chExt cx="9434749" cy="2880924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866869" y="13063139"/>
                      <a:ext cx="9434749" cy="2523092"/>
                      <a:chOff x="3300221" y="16153744"/>
                      <a:chExt cx="17067189" cy="3030932"/>
                    </a:xfrm>
                  </p:grpSpPr>
                  <p:pic>
                    <p:nvPicPr>
                      <p:cNvPr id="67" name="Picture 427" descr="C:\Users\Thanh Te\Desktop\Building_1.jp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9916" y="16153744"/>
                        <a:ext cx="3867494" cy="29236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8" name="Picture 426" descr="C:\Users\Thanh Te\Desktop\Building_1.jp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221" y="16177957"/>
                        <a:ext cx="4124617" cy="3006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2645761" y="14743734"/>
                      <a:ext cx="61940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</a:rPr>
                        <a:t>                </a:t>
                      </a:r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Too far</a:t>
                      </a:r>
                    </a:p>
                    <a:p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Weaken transmitted signal</a:t>
                      </a:r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</a:rPr>
                        <a:t>!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Trebuchet MS" panose="020B0603020202020204" pitchFamily="34" charset="0"/>
                      </a:endParaRPr>
                    </a:p>
                  </p:txBody>
                </p: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>
                      <a:off x="2580176" y="14676437"/>
                      <a:ext cx="6031427" cy="0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490" name="TextBox 489"/>
          <p:cNvSpPr txBox="1"/>
          <p:nvPr/>
        </p:nvSpPr>
        <p:spPr>
          <a:xfrm>
            <a:off x="5503429" y="21839237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6677701" y="12389937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0070C0"/>
                </a:solidFill>
                <a:latin typeface="+mj-lt"/>
              </a:rPr>
              <a:t>障害物</a:t>
            </a:r>
            <a:endParaRPr lang="en-US" sz="36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93" name="Straight Arrow Connector 492"/>
          <p:cNvCxnSpPr/>
          <p:nvPr/>
        </p:nvCxnSpPr>
        <p:spPr>
          <a:xfrm flipH="1">
            <a:off x="16253443" y="13015396"/>
            <a:ext cx="963469" cy="41392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11162" y="16227365"/>
            <a:ext cx="20573999" cy="6145272"/>
            <a:chOff x="411162" y="16227365"/>
            <a:chExt cx="20573999" cy="6145272"/>
          </a:xfrm>
        </p:grpSpPr>
        <p:grpSp>
          <p:nvGrpSpPr>
            <p:cNvPr id="16" name="Group 15"/>
            <p:cNvGrpSpPr/>
            <p:nvPr/>
          </p:nvGrpSpPr>
          <p:grpSpPr>
            <a:xfrm>
              <a:off x="411162" y="16379765"/>
              <a:ext cx="20573999" cy="5992872"/>
              <a:chOff x="411162" y="16379765"/>
              <a:chExt cx="20573999" cy="599287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11162" y="16379765"/>
                <a:ext cx="20573999" cy="5992872"/>
                <a:chOff x="411162" y="16062369"/>
                <a:chExt cx="20573999" cy="5992872"/>
              </a:xfrm>
            </p:grpSpPr>
            <p:sp>
              <p:nvSpPr>
                <p:cNvPr id="487" name="Rounded Rectangle 486"/>
                <p:cNvSpPr/>
                <p:nvPr/>
              </p:nvSpPr>
              <p:spPr>
                <a:xfrm>
                  <a:off x="411162" y="16062369"/>
                  <a:ext cx="6232312" cy="173826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4800" b="1" dirty="0" smtClean="0"/>
                    <a:t>中継技術</a:t>
                  </a:r>
                  <a:endParaRPr lang="en-US" sz="4800" b="1" dirty="0" smtClean="0"/>
                </a:p>
                <a:p>
                  <a:pPr algn="ctr"/>
                  <a:r>
                    <a:rPr lang="en-US" sz="4800" dirty="0" smtClean="0"/>
                    <a:t>Relaying Techniques</a:t>
                  </a:r>
                  <a:endParaRPr lang="en-US" sz="4800" dirty="0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627417" y="16546736"/>
                  <a:ext cx="20357744" cy="5508505"/>
                  <a:chOff x="627417" y="16546736"/>
                  <a:chExt cx="20357744" cy="5508505"/>
                </a:xfrm>
              </p:grpSpPr>
              <p:grpSp>
                <p:nvGrpSpPr>
                  <p:cNvPr id="501" name="Group 500"/>
                  <p:cNvGrpSpPr/>
                  <p:nvPr/>
                </p:nvGrpSpPr>
                <p:grpSpPr>
                  <a:xfrm>
                    <a:off x="627417" y="18510463"/>
                    <a:ext cx="9752023" cy="3544778"/>
                    <a:chOff x="627417" y="18733039"/>
                    <a:chExt cx="9752023" cy="3544778"/>
                  </a:xfrm>
                </p:grpSpPr>
                <p:grpSp>
                  <p:nvGrpSpPr>
                    <p:cNvPr id="489" name="Group 488"/>
                    <p:cNvGrpSpPr/>
                    <p:nvPr/>
                  </p:nvGrpSpPr>
                  <p:grpSpPr>
                    <a:xfrm>
                      <a:off x="627417" y="18733039"/>
                      <a:ext cx="9752023" cy="2655385"/>
                      <a:chOff x="627417" y="18733039"/>
                      <a:chExt cx="9752023" cy="2655385"/>
                    </a:xfrm>
                  </p:grpSpPr>
                  <p:grpSp>
                    <p:nvGrpSpPr>
                      <p:cNvPr id="27" name="Group 26"/>
                      <p:cNvGrpSpPr/>
                      <p:nvPr/>
                    </p:nvGrpSpPr>
                    <p:grpSpPr>
                      <a:xfrm>
                        <a:off x="627417" y="18733039"/>
                        <a:ext cx="9752023" cy="2655385"/>
                        <a:chOff x="413977" y="22054226"/>
                        <a:chExt cx="9752023" cy="2655385"/>
                      </a:xfrm>
                    </p:grpSpPr>
                    <p:grpSp>
                      <p:nvGrpSpPr>
                        <p:cNvPr id="77" name="Group 76"/>
                        <p:cNvGrpSpPr/>
                        <p:nvPr/>
                      </p:nvGrpSpPr>
                      <p:grpSpPr>
                        <a:xfrm>
                          <a:off x="413977" y="22054226"/>
                          <a:ext cx="9752023" cy="2502985"/>
                          <a:chOff x="2726281" y="16153744"/>
                          <a:chExt cx="17641129" cy="3006778"/>
                        </a:xfrm>
                      </p:grpSpPr>
                      <p:pic>
                        <p:nvPicPr>
                          <p:cNvPr id="78" name="Picture 427" descr="C:\Users\Thanh Te\Desktop\Building_1.jpg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99916" y="16153744"/>
                            <a:ext cx="3867494" cy="29236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79" name="Picture 426" descr="C:\Users\Thanh Te\Desktop\Building_1.jpg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6281" y="16153803"/>
                            <a:ext cx="4124617" cy="30067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80" name="Picture 426" descr="C:\Users\Thanh Te\Desktop\Building_1.jpg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944" y="22206675"/>
                          <a:ext cx="2280090" cy="25029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sp>
                      <p:nvSpPr>
                        <p:cNvPr id="83" name="Rounded Rectangle 82"/>
                        <p:cNvSpPr/>
                        <p:nvPr/>
                      </p:nvSpPr>
                      <p:spPr>
                        <a:xfrm>
                          <a:off x="5745162" y="22903827"/>
                          <a:ext cx="2646227" cy="45719"/>
                        </a:xfrm>
                        <a:prstGeom prst="roundRect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73" name="Rounded Rectangle 72"/>
                      <p:cNvSpPr/>
                      <p:nvPr/>
                    </p:nvSpPr>
                    <p:spPr>
                      <a:xfrm>
                        <a:off x="2016363" y="19582639"/>
                        <a:ext cx="2646227" cy="45719"/>
                      </a:xfrm>
                      <a:prstGeom prst="round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91" name="TextBox 490"/>
                    <p:cNvSpPr txBox="1"/>
                    <p:nvPr/>
                  </p:nvSpPr>
                  <p:spPr>
                    <a:xfrm>
                      <a:off x="2419091" y="21077488"/>
                      <a:ext cx="6211957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Divide communication path</a:t>
                      </a:r>
                    </a:p>
                    <a:p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   into several shorter hops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495" name="Group 494"/>
                  <p:cNvGrpSpPr/>
                  <p:nvPr/>
                </p:nvGrpSpPr>
                <p:grpSpPr>
                  <a:xfrm>
                    <a:off x="11027037" y="16546736"/>
                    <a:ext cx="9958124" cy="5113045"/>
                    <a:chOff x="11027036" y="16374592"/>
                    <a:chExt cx="9958124" cy="5541968"/>
                  </a:xfrm>
                </p:grpSpPr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11027036" y="16374592"/>
                      <a:ext cx="9958124" cy="5219481"/>
                      <a:chOff x="4068786" y="17020629"/>
                      <a:chExt cx="17084380" cy="7294405"/>
                    </a:xfrm>
                  </p:grpSpPr>
                  <p:pic>
                    <p:nvPicPr>
                      <p:cNvPr id="499" name="Picture 426" descr="C:\Users\Thanh Te\Desktop\Building_1.jp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2377" y="17020629"/>
                        <a:ext cx="3985897" cy="3985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4068786" y="18587610"/>
                        <a:ext cx="17084380" cy="5727424"/>
                        <a:chOff x="4068786" y="18587610"/>
                        <a:chExt cx="17084380" cy="5727424"/>
                      </a:xfrm>
                    </p:grpSpPr>
                    <p:grpSp>
                      <p:nvGrpSpPr>
                        <p:cNvPr id="29" name="Group 28"/>
                        <p:cNvGrpSpPr/>
                        <p:nvPr/>
                      </p:nvGrpSpPr>
                      <p:grpSpPr>
                        <a:xfrm>
                          <a:off x="4068786" y="18587610"/>
                          <a:ext cx="17084380" cy="5727424"/>
                          <a:chOff x="4068786" y="18587610"/>
                          <a:chExt cx="17084380" cy="5727424"/>
                        </a:xfrm>
                      </p:grpSpPr>
                      <p:grpSp>
                        <p:nvGrpSpPr>
                          <p:cNvPr id="494" name="Group 493"/>
                          <p:cNvGrpSpPr/>
                          <p:nvPr/>
                        </p:nvGrpSpPr>
                        <p:grpSpPr>
                          <a:xfrm>
                            <a:off x="4068786" y="19980868"/>
                            <a:ext cx="17084380" cy="4334166"/>
                            <a:chOff x="3078162" y="15441173"/>
                            <a:chExt cx="17084380" cy="4334166"/>
                          </a:xfrm>
                        </p:grpSpPr>
                        <p:pic>
                          <p:nvPicPr>
                            <p:cNvPr id="496" name="Picture 427" descr="C:\Users\Thanh Te\Desktop\Building_1.jpg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398655" y="15589058"/>
                              <a:ext cx="3763887" cy="37638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  <p:pic>
                          <p:nvPicPr>
                            <p:cNvPr id="497" name="Picture 426" descr="C:\Users\Thanh Te\Desktop\Building_1.jpg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78162" y="15441173"/>
                              <a:ext cx="3911773" cy="391177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  <p:pic>
                          <p:nvPicPr>
                            <p:cNvPr id="498" name="Picture 428" descr="C:\Users\Thanh Te\Desktop\Mountain.jpg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51251" y="15489544"/>
                              <a:ext cx="4680585" cy="428579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grpSp>
                      <p:cxnSp>
                        <p:nvCxnSpPr>
                          <p:cNvPr id="22" name="Straight Connector 21"/>
                          <p:cNvCxnSpPr/>
                          <p:nvPr/>
                        </p:nvCxnSpPr>
                        <p:spPr>
                          <a:xfrm flipV="1">
                            <a:off x="6846083" y="18587610"/>
                            <a:ext cx="4517007" cy="2489627"/>
                          </a:xfrm>
                          <a:prstGeom prst="line">
                            <a:avLst/>
                          </a:prstGeom>
                          <a:ln w="762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506" name="Straight Connector 505"/>
                        <p:cNvCxnSpPr/>
                        <p:nvPr/>
                      </p:nvCxnSpPr>
                      <p:spPr>
                        <a:xfrm>
                          <a:off x="13701535" y="18587610"/>
                          <a:ext cx="4655839" cy="2864301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14314366" y="21216010"/>
                      <a:ext cx="4271234" cy="700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Avoid the obstacle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p:txBody>
                </p:sp>
              </p:grpSp>
            </p:grpSp>
          </p:grpSp>
          <p:grpSp>
            <p:nvGrpSpPr>
              <p:cNvPr id="507" name="Group 506"/>
              <p:cNvGrpSpPr/>
              <p:nvPr/>
            </p:nvGrpSpPr>
            <p:grpSpPr>
              <a:xfrm>
                <a:off x="6025612" y="17952266"/>
                <a:ext cx="3322910" cy="1395460"/>
                <a:chOff x="6014480" y="17731674"/>
                <a:chExt cx="3322910" cy="1395460"/>
              </a:xfrm>
            </p:grpSpPr>
            <p:sp>
              <p:nvSpPr>
                <p:cNvPr id="504" name="TextBox 503"/>
                <p:cNvSpPr txBox="1"/>
                <p:nvPr/>
              </p:nvSpPr>
              <p:spPr>
                <a:xfrm>
                  <a:off x="7123322" y="17731674"/>
                  <a:ext cx="221406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3600" b="1" dirty="0" smtClean="0">
                      <a:solidFill>
                        <a:srgbClr val="0070C0"/>
                      </a:solidFill>
                      <a:latin typeface="+mj-lt"/>
                    </a:rPr>
                    <a:t>中継ノード</a:t>
                  </a:r>
                  <a:endParaRPr lang="en-US" sz="3600" b="1" dirty="0">
                    <a:solidFill>
                      <a:srgbClr val="0070C0"/>
                    </a:solidFill>
                    <a:latin typeface="+mj-lt"/>
                  </a:endParaRPr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 flipH="1">
                  <a:off x="6014480" y="18342045"/>
                  <a:ext cx="1395950" cy="785089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Group 90"/>
            <p:cNvGrpSpPr/>
            <p:nvPr/>
          </p:nvGrpSpPr>
          <p:grpSpPr>
            <a:xfrm>
              <a:off x="16677701" y="16227365"/>
              <a:ext cx="2936696" cy="1031973"/>
              <a:chOff x="5720634" y="17539244"/>
              <a:chExt cx="2936696" cy="1031973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443262" y="17539244"/>
                <a:ext cx="2214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600" b="1" dirty="0" smtClean="0">
                    <a:solidFill>
                      <a:srgbClr val="0070C0"/>
                    </a:solidFill>
                    <a:latin typeface="+mj-lt"/>
                  </a:rPr>
                  <a:t>中継ノード</a:t>
                </a:r>
                <a:endParaRPr lang="en-US" sz="3600" b="1" dirty="0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H="1">
                <a:off x="5720634" y="18185575"/>
                <a:ext cx="1622785" cy="385642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627417" y="22521989"/>
            <a:ext cx="20185611" cy="6324809"/>
            <a:chOff x="627417" y="22333356"/>
            <a:chExt cx="20185611" cy="6324809"/>
          </a:xfrm>
        </p:grpSpPr>
        <p:sp>
          <p:nvSpPr>
            <p:cNvPr id="86" name="TextBox 85"/>
            <p:cNvSpPr txBox="1"/>
            <p:nvPr/>
          </p:nvSpPr>
          <p:spPr>
            <a:xfrm>
              <a:off x="627417" y="22333356"/>
              <a:ext cx="9710730" cy="5170646"/>
            </a:xfrm>
            <a:prstGeom prst="rect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v"/>
              </a:pPr>
              <a:r>
                <a:rPr lang="ja-JP" altLang="en-US" sz="4500" b="1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中継戦略</a:t>
              </a:r>
              <a:r>
                <a:rPr lang="en-US" sz="45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: </a:t>
              </a:r>
              <a:r>
                <a:rPr lang="ja-JP" altLang="en-US" sz="45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中継ノードで光信号の</a:t>
              </a:r>
              <a:r>
                <a:rPr lang="ja-JP" altLang="en-US" sz="4500" dirty="0">
                  <a:solidFill>
                    <a:schemeClr val="accent5">
                      <a:lumMod val="75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プロ</a:t>
              </a:r>
              <a:r>
                <a:rPr lang="ja-JP" altLang="en-US" sz="45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セス方法です。</a:t>
              </a:r>
              <a:endParaRPr lang="en-US" sz="45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  <a:p>
              <a:pPr marL="1143000" lvl="1" indent="-685800">
                <a:buFont typeface="Wingdings" panose="05000000000000000000" pitchFamily="2" charset="2"/>
                <a:buChar char="Ø"/>
              </a:pPr>
              <a:r>
                <a:rPr lang="en-US" sz="40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The signal is decoded before retransmitted to next node: Decode-and-forward (DF)</a:t>
              </a:r>
            </a:p>
            <a:p>
              <a:pPr marL="1143000" lvl="1" indent="-685800">
                <a:buFont typeface="Wingdings" panose="05000000000000000000" pitchFamily="2" charset="2"/>
                <a:buChar char="Ø"/>
              </a:pPr>
              <a:r>
                <a:rPr lang="en-US" sz="40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The signal is just amplified before retransmitted to next node:  Amplify-and-Forward (AF)  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597288" y="22333357"/>
              <a:ext cx="10215740" cy="6324808"/>
            </a:xfrm>
            <a:prstGeom prst="rect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v"/>
              </a:pPr>
              <a:r>
                <a:rPr lang="ja-JP" altLang="en-US" sz="4500" b="1" dirty="0">
                  <a:solidFill>
                    <a:schemeClr val="accent5">
                      <a:lumMod val="75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中</a:t>
              </a:r>
              <a:r>
                <a:rPr lang="ja-JP" altLang="en-US" sz="4500" b="1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継配置</a:t>
              </a:r>
              <a:endParaRPr lang="en-US" sz="45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  <a:p>
              <a:pPr marL="1143000" lvl="1" indent="-685800">
                <a:buFont typeface="Wingdings" panose="05000000000000000000" pitchFamily="2" charset="2"/>
                <a:buChar char="Ø"/>
              </a:pPr>
              <a:r>
                <a:rPr lang="en-US" sz="40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Serial relaying</a:t>
              </a:r>
            </a:p>
            <a:p>
              <a:pPr marL="685800" indent="-685800">
                <a:buFont typeface="Wingdings" panose="05000000000000000000" pitchFamily="2" charset="2"/>
                <a:buChar char="v"/>
              </a:pPr>
              <a:endParaRPr lang="en-US" sz="4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  <a:p>
              <a:endParaRPr lang="en-US" sz="4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  <a:p>
              <a:pPr marL="1143000" lvl="1" indent="-685800">
                <a:buFont typeface="Wingdings" panose="05000000000000000000" pitchFamily="2" charset="2"/>
                <a:buChar char="Ø"/>
              </a:pPr>
              <a:r>
                <a:rPr lang="en-US" sz="40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Parallel relaying</a:t>
              </a:r>
            </a:p>
            <a:p>
              <a:pPr marL="1143000" lvl="1" indent="-685800">
                <a:buFont typeface="Wingdings" panose="05000000000000000000" pitchFamily="2" charset="2"/>
                <a:buChar char="Ø"/>
              </a:pPr>
              <a:endParaRPr lang="en-US" sz="40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  <a:p>
              <a:pPr marL="685800" indent="-685800">
                <a:buFont typeface="Wingdings" panose="05000000000000000000" pitchFamily="2" charset="2"/>
                <a:buChar char="v"/>
              </a:pPr>
              <a:endParaRPr lang="en-US" sz="4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  <a:p>
              <a:pPr marL="685800" indent="-685800">
                <a:buFont typeface="Wingdings" panose="05000000000000000000" pitchFamily="2" charset="2"/>
                <a:buChar char="v"/>
              </a:pPr>
              <a:endParaRPr lang="en-US" sz="40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  <a:p>
              <a:pPr marL="685800" indent="-685800">
                <a:buFont typeface="Wingdings" panose="05000000000000000000" pitchFamily="2" charset="2"/>
                <a:buChar char="v"/>
              </a:pPr>
              <a:endParaRPr lang="en-US" sz="4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  <a:p>
              <a:pPr marL="685800" indent="-685800">
                <a:buFont typeface="Wingdings" panose="05000000000000000000" pitchFamily="2" charset="2"/>
                <a:buChar char="v"/>
              </a:pPr>
              <a:endParaRPr lang="en-US" sz="40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4285982" y="24009874"/>
            <a:ext cx="6309835" cy="801163"/>
            <a:chOff x="4499992" y="1863405"/>
            <a:chExt cx="4032448" cy="576064"/>
          </a:xfrm>
        </p:grpSpPr>
        <p:sp>
          <p:nvSpPr>
            <p:cNvPr id="97" name="Oval 96"/>
            <p:cNvSpPr/>
            <p:nvPr/>
          </p:nvSpPr>
          <p:spPr>
            <a:xfrm>
              <a:off x="4499992" y="1863405"/>
              <a:ext cx="576064" cy="57606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S</a:t>
              </a:r>
              <a:endParaRPr lang="en-US" sz="48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7019389" y="1863405"/>
              <a:ext cx="576064" cy="57606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N</a:t>
              </a:r>
              <a:endParaRPr lang="en-US" sz="40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5382700" y="1863405"/>
              <a:ext cx="576064" cy="57606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  <a:endParaRPr lang="en-US" sz="4000" dirty="0" smtClean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7956376" y="1863405"/>
              <a:ext cx="576064" cy="57606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D</a:t>
              </a:r>
              <a:endParaRPr lang="en-US" sz="4400" dirty="0"/>
            </a:p>
          </p:txBody>
        </p:sp>
        <p:cxnSp>
          <p:nvCxnSpPr>
            <p:cNvPr id="101" name="Straight Arrow Connector 100"/>
            <p:cNvCxnSpPr>
              <a:stCxn id="97" idx="6"/>
              <a:endCxn id="99" idx="2"/>
            </p:cNvCxnSpPr>
            <p:nvPr/>
          </p:nvCxnSpPr>
          <p:spPr>
            <a:xfrm>
              <a:off x="5076056" y="2151437"/>
              <a:ext cx="3066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9" idx="6"/>
              <a:endCxn id="103" idx="1"/>
            </p:cNvCxnSpPr>
            <p:nvPr/>
          </p:nvCxnSpPr>
          <p:spPr>
            <a:xfrm>
              <a:off x="5958764" y="2151437"/>
              <a:ext cx="3414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6300192" y="196677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US" sz="4400" dirty="0"/>
            </a:p>
          </p:txBody>
        </p:sp>
        <p:cxnSp>
          <p:nvCxnSpPr>
            <p:cNvPr id="104" name="Straight Arrow Connector 103"/>
            <p:cNvCxnSpPr>
              <a:endCxn id="98" idx="2"/>
            </p:cNvCxnSpPr>
            <p:nvPr/>
          </p:nvCxnSpPr>
          <p:spPr>
            <a:xfrm>
              <a:off x="6680011" y="2151437"/>
              <a:ext cx="3393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8" idx="6"/>
              <a:endCxn id="100" idx="2"/>
            </p:cNvCxnSpPr>
            <p:nvPr/>
          </p:nvCxnSpPr>
          <p:spPr>
            <a:xfrm>
              <a:off x="7595453" y="2151437"/>
              <a:ext cx="3609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14254636" y="25485134"/>
            <a:ext cx="6341181" cy="3212103"/>
            <a:chOff x="4486752" y="3820474"/>
            <a:chExt cx="4032448" cy="2200814"/>
          </a:xfrm>
        </p:grpSpPr>
        <p:sp>
          <p:nvSpPr>
            <p:cNvPr id="107" name="Oval 106"/>
            <p:cNvSpPr/>
            <p:nvPr/>
          </p:nvSpPr>
          <p:spPr>
            <a:xfrm>
              <a:off x="4486752" y="4487625"/>
              <a:ext cx="576064" cy="57606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S</a:t>
              </a:r>
              <a:endParaRPr lang="en-US" sz="40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5797640" y="3820474"/>
              <a:ext cx="576064" cy="57606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6085672" y="4509120"/>
              <a:ext cx="576064" cy="57606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10" name="Oval 109"/>
            <p:cNvSpPr/>
            <p:nvPr/>
          </p:nvSpPr>
          <p:spPr>
            <a:xfrm>
              <a:off x="5757822" y="5445224"/>
              <a:ext cx="576064" cy="57606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N</a:t>
              </a:r>
              <a:endParaRPr lang="en-US" sz="40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7943136" y="4498372"/>
              <a:ext cx="576064" cy="57606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D</a:t>
              </a:r>
            </a:p>
          </p:txBody>
        </p:sp>
        <p:cxnSp>
          <p:nvCxnSpPr>
            <p:cNvPr id="112" name="Straight Arrow Connector 111"/>
            <p:cNvCxnSpPr>
              <a:stCxn id="107" idx="7"/>
              <a:endCxn id="108" idx="2"/>
            </p:cNvCxnSpPr>
            <p:nvPr/>
          </p:nvCxnSpPr>
          <p:spPr>
            <a:xfrm flipV="1">
              <a:off x="4978453" y="4108506"/>
              <a:ext cx="819187" cy="4634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7" idx="6"/>
              <a:endCxn id="109" idx="2"/>
            </p:cNvCxnSpPr>
            <p:nvPr/>
          </p:nvCxnSpPr>
          <p:spPr>
            <a:xfrm>
              <a:off x="5062816" y="4775657"/>
              <a:ext cx="1022856" cy="21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9" idx="6"/>
              <a:endCxn id="111" idx="2"/>
            </p:cNvCxnSpPr>
            <p:nvPr/>
          </p:nvCxnSpPr>
          <p:spPr>
            <a:xfrm flipV="1">
              <a:off x="6661736" y="4786404"/>
              <a:ext cx="1281400" cy="10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8" idx="6"/>
              <a:endCxn id="111" idx="1"/>
            </p:cNvCxnSpPr>
            <p:nvPr/>
          </p:nvCxnSpPr>
          <p:spPr>
            <a:xfrm>
              <a:off x="6373704" y="4108506"/>
              <a:ext cx="1653795" cy="4742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07" idx="5"/>
              <a:endCxn id="110" idx="1"/>
            </p:cNvCxnSpPr>
            <p:nvPr/>
          </p:nvCxnSpPr>
          <p:spPr>
            <a:xfrm>
              <a:off x="4978453" y="4979326"/>
              <a:ext cx="863732" cy="5502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0" idx="6"/>
              <a:endCxn id="111" idx="3"/>
            </p:cNvCxnSpPr>
            <p:nvPr/>
          </p:nvCxnSpPr>
          <p:spPr>
            <a:xfrm flipV="1">
              <a:off x="6333886" y="4990073"/>
              <a:ext cx="1693613" cy="7431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016268" y="5112469"/>
              <a:ext cx="508871" cy="376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457214" y="13222356"/>
            <a:ext cx="2375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                </a:t>
            </a:r>
            <a:r>
              <a:rPr lang="ja-JP" altLang="en-US" sz="3600" b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超遠い</a:t>
            </a:r>
            <a:endParaRPr lang="en-US" sz="3600" b="1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2160</TotalTime>
  <Words>178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PowerPoint Presentation</vt:lpstr>
    </vt:vector>
  </TitlesOfParts>
  <Company>The New England College of Optometry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subject>Poster Template</dc:subject>
  <dc:creator>Marek Jacisin</dc:creator>
  <cp:lastModifiedBy>Thanh Te</cp:lastModifiedBy>
  <cp:revision>171</cp:revision>
  <dcterms:created xsi:type="dcterms:W3CDTF">2001-10-18T16:42:36Z</dcterms:created>
  <dcterms:modified xsi:type="dcterms:W3CDTF">2014-09-28T04:40:40Z</dcterms:modified>
</cp:coreProperties>
</file>