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575" autoAdjust="0"/>
  </p:normalViewPr>
  <p:slideViewPr>
    <p:cSldViewPr snapToGrid="0" snapToObjects="1">
      <p:cViewPr varScale="1">
        <p:scale>
          <a:sx n="81" d="100"/>
          <a:sy n="81" d="100"/>
        </p:scale>
        <p:origin x="12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CA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CA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K-</a:t>
            </a:r>
            <a:r>
              <a:rPr lang="en-US" smtClean="0"/>
              <a:t>means Implementation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IEEE Ryerson Student Chapter</a:t>
            </a:r>
          </a:p>
          <a:p>
            <a:r>
              <a:rPr lang="en-US" dirty="0" smtClean="0"/>
              <a:t>Presented by Michael Zara</a:t>
            </a:r>
          </a:p>
          <a:p>
            <a:r>
              <a:rPr lang="en-US" dirty="0" smtClean="0"/>
              <a:t>October 31,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24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K-Means Clustering Algorithm (Walk-through)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3834617" y="2380277"/>
            <a:ext cx="358032" cy="700114"/>
            <a:chOff x="6937375" y="3667125"/>
            <a:chExt cx="222250" cy="434599"/>
          </a:xfrm>
        </p:grpSpPr>
        <p:sp>
          <p:nvSpPr>
            <p:cNvPr id="63" name="Isosceles Triangle 62"/>
            <p:cNvSpPr/>
            <p:nvPr/>
          </p:nvSpPr>
          <p:spPr>
            <a:xfrm flipV="1">
              <a:off x="6985000" y="3701674"/>
              <a:ext cx="127000" cy="40005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6937375" y="3667125"/>
              <a:ext cx="222250" cy="2222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452155" y="3015624"/>
            <a:ext cx="358032" cy="700114"/>
            <a:chOff x="6937375" y="3667125"/>
            <a:chExt cx="222250" cy="434599"/>
          </a:xfrm>
          <a:solidFill>
            <a:srgbClr val="008000"/>
          </a:solidFill>
        </p:grpSpPr>
        <p:sp>
          <p:nvSpPr>
            <p:cNvPr id="66" name="Isosceles Triangle 65"/>
            <p:cNvSpPr/>
            <p:nvPr/>
          </p:nvSpPr>
          <p:spPr>
            <a:xfrm flipV="1">
              <a:off x="6985000" y="3701674"/>
              <a:ext cx="127000" cy="400050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6937375" y="3667125"/>
              <a:ext cx="222250" cy="2222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26496" y="1862667"/>
            <a:ext cx="8207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2) Assign data point to cluster with shortest distance to centroid cluster  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573712" y="3542520"/>
            <a:ext cx="599619" cy="1702465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6" idx="0"/>
          </p:cNvCxnSpPr>
          <p:nvPr/>
        </p:nvCxnSpPr>
        <p:spPr>
          <a:xfrm>
            <a:off x="4180403" y="3557840"/>
            <a:ext cx="2450768" cy="157898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3430400" y="4794818"/>
            <a:ext cx="358032" cy="700114"/>
            <a:chOff x="6937375" y="3667125"/>
            <a:chExt cx="222250" cy="434599"/>
          </a:xfrm>
          <a:solidFill>
            <a:srgbClr val="0000FF"/>
          </a:solidFill>
        </p:grpSpPr>
        <p:sp>
          <p:nvSpPr>
            <p:cNvPr id="69" name="Isosceles Triangle 68"/>
            <p:cNvSpPr/>
            <p:nvPr/>
          </p:nvSpPr>
          <p:spPr>
            <a:xfrm flipV="1">
              <a:off x="6985000" y="3701674"/>
              <a:ext cx="127000" cy="400050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937375" y="3667125"/>
              <a:ext cx="222250" cy="2222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/>
          <p:cNvCxnSpPr>
            <a:endCxn id="63" idx="0"/>
          </p:cNvCxnSpPr>
          <p:nvPr/>
        </p:nvCxnSpPr>
        <p:spPr>
          <a:xfrm flipH="1" flipV="1">
            <a:off x="4013633" y="3080391"/>
            <a:ext cx="159697" cy="476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2151985" y="2643187"/>
            <a:ext cx="4654851" cy="4061530"/>
            <a:chOff x="2732365" y="3968749"/>
            <a:chExt cx="3093759" cy="2679145"/>
          </a:xfrm>
        </p:grpSpPr>
        <p:grpSp>
          <p:nvGrpSpPr>
            <p:cNvPr id="73" name="Group 72"/>
            <p:cNvGrpSpPr/>
            <p:nvPr/>
          </p:nvGrpSpPr>
          <p:grpSpPr>
            <a:xfrm>
              <a:off x="3127375" y="3968750"/>
              <a:ext cx="2698749" cy="2286000"/>
              <a:chOff x="2603500" y="3968750"/>
              <a:chExt cx="2698749" cy="2286000"/>
            </a:xfrm>
          </p:grpSpPr>
          <p:cxnSp>
            <p:nvCxnSpPr>
              <p:cNvPr id="93" name="Straight Connector 92"/>
              <p:cNvCxnSpPr/>
              <p:nvPr/>
            </p:nvCxnSpPr>
            <p:spPr>
              <a:xfrm>
                <a:off x="2603500" y="3968750"/>
                <a:ext cx="0" cy="22860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H="1">
                <a:off x="2603500" y="6254750"/>
                <a:ext cx="2698749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>
              <a:off x="3421062" y="4146550"/>
              <a:ext cx="760413" cy="660400"/>
              <a:chOff x="3532187" y="4162425"/>
              <a:chExt cx="760413" cy="660400"/>
            </a:xfrm>
          </p:grpSpPr>
          <p:sp>
            <p:nvSpPr>
              <p:cNvPr id="88" name="Isosceles Triangle 87"/>
              <p:cNvSpPr/>
              <p:nvPr/>
            </p:nvSpPr>
            <p:spPr>
              <a:xfrm>
                <a:off x="3532187" y="4162425"/>
                <a:ext cx="206375" cy="206375"/>
              </a:xfrm>
              <a:prstGeom prst="triangl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Isosceles Triangle 88"/>
              <p:cNvSpPr/>
              <p:nvPr/>
            </p:nvSpPr>
            <p:spPr>
              <a:xfrm>
                <a:off x="3835400" y="4375150"/>
                <a:ext cx="206375" cy="206375"/>
              </a:xfrm>
              <a:prstGeom prst="triangl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Isosceles Triangle 89"/>
              <p:cNvSpPr/>
              <p:nvPr/>
            </p:nvSpPr>
            <p:spPr>
              <a:xfrm>
                <a:off x="3579812" y="4478337"/>
                <a:ext cx="206375" cy="206375"/>
              </a:xfrm>
              <a:prstGeom prst="triangl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Isosceles Triangle 90"/>
              <p:cNvSpPr/>
              <p:nvPr/>
            </p:nvSpPr>
            <p:spPr>
              <a:xfrm>
                <a:off x="3840162" y="4616450"/>
                <a:ext cx="206375" cy="206375"/>
              </a:xfrm>
              <a:prstGeom prst="triangl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Isosceles Triangle 91"/>
              <p:cNvSpPr/>
              <p:nvPr/>
            </p:nvSpPr>
            <p:spPr>
              <a:xfrm>
                <a:off x="4086225" y="4460875"/>
                <a:ext cx="206375" cy="206375"/>
              </a:xfrm>
              <a:prstGeom prst="triangle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3579812" y="5595937"/>
              <a:ext cx="1029493" cy="544513"/>
              <a:chOff x="3579812" y="5595937"/>
              <a:chExt cx="1029493" cy="544513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3835400" y="5699125"/>
                <a:ext cx="211137" cy="206375"/>
              </a:xfrm>
              <a:prstGeom prst="ellipse">
                <a:avLst/>
              </a:prstGeom>
              <a:solidFill>
                <a:srgbClr val="FF6600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093368" y="5595937"/>
                <a:ext cx="211137" cy="206375"/>
              </a:xfrm>
              <a:prstGeom prst="ellipse">
                <a:avLst/>
              </a:prstGeom>
              <a:solidFill>
                <a:srgbClr val="FF6600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980656" y="5934075"/>
                <a:ext cx="211137" cy="206375"/>
              </a:xfrm>
              <a:prstGeom prst="ellipse">
                <a:avLst/>
              </a:prstGeom>
              <a:solidFill>
                <a:srgbClr val="FF6600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4398168" y="5802312"/>
                <a:ext cx="211137" cy="206375"/>
              </a:xfrm>
              <a:prstGeom prst="ellipse">
                <a:avLst/>
              </a:pr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3579812" y="5886450"/>
                <a:ext cx="211137" cy="206375"/>
              </a:xfrm>
              <a:prstGeom prst="ellipse">
                <a:avLst/>
              </a:prstGeom>
              <a:solidFill>
                <a:srgbClr val="FF6600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4857750" y="4727575"/>
              <a:ext cx="661987" cy="577850"/>
              <a:chOff x="5048250" y="4616450"/>
              <a:chExt cx="661987" cy="577850"/>
            </a:xfrm>
          </p:grpSpPr>
          <p:sp>
            <p:nvSpPr>
              <p:cNvPr id="79" name="Cross 78"/>
              <p:cNvSpPr/>
              <p:nvPr/>
            </p:nvSpPr>
            <p:spPr>
              <a:xfrm>
                <a:off x="5048250" y="4616450"/>
                <a:ext cx="238125" cy="241300"/>
              </a:xfrm>
              <a:prstGeom prst="plu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ross 79"/>
              <p:cNvSpPr/>
              <p:nvPr/>
            </p:nvSpPr>
            <p:spPr>
              <a:xfrm>
                <a:off x="5472112" y="4953000"/>
                <a:ext cx="238125" cy="241300"/>
              </a:xfrm>
              <a:prstGeom prst="plu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Cross 80"/>
              <p:cNvSpPr/>
              <p:nvPr/>
            </p:nvSpPr>
            <p:spPr>
              <a:xfrm>
                <a:off x="5353050" y="4679950"/>
                <a:ext cx="238125" cy="241300"/>
              </a:xfrm>
              <a:prstGeom prst="plu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Cross 81"/>
              <p:cNvSpPr/>
              <p:nvPr/>
            </p:nvSpPr>
            <p:spPr>
              <a:xfrm>
                <a:off x="5048250" y="4953000"/>
                <a:ext cx="238125" cy="241300"/>
              </a:xfrm>
              <a:prstGeom prst="plu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3132136" y="6278562"/>
              <a:ext cx="2693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Feature 1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 rot="16200000">
              <a:off x="1774031" y="4927083"/>
              <a:ext cx="2286002" cy="369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Feature 2</a:t>
              </a:r>
              <a:endParaRPr lang="en-US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3188261" y="2912730"/>
            <a:ext cx="28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0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270106" y="3375572"/>
            <a:ext cx="28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0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636992" y="3234462"/>
            <a:ext cx="28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0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651103" y="3573126"/>
            <a:ext cx="28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0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023276" y="3377522"/>
            <a:ext cx="28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440310" y="5508934"/>
            <a:ext cx="28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0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820971" y="5227806"/>
            <a:ext cx="28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0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025611" y="5575129"/>
            <a:ext cx="28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0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206720" y="5071362"/>
            <a:ext cx="28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0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665574" y="5394596"/>
            <a:ext cx="28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0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378048" y="4286118"/>
            <a:ext cx="28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0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025597" y="4303755"/>
            <a:ext cx="28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0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375378" y="3786219"/>
            <a:ext cx="28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0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818233" y="3880224"/>
            <a:ext cx="28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0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3834617" y="2380277"/>
            <a:ext cx="358032" cy="700114"/>
            <a:chOff x="6937375" y="3667125"/>
            <a:chExt cx="222250" cy="434599"/>
          </a:xfrm>
        </p:grpSpPr>
        <p:sp>
          <p:nvSpPr>
            <p:cNvPr id="110" name="Isosceles Triangle 109"/>
            <p:cNvSpPr/>
            <p:nvPr/>
          </p:nvSpPr>
          <p:spPr>
            <a:xfrm flipV="1">
              <a:off x="6985000" y="3701674"/>
              <a:ext cx="127000" cy="40005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6937375" y="3667125"/>
              <a:ext cx="222250" cy="2222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452155" y="3015624"/>
            <a:ext cx="358032" cy="700114"/>
            <a:chOff x="6937375" y="3667125"/>
            <a:chExt cx="222250" cy="434599"/>
          </a:xfrm>
          <a:solidFill>
            <a:srgbClr val="008000"/>
          </a:solidFill>
        </p:grpSpPr>
        <p:sp>
          <p:nvSpPr>
            <p:cNvPr id="113" name="Isosceles Triangle 112"/>
            <p:cNvSpPr/>
            <p:nvPr/>
          </p:nvSpPr>
          <p:spPr>
            <a:xfrm flipV="1">
              <a:off x="6985000" y="3701674"/>
              <a:ext cx="127000" cy="400050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6937375" y="3667125"/>
              <a:ext cx="222250" cy="2222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3430400" y="4794818"/>
            <a:ext cx="358032" cy="700114"/>
            <a:chOff x="6937375" y="3667125"/>
            <a:chExt cx="222250" cy="434599"/>
          </a:xfrm>
          <a:solidFill>
            <a:srgbClr val="0000FF"/>
          </a:solidFill>
        </p:grpSpPr>
        <p:sp>
          <p:nvSpPr>
            <p:cNvPr id="116" name="Isosceles Triangle 115"/>
            <p:cNvSpPr/>
            <p:nvPr/>
          </p:nvSpPr>
          <p:spPr>
            <a:xfrm flipV="1">
              <a:off x="6985000" y="3701674"/>
              <a:ext cx="127000" cy="400050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6937375" y="3667125"/>
              <a:ext cx="222250" cy="2222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861247" y="2376512"/>
            <a:ext cx="30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494545" y="2992129"/>
            <a:ext cx="30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460271" y="4783518"/>
            <a:ext cx="30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100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K-Means Clustering Algorithm (Walk-through)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3834617" y="2380277"/>
            <a:ext cx="358032" cy="700114"/>
            <a:chOff x="6937375" y="3667125"/>
            <a:chExt cx="222250" cy="434599"/>
          </a:xfrm>
        </p:grpSpPr>
        <p:sp>
          <p:nvSpPr>
            <p:cNvPr id="63" name="Isosceles Triangle 62"/>
            <p:cNvSpPr/>
            <p:nvPr/>
          </p:nvSpPr>
          <p:spPr>
            <a:xfrm flipV="1">
              <a:off x="6985000" y="3701674"/>
              <a:ext cx="127000" cy="40005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6937375" y="3667125"/>
              <a:ext cx="222250" cy="2222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452155" y="3015624"/>
            <a:ext cx="358032" cy="700114"/>
            <a:chOff x="6937375" y="3667125"/>
            <a:chExt cx="222250" cy="434599"/>
          </a:xfrm>
          <a:solidFill>
            <a:srgbClr val="008000"/>
          </a:solidFill>
        </p:grpSpPr>
        <p:sp>
          <p:nvSpPr>
            <p:cNvPr id="66" name="Isosceles Triangle 65"/>
            <p:cNvSpPr/>
            <p:nvPr/>
          </p:nvSpPr>
          <p:spPr>
            <a:xfrm flipV="1">
              <a:off x="6985000" y="3701674"/>
              <a:ext cx="127000" cy="400050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6937375" y="3667125"/>
              <a:ext cx="222250" cy="2222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26496" y="1862667"/>
            <a:ext cx="8207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r>
              <a:rPr lang="en-US" sz="2400" dirty="0" smtClean="0"/>
              <a:t>) Update cluster centroid location</a:t>
            </a:r>
            <a:endParaRPr lang="en-US" sz="2400" dirty="0"/>
          </a:p>
        </p:txBody>
      </p:sp>
      <p:grpSp>
        <p:nvGrpSpPr>
          <p:cNvPr id="68" name="Group 67"/>
          <p:cNvGrpSpPr/>
          <p:nvPr/>
        </p:nvGrpSpPr>
        <p:grpSpPr>
          <a:xfrm>
            <a:off x="3430400" y="4794818"/>
            <a:ext cx="358032" cy="700114"/>
            <a:chOff x="6937375" y="3667125"/>
            <a:chExt cx="222250" cy="434599"/>
          </a:xfrm>
          <a:solidFill>
            <a:srgbClr val="0000FF"/>
          </a:solidFill>
        </p:grpSpPr>
        <p:sp>
          <p:nvSpPr>
            <p:cNvPr id="69" name="Isosceles Triangle 68"/>
            <p:cNvSpPr/>
            <p:nvPr/>
          </p:nvSpPr>
          <p:spPr>
            <a:xfrm flipV="1">
              <a:off x="6985000" y="3701674"/>
              <a:ext cx="127000" cy="400050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937375" y="3667125"/>
              <a:ext cx="222250" cy="2222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834617" y="2380277"/>
            <a:ext cx="358032" cy="700114"/>
            <a:chOff x="6937375" y="3667125"/>
            <a:chExt cx="222250" cy="434599"/>
          </a:xfrm>
        </p:grpSpPr>
        <p:sp>
          <p:nvSpPr>
            <p:cNvPr id="73" name="Isosceles Triangle 72"/>
            <p:cNvSpPr/>
            <p:nvPr/>
          </p:nvSpPr>
          <p:spPr>
            <a:xfrm flipV="1">
              <a:off x="6985000" y="3701674"/>
              <a:ext cx="127000" cy="40005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937375" y="3667125"/>
              <a:ext cx="222250" cy="2222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452155" y="3015624"/>
            <a:ext cx="358032" cy="700114"/>
            <a:chOff x="6937375" y="3667125"/>
            <a:chExt cx="222250" cy="434599"/>
          </a:xfrm>
          <a:solidFill>
            <a:srgbClr val="008000"/>
          </a:solidFill>
        </p:grpSpPr>
        <p:sp>
          <p:nvSpPr>
            <p:cNvPr id="76" name="Isosceles Triangle 75"/>
            <p:cNvSpPr/>
            <p:nvPr/>
          </p:nvSpPr>
          <p:spPr>
            <a:xfrm flipV="1">
              <a:off x="6985000" y="3701674"/>
              <a:ext cx="127000" cy="400050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6937375" y="3667125"/>
              <a:ext cx="222250" cy="2222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430400" y="4794818"/>
            <a:ext cx="358032" cy="700114"/>
            <a:chOff x="6937375" y="3667125"/>
            <a:chExt cx="222250" cy="434599"/>
          </a:xfrm>
          <a:solidFill>
            <a:srgbClr val="0000FF"/>
          </a:solidFill>
        </p:grpSpPr>
        <p:sp>
          <p:nvSpPr>
            <p:cNvPr id="79" name="Isosceles Triangle 78"/>
            <p:cNvSpPr/>
            <p:nvPr/>
          </p:nvSpPr>
          <p:spPr>
            <a:xfrm flipV="1">
              <a:off x="6985000" y="3701674"/>
              <a:ext cx="127000" cy="400050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937375" y="3667125"/>
              <a:ext cx="222250" cy="2222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3861247" y="2376512"/>
            <a:ext cx="30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94545" y="2992129"/>
            <a:ext cx="30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460271" y="4783518"/>
            <a:ext cx="30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2151985" y="2629076"/>
            <a:ext cx="4654851" cy="4061530"/>
            <a:chOff x="2151985" y="2629076"/>
            <a:chExt cx="4654851" cy="4061530"/>
          </a:xfrm>
        </p:grpSpPr>
        <p:grpSp>
          <p:nvGrpSpPr>
            <p:cNvPr id="123" name="Group 122"/>
            <p:cNvGrpSpPr/>
            <p:nvPr/>
          </p:nvGrpSpPr>
          <p:grpSpPr>
            <a:xfrm>
              <a:off x="2151985" y="2629076"/>
              <a:ext cx="4654851" cy="4061530"/>
              <a:chOff x="2732365" y="3968749"/>
              <a:chExt cx="3093759" cy="2679145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3127375" y="3968750"/>
                <a:ext cx="2698749" cy="2286000"/>
                <a:chOff x="2603500" y="3968750"/>
                <a:chExt cx="2698749" cy="2286000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2603500" y="3968750"/>
                  <a:ext cx="0" cy="228600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 flipH="1">
                  <a:off x="2603500" y="6254750"/>
                  <a:ext cx="2698749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" name="Group 138"/>
              <p:cNvGrpSpPr/>
              <p:nvPr/>
            </p:nvGrpSpPr>
            <p:grpSpPr>
              <a:xfrm>
                <a:off x="3421062" y="4146550"/>
                <a:ext cx="760413" cy="660400"/>
                <a:chOff x="3532187" y="4162425"/>
                <a:chExt cx="760413" cy="660400"/>
              </a:xfrm>
            </p:grpSpPr>
            <p:sp>
              <p:nvSpPr>
                <p:cNvPr id="153" name="Isosceles Triangle 152"/>
                <p:cNvSpPr/>
                <p:nvPr/>
              </p:nvSpPr>
              <p:spPr>
                <a:xfrm>
                  <a:off x="3532187" y="4162425"/>
                  <a:ext cx="206375" cy="206375"/>
                </a:xfrm>
                <a:prstGeom prst="triangl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4" name="Isosceles Triangle 153"/>
                <p:cNvSpPr/>
                <p:nvPr/>
              </p:nvSpPr>
              <p:spPr>
                <a:xfrm>
                  <a:off x="3835400" y="4375150"/>
                  <a:ext cx="206375" cy="206375"/>
                </a:xfrm>
                <a:prstGeom prst="triangl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Isosceles Triangle 154"/>
                <p:cNvSpPr/>
                <p:nvPr/>
              </p:nvSpPr>
              <p:spPr>
                <a:xfrm>
                  <a:off x="3579812" y="4478337"/>
                  <a:ext cx="206375" cy="206375"/>
                </a:xfrm>
                <a:prstGeom prst="triangl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Isosceles Triangle 155"/>
                <p:cNvSpPr/>
                <p:nvPr/>
              </p:nvSpPr>
              <p:spPr>
                <a:xfrm>
                  <a:off x="3840162" y="4616450"/>
                  <a:ext cx="206375" cy="206375"/>
                </a:xfrm>
                <a:prstGeom prst="triangl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Isosceles Triangle 156"/>
                <p:cNvSpPr/>
                <p:nvPr/>
              </p:nvSpPr>
              <p:spPr>
                <a:xfrm>
                  <a:off x="4086225" y="4460875"/>
                  <a:ext cx="206375" cy="206375"/>
                </a:xfrm>
                <a:prstGeom prst="triangl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0" name="Group 139"/>
              <p:cNvGrpSpPr/>
              <p:nvPr/>
            </p:nvGrpSpPr>
            <p:grpSpPr>
              <a:xfrm>
                <a:off x="3579812" y="5595937"/>
                <a:ext cx="1029493" cy="544513"/>
                <a:chOff x="3579812" y="5595937"/>
                <a:chExt cx="1029493" cy="544513"/>
              </a:xfrm>
            </p:grpSpPr>
            <p:sp>
              <p:nvSpPr>
                <p:cNvPr id="148" name="Oval 147"/>
                <p:cNvSpPr/>
                <p:nvPr/>
              </p:nvSpPr>
              <p:spPr>
                <a:xfrm>
                  <a:off x="3835400" y="5699125"/>
                  <a:ext cx="211137" cy="206375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4093368" y="5595937"/>
                  <a:ext cx="211137" cy="206375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3980656" y="5934075"/>
                  <a:ext cx="211137" cy="206375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>
                <a:xfrm>
                  <a:off x="4398168" y="5802312"/>
                  <a:ext cx="211137" cy="206375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3579812" y="5886450"/>
                  <a:ext cx="211137" cy="206375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4857750" y="4727575"/>
                <a:ext cx="661987" cy="577850"/>
                <a:chOff x="5048250" y="4616450"/>
                <a:chExt cx="661987" cy="577850"/>
              </a:xfrm>
            </p:grpSpPr>
            <p:sp>
              <p:nvSpPr>
                <p:cNvPr id="144" name="Cross 143"/>
                <p:cNvSpPr/>
                <p:nvPr/>
              </p:nvSpPr>
              <p:spPr>
                <a:xfrm>
                  <a:off x="5048250" y="4616450"/>
                  <a:ext cx="238125" cy="241300"/>
                </a:xfrm>
                <a:prstGeom prst="plu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Cross 144"/>
                <p:cNvSpPr/>
                <p:nvPr/>
              </p:nvSpPr>
              <p:spPr>
                <a:xfrm>
                  <a:off x="5472112" y="4953000"/>
                  <a:ext cx="238125" cy="241300"/>
                </a:xfrm>
                <a:prstGeom prst="plu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Cross 145"/>
                <p:cNvSpPr/>
                <p:nvPr/>
              </p:nvSpPr>
              <p:spPr>
                <a:xfrm>
                  <a:off x="5353050" y="4679950"/>
                  <a:ext cx="238125" cy="241300"/>
                </a:xfrm>
                <a:prstGeom prst="plu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Cross 146"/>
                <p:cNvSpPr/>
                <p:nvPr/>
              </p:nvSpPr>
              <p:spPr>
                <a:xfrm>
                  <a:off x="5048250" y="4953000"/>
                  <a:ext cx="238125" cy="241300"/>
                </a:xfrm>
                <a:prstGeom prst="plu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2" name="TextBox 141"/>
              <p:cNvSpPr txBox="1"/>
              <p:nvPr/>
            </p:nvSpPr>
            <p:spPr>
              <a:xfrm>
                <a:off x="3132136" y="6278562"/>
                <a:ext cx="2693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Feature 1</a:t>
                </a:r>
                <a:endParaRPr lang="en-US" dirty="0"/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 rot="16200000">
                <a:off x="1774031" y="4927083"/>
                <a:ext cx="2286002" cy="369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Feature 2</a:t>
                </a:r>
                <a:endParaRPr lang="en-US" dirty="0"/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>
              <a:off x="3188261" y="2898619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270106" y="3361461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636992" y="3220351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651103" y="3559015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021796" y="3361461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440310" y="5494823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820971" y="5213695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025611" y="5561018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206720" y="5057251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665574" y="5380485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378048" y="4272007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025597" y="4289644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375378" y="3772108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818233" y="3866113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2963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K-Means Clustering Algorithm (Walk-through)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6452155" y="3015624"/>
            <a:ext cx="358032" cy="700114"/>
            <a:chOff x="6937375" y="3667125"/>
            <a:chExt cx="222250" cy="434599"/>
          </a:xfrm>
          <a:solidFill>
            <a:srgbClr val="008000"/>
          </a:solidFill>
        </p:grpSpPr>
        <p:sp>
          <p:nvSpPr>
            <p:cNvPr id="66" name="Isosceles Triangle 65"/>
            <p:cNvSpPr/>
            <p:nvPr/>
          </p:nvSpPr>
          <p:spPr>
            <a:xfrm flipV="1">
              <a:off x="6985000" y="3701674"/>
              <a:ext cx="127000" cy="400050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6937375" y="3667125"/>
              <a:ext cx="222250" cy="2222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26496" y="1862667"/>
            <a:ext cx="8207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r>
              <a:rPr lang="en-US" sz="2400" dirty="0" smtClean="0"/>
              <a:t>) Update cluster centroid location</a:t>
            </a:r>
            <a:endParaRPr lang="en-US" sz="2400" dirty="0"/>
          </a:p>
        </p:txBody>
      </p:sp>
      <p:grpSp>
        <p:nvGrpSpPr>
          <p:cNvPr id="68" name="Group 67"/>
          <p:cNvGrpSpPr/>
          <p:nvPr/>
        </p:nvGrpSpPr>
        <p:grpSpPr>
          <a:xfrm>
            <a:off x="3430400" y="4794818"/>
            <a:ext cx="358032" cy="700114"/>
            <a:chOff x="6937375" y="3667125"/>
            <a:chExt cx="222250" cy="434599"/>
          </a:xfrm>
          <a:solidFill>
            <a:srgbClr val="0000FF"/>
          </a:solidFill>
        </p:grpSpPr>
        <p:sp>
          <p:nvSpPr>
            <p:cNvPr id="69" name="Isosceles Triangle 68"/>
            <p:cNvSpPr/>
            <p:nvPr/>
          </p:nvSpPr>
          <p:spPr>
            <a:xfrm flipV="1">
              <a:off x="6985000" y="3701674"/>
              <a:ext cx="127000" cy="400050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937375" y="3667125"/>
              <a:ext cx="222250" cy="2222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151985" y="2629076"/>
            <a:ext cx="4654851" cy="4061530"/>
            <a:chOff x="2151985" y="2629076"/>
            <a:chExt cx="4654851" cy="4061530"/>
          </a:xfrm>
        </p:grpSpPr>
        <p:grpSp>
          <p:nvGrpSpPr>
            <p:cNvPr id="37" name="Group 36"/>
            <p:cNvGrpSpPr/>
            <p:nvPr/>
          </p:nvGrpSpPr>
          <p:grpSpPr>
            <a:xfrm>
              <a:off x="2151985" y="2629076"/>
              <a:ext cx="4654851" cy="4061530"/>
              <a:chOff x="2732365" y="3968749"/>
              <a:chExt cx="3093759" cy="2679145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3127375" y="3968750"/>
                <a:ext cx="2698749" cy="2286000"/>
                <a:chOff x="2603500" y="3968750"/>
                <a:chExt cx="2698749" cy="2286000"/>
              </a:xfrm>
            </p:grpSpPr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2603500" y="3968750"/>
                  <a:ext cx="0" cy="228600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 flipH="1">
                  <a:off x="2603500" y="6254750"/>
                  <a:ext cx="2698749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 85"/>
              <p:cNvGrpSpPr/>
              <p:nvPr/>
            </p:nvGrpSpPr>
            <p:grpSpPr>
              <a:xfrm>
                <a:off x="3421062" y="4146550"/>
                <a:ext cx="760413" cy="660400"/>
                <a:chOff x="3532187" y="4162425"/>
                <a:chExt cx="760413" cy="660400"/>
              </a:xfrm>
            </p:grpSpPr>
            <p:sp>
              <p:nvSpPr>
                <p:cNvPr id="100" name="Isosceles Triangle 99"/>
                <p:cNvSpPr/>
                <p:nvPr/>
              </p:nvSpPr>
              <p:spPr>
                <a:xfrm>
                  <a:off x="3532187" y="4162425"/>
                  <a:ext cx="206375" cy="206375"/>
                </a:xfrm>
                <a:prstGeom prst="triangl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1" name="Isosceles Triangle 100"/>
                <p:cNvSpPr/>
                <p:nvPr/>
              </p:nvSpPr>
              <p:spPr>
                <a:xfrm>
                  <a:off x="3835400" y="4375150"/>
                  <a:ext cx="206375" cy="206375"/>
                </a:xfrm>
                <a:prstGeom prst="triangl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Isosceles Triangle 101"/>
                <p:cNvSpPr/>
                <p:nvPr/>
              </p:nvSpPr>
              <p:spPr>
                <a:xfrm>
                  <a:off x="3579812" y="4478337"/>
                  <a:ext cx="206375" cy="206375"/>
                </a:xfrm>
                <a:prstGeom prst="triangl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Isosceles Triangle 102"/>
                <p:cNvSpPr/>
                <p:nvPr/>
              </p:nvSpPr>
              <p:spPr>
                <a:xfrm>
                  <a:off x="3840162" y="4616450"/>
                  <a:ext cx="206375" cy="206375"/>
                </a:xfrm>
                <a:prstGeom prst="triangl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Isosceles Triangle 103"/>
                <p:cNvSpPr/>
                <p:nvPr/>
              </p:nvSpPr>
              <p:spPr>
                <a:xfrm>
                  <a:off x="4086225" y="4460875"/>
                  <a:ext cx="206375" cy="206375"/>
                </a:xfrm>
                <a:prstGeom prst="triangl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579812" y="5595937"/>
                <a:ext cx="1029493" cy="544513"/>
                <a:chOff x="3579812" y="5595937"/>
                <a:chExt cx="1029493" cy="544513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3835400" y="5699125"/>
                  <a:ext cx="211137" cy="206375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4093368" y="5595937"/>
                  <a:ext cx="211137" cy="206375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3980656" y="5934075"/>
                  <a:ext cx="211137" cy="206375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4398168" y="5802312"/>
                  <a:ext cx="211137" cy="206375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3579812" y="5886450"/>
                  <a:ext cx="211137" cy="206375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4857750" y="4727575"/>
                <a:ext cx="661987" cy="577850"/>
                <a:chOff x="5048250" y="4616450"/>
                <a:chExt cx="661987" cy="577850"/>
              </a:xfrm>
            </p:grpSpPr>
            <p:sp>
              <p:nvSpPr>
                <p:cNvPr id="91" name="Cross 90"/>
                <p:cNvSpPr/>
                <p:nvPr/>
              </p:nvSpPr>
              <p:spPr>
                <a:xfrm>
                  <a:off x="5048250" y="4616450"/>
                  <a:ext cx="238125" cy="241300"/>
                </a:xfrm>
                <a:prstGeom prst="plu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Cross 91"/>
                <p:cNvSpPr/>
                <p:nvPr/>
              </p:nvSpPr>
              <p:spPr>
                <a:xfrm>
                  <a:off x="5472112" y="4953000"/>
                  <a:ext cx="238125" cy="241300"/>
                </a:xfrm>
                <a:prstGeom prst="plu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Cross 92"/>
                <p:cNvSpPr/>
                <p:nvPr/>
              </p:nvSpPr>
              <p:spPr>
                <a:xfrm>
                  <a:off x="5353050" y="4679950"/>
                  <a:ext cx="238125" cy="241300"/>
                </a:xfrm>
                <a:prstGeom prst="plu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Cross 93"/>
                <p:cNvSpPr/>
                <p:nvPr/>
              </p:nvSpPr>
              <p:spPr>
                <a:xfrm>
                  <a:off x="5048250" y="4953000"/>
                  <a:ext cx="238125" cy="241300"/>
                </a:xfrm>
                <a:prstGeom prst="plu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9" name="TextBox 88"/>
              <p:cNvSpPr txBox="1"/>
              <p:nvPr/>
            </p:nvSpPr>
            <p:spPr>
              <a:xfrm>
                <a:off x="3132136" y="6278562"/>
                <a:ext cx="2693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Feature 1</a:t>
                </a:r>
                <a:endParaRPr lang="en-US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 rot="16200000">
                <a:off x="1774031" y="4927083"/>
                <a:ext cx="2286002" cy="369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Feature 2</a:t>
                </a:r>
                <a:endParaRPr lang="en-US" dirty="0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3188261" y="2898619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270106" y="3361461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636992" y="3220351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651103" y="3559015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21796" y="3361461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40310" y="5494823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20971" y="5213695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25611" y="5561018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206720" y="5057251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65574" y="5380485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78048" y="4272007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025597" y="4289644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75378" y="3772108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818233" y="3866113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963726" y="2809540"/>
            <a:ext cx="358032" cy="700114"/>
            <a:chOff x="6937375" y="3667125"/>
            <a:chExt cx="222250" cy="434599"/>
          </a:xfrm>
        </p:grpSpPr>
        <p:sp>
          <p:nvSpPr>
            <p:cNvPr id="63" name="Isosceles Triangle 62"/>
            <p:cNvSpPr/>
            <p:nvPr/>
          </p:nvSpPr>
          <p:spPr>
            <a:xfrm flipV="1">
              <a:off x="6985000" y="3701674"/>
              <a:ext cx="127000" cy="40005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6937375" y="3667125"/>
              <a:ext cx="222250" cy="2222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3987571" y="2801274"/>
            <a:ext cx="30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476276" y="3008776"/>
            <a:ext cx="30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456372" y="4755296"/>
            <a:ext cx="30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6350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K-Means Clustering Algorithm (Walk-through)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26496" y="1862667"/>
            <a:ext cx="8207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4) Compare new cluster assignments with previous cluster assignment.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193121" y="2952062"/>
            <a:ext cx="3783799" cy="3358794"/>
            <a:chOff x="2151985" y="2629076"/>
            <a:chExt cx="4658202" cy="4061530"/>
          </a:xfrm>
        </p:grpSpPr>
        <p:grpSp>
          <p:nvGrpSpPr>
            <p:cNvPr id="62" name="Group 61"/>
            <p:cNvGrpSpPr/>
            <p:nvPr/>
          </p:nvGrpSpPr>
          <p:grpSpPr>
            <a:xfrm>
              <a:off x="3963726" y="2809540"/>
              <a:ext cx="358032" cy="700114"/>
              <a:chOff x="6937375" y="3667125"/>
              <a:chExt cx="222250" cy="434599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6937375" y="3667125"/>
                <a:ext cx="222250" cy="22225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Isosceles Triangle 62"/>
              <p:cNvSpPr/>
              <p:nvPr/>
            </p:nvSpPr>
            <p:spPr>
              <a:xfrm flipV="1">
                <a:off x="6985000" y="3701674"/>
                <a:ext cx="127000" cy="40005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6452155" y="3015624"/>
              <a:ext cx="358032" cy="700114"/>
              <a:chOff x="6937375" y="3667125"/>
              <a:chExt cx="222250" cy="434599"/>
            </a:xfrm>
            <a:solidFill>
              <a:srgbClr val="008000"/>
            </a:solidFill>
          </p:grpSpPr>
          <p:sp>
            <p:nvSpPr>
              <p:cNvPr id="66" name="Isosceles Triangle 65"/>
              <p:cNvSpPr/>
              <p:nvPr/>
            </p:nvSpPr>
            <p:spPr>
              <a:xfrm flipV="1">
                <a:off x="6985000" y="3701674"/>
                <a:ext cx="127000" cy="400050"/>
              </a:xfrm>
              <a:prstGeom prst="triangl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6937375" y="3667125"/>
                <a:ext cx="222250" cy="22225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3430400" y="4794818"/>
              <a:ext cx="358032" cy="700114"/>
              <a:chOff x="6937375" y="3667125"/>
              <a:chExt cx="222250" cy="434599"/>
            </a:xfrm>
            <a:solidFill>
              <a:srgbClr val="0000FF"/>
            </a:solidFill>
          </p:grpSpPr>
          <p:sp>
            <p:nvSpPr>
              <p:cNvPr id="69" name="Isosceles Triangle 68"/>
              <p:cNvSpPr/>
              <p:nvPr/>
            </p:nvSpPr>
            <p:spPr>
              <a:xfrm flipV="1">
                <a:off x="6985000" y="3701674"/>
                <a:ext cx="127000" cy="400050"/>
              </a:xfrm>
              <a:prstGeom prst="triangl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6937375" y="3667125"/>
                <a:ext cx="222250" cy="22225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2151985" y="2629076"/>
              <a:ext cx="4654851" cy="4061530"/>
              <a:chOff x="2151985" y="2629076"/>
              <a:chExt cx="4654851" cy="4061530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51985" y="2629076"/>
                <a:ext cx="4654851" cy="4061530"/>
                <a:chOff x="2732365" y="3968749"/>
                <a:chExt cx="3093759" cy="2679145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3127375" y="3968750"/>
                  <a:ext cx="2698749" cy="2286000"/>
                  <a:chOff x="2603500" y="3968750"/>
                  <a:chExt cx="2698749" cy="2286000"/>
                </a:xfrm>
              </p:grpSpPr>
              <p:cxnSp>
                <p:nvCxnSpPr>
                  <p:cNvPr id="105" name="Straight Connector 104"/>
                  <p:cNvCxnSpPr/>
                  <p:nvPr/>
                </p:nvCxnSpPr>
                <p:spPr>
                  <a:xfrm>
                    <a:off x="2603500" y="3968750"/>
                    <a:ext cx="0" cy="228600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/>
                  <p:cNvCxnSpPr/>
                  <p:nvPr/>
                </p:nvCxnSpPr>
                <p:spPr>
                  <a:xfrm flipH="1">
                    <a:off x="2603500" y="6254750"/>
                    <a:ext cx="2698749" cy="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3421062" y="4146550"/>
                  <a:ext cx="760413" cy="660400"/>
                  <a:chOff x="3532187" y="4162425"/>
                  <a:chExt cx="760413" cy="660400"/>
                </a:xfrm>
              </p:grpSpPr>
              <p:sp>
                <p:nvSpPr>
                  <p:cNvPr id="100" name="Isosceles Triangle 99"/>
                  <p:cNvSpPr/>
                  <p:nvPr/>
                </p:nvSpPr>
                <p:spPr>
                  <a:xfrm>
                    <a:off x="3532187" y="4162425"/>
                    <a:ext cx="206375" cy="206375"/>
                  </a:xfrm>
                  <a:prstGeom prst="triangl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1" name="Isosceles Triangle 100"/>
                  <p:cNvSpPr/>
                  <p:nvPr/>
                </p:nvSpPr>
                <p:spPr>
                  <a:xfrm>
                    <a:off x="3835400" y="4375150"/>
                    <a:ext cx="206375" cy="206375"/>
                  </a:xfrm>
                  <a:prstGeom prst="triangl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Isosceles Triangle 101"/>
                  <p:cNvSpPr/>
                  <p:nvPr/>
                </p:nvSpPr>
                <p:spPr>
                  <a:xfrm>
                    <a:off x="3579812" y="4478337"/>
                    <a:ext cx="206375" cy="206375"/>
                  </a:xfrm>
                  <a:prstGeom prst="triangl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Isosceles Triangle 102"/>
                  <p:cNvSpPr/>
                  <p:nvPr/>
                </p:nvSpPr>
                <p:spPr>
                  <a:xfrm>
                    <a:off x="3840162" y="4616450"/>
                    <a:ext cx="206375" cy="206375"/>
                  </a:xfrm>
                  <a:prstGeom prst="triangl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Isosceles Triangle 103"/>
                  <p:cNvSpPr/>
                  <p:nvPr/>
                </p:nvSpPr>
                <p:spPr>
                  <a:xfrm>
                    <a:off x="4086225" y="4460875"/>
                    <a:ext cx="206375" cy="206375"/>
                  </a:xfrm>
                  <a:prstGeom prst="triangl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7" name="Group 86"/>
                <p:cNvGrpSpPr/>
                <p:nvPr/>
              </p:nvGrpSpPr>
              <p:grpSpPr>
                <a:xfrm>
                  <a:off x="3579812" y="5595937"/>
                  <a:ext cx="1029493" cy="544513"/>
                  <a:chOff x="3579812" y="5595937"/>
                  <a:chExt cx="1029493" cy="544513"/>
                </a:xfrm>
              </p:grpSpPr>
              <p:sp>
                <p:nvSpPr>
                  <p:cNvPr id="95" name="Oval 94"/>
                  <p:cNvSpPr/>
                  <p:nvPr/>
                </p:nvSpPr>
                <p:spPr>
                  <a:xfrm>
                    <a:off x="3835400" y="5699125"/>
                    <a:ext cx="211137" cy="206375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Oval 95"/>
                  <p:cNvSpPr/>
                  <p:nvPr/>
                </p:nvSpPr>
                <p:spPr>
                  <a:xfrm>
                    <a:off x="4093368" y="5595937"/>
                    <a:ext cx="211137" cy="206375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Oval 96"/>
                  <p:cNvSpPr/>
                  <p:nvPr/>
                </p:nvSpPr>
                <p:spPr>
                  <a:xfrm>
                    <a:off x="3980656" y="5934075"/>
                    <a:ext cx="211137" cy="206375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Oval 97"/>
                  <p:cNvSpPr/>
                  <p:nvPr/>
                </p:nvSpPr>
                <p:spPr>
                  <a:xfrm>
                    <a:off x="4398168" y="5802312"/>
                    <a:ext cx="211137" cy="206375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Oval 98"/>
                  <p:cNvSpPr/>
                  <p:nvPr/>
                </p:nvSpPr>
                <p:spPr>
                  <a:xfrm>
                    <a:off x="3579812" y="5886450"/>
                    <a:ext cx="211137" cy="206375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4857750" y="4727575"/>
                  <a:ext cx="661987" cy="577850"/>
                  <a:chOff x="5048250" y="4616450"/>
                  <a:chExt cx="661987" cy="577850"/>
                </a:xfrm>
              </p:grpSpPr>
              <p:sp>
                <p:nvSpPr>
                  <p:cNvPr id="91" name="Cross 90"/>
                  <p:cNvSpPr/>
                  <p:nvPr/>
                </p:nvSpPr>
                <p:spPr>
                  <a:xfrm>
                    <a:off x="5048250" y="4616450"/>
                    <a:ext cx="238125" cy="241300"/>
                  </a:xfrm>
                  <a:prstGeom prst="plus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Cross 91"/>
                  <p:cNvSpPr/>
                  <p:nvPr/>
                </p:nvSpPr>
                <p:spPr>
                  <a:xfrm>
                    <a:off x="5472112" y="4953000"/>
                    <a:ext cx="238125" cy="241300"/>
                  </a:xfrm>
                  <a:prstGeom prst="plus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Cross 92"/>
                  <p:cNvSpPr/>
                  <p:nvPr/>
                </p:nvSpPr>
                <p:spPr>
                  <a:xfrm>
                    <a:off x="5353050" y="4679950"/>
                    <a:ext cx="238125" cy="241300"/>
                  </a:xfrm>
                  <a:prstGeom prst="plus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Cross 93"/>
                  <p:cNvSpPr/>
                  <p:nvPr/>
                </p:nvSpPr>
                <p:spPr>
                  <a:xfrm>
                    <a:off x="5048250" y="4953000"/>
                    <a:ext cx="238125" cy="241300"/>
                  </a:xfrm>
                  <a:prstGeom prst="plus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9" name="TextBox 88"/>
                <p:cNvSpPr txBox="1"/>
                <p:nvPr/>
              </p:nvSpPr>
              <p:spPr>
                <a:xfrm>
                  <a:off x="3132136" y="6278562"/>
                  <a:ext cx="26939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Feature 1</a:t>
                  </a:r>
                  <a:endParaRPr lang="en-US" dirty="0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 rot="16200000">
                  <a:off x="1774031" y="4927083"/>
                  <a:ext cx="2286002" cy="3693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Feature 2</a:t>
                  </a:r>
                  <a:endParaRPr lang="en-US" dirty="0"/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3188261" y="2898619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270106" y="3361461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3636992" y="3220351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651103" y="3559015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021796" y="3361461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1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440310" y="5494823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3820971" y="5213695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025611" y="5561018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206720" y="5057251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665574" y="5380485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5378048" y="4272007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6025597" y="4289644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375378" y="3772108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5818233" y="3866113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9" name="TextBox 108"/>
            <p:cNvSpPr txBox="1"/>
            <p:nvPr/>
          </p:nvSpPr>
          <p:spPr>
            <a:xfrm>
              <a:off x="6476276" y="3008776"/>
              <a:ext cx="302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456372" y="4755296"/>
              <a:ext cx="302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987571" y="2801274"/>
              <a:ext cx="302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902500" y="2761612"/>
            <a:ext cx="3783799" cy="3567659"/>
            <a:chOff x="2151985" y="2376512"/>
            <a:chExt cx="4658202" cy="4314094"/>
          </a:xfrm>
        </p:grpSpPr>
        <p:grpSp>
          <p:nvGrpSpPr>
            <p:cNvPr id="56" name="Group 55"/>
            <p:cNvGrpSpPr/>
            <p:nvPr/>
          </p:nvGrpSpPr>
          <p:grpSpPr>
            <a:xfrm>
              <a:off x="3834617" y="2380277"/>
              <a:ext cx="358032" cy="700114"/>
              <a:chOff x="6937375" y="3667125"/>
              <a:chExt cx="222250" cy="434599"/>
            </a:xfrm>
          </p:grpSpPr>
          <p:sp>
            <p:nvSpPr>
              <p:cNvPr id="152" name="Isosceles Triangle 151"/>
              <p:cNvSpPr/>
              <p:nvPr/>
            </p:nvSpPr>
            <p:spPr>
              <a:xfrm flipV="1">
                <a:off x="6985000" y="3701674"/>
                <a:ext cx="127000" cy="40005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6937375" y="3667125"/>
                <a:ext cx="222250" cy="22225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6452155" y="3015624"/>
              <a:ext cx="358032" cy="700114"/>
              <a:chOff x="6937375" y="3667125"/>
              <a:chExt cx="222250" cy="434599"/>
            </a:xfrm>
            <a:solidFill>
              <a:srgbClr val="008000"/>
            </a:solidFill>
          </p:grpSpPr>
          <p:sp>
            <p:nvSpPr>
              <p:cNvPr id="150" name="Isosceles Triangle 149"/>
              <p:cNvSpPr/>
              <p:nvPr/>
            </p:nvSpPr>
            <p:spPr>
              <a:xfrm flipV="1">
                <a:off x="6985000" y="3701674"/>
                <a:ext cx="127000" cy="400050"/>
              </a:xfrm>
              <a:prstGeom prst="triangl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6937375" y="3667125"/>
                <a:ext cx="222250" cy="22225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3430400" y="4794818"/>
              <a:ext cx="358032" cy="700114"/>
              <a:chOff x="6937375" y="3667125"/>
              <a:chExt cx="222250" cy="434599"/>
            </a:xfrm>
            <a:solidFill>
              <a:srgbClr val="0000FF"/>
            </a:solidFill>
          </p:grpSpPr>
          <p:sp>
            <p:nvSpPr>
              <p:cNvPr id="148" name="Isosceles Triangle 147"/>
              <p:cNvSpPr/>
              <p:nvPr/>
            </p:nvSpPr>
            <p:spPr>
              <a:xfrm flipV="1">
                <a:off x="6985000" y="3701674"/>
                <a:ext cx="127000" cy="400050"/>
              </a:xfrm>
              <a:prstGeom prst="triangl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6937375" y="3667125"/>
                <a:ext cx="222250" cy="22225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2151985" y="2629076"/>
              <a:ext cx="4654851" cy="4061530"/>
              <a:chOff x="2151985" y="2629076"/>
              <a:chExt cx="4654851" cy="4061530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2151985" y="2629076"/>
                <a:ext cx="4654851" cy="4061530"/>
                <a:chOff x="2732365" y="3968749"/>
                <a:chExt cx="3093759" cy="2679145"/>
              </a:xfrm>
            </p:grpSpPr>
            <p:grpSp>
              <p:nvGrpSpPr>
                <p:cNvPr id="126" name="Group 125"/>
                <p:cNvGrpSpPr/>
                <p:nvPr/>
              </p:nvGrpSpPr>
              <p:grpSpPr>
                <a:xfrm>
                  <a:off x="3127375" y="3968750"/>
                  <a:ext cx="2698749" cy="2286000"/>
                  <a:chOff x="2603500" y="3968750"/>
                  <a:chExt cx="2698749" cy="2286000"/>
                </a:xfrm>
              </p:grpSpPr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603500" y="3968750"/>
                    <a:ext cx="0" cy="228600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/>
                  <p:cNvCxnSpPr/>
                  <p:nvPr/>
                </p:nvCxnSpPr>
                <p:spPr>
                  <a:xfrm flipH="1">
                    <a:off x="2603500" y="6254750"/>
                    <a:ext cx="2698749" cy="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7" name="Group 126"/>
                <p:cNvGrpSpPr/>
                <p:nvPr/>
              </p:nvGrpSpPr>
              <p:grpSpPr>
                <a:xfrm>
                  <a:off x="3421062" y="4146550"/>
                  <a:ext cx="760413" cy="660400"/>
                  <a:chOff x="3532187" y="4162425"/>
                  <a:chExt cx="760413" cy="660400"/>
                </a:xfrm>
              </p:grpSpPr>
              <p:sp>
                <p:nvSpPr>
                  <p:cNvPr id="141" name="Isosceles Triangle 140"/>
                  <p:cNvSpPr/>
                  <p:nvPr/>
                </p:nvSpPr>
                <p:spPr>
                  <a:xfrm>
                    <a:off x="3532187" y="4162425"/>
                    <a:ext cx="206375" cy="206375"/>
                  </a:xfrm>
                  <a:prstGeom prst="triangl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2" name="Isosceles Triangle 141"/>
                  <p:cNvSpPr/>
                  <p:nvPr/>
                </p:nvSpPr>
                <p:spPr>
                  <a:xfrm>
                    <a:off x="3835400" y="4375150"/>
                    <a:ext cx="206375" cy="206375"/>
                  </a:xfrm>
                  <a:prstGeom prst="triangl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Isosceles Triangle 142"/>
                  <p:cNvSpPr/>
                  <p:nvPr/>
                </p:nvSpPr>
                <p:spPr>
                  <a:xfrm>
                    <a:off x="3579812" y="4478337"/>
                    <a:ext cx="206375" cy="206375"/>
                  </a:xfrm>
                  <a:prstGeom prst="triangl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Isosceles Triangle 143"/>
                  <p:cNvSpPr/>
                  <p:nvPr/>
                </p:nvSpPr>
                <p:spPr>
                  <a:xfrm>
                    <a:off x="3840162" y="4616450"/>
                    <a:ext cx="206375" cy="206375"/>
                  </a:xfrm>
                  <a:prstGeom prst="triangl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Isosceles Triangle 144"/>
                  <p:cNvSpPr/>
                  <p:nvPr/>
                </p:nvSpPr>
                <p:spPr>
                  <a:xfrm>
                    <a:off x="4086225" y="4460875"/>
                    <a:ext cx="206375" cy="206375"/>
                  </a:xfrm>
                  <a:prstGeom prst="triangl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8" name="Group 127"/>
                <p:cNvGrpSpPr/>
                <p:nvPr/>
              </p:nvGrpSpPr>
              <p:grpSpPr>
                <a:xfrm>
                  <a:off x="3579812" y="5595937"/>
                  <a:ext cx="1029493" cy="544513"/>
                  <a:chOff x="3579812" y="5595937"/>
                  <a:chExt cx="1029493" cy="544513"/>
                </a:xfrm>
              </p:grpSpPr>
              <p:sp>
                <p:nvSpPr>
                  <p:cNvPr id="136" name="Oval 135"/>
                  <p:cNvSpPr/>
                  <p:nvPr/>
                </p:nvSpPr>
                <p:spPr>
                  <a:xfrm>
                    <a:off x="3835400" y="5699125"/>
                    <a:ext cx="211137" cy="206375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Oval 136"/>
                  <p:cNvSpPr/>
                  <p:nvPr/>
                </p:nvSpPr>
                <p:spPr>
                  <a:xfrm>
                    <a:off x="4093368" y="5595937"/>
                    <a:ext cx="211137" cy="206375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Oval 137"/>
                  <p:cNvSpPr/>
                  <p:nvPr/>
                </p:nvSpPr>
                <p:spPr>
                  <a:xfrm>
                    <a:off x="3980656" y="5934075"/>
                    <a:ext cx="211137" cy="206375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Oval 138"/>
                  <p:cNvSpPr/>
                  <p:nvPr/>
                </p:nvSpPr>
                <p:spPr>
                  <a:xfrm>
                    <a:off x="4398168" y="5802312"/>
                    <a:ext cx="211137" cy="206375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Oval 139"/>
                  <p:cNvSpPr/>
                  <p:nvPr/>
                </p:nvSpPr>
                <p:spPr>
                  <a:xfrm>
                    <a:off x="3579812" y="5886450"/>
                    <a:ext cx="211137" cy="206375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9" name="Group 128"/>
                <p:cNvGrpSpPr/>
                <p:nvPr/>
              </p:nvGrpSpPr>
              <p:grpSpPr>
                <a:xfrm>
                  <a:off x="4857750" y="4727575"/>
                  <a:ext cx="661987" cy="577850"/>
                  <a:chOff x="5048250" y="4616450"/>
                  <a:chExt cx="661987" cy="577850"/>
                </a:xfrm>
              </p:grpSpPr>
              <p:sp>
                <p:nvSpPr>
                  <p:cNvPr id="132" name="Cross 131"/>
                  <p:cNvSpPr/>
                  <p:nvPr/>
                </p:nvSpPr>
                <p:spPr>
                  <a:xfrm>
                    <a:off x="5048250" y="4616450"/>
                    <a:ext cx="238125" cy="241300"/>
                  </a:xfrm>
                  <a:prstGeom prst="plus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Cross 132"/>
                  <p:cNvSpPr/>
                  <p:nvPr/>
                </p:nvSpPr>
                <p:spPr>
                  <a:xfrm>
                    <a:off x="5472112" y="4953000"/>
                    <a:ext cx="238125" cy="241300"/>
                  </a:xfrm>
                  <a:prstGeom prst="plus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Cross 133"/>
                  <p:cNvSpPr/>
                  <p:nvPr/>
                </p:nvSpPr>
                <p:spPr>
                  <a:xfrm>
                    <a:off x="5353050" y="4679950"/>
                    <a:ext cx="238125" cy="241300"/>
                  </a:xfrm>
                  <a:prstGeom prst="plus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Cross 134"/>
                  <p:cNvSpPr/>
                  <p:nvPr/>
                </p:nvSpPr>
                <p:spPr>
                  <a:xfrm>
                    <a:off x="5048250" y="4953000"/>
                    <a:ext cx="238125" cy="241300"/>
                  </a:xfrm>
                  <a:prstGeom prst="plus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0" name="TextBox 129"/>
                <p:cNvSpPr txBox="1"/>
                <p:nvPr/>
              </p:nvSpPr>
              <p:spPr>
                <a:xfrm>
                  <a:off x="3132136" y="6278562"/>
                  <a:ext cx="26939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Feature 1</a:t>
                  </a:r>
                  <a:endParaRPr lang="en-US" dirty="0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 rot="16200000">
                  <a:off x="1774031" y="4927083"/>
                  <a:ext cx="2286002" cy="3693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Feature 2</a:t>
                  </a:r>
                  <a:endParaRPr lang="en-US" dirty="0"/>
                </a:p>
              </p:txBody>
            </p:sp>
          </p:grpSp>
          <p:sp>
            <p:nvSpPr>
              <p:cNvPr id="112" name="TextBox 111"/>
              <p:cNvSpPr txBox="1"/>
              <p:nvPr/>
            </p:nvSpPr>
            <p:spPr>
              <a:xfrm>
                <a:off x="3188261" y="2898619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270106" y="3361461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3636992" y="3220351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3651103" y="3559015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4021796" y="3361461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440310" y="5494823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3820971" y="5213695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4025611" y="5561018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4206720" y="5057251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4665574" y="5380485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5378048" y="4272007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6025597" y="4289644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5375378" y="3772108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818233" y="3866113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3861247" y="2376512"/>
              <a:ext cx="302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494545" y="2992129"/>
              <a:ext cx="302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460271" y="4783518"/>
              <a:ext cx="302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093026" y="6310856"/>
            <a:ext cx="250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Memberships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5888757" y="6263624"/>
            <a:ext cx="250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Previous Memberships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01444" y="2693664"/>
            <a:ext cx="0" cy="398652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773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K-Means Clustering Algorithm (Walk-through)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26496" y="1862667"/>
            <a:ext cx="8207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4) If memberships between new and previous don’t change, iterate again! 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193121" y="2952062"/>
            <a:ext cx="3783799" cy="3358794"/>
            <a:chOff x="2151985" y="2629076"/>
            <a:chExt cx="4658202" cy="4061530"/>
          </a:xfrm>
        </p:grpSpPr>
        <p:grpSp>
          <p:nvGrpSpPr>
            <p:cNvPr id="62" name="Group 61"/>
            <p:cNvGrpSpPr/>
            <p:nvPr/>
          </p:nvGrpSpPr>
          <p:grpSpPr>
            <a:xfrm>
              <a:off x="3963726" y="2809540"/>
              <a:ext cx="358032" cy="700114"/>
              <a:chOff x="6937375" y="3667125"/>
              <a:chExt cx="222250" cy="434599"/>
            </a:xfrm>
          </p:grpSpPr>
          <p:sp>
            <p:nvSpPr>
              <p:cNvPr id="63" name="Isosceles Triangle 62"/>
              <p:cNvSpPr/>
              <p:nvPr/>
            </p:nvSpPr>
            <p:spPr>
              <a:xfrm flipV="1">
                <a:off x="6985000" y="3701674"/>
                <a:ext cx="127000" cy="40005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6937375" y="3667125"/>
                <a:ext cx="222250" cy="22225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6452155" y="3015624"/>
              <a:ext cx="358032" cy="700114"/>
              <a:chOff x="6937375" y="3667125"/>
              <a:chExt cx="222250" cy="434599"/>
            </a:xfrm>
            <a:solidFill>
              <a:srgbClr val="008000"/>
            </a:solidFill>
          </p:grpSpPr>
          <p:sp>
            <p:nvSpPr>
              <p:cNvPr id="66" name="Isosceles Triangle 65"/>
              <p:cNvSpPr/>
              <p:nvPr/>
            </p:nvSpPr>
            <p:spPr>
              <a:xfrm flipV="1">
                <a:off x="6985000" y="3701674"/>
                <a:ext cx="127000" cy="400050"/>
              </a:xfrm>
              <a:prstGeom prst="triangl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6937375" y="3667125"/>
                <a:ext cx="222250" cy="22225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3430400" y="4794818"/>
              <a:ext cx="358032" cy="700114"/>
              <a:chOff x="6937375" y="3667125"/>
              <a:chExt cx="222250" cy="434599"/>
            </a:xfrm>
            <a:solidFill>
              <a:srgbClr val="0000FF"/>
            </a:solidFill>
          </p:grpSpPr>
          <p:sp>
            <p:nvSpPr>
              <p:cNvPr id="69" name="Isosceles Triangle 68"/>
              <p:cNvSpPr/>
              <p:nvPr/>
            </p:nvSpPr>
            <p:spPr>
              <a:xfrm flipV="1">
                <a:off x="6985000" y="3701674"/>
                <a:ext cx="127000" cy="400050"/>
              </a:xfrm>
              <a:prstGeom prst="triangl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6937375" y="3667125"/>
                <a:ext cx="222250" cy="22225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2151985" y="2629076"/>
              <a:ext cx="4654851" cy="4061530"/>
              <a:chOff x="2151985" y="2629076"/>
              <a:chExt cx="4654851" cy="4061530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51985" y="2629076"/>
                <a:ext cx="4654851" cy="4061530"/>
                <a:chOff x="2732365" y="3968749"/>
                <a:chExt cx="3093759" cy="2679145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3127375" y="3968750"/>
                  <a:ext cx="2698749" cy="2286000"/>
                  <a:chOff x="2603500" y="3968750"/>
                  <a:chExt cx="2698749" cy="2286000"/>
                </a:xfrm>
              </p:grpSpPr>
              <p:cxnSp>
                <p:nvCxnSpPr>
                  <p:cNvPr id="105" name="Straight Connector 104"/>
                  <p:cNvCxnSpPr/>
                  <p:nvPr/>
                </p:nvCxnSpPr>
                <p:spPr>
                  <a:xfrm>
                    <a:off x="2603500" y="3968750"/>
                    <a:ext cx="0" cy="228600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/>
                  <p:cNvCxnSpPr/>
                  <p:nvPr/>
                </p:nvCxnSpPr>
                <p:spPr>
                  <a:xfrm flipH="1">
                    <a:off x="2603500" y="6254750"/>
                    <a:ext cx="2698749" cy="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3421062" y="4146550"/>
                  <a:ext cx="760413" cy="660400"/>
                  <a:chOff x="3532187" y="4162425"/>
                  <a:chExt cx="760413" cy="660400"/>
                </a:xfrm>
              </p:grpSpPr>
              <p:sp>
                <p:nvSpPr>
                  <p:cNvPr id="100" name="Isosceles Triangle 99"/>
                  <p:cNvSpPr/>
                  <p:nvPr/>
                </p:nvSpPr>
                <p:spPr>
                  <a:xfrm>
                    <a:off x="3532187" y="4162425"/>
                    <a:ext cx="206375" cy="206375"/>
                  </a:xfrm>
                  <a:prstGeom prst="triangl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1" name="Isosceles Triangle 100"/>
                  <p:cNvSpPr/>
                  <p:nvPr/>
                </p:nvSpPr>
                <p:spPr>
                  <a:xfrm>
                    <a:off x="3835400" y="4375150"/>
                    <a:ext cx="206375" cy="206375"/>
                  </a:xfrm>
                  <a:prstGeom prst="triangl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Isosceles Triangle 101"/>
                  <p:cNvSpPr/>
                  <p:nvPr/>
                </p:nvSpPr>
                <p:spPr>
                  <a:xfrm>
                    <a:off x="3579812" y="4478337"/>
                    <a:ext cx="206375" cy="206375"/>
                  </a:xfrm>
                  <a:prstGeom prst="triangl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Isosceles Triangle 102"/>
                  <p:cNvSpPr/>
                  <p:nvPr/>
                </p:nvSpPr>
                <p:spPr>
                  <a:xfrm>
                    <a:off x="3840162" y="4616450"/>
                    <a:ext cx="206375" cy="206375"/>
                  </a:xfrm>
                  <a:prstGeom prst="triangl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Isosceles Triangle 103"/>
                  <p:cNvSpPr/>
                  <p:nvPr/>
                </p:nvSpPr>
                <p:spPr>
                  <a:xfrm>
                    <a:off x="4086225" y="4460875"/>
                    <a:ext cx="206375" cy="206375"/>
                  </a:xfrm>
                  <a:prstGeom prst="triangl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7" name="Group 86"/>
                <p:cNvGrpSpPr/>
                <p:nvPr/>
              </p:nvGrpSpPr>
              <p:grpSpPr>
                <a:xfrm>
                  <a:off x="3579812" y="5595937"/>
                  <a:ext cx="1029493" cy="544513"/>
                  <a:chOff x="3579812" y="5595937"/>
                  <a:chExt cx="1029493" cy="544513"/>
                </a:xfrm>
              </p:grpSpPr>
              <p:sp>
                <p:nvSpPr>
                  <p:cNvPr id="95" name="Oval 94"/>
                  <p:cNvSpPr/>
                  <p:nvPr/>
                </p:nvSpPr>
                <p:spPr>
                  <a:xfrm>
                    <a:off x="3835400" y="5699125"/>
                    <a:ext cx="211137" cy="206375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Oval 95"/>
                  <p:cNvSpPr/>
                  <p:nvPr/>
                </p:nvSpPr>
                <p:spPr>
                  <a:xfrm>
                    <a:off x="4093368" y="5595937"/>
                    <a:ext cx="211137" cy="206375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Oval 96"/>
                  <p:cNvSpPr/>
                  <p:nvPr/>
                </p:nvSpPr>
                <p:spPr>
                  <a:xfrm>
                    <a:off x="3980656" y="5934075"/>
                    <a:ext cx="211137" cy="206375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Oval 97"/>
                  <p:cNvSpPr/>
                  <p:nvPr/>
                </p:nvSpPr>
                <p:spPr>
                  <a:xfrm>
                    <a:off x="4398168" y="5802312"/>
                    <a:ext cx="211137" cy="206375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Oval 98"/>
                  <p:cNvSpPr/>
                  <p:nvPr/>
                </p:nvSpPr>
                <p:spPr>
                  <a:xfrm>
                    <a:off x="3579812" y="5886450"/>
                    <a:ext cx="211137" cy="206375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4857750" y="4727575"/>
                  <a:ext cx="661987" cy="577850"/>
                  <a:chOff x="5048250" y="4616450"/>
                  <a:chExt cx="661987" cy="577850"/>
                </a:xfrm>
              </p:grpSpPr>
              <p:sp>
                <p:nvSpPr>
                  <p:cNvPr id="91" name="Cross 90"/>
                  <p:cNvSpPr/>
                  <p:nvPr/>
                </p:nvSpPr>
                <p:spPr>
                  <a:xfrm>
                    <a:off x="5048250" y="4616450"/>
                    <a:ext cx="238125" cy="241300"/>
                  </a:xfrm>
                  <a:prstGeom prst="plus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Cross 91"/>
                  <p:cNvSpPr/>
                  <p:nvPr/>
                </p:nvSpPr>
                <p:spPr>
                  <a:xfrm>
                    <a:off x="5472112" y="4953000"/>
                    <a:ext cx="238125" cy="241300"/>
                  </a:xfrm>
                  <a:prstGeom prst="plus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Cross 92"/>
                  <p:cNvSpPr/>
                  <p:nvPr/>
                </p:nvSpPr>
                <p:spPr>
                  <a:xfrm>
                    <a:off x="5353050" y="4679950"/>
                    <a:ext cx="238125" cy="241300"/>
                  </a:xfrm>
                  <a:prstGeom prst="plus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Cross 93"/>
                  <p:cNvSpPr/>
                  <p:nvPr/>
                </p:nvSpPr>
                <p:spPr>
                  <a:xfrm>
                    <a:off x="5048250" y="4953000"/>
                    <a:ext cx="238125" cy="241300"/>
                  </a:xfrm>
                  <a:prstGeom prst="plus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9" name="TextBox 88"/>
                <p:cNvSpPr txBox="1"/>
                <p:nvPr/>
              </p:nvSpPr>
              <p:spPr>
                <a:xfrm>
                  <a:off x="3132136" y="6278562"/>
                  <a:ext cx="26939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Feature 1</a:t>
                  </a:r>
                  <a:endParaRPr lang="en-US" dirty="0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 rot="16200000">
                  <a:off x="1774031" y="4927083"/>
                  <a:ext cx="2286002" cy="3693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Feature 2</a:t>
                  </a:r>
                  <a:endParaRPr lang="en-US" dirty="0"/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3188261" y="2898619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270106" y="3361461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3636992" y="3220351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651103" y="3559015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021796" y="3361461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1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440310" y="5494823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3820971" y="5213695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025611" y="5561018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206720" y="5057251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665574" y="5380485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5378048" y="4272007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6025597" y="4289644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375378" y="3772108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5818233" y="3866113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3987571" y="2801274"/>
              <a:ext cx="302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476276" y="3008776"/>
              <a:ext cx="302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456372" y="4755296"/>
              <a:ext cx="302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902500" y="2761612"/>
            <a:ext cx="3783799" cy="3567659"/>
            <a:chOff x="2151985" y="2376512"/>
            <a:chExt cx="4658202" cy="4314094"/>
          </a:xfrm>
        </p:grpSpPr>
        <p:grpSp>
          <p:nvGrpSpPr>
            <p:cNvPr id="56" name="Group 55"/>
            <p:cNvGrpSpPr/>
            <p:nvPr/>
          </p:nvGrpSpPr>
          <p:grpSpPr>
            <a:xfrm>
              <a:off x="3834617" y="2380277"/>
              <a:ext cx="358032" cy="700114"/>
              <a:chOff x="6937375" y="3667125"/>
              <a:chExt cx="222250" cy="434599"/>
            </a:xfrm>
          </p:grpSpPr>
          <p:sp>
            <p:nvSpPr>
              <p:cNvPr id="152" name="Isosceles Triangle 151"/>
              <p:cNvSpPr/>
              <p:nvPr/>
            </p:nvSpPr>
            <p:spPr>
              <a:xfrm flipV="1">
                <a:off x="6985000" y="3701674"/>
                <a:ext cx="127000" cy="40005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6937375" y="3667125"/>
                <a:ext cx="222250" cy="22225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6452155" y="3015624"/>
              <a:ext cx="358032" cy="700114"/>
              <a:chOff x="6937375" y="3667125"/>
              <a:chExt cx="222250" cy="434599"/>
            </a:xfrm>
            <a:solidFill>
              <a:srgbClr val="008000"/>
            </a:solidFill>
          </p:grpSpPr>
          <p:sp>
            <p:nvSpPr>
              <p:cNvPr id="150" name="Isosceles Triangle 149"/>
              <p:cNvSpPr/>
              <p:nvPr/>
            </p:nvSpPr>
            <p:spPr>
              <a:xfrm flipV="1">
                <a:off x="6985000" y="3701674"/>
                <a:ext cx="127000" cy="400050"/>
              </a:xfrm>
              <a:prstGeom prst="triangl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6937375" y="3667125"/>
                <a:ext cx="222250" cy="22225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3430400" y="4794818"/>
              <a:ext cx="358032" cy="700114"/>
              <a:chOff x="6937375" y="3667125"/>
              <a:chExt cx="222250" cy="434599"/>
            </a:xfrm>
            <a:solidFill>
              <a:srgbClr val="0000FF"/>
            </a:solidFill>
          </p:grpSpPr>
          <p:sp>
            <p:nvSpPr>
              <p:cNvPr id="148" name="Isosceles Triangle 147"/>
              <p:cNvSpPr/>
              <p:nvPr/>
            </p:nvSpPr>
            <p:spPr>
              <a:xfrm flipV="1">
                <a:off x="6985000" y="3701674"/>
                <a:ext cx="127000" cy="400050"/>
              </a:xfrm>
              <a:prstGeom prst="triangl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6937375" y="3667125"/>
                <a:ext cx="222250" cy="22225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2151985" y="2629076"/>
              <a:ext cx="4654851" cy="4061530"/>
              <a:chOff x="2151985" y="2629076"/>
              <a:chExt cx="4654851" cy="4061530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2151985" y="2629076"/>
                <a:ext cx="4654851" cy="4061530"/>
                <a:chOff x="2732365" y="3968749"/>
                <a:chExt cx="3093759" cy="2679145"/>
              </a:xfrm>
            </p:grpSpPr>
            <p:grpSp>
              <p:nvGrpSpPr>
                <p:cNvPr id="126" name="Group 125"/>
                <p:cNvGrpSpPr/>
                <p:nvPr/>
              </p:nvGrpSpPr>
              <p:grpSpPr>
                <a:xfrm>
                  <a:off x="3127375" y="3968750"/>
                  <a:ext cx="2698749" cy="2286000"/>
                  <a:chOff x="2603500" y="3968750"/>
                  <a:chExt cx="2698749" cy="2286000"/>
                </a:xfrm>
              </p:grpSpPr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603500" y="3968750"/>
                    <a:ext cx="0" cy="228600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/>
                  <p:cNvCxnSpPr/>
                  <p:nvPr/>
                </p:nvCxnSpPr>
                <p:spPr>
                  <a:xfrm flipH="1">
                    <a:off x="2603500" y="6254750"/>
                    <a:ext cx="2698749" cy="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7" name="Group 126"/>
                <p:cNvGrpSpPr/>
                <p:nvPr/>
              </p:nvGrpSpPr>
              <p:grpSpPr>
                <a:xfrm>
                  <a:off x="3421062" y="4146550"/>
                  <a:ext cx="760413" cy="660400"/>
                  <a:chOff x="3532187" y="4162425"/>
                  <a:chExt cx="760413" cy="660400"/>
                </a:xfrm>
              </p:grpSpPr>
              <p:sp>
                <p:nvSpPr>
                  <p:cNvPr id="141" name="Isosceles Triangle 140"/>
                  <p:cNvSpPr/>
                  <p:nvPr/>
                </p:nvSpPr>
                <p:spPr>
                  <a:xfrm>
                    <a:off x="3532187" y="4162425"/>
                    <a:ext cx="206375" cy="206375"/>
                  </a:xfrm>
                  <a:prstGeom prst="triangl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2" name="Isosceles Triangle 141"/>
                  <p:cNvSpPr/>
                  <p:nvPr/>
                </p:nvSpPr>
                <p:spPr>
                  <a:xfrm>
                    <a:off x="3835400" y="4375150"/>
                    <a:ext cx="206375" cy="206375"/>
                  </a:xfrm>
                  <a:prstGeom prst="triangl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Isosceles Triangle 142"/>
                  <p:cNvSpPr/>
                  <p:nvPr/>
                </p:nvSpPr>
                <p:spPr>
                  <a:xfrm>
                    <a:off x="3579812" y="4478337"/>
                    <a:ext cx="206375" cy="206375"/>
                  </a:xfrm>
                  <a:prstGeom prst="triangl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Isosceles Triangle 143"/>
                  <p:cNvSpPr/>
                  <p:nvPr/>
                </p:nvSpPr>
                <p:spPr>
                  <a:xfrm>
                    <a:off x="3840162" y="4616450"/>
                    <a:ext cx="206375" cy="206375"/>
                  </a:xfrm>
                  <a:prstGeom prst="triangl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Isosceles Triangle 144"/>
                  <p:cNvSpPr/>
                  <p:nvPr/>
                </p:nvSpPr>
                <p:spPr>
                  <a:xfrm>
                    <a:off x="4086225" y="4460875"/>
                    <a:ext cx="206375" cy="206375"/>
                  </a:xfrm>
                  <a:prstGeom prst="triangl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8" name="Group 127"/>
                <p:cNvGrpSpPr/>
                <p:nvPr/>
              </p:nvGrpSpPr>
              <p:grpSpPr>
                <a:xfrm>
                  <a:off x="3579812" y="5595937"/>
                  <a:ext cx="1029493" cy="544513"/>
                  <a:chOff x="3579812" y="5595937"/>
                  <a:chExt cx="1029493" cy="544513"/>
                </a:xfrm>
              </p:grpSpPr>
              <p:sp>
                <p:nvSpPr>
                  <p:cNvPr id="136" name="Oval 135"/>
                  <p:cNvSpPr/>
                  <p:nvPr/>
                </p:nvSpPr>
                <p:spPr>
                  <a:xfrm>
                    <a:off x="3835400" y="5699125"/>
                    <a:ext cx="211137" cy="206375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Oval 136"/>
                  <p:cNvSpPr/>
                  <p:nvPr/>
                </p:nvSpPr>
                <p:spPr>
                  <a:xfrm>
                    <a:off x="4093368" y="5595937"/>
                    <a:ext cx="211137" cy="206375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Oval 137"/>
                  <p:cNvSpPr/>
                  <p:nvPr/>
                </p:nvSpPr>
                <p:spPr>
                  <a:xfrm>
                    <a:off x="3980656" y="5934075"/>
                    <a:ext cx="211137" cy="206375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Oval 138"/>
                  <p:cNvSpPr/>
                  <p:nvPr/>
                </p:nvSpPr>
                <p:spPr>
                  <a:xfrm>
                    <a:off x="4398168" y="5802312"/>
                    <a:ext cx="211137" cy="206375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Oval 139"/>
                  <p:cNvSpPr/>
                  <p:nvPr/>
                </p:nvSpPr>
                <p:spPr>
                  <a:xfrm>
                    <a:off x="3579812" y="5886450"/>
                    <a:ext cx="211137" cy="206375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9" name="Group 128"/>
                <p:cNvGrpSpPr/>
                <p:nvPr/>
              </p:nvGrpSpPr>
              <p:grpSpPr>
                <a:xfrm>
                  <a:off x="4857750" y="4727575"/>
                  <a:ext cx="661987" cy="577850"/>
                  <a:chOff x="5048250" y="4616450"/>
                  <a:chExt cx="661987" cy="577850"/>
                </a:xfrm>
              </p:grpSpPr>
              <p:sp>
                <p:nvSpPr>
                  <p:cNvPr id="132" name="Cross 131"/>
                  <p:cNvSpPr/>
                  <p:nvPr/>
                </p:nvSpPr>
                <p:spPr>
                  <a:xfrm>
                    <a:off x="5048250" y="4616450"/>
                    <a:ext cx="238125" cy="241300"/>
                  </a:xfrm>
                  <a:prstGeom prst="plus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Cross 132"/>
                  <p:cNvSpPr/>
                  <p:nvPr/>
                </p:nvSpPr>
                <p:spPr>
                  <a:xfrm>
                    <a:off x="5472112" y="4953000"/>
                    <a:ext cx="238125" cy="241300"/>
                  </a:xfrm>
                  <a:prstGeom prst="plus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Cross 133"/>
                  <p:cNvSpPr/>
                  <p:nvPr/>
                </p:nvSpPr>
                <p:spPr>
                  <a:xfrm>
                    <a:off x="5353050" y="4679950"/>
                    <a:ext cx="238125" cy="241300"/>
                  </a:xfrm>
                  <a:prstGeom prst="plus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Cross 134"/>
                  <p:cNvSpPr/>
                  <p:nvPr/>
                </p:nvSpPr>
                <p:spPr>
                  <a:xfrm>
                    <a:off x="5048250" y="4953000"/>
                    <a:ext cx="238125" cy="241300"/>
                  </a:xfrm>
                  <a:prstGeom prst="plus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0" name="TextBox 129"/>
                <p:cNvSpPr txBox="1"/>
                <p:nvPr/>
              </p:nvSpPr>
              <p:spPr>
                <a:xfrm>
                  <a:off x="3132136" y="6278562"/>
                  <a:ext cx="26939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Feature 1</a:t>
                  </a:r>
                  <a:endParaRPr lang="en-US" dirty="0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 rot="16200000">
                  <a:off x="1774031" y="4927083"/>
                  <a:ext cx="2286002" cy="3693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Feature 2</a:t>
                  </a:r>
                  <a:endParaRPr lang="en-US" dirty="0"/>
                </a:p>
              </p:txBody>
            </p:sp>
          </p:grpSp>
          <p:sp>
            <p:nvSpPr>
              <p:cNvPr id="112" name="TextBox 111"/>
              <p:cNvSpPr txBox="1"/>
              <p:nvPr/>
            </p:nvSpPr>
            <p:spPr>
              <a:xfrm>
                <a:off x="3188261" y="2898619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270106" y="3361461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3636992" y="3220351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3651103" y="3559015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4021796" y="3361461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440310" y="5494823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3820971" y="5213695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4025611" y="5561018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4206720" y="5057251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4665574" y="5380485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5378048" y="4272007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6025597" y="4289644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5375378" y="3772108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818233" y="3866113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3861247" y="2376512"/>
              <a:ext cx="302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494545" y="2992129"/>
              <a:ext cx="302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460271" y="4783518"/>
              <a:ext cx="302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093026" y="6310856"/>
            <a:ext cx="250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Memberships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5888757" y="6263624"/>
            <a:ext cx="250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Previous Memberships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01444" y="2693664"/>
            <a:ext cx="0" cy="398652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335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K-Means Clustering Algorithm (Walk-through)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26496" y="1862667"/>
            <a:ext cx="8207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4) When memberships don’t change, exit loop.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93026" y="6310856"/>
            <a:ext cx="250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Memberships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5888757" y="6263624"/>
            <a:ext cx="250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Previous Memberships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01444" y="2693664"/>
            <a:ext cx="0" cy="398652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93121" y="2952062"/>
            <a:ext cx="3781077" cy="3358794"/>
            <a:chOff x="193121" y="2952062"/>
            <a:chExt cx="3781077" cy="3358794"/>
          </a:xfrm>
        </p:grpSpPr>
        <p:grpSp>
          <p:nvGrpSpPr>
            <p:cNvPr id="36" name="Group 35"/>
            <p:cNvGrpSpPr/>
            <p:nvPr/>
          </p:nvGrpSpPr>
          <p:grpSpPr>
            <a:xfrm>
              <a:off x="193121" y="2952062"/>
              <a:ext cx="3781077" cy="3358794"/>
              <a:chOff x="2151985" y="2629076"/>
              <a:chExt cx="4654851" cy="4061530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51985" y="2629076"/>
                <a:ext cx="4654851" cy="4061530"/>
                <a:chOff x="2732365" y="3968749"/>
                <a:chExt cx="3093759" cy="2679145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3127375" y="3968750"/>
                  <a:ext cx="2698749" cy="2286000"/>
                  <a:chOff x="2603500" y="3968750"/>
                  <a:chExt cx="2698749" cy="2286000"/>
                </a:xfrm>
              </p:grpSpPr>
              <p:cxnSp>
                <p:nvCxnSpPr>
                  <p:cNvPr id="105" name="Straight Connector 104"/>
                  <p:cNvCxnSpPr/>
                  <p:nvPr/>
                </p:nvCxnSpPr>
                <p:spPr>
                  <a:xfrm>
                    <a:off x="2603500" y="3968750"/>
                    <a:ext cx="0" cy="228600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/>
                  <p:cNvCxnSpPr/>
                  <p:nvPr/>
                </p:nvCxnSpPr>
                <p:spPr>
                  <a:xfrm flipH="1">
                    <a:off x="2603500" y="6254750"/>
                    <a:ext cx="2698749" cy="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3421062" y="4146550"/>
                  <a:ext cx="760413" cy="660400"/>
                  <a:chOff x="3532187" y="4162425"/>
                  <a:chExt cx="760413" cy="660400"/>
                </a:xfrm>
              </p:grpSpPr>
              <p:sp>
                <p:nvSpPr>
                  <p:cNvPr id="100" name="Isosceles Triangle 99"/>
                  <p:cNvSpPr/>
                  <p:nvPr/>
                </p:nvSpPr>
                <p:spPr>
                  <a:xfrm>
                    <a:off x="3532187" y="4162425"/>
                    <a:ext cx="206375" cy="206375"/>
                  </a:xfrm>
                  <a:prstGeom prst="triangl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1" name="Isosceles Triangle 100"/>
                  <p:cNvSpPr/>
                  <p:nvPr/>
                </p:nvSpPr>
                <p:spPr>
                  <a:xfrm>
                    <a:off x="3835400" y="4375150"/>
                    <a:ext cx="206375" cy="206375"/>
                  </a:xfrm>
                  <a:prstGeom prst="triangl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Isosceles Triangle 101"/>
                  <p:cNvSpPr/>
                  <p:nvPr/>
                </p:nvSpPr>
                <p:spPr>
                  <a:xfrm>
                    <a:off x="3579812" y="4478337"/>
                    <a:ext cx="206375" cy="206375"/>
                  </a:xfrm>
                  <a:prstGeom prst="triangl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Isosceles Triangle 102"/>
                  <p:cNvSpPr/>
                  <p:nvPr/>
                </p:nvSpPr>
                <p:spPr>
                  <a:xfrm>
                    <a:off x="3840162" y="4616450"/>
                    <a:ext cx="206375" cy="206375"/>
                  </a:xfrm>
                  <a:prstGeom prst="triangl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Isosceles Triangle 103"/>
                  <p:cNvSpPr/>
                  <p:nvPr/>
                </p:nvSpPr>
                <p:spPr>
                  <a:xfrm>
                    <a:off x="4086225" y="4460875"/>
                    <a:ext cx="206375" cy="206375"/>
                  </a:xfrm>
                  <a:prstGeom prst="triangl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7" name="Group 86"/>
                <p:cNvGrpSpPr/>
                <p:nvPr/>
              </p:nvGrpSpPr>
              <p:grpSpPr>
                <a:xfrm>
                  <a:off x="3579812" y="5595937"/>
                  <a:ext cx="1029493" cy="544513"/>
                  <a:chOff x="3579812" y="5595937"/>
                  <a:chExt cx="1029493" cy="544513"/>
                </a:xfrm>
              </p:grpSpPr>
              <p:sp>
                <p:nvSpPr>
                  <p:cNvPr id="95" name="Oval 94"/>
                  <p:cNvSpPr/>
                  <p:nvPr/>
                </p:nvSpPr>
                <p:spPr>
                  <a:xfrm>
                    <a:off x="3835400" y="5699125"/>
                    <a:ext cx="211137" cy="206375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Oval 95"/>
                  <p:cNvSpPr/>
                  <p:nvPr/>
                </p:nvSpPr>
                <p:spPr>
                  <a:xfrm>
                    <a:off x="4093368" y="5595937"/>
                    <a:ext cx="211137" cy="206375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Oval 96"/>
                  <p:cNvSpPr/>
                  <p:nvPr/>
                </p:nvSpPr>
                <p:spPr>
                  <a:xfrm>
                    <a:off x="3980656" y="5934075"/>
                    <a:ext cx="211137" cy="206375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Oval 97"/>
                  <p:cNvSpPr/>
                  <p:nvPr/>
                </p:nvSpPr>
                <p:spPr>
                  <a:xfrm>
                    <a:off x="4398168" y="5802312"/>
                    <a:ext cx="211137" cy="206375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Oval 98"/>
                  <p:cNvSpPr/>
                  <p:nvPr/>
                </p:nvSpPr>
                <p:spPr>
                  <a:xfrm>
                    <a:off x="3579812" y="5886450"/>
                    <a:ext cx="211137" cy="206375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4857750" y="4727575"/>
                  <a:ext cx="661987" cy="577850"/>
                  <a:chOff x="5048250" y="4616450"/>
                  <a:chExt cx="661987" cy="577850"/>
                </a:xfrm>
              </p:grpSpPr>
              <p:sp>
                <p:nvSpPr>
                  <p:cNvPr id="91" name="Cross 90"/>
                  <p:cNvSpPr/>
                  <p:nvPr/>
                </p:nvSpPr>
                <p:spPr>
                  <a:xfrm>
                    <a:off x="5048250" y="4616450"/>
                    <a:ext cx="238125" cy="241300"/>
                  </a:xfrm>
                  <a:prstGeom prst="plus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Cross 91"/>
                  <p:cNvSpPr/>
                  <p:nvPr/>
                </p:nvSpPr>
                <p:spPr>
                  <a:xfrm>
                    <a:off x="5472112" y="4953000"/>
                    <a:ext cx="238125" cy="241300"/>
                  </a:xfrm>
                  <a:prstGeom prst="plus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Cross 92"/>
                  <p:cNvSpPr/>
                  <p:nvPr/>
                </p:nvSpPr>
                <p:spPr>
                  <a:xfrm>
                    <a:off x="5353050" y="4679950"/>
                    <a:ext cx="238125" cy="241300"/>
                  </a:xfrm>
                  <a:prstGeom prst="plus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Cross 93"/>
                  <p:cNvSpPr/>
                  <p:nvPr/>
                </p:nvSpPr>
                <p:spPr>
                  <a:xfrm>
                    <a:off x="5048250" y="4953000"/>
                    <a:ext cx="238125" cy="241300"/>
                  </a:xfrm>
                  <a:prstGeom prst="plus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9" name="TextBox 88"/>
                <p:cNvSpPr txBox="1"/>
                <p:nvPr/>
              </p:nvSpPr>
              <p:spPr>
                <a:xfrm>
                  <a:off x="3132136" y="6278562"/>
                  <a:ext cx="26939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Feature 1</a:t>
                  </a:r>
                  <a:endParaRPr lang="en-US" dirty="0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 rot="16200000">
                  <a:off x="1774031" y="4927083"/>
                  <a:ext cx="2286002" cy="3693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Feature 2</a:t>
                  </a:r>
                  <a:endParaRPr lang="en-US" dirty="0"/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3188261" y="2898619"/>
                <a:ext cx="282222" cy="4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1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270106" y="3361461"/>
                <a:ext cx="282222" cy="4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1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3636993" y="3220351"/>
                <a:ext cx="282222" cy="4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1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651103" y="3559015"/>
                <a:ext cx="282222" cy="4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1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021796" y="3361461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1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440310" y="5494823"/>
                <a:ext cx="282222" cy="4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3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3820971" y="5213695"/>
                <a:ext cx="282222" cy="4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3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025611" y="5561018"/>
                <a:ext cx="282222" cy="4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3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206719" y="5057251"/>
                <a:ext cx="282222" cy="4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3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665574" y="5380485"/>
                <a:ext cx="282222" cy="4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3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5378047" y="4272007"/>
                <a:ext cx="282222" cy="4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</a:rPr>
                  <a:t>2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6025597" y="4289644"/>
                <a:ext cx="282222" cy="4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2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375378" y="3772108"/>
                <a:ext cx="282222" cy="4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2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5818233" y="3866113"/>
                <a:ext cx="282222" cy="4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2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1310166" y="3203190"/>
              <a:ext cx="290825" cy="578979"/>
              <a:chOff x="6937375" y="3667125"/>
              <a:chExt cx="222250" cy="434599"/>
            </a:xfrm>
          </p:grpSpPr>
          <p:sp>
            <p:nvSpPr>
              <p:cNvPr id="63" name="Isosceles Triangle 62"/>
              <p:cNvSpPr/>
              <p:nvPr/>
            </p:nvSpPr>
            <p:spPr>
              <a:xfrm flipV="1">
                <a:off x="6985000" y="3701674"/>
                <a:ext cx="127000" cy="40005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6937375" y="3667125"/>
                <a:ext cx="222250" cy="22225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1315424" y="3168132"/>
              <a:ext cx="245584" cy="305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2977448" y="3857326"/>
              <a:ext cx="290825" cy="578979"/>
              <a:chOff x="6937375" y="3667125"/>
              <a:chExt cx="222250" cy="434599"/>
            </a:xfrm>
            <a:solidFill>
              <a:srgbClr val="008000"/>
            </a:solidFill>
          </p:grpSpPr>
          <p:sp>
            <p:nvSpPr>
              <p:cNvPr id="66" name="Isosceles Triangle 65"/>
              <p:cNvSpPr/>
              <p:nvPr/>
            </p:nvSpPr>
            <p:spPr>
              <a:xfrm flipV="1">
                <a:off x="6985000" y="3701674"/>
                <a:ext cx="127000" cy="400050"/>
              </a:xfrm>
              <a:prstGeom prst="triangl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6937375" y="3667125"/>
                <a:ext cx="222250" cy="22225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TextBox 108"/>
            <p:cNvSpPr txBox="1"/>
            <p:nvPr/>
          </p:nvSpPr>
          <p:spPr>
            <a:xfrm>
              <a:off x="2997041" y="3851662"/>
              <a:ext cx="245584" cy="305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1659069" y="4919136"/>
              <a:ext cx="290825" cy="578979"/>
              <a:chOff x="6937375" y="3667125"/>
              <a:chExt cx="222250" cy="434599"/>
            </a:xfrm>
            <a:solidFill>
              <a:srgbClr val="0000FF"/>
            </a:solidFill>
          </p:grpSpPr>
          <p:sp>
            <p:nvSpPr>
              <p:cNvPr id="69" name="Isosceles Triangle 68"/>
              <p:cNvSpPr/>
              <p:nvPr/>
            </p:nvSpPr>
            <p:spPr>
              <a:xfrm flipV="1">
                <a:off x="6985000" y="3701674"/>
                <a:ext cx="127000" cy="400050"/>
              </a:xfrm>
              <a:prstGeom prst="triangl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6937375" y="3667125"/>
                <a:ext cx="222250" cy="22225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0" name="TextBox 109"/>
            <p:cNvSpPr txBox="1"/>
            <p:nvPr/>
          </p:nvSpPr>
          <p:spPr>
            <a:xfrm>
              <a:off x="1680166" y="4886452"/>
              <a:ext cx="245584" cy="305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4628508" y="2950003"/>
            <a:ext cx="3781077" cy="3358794"/>
            <a:chOff x="193121" y="2952062"/>
            <a:chExt cx="3781077" cy="3358794"/>
          </a:xfrm>
        </p:grpSpPr>
        <p:grpSp>
          <p:nvGrpSpPr>
            <p:cNvPr id="156" name="Group 155"/>
            <p:cNvGrpSpPr/>
            <p:nvPr/>
          </p:nvGrpSpPr>
          <p:grpSpPr>
            <a:xfrm>
              <a:off x="193121" y="2952062"/>
              <a:ext cx="3781077" cy="3358794"/>
              <a:chOff x="2151985" y="2629076"/>
              <a:chExt cx="4654851" cy="4061530"/>
            </a:xfrm>
          </p:grpSpPr>
          <p:grpSp>
            <p:nvGrpSpPr>
              <p:cNvPr id="169" name="Group 168"/>
              <p:cNvGrpSpPr/>
              <p:nvPr/>
            </p:nvGrpSpPr>
            <p:grpSpPr>
              <a:xfrm>
                <a:off x="2151985" y="2629076"/>
                <a:ext cx="4654851" cy="4061530"/>
                <a:chOff x="2732365" y="3968749"/>
                <a:chExt cx="3093759" cy="2679145"/>
              </a:xfrm>
            </p:grpSpPr>
            <p:grpSp>
              <p:nvGrpSpPr>
                <p:cNvPr id="184" name="Group 183"/>
                <p:cNvGrpSpPr/>
                <p:nvPr/>
              </p:nvGrpSpPr>
              <p:grpSpPr>
                <a:xfrm>
                  <a:off x="3127375" y="3968750"/>
                  <a:ext cx="2698749" cy="2286000"/>
                  <a:chOff x="2603500" y="3968750"/>
                  <a:chExt cx="2698749" cy="2286000"/>
                </a:xfrm>
              </p:grpSpPr>
              <p:cxnSp>
                <p:nvCxnSpPr>
                  <p:cNvPr id="204" name="Straight Connector 203"/>
                  <p:cNvCxnSpPr/>
                  <p:nvPr/>
                </p:nvCxnSpPr>
                <p:spPr>
                  <a:xfrm>
                    <a:off x="2603500" y="3968750"/>
                    <a:ext cx="0" cy="228600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/>
                  <p:cNvCxnSpPr/>
                  <p:nvPr/>
                </p:nvCxnSpPr>
                <p:spPr>
                  <a:xfrm flipH="1">
                    <a:off x="2603500" y="6254750"/>
                    <a:ext cx="2698749" cy="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5" name="Group 184"/>
                <p:cNvGrpSpPr/>
                <p:nvPr/>
              </p:nvGrpSpPr>
              <p:grpSpPr>
                <a:xfrm>
                  <a:off x="3421062" y="4146550"/>
                  <a:ext cx="760413" cy="660400"/>
                  <a:chOff x="3532187" y="4162425"/>
                  <a:chExt cx="760413" cy="660400"/>
                </a:xfrm>
              </p:grpSpPr>
              <p:sp>
                <p:nvSpPr>
                  <p:cNvPr id="199" name="Isosceles Triangle 198"/>
                  <p:cNvSpPr/>
                  <p:nvPr/>
                </p:nvSpPr>
                <p:spPr>
                  <a:xfrm>
                    <a:off x="3532187" y="4162425"/>
                    <a:ext cx="206375" cy="206375"/>
                  </a:xfrm>
                  <a:prstGeom prst="triangl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0" name="Isosceles Triangle 199"/>
                  <p:cNvSpPr/>
                  <p:nvPr/>
                </p:nvSpPr>
                <p:spPr>
                  <a:xfrm>
                    <a:off x="3835400" y="4375150"/>
                    <a:ext cx="206375" cy="206375"/>
                  </a:xfrm>
                  <a:prstGeom prst="triangl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" name="Isosceles Triangle 200"/>
                  <p:cNvSpPr/>
                  <p:nvPr/>
                </p:nvSpPr>
                <p:spPr>
                  <a:xfrm>
                    <a:off x="3579812" y="4478337"/>
                    <a:ext cx="206375" cy="206375"/>
                  </a:xfrm>
                  <a:prstGeom prst="triangl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2" name="Isosceles Triangle 201"/>
                  <p:cNvSpPr/>
                  <p:nvPr/>
                </p:nvSpPr>
                <p:spPr>
                  <a:xfrm>
                    <a:off x="3840162" y="4616450"/>
                    <a:ext cx="206375" cy="206375"/>
                  </a:xfrm>
                  <a:prstGeom prst="triangl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" name="Isosceles Triangle 202"/>
                  <p:cNvSpPr/>
                  <p:nvPr/>
                </p:nvSpPr>
                <p:spPr>
                  <a:xfrm>
                    <a:off x="4086225" y="4460875"/>
                    <a:ext cx="206375" cy="206375"/>
                  </a:xfrm>
                  <a:prstGeom prst="triangl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6" name="Group 185"/>
                <p:cNvGrpSpPr/>
                <p:nvPr/>
              </p:nvGrpSpPr>
              <p:grpSpPr>
                <a:xfrm>
                  <a:off x="3579812" y="5595937"/>
                  <a:ext cx="1029493" cy="544513"/>
                  <a:chOff x="3579812" y="5595937"/>
                  <a:chExt cx="1029493" cy="544513"/>
                </a:xfrm>
              </p:grpSpPr>
              <p:sp>
                <p:nvSpPr>
                  <p:cNvPr id="194" name="Oval 193"/>
                  <p:cNvSpPr/>
                  <p:nvPr/>
                </p:nvSpPr>
                <p:spPr>
                  <a:xfrm>
                    <a:off x="3835400" y="5699125"/>
                    <a:ext cx="211137" cy="206375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Oval 194"/>
                  <p:cNvSpPr/>
                  <p:nvPr/>
                </p:nvSpPr>
                <p:spPr>
                  <a:xfrm>
                    <a:off x="4093368" y="5595937"/>
                    <a:ext cx="211137" cy="206375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Oval 195"/>
                  <p:cNvSpPr/>
                  <p:nvPr/>
                </p:nvSpPr>
                <p:spPr>
                  <a:xfrm>
                    <a:off x="3980656" y="5934075"/>
                    <a:ext cx="211137" cy="206375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Oval 196"/>
                  <p:cNvSpPr/>
                  <p:nvPr/>
                </p:nvSpPr>
                <p:spPr>
                  <a:xfrm>
                    <a:off x="4398168" y="5802312"/>
                    <a:ext cx="211137" cy="206375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Oval 197"/>
                  <p:cNvSpPr/>
                  <p:nvPr/>
                </p:nvSpPr>
                <p:spPr>
                  <a:xfrm>
                    <a:off x="3579812" y="5886450"/>
                    <a:ext cx="211137" cy="206375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7" name="Group 186"/>
                <p:cNvGrpSpPr/>
                <p:nvPr/>
              </p:nvGrpSpPr>
              <p:grpSpPr>
                <a:xfrm>
                  <a:off x="4857750" y="4727575"/>
                  <a:ext cx="661987" cy="577850"/>
                  <a:chOff x="5048250" y="4616450"/>
                  <a:chExt cx="661987" cy="577850"/>
                </a:xfrm>
              </p:grpSpPr>
              <p:sp>
                <p:nvSpPr>
                  <p:cNvPr id="190" name="Cross 189"/>
                  <p:cNvSpPr/>
                  <p:nvPr/>
                </p:nvSpPr>
                <p:spPr>
                  <a:xfrm>
                    <a:off x="5048250" y="4616450"/>
                    <a:ext cx="238125" cy="241300"/>
                  </a:xfrm>
                  <a:prstGeom prst="plus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Cross 190"/>
                  <p:cNvSpPr/>
                  <p:nvPr/>
                </p:nvSpPr>
                <p:spPr>
                  <a:xfrm>
                    <a:off x="5472112" y="4953000"/>
                    <a:ext cx="238125" cy="241300"/>
                  </a:xfrm>
                  <a:prstGeom prst="plus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" name="Cross 191"/>
                  <p:cNvSpPr/>
                  <p:nvPr/>
                </p:nvSpPr>
                <p:spPr>
                  <a:xfrm>
                    <a:off x="5353050" y="4679950"/>
                    <a:ext cx="238125" cy="241300"/>
                  </a:xfrm>
                  <a:prstGeom prst="plus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Cross 192"/>
                  <p:cNvSpPr/>
                  <p:nvPr/>
                </p:nvSpPr>
                <p:spPr>
                  <a:xfrm>
                    <a:off x="5048250" y="4953000"/>
                    <a:ext cx="238125" cy="241300"/>
                  </a:xfrm>
                  <a:prstGeom prst="plus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88" name="TextBox 187"/>
                <p:cNvSpPr txBox="1"/>
                <p:nvPr/>
              </p:nvSpPr>
              <p:spPr>
                <a:xfrm>
                  <a:off x="3132136" y="6278562"/>
                  <a:ext cx="26939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Feature 1</a:t>
                  </a:r>
                  <a:endParaRPr lang="en-US" dirty="0"/>
                </a:p>
              </p:txBody>
            </p:sp>
            <p:sp>
              <p:nvSpPr>
                <p:cNvPr id="189" name="TextBox 188"/>
                <p:cNvSpPr txBox="1"/>
                <p:nvPr/>
              </p:nvSpPr>
              <p:spPr>
                <a:xfrm rot="16200000">
                  <a:off x="1774031" y="4927083"/>
                  <a:ext cx="2286002" cy="3693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Feature 2</a:t>
                  </a:r>
                  <a:endParaRPr lang="en-US" dirty="0"/>
                </a:p>
              </p:txBody>
            </p:sp>
          </p:grpSp>
          <p:sp>
            <p:nvSpPr>
              <p:cNvPr id="170" name="TextBox 169"/>
              <p:cNvSpPr txBox="1"/>
              <p:nvPr/>
            </p:nvSpPr>
            <p:spPr>
              <a:xfrm>
                <a:off x="3188261" y="2898619"/>
                <a:ext cx="282222" cy="4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1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270106" y="3361461"/>
                <a:ext cx="282222" cy="4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1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3636993" y="3220351"/>
                <a:ext cx="282222" cy="4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1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3651103" y="3559015"/>
                <a:ext cx="282222" cy="4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1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021796" y="3361461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1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3440310" y="5494823"/>
                <a:ext cx="282222" cy="4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3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3820971" y="5213695"/>
                <a:ext cx="282222" cy="4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3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025611" y="5561018"/>
                <a:ext cx="282222" cy="4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3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4206719" y="5057251"/>
                <a:ext cx="282222" cy="4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3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4665574" y="5380485"/>
                <a:ext cx="282222" cy="4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3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5378047" y="4272007"/>
                <a:ext cx="282222" cy="4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</a:rPr>
                  <a:t>2</a:t>
                </a: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6025597" y="4289644"/>
                <a:ext cx="282222" cy="4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2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5375378" y="3772108"/>
                <a:ext cx="282222" cy="4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2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5818233" y="3866113"/>
                <a:ext cx="282222" cy="4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2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1310166" y="3203190"/>
              <a:ext cx="290825" cy="578979"/>
              <a:chOff x="6937375" y="3667125"/>
              <a:chExt cx="222250" cy="434599"/>
            </a:xfrm>
          </p:grpSpPr>
          <p:sp>
            <p:nvSpPr>
              <p:cNvPr id="167" name="Isosceles Triangle 166"/>
              <p:cNvSpPr/>
              <p:nvPr/>
            </p:nvSpPr>
            <p:spPr>
              <a:xfrm flipV="1">
                <a:off x="6985000" y="3701674"/>
                <a:ext cx="127000" cy="40005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6937375" y="3667125"/>
                <a:ext cx="222250" cy="22225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8" name="TextBox 157"/>
            <p:cNvSpPr txBox="1"/>
            <p:nvPr/>
          </p:nvSpPr>
          <p:spPr>
            <a:xfrm>
              <a:off x="1315424" y="3168132"/>
              <a:ext cx="245584" cy="305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2977448" y="3857326"/>
              <a:ext cx="290825" cy="578979"/>
              <a:chOff x="6937375" y="3667125"/>
              <a:chExt cx="222250" cy="434599"/>
            </a:xfrm>
            <a:solidFill>
              <a:srgbClr val="008000"/>
            </a:solidFill>
          </p:grpSpPr>
          <p:sp>
            <p:nvSpPr>
              <p:cNvPr id="165" name="Isosceles Triangle 164"/>
              <p:cNvSpPr/>
              <p:nvPr/>
            </p:nvSpPr>
            <p:spPr>
              <a:xfrm flipV="1">
                <a:off x="6985000" y="3701674"/>
                <a:ext cx="127000" cy="400050"/>
              </a:xfrm>
              <a:prstGeom prst="triangl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6937375" y="3667125"/>
                <a:ext cx="222250" cy="22225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0" name="TextBox 159"/>
            <p:cNvSpPr txBox="1"/>
            <p:nvPr/>
          </p:nvSpPr>
          <p:spPr>
            <a:xfrm>
              <a:off x="2997041" y="3851662"/>
              <a:ext cx="245584" cy="305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1659069" y="4919136"/>
              <a:ext cx="290825" cy="578979"/>
              <a:chOff x="6937375" y="3667125"/>
              <a:chExt cx="222250" cy="434599"/>
            </a:xfrm>
            <a:solidFill>
              <a:srgbClr val="0000FF"/>
            </a:solidFill>
          </p:grpSpPr>
          <p:sp>
            <p:nvSpPr>
              <p:cNvPr id="163" name="Isosceles Triangle 162"/>
              <p:cNvSpPr/>
              <p:nvPr/>
            </p:nvSpPr>
            <p:spPr>
              <a:xfrm flipV="1">
                <a:off x="6985000" y="3701674"/>
                <a:ext cx="127000" cy="400050"/>
              </a:xfrm>
              <a:prstGeom prst="triangl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6937375" y="3667125"/>
                <a:ext cx="222250" cy="22225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2" name="TextBox 161"/>
            <p:cNvSpPr txBox="1"/>
            <p:nvPr/>
          </p:nvSpPr>
          <p:spPr>
            <a:xfrm>
              <a:off x="1680166" y="4886452"/>
              <a:ext cx="245584" cy="305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6997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K-Means Clustering Algorithm (Walk-through)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26496" y="1862667"/>
            <a:ext cx="8207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  <a:r>
              <a:rPr lang="en-US" sz="2400" dirty="0" smtClean="0"/>
              <a:t>) Done!</a:t>
            </a: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2061016" y="2632896"/>
            <a:ext cx="4753704" cy="3809450"/>
            <a:chOff x="193121" y="2952062"/>
            <a:chExt cx="3781077" cy="3358794"/>
          </a:xfrm>
        </p:grpSpPr>
        <p:grpSp>
          <p:nvGrpSpPr>
            <p:cNvPr id="36" name="Group 35"/>
            <p:cNvGrpSpPr/>
            <p:nvPr/>
          </p:nvGrpSpPr>
          <p:grpSpPr>
            <a:xfrm>
              <a:off x="193121" y="2952062"/>
              <a:ext cx="3781077" cy="3358794"/>
              <a:chOff x="2151985" y="2629076"/>
              <a:chExt cx="4654851" cy="4061530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51985" y="2629076"/>
                <a:ext cx="4654851" cy="4061530"/>
                <a:chOff x="2732365" y="3968749"/>
                <a:chExt cx="3093759" cy="2679145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3127375" y="3968750"/>
                  <a:ext cx="2698749" cy="2286000"/>
                  <a:chOff x="2603500" y="3968750"/>
                  <a:chExt cx="2698749" cy="2286000"/>
                </a:xfrm>
              </p:grpSpPr>
              <p:cxnSp>
                <p:nvCxnSpPr>
                  <p:cNvPr id="105" name="Straight Connector 104"/>
                  <p:cNvCxnSpPr/>
                  <p:nvPr/>
                </p:nvCxnSpPr>
                <p:spPr>
                  <a:xfrm>
                    <a:off x="2603500" y="3968750"/>
                    <a:ext cx="0" cy="228600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/>
                  <p:cNvCxnSpPr/>
                  <p:nvPr/>
                </p:nvCxnSpPr>
                <p:spPr>
                  <a:xfrm flipH="1">
                    <a:off x="2603500" y="6254750"/>
                    <a:ext cx="2698749" cy="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3421062" y="4146550"/>
                  <a:ext cx="760413" cy="660400"/>
                  <a:chOff x="3532187" y="4162425"/>
                  <a:chExt cx="760413" cy="660400"/>
                </a:xfrm>
              </p:grpSpPr>
              <p:sp>
                <p:nvSpPr>
                  <p:cNvPr id="100" name="Isosceles Triangle 99"/>
                  <p:cNvSpPr/>
                  <p:nvPr/>
                </p:nvSpPr>
                <p:spPr>
                  <a:xfrm>
                    <a:off x="3532187" y="4162425"/>
                    <a:ext cx="206375" cy="206375"/>
                  </a:xfrm>
                  <a:prstGeom prst="triangl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1" name="Isosceles Triangle 100"/>
                  <p:cNvSpPr/>
                  <p:nvPr/>
                </p:nvSpPr>
                <p:spPr>
                  <a:xfrm>
                    <a:off x="3835400" y="4375150"/>
                    <a:ext cx="206375" cy="206375"/>
                  </a:xfrm>
                  <a:prstGeom prst="triangl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Isosceles Triangle 101"/>
                  <p:cNvSpPr/>
                  <p:nvPr/>
                </p:nvSpPr>
                <p:spPr>
                  <a:xfrm>
                    <a:off x="3579812" y="4478337"/>
                    <a:ext cx="206375" cy="206375"/>
                  </a:xfrm>
                  <a:prstGeom prst="triangl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Isosceles Triangle 102"/>
                  <p:cNvSpPr/>
                  <p:nvPr/>
                </p:nvSpPr>
                <p:spPr>
                  <a:xfrm>
                    <a:off x="3840162" y="4616450"/>
                    <a:ext cx="206375" cy="206375"/>
                  </a:xfrm>
                  <a:prstGeom prst="triangl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Isosceles Triangle 103"/>
                  <p:cNvSpPr/>
                  <p:nvPr/>
                </p:nvSpPr>
                <p:spPr>
                  <a:xfrm>
                    <a:off x="4086225" y="4460875"/>
                    <a:ext cx="206375" cy="206375"/>
                  </a:xfrm>
                  <a:prstGeom prst="triangl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7" name="Group 86"/>
                <p:cNvGrpSpPr/>
                <p:nvPr/>
              </p:nvGrpSpPr>
              <p:grpSpPr>
                <a:xfrm>
                  <a:off x="3579812" y="5595937"/>
                  <a:ext cx="1029493" cy="544513"/>
                  <a:chOff x="3579812" y="5595937"/>
                  <a:chExt cx="1029493" cy="544513"/>
                </a:xfrm>
              </p:grpSpPr>
              <p:sp>
                <p:nvSpPr>
                  <p:cNvPr id="95" name="Oval 94"/>
                  <p:cNvSpPr/>
                  <p:nvPr/>
                </p:nvSpPr>
                <p:spPr>
                  <a:xfrm>
                    <a:off x="3835400" y="5699125"/>
                    <a:ext cx="211137" cy="206375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Oval 95"/>
                  <p:cNvSpPr/>
                  <p:nvPr/>
                </p:nvSpPr>
                <p:spPr>
                  <a:xfrm>
                    <a:off x="4093368" y="5595937"/>
                    <a:ext cx="211137" cy="206375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Oval 96"/>
                  <p:cNvSpPr/>
                  <p:nvPr/>
                </p:nvSpPr>
                <p:spPr>
                  <a:xfrm>
                    <a:off x="3980656" y="5934075"/>
                    <a:ext cx="211137" cy="206375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Oval 97"/>
                  <p:cNvSpPr/>
                  <p:nvPr/>
                </p:nvSpPr>
                <p:spPr>
                  <a:xfrm>
                    <a:off x="4398168" y="5802312"/>
                    <a:ext cx="211137" cy="206375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Oval 98"/>
                  <p:cNvSpPr/>
                  <p:nvPr/>
                </p:nvSpPr>
                <p:spPr>
                  <a:xfrm>
                    <a:off x="3579812" y="5886450"/>
                    <a:ext cx="211137" cy="206375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4857750" y="4727575"/>
                  <a:ext cx="661987" cy="577850"/>
                  <a:chOff x="5048250" y="4616450"/>
                  <a:chExt cx="661987" cy="577850"/>
                </a:xfrm>
              </p:grpSpPr>
              <p:sp>
                <p:nvSpPr>
                  <p:cNvPr id="91" name="Cross 90"/>
                  <p:cNvSpPr/>
                  <p:nvPr/>
                </p:nvSpPr>
                <p:spPr>
                  <a:xfrm>
                    <a:off x="5048250" y="4616450"/>
                    <a:ext cx="238125" cy="241300"/>
                  </a:xfrm>
                  <a:prstGeom prst="plus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Cross 91"/>
                  <p:cNvSpPr/>
                  <p:nvPr/>
                </p:nvSpPr>
                <p:spPr>
                  <a:xfrm>
                    <a:off x="5472112" y="4953000"/>
                    <a:ext cx="238125" cy="241300"/>
                  </a:xfrm>
                  <a:prstGeom prst="plus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Cross 92"/>
                  <p:cNvSpPr/>
                  <p:nvPr/>
                </p:nvSpPr>
                <p:spPr>
                  <a:xfrm>
                    <a:off x="5353050" y="4679950"/>
                    <a:ext cx="238125" cy="241300"/>
                  </a:xfrm>
                  <a:prstGeom prst="plus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Cross 93"/>
                  <p:cNvSpPr/>
                  <p:nvPr/>
                </p:nvSpPr>
                <p:spPr>
                  <a:xfrm>
                    <a:off x="5048250" y="4953000"/>
                    <a:ext cx="238125" cy="241300"/>
                  </a:xfrm>
                  <a:prstGeom prst="plus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9" name="TextBox 88"/>
                <p:cNvSpPr txBox="1"/>
                <p:nvPr/>
              </p:nvSpPr>
              <p:spPr>
                <a:xfrm>
                  <a:off x="3132136" y="6278562"/>
                  <a:ext cx="26939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Feature 1</a:t>
                  </a:r>
                  <a:endParaRPr lang="en-US" dirty="0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 rot="16200000">
                  <a:off x="1774031" y="4927083"/>
                  <a:ext cx="2286002" cy="3693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Feature 2</a:t>
                  </a:r>
                  <a:endParaRPr lang="en-US" dirty="0"/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3188261" y="2898619"/>
                <a:ext cx="282222" cy="4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1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270106" y="3361461"/>
                <a:ext cx="282222" cy="4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1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3636993" y="3220351"/>
                <a:ext cx="282222" cy="4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1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651103" y="3559015"/>
                <a:ext cx="282222" cy="4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1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021796" y="3361461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1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440310" y="5494823"/>
                <a:ext cx="282222" cy="4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3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3820971" y="5213695"/>
                <a:ext cx="282222" cy="4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3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025611" y="5561018"/>
                <a:ext cx="282222" cy="4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3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206719" y="5057251"/>
                <a:ext cx="282222" cy="4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3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665574" y="5380485"/>
                <a:ext cx="282222" cy="4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3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5378047" y="4272007"/>
                <a:ext cx="282222" cy="4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</a:rPr>
                  <a:t>2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6025597" y="4289644"/>
                <a:ext cx="282222" cy="4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2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375378" y="3772108"/>
                <a:ext cx="282222" cy="4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2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5818233" y="3866113"/>
                <a:ext cx="282222" cy="4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2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1310166" y="3203190"/>
              <a:ext cx="290825" cy="578979"/>
              <a:chOff x="6937375" y="3667125"/>
              <a:chExt cx="222250" cy="434599"/>
            </a:xfrm>
          </p:grpSpPr>
          <p:sp>
            <p:nvSpPr>
              <p:cNvPr id="63" name="Isosceles Triangle 62"/>
              <p:cNvSpPr/>
              <p:nvPr/>
            </p:nvSpPr>
            <p:spPr>
              <a:xfrm flipV="1">
                <a:off x="6985000" y="3701674"/>
                <a:ext cx="127000" cy="40005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6937375" y="3667125"/>
                <a:ext cx="222250" cy="22225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1337872" y="3168132"/>
              <a:ext cx="245584" cy="305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2977448" y="3857326"/>
              <a:ext cx="290825" cy="578979"/>
              <a:chOff x="6937375" y="3667125"/>
              <a:chExt cx="222250" cy="434599"/>
            </a:xfrm>
            <a:solidFill>
              <a:srgbClr val="008000"/>
            </a:solidFill>
          </p:grpSpPr>
          <p:sp>
            <p:nvSpPr>
              <p:cNvPr id="66" name="Isosceles Triangle 65"/>
              <p:cNvSpPr/>
              <p:nvPr/>
            </p:nvSpPr>
            <p:spPr>
              <a:xfrm flipV="1">
                <a:off x="6985000" y="3701674"/>
                <a:ext cx="127000" cy="400050"/>
              </a:xfrm>
              <a:prstGeom prst="triangl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6937375" y="3667125"/>
                <a:ext cx="222250" cy="22225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TextBox 108"/>
            <p:cNvSpPr txBox="1"/>
            <p:nvPr/>
          </p:nvSpPr>
          <p:spPr>
            <a:xfrm>
              <a:off x="2997041" y="3826779"/>
              <a:ext cx="245584" cy="305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1659069" y="4919136"/>
              <a:ext cx="290825" cy="578979"/>
              <a:chOff x="6937375" y="3667125"/>
              <a:chExt cx="222250" cy="434599"/>
            </a:xfrm>
            <a:solidFill>
              <a:srgbClr val="0000FF"/>
            </a:solidFill>
          </p:grpSpPr>
          <p:sp>
            <p:nvSpPr>
              <p:cNvPr id="69" name="Isosceles Triangle 68"/>
              <p:cNvSpPr/>
              <p:nvPr/>
            </p:nvSpPr>
            <p:spPr>
              <a:xfrm flipV="1">
                <a:off x="6985000" y="3701674"/>
                <a:ext cx="127000" cy="400050"/>
              </a:xfrm>
              <a:prstGeom prst="triangl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6937375" y="3667125"/>
                <a:ext cx="222250" cy="22225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0" name="TextBox 109"/>
            <p:cNvSpPr txBox="1"/>
            <p:nvPr/>
          </p:nvSpPr>
          <p:spPr>
            <a:xfrm>
              <a:off x="1680166" y="4886452"/>
              <a:ext cx="245584" cy="305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9911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Implementing K-Means in Python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Basic programming knowledge required:</a:t>
            </a:r>
          </a:p>
          <a:p>
            <a:pPr lvl="1"/>
            <a:r>
              <a:rPr lang="en-CA" dirty="0" smtClean="0"/>
              <a:t>Vectors and Arrays</a:t>
            </a:r>
          </a:p>
          <a:p>
            <a:pPr lvl="1"/>
            <a:r>
              <a:rPr lang="en-CA" dirty="0" smtClean="0"/>
              <a:t>for loops</a:t>
            </a:r>
          </a:p>
          <a:p>
            <a:pPr lvl="1"/>
            <a:r>
              <a:rPr lang="en-CA" dirty="0" smtClean="0"/>
              <a:t>while loops</a:t>
            </a:r>
          </a:p>
        </p:txBody>
      </p:sp>
    </p:spTree>
    <p:extLst>
      <p:ext uri="{BB962C8B-B14F-4D97-AF65-F5344CB8AC3E}">
        <p14:creationId xmlns:p14="http://schemas.microsoft.com/office/powerpoint/2010/main" val="3920695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Implementing K-Means in Python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7345363" cy="4207822"/>
          </a:xfrm>
        </p:spPr>
        <p:txBody>
          <a:bodyPr>
            <a:normAutofit/>
          </a:bodyPr>
          <a:lstStyle/>
          <a:p>
            <a:r>
              <a:rPr lang="en-CA" dirty="0" smtClean="0"/>
              <a:t>Vectors and Arrays</a:t>
            </a:r>
          </a:p>
          <a:p>
            <a:pPr lvl="1"/>
            <a:r>
              <a:rPr lang="en-CA" dirty="0" smtClean="0"/>
              <a:t>Vector</a:t>
            </a:r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marL="350838" lvl="1" indent="0">
              <a:buNone/>
            </a:pPr>
            <a:r>
              <a:rPr lang="en-CA" dirty="0"/>
              <a:t>	</a:t>
            </a:r>
            <a:endParaRPr lang="en-CA" dirty="0" smtClean="0"/>
          </a:p>
          <a:p>
            <a:pPr marL="350838" lvl="1" indent="0">
              <a:buNone/>
            </a:pPr>
            <a:r>
              <a:rPr lang="en-CA" dirty="0"/>
              <a:t>	</a:t>
            </a:r>
            <a:r>
              <a:rPr lang="en-CA" dirty="0" smtClean="0"/>
              <a:t>Extracting values from vector:</a:t>
            </a:r>
          </a:p>
          <a:p>
            <a:pPr marL="350838" lvl="1" indent="0">
              <a:buNone/>
            </a:pPr>
            <a:r>
              <a:rPr lang="en-CA" dirty="0"/>
              <a:t>	</a:t>
            </a:r>
            <a:r>
              <a:rPr lang="en-CA" dirty="0" smtClean="0"/>
              <a:t>		</a:t>
            </a:r>
            <a:r>
              <a:rPr lang="en-CA" b="1" dirty="0" smtClean="0"/>
              <a:t>A[0]</a:t>
            </a:r>
            <a:r>
              <a:rPr lang="en-CA" dirty="0" smtClean="0"/>
              <a:t> = V1</a:t>
            </a:r>
          </a:p>
          <a:p>
            <a:pPr marL="350838" lvl="1" indent="0">
              <a:buNone/>
            </a:pPr>
            <a:r>
              <a:rPr lang="en-CA" b="1" dirty="0" smtClean="0"/>
              <a:t>			A[1]</a:t>
            </a:r>
            <a:r>
              <a:rPr lang="en-CA" dirty="0" smtClean="0"/>
              <a:t> = V2</a:t>
            </a:r>
            <a:endParaRPr lang="en-CA" b="1" dirty="0"/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10" name="Group 9"/>
          <p:cNvGrpSpPr/>
          <p:nvPr/>
        </p:nvGrpSpPr>
        <p:grpSpPr>
          <a:xfrm>
            <a:off x="3512741" y="3341428"/>
            <a:ext cx="2137560" cy="370118"/>
            <a:chOff x="2137558" y="4629394"/>
            <a:chExt cx="2137560" cy="370118"/>
          </a:xfrm>
        </p:grpSpPr>
        <p:sp>
          <p:nvSpPr>
            <p:cNvPr id="5" name="Rectangle 4"/>
            <p:cNvSpPr/>
            <p:nvPr/>
          </p:nvSpPr>
          <p:spPr>
            <a:xfrm>
              <a:off x="2137558" y="4631377"/>
              <a:ext cx="427512" cy="368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992582" y="4631377"/>
              <a:ext cx="427512" cy="368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65070" y="4631376"/>
              <a:ext cx="427512" cy="368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20094" y="4631375"/>
              <a:ext cx="427512" cy="368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847606" y="4629394"/>
              <a:ext cx="427512" cy="368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560202" y="3723117"/>
            <a:ext cx="2021208" cy="376444"/>
            <a:chOff x="3201581" y="4029578"/>
            <a:chExt cx="2021208" cy="376444"/>
          </a:xfrm>
        </p:grpSpPr>
        <p:sp>
          <p:nvSpPr>
            <p:cNvPr id="12" name="TextBox 11"/>
            <p:cNvSpPr txBox="1"/>
            <p:nvPr/>
          </p:nvSpPr>
          <p:spPr>
            <a:xfrm>
              <a:off x="3201581" y="40295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0</a:t>
              </a:r>
              <a:endParaRPr lang="en-CA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38567" y="40366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66079" y="40295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2</a:t>
              </a:r>
              <a:endParaRPr lang="en-CA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93591" y="40366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3</a:t>
              </a:r>
              <a:endParaRPr lang="en-CA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21103" y="40366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4</a:t>
              </a:r>
              <a:endParaRPr lang="en-CA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864398" y="3330681"/>
            <a:ext cx="71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A</a:t>
            </a:r>
            <a:r>
              <a:rPr lang="en-CA" dirty="0" smtClean="0"/>
              <a:t> =</a:t>
            </a:r>
            <a:endParaRPr lang="en-CA" dirty="0"/>
          </a:p>
        </p:txBody>
      </p:sp>
      <p:sp>
        <p:nvSpPr>
          <p:cNvPr id="22" name="Right Brace 21"/>
          <p:cNvSpPr/>
          <p:nvPr/>
        </p:nvSpPr>
        <p:spPr>
          <a:xfrm rot="5400000">
            <a:off x="4352272" y="3105611"/>
            <a:ext cx="380010" cy="19879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/>
          <p:cNvSpPr txBox="1"/>
          <p:nvPr/>
        </p:nvSpPr>
        <p:spPr>
          <a:xfrm>
            <a:off x="3223016" y="4278888"/>
            <a:ext cx="286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Index values (starts from 0)</a:t>
            </a:r>
            <a:endParaRPr lang="en-CA" dirty="0"/>
          </a:p>
        </p:txBody>
      </p:sp>
      <p:sp>
        <p:nvSpPr>
          <p:cNvPr id="32" name="TextBox 31"/>
          <p:cNvSpPr txBox="1"/>
          <p:nvPr/>
        </p:nvSpPr>
        <p:spPr>
          <a:xfrm>
            <a:off x="3483457" y="334799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V1</a:t>
            </a:r>
            <a:endParaRPr lang="en-CA" dirty="0"/>
          </a:p>
        </p:txBody>
      </p:sp>
      <p:sp>
        <p:nvSpPr>
          <p:cNvPr id="33" name="TextBox 32"/>
          <p:cNvSpPr txBox="1"/>
          <p:nvPr/>
        </p:nvSpPr>
        <p:spPr>
          <a:xfrm>
            <a:off x="3925226" y="334800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V2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4338481" y="3346805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V3</a:t>
            </a:r>
            <a:endParaRPr lang="en-CA" dirty="0"/>
          </a:p>
        </p:txBody>
      </p:sp>
      <p:sp>
        <p:nvSpPr>
          <p:cNvPr id="35" name="TextBox 34"/>
          <p:cNvSpPr txBox="1"/>
          <p:nvPr/>
        </p:nvSpPr>
        <p:spPr>
          <a:xfrm>
            <a:off x="4780250" y="3345606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V4</a:t>
            </a:r>
            <a:endParaRPr lang="en-CA" dirty="0"/>
          </a:p>
        </p:txBody>
      </p:sp>
      <p:sp>
        <p:nvSpPr>
          <p:cNvPr id="36" name="TextBox 35"/>
          <p:cNvSpPr txBox="1"/>
          <p:nvPr/>
        </p:nvSpPr>
        <p:spPr>
          <a:xfrm>
            <a:off x="5204751" y="3345606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V5</a:t>
            </a:r>
            <a:endParaRPr lang="en-CA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744214" y="2984756"/>
            <a:ext cx="707938" cy="436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452152" y="2731185"/>
            <a:ext cx="255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Value inside element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466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Implementing K-Means in Python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7345363" cy="4207822"/>
          </a:xfrm>
        </p:spPr>
        <p:txBody>
          <a:bodyPr>
            <a:normAutofit/>
          </a:bodyPr>
          <a:lstStyle/>
          <a:p>
            <a:r>
              <a:rPr lang="en-CA" dirty="0" smtClean="0"/>
              <a:t>Vectors and Arrays</a:t>
            </a:r>
          </a:p>
          <a:p>
            <a:pPr lvl="1"/>
            <a:r>
              <a:rPr lang="en-CA" dirty="0" smtClean="0"/>
              <a:t>Array</a:t>
            </a:r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marL="350838" lvl="1" indent="0">
              <a:buNone/>
            </a:pPr>
            <a:r>
              <a:rPr lang="en-CA" dirty="0"/>
              <a:t>	</a:t>
            </a:r>
            <a:endParaRPr lang="en-CA" dirty="0" smtClean="0"/>
          </a:p>
          <a:p>
            <a:pPr marL="350838" lvl="1" indent="0">
              <a:buNone/>
            </a:pPr>
            <a:r>
              <a:rPr lang="en-CA" dirty="0"/>
              <a:t>	</a:t>
            </a:r>
            <a:r>
              <a:rPr lang="en-CA" dirty="0" smtClean="0"/>
              <a:t>Extracting </a:t>
            </a:r>
            <a:r>
              <a:rPr lang="en-CA" dirty="0"/>
              <a:t>values from </a:t>
            </a:r>
            <a:r>
              <a:rPr lang="en-CA" dirty="0" smtClean="0"/>
              <a:t>array:</a:t>
            </a:r>
            <a:endParaRPr lang="en-CA" dirty="0"/>
          </a:p>
          <a:p>
            <a:pPr marL="350838" lvl="1" indent="0">
              <a:buNone/>
            </a:pPr>
            <a:r>
              <a:rPr lang="en-CA" dirty="0"/>
              <a:t>			</a:t>
            </a:r>
            <a:r>
              <a:rPr lang="en-CA" b="1" dirty="0" smtClean="0"/>
              <a:t>B[row, col]</a:t>
            </a:r>
            <a:r>
              <a:rPr lang="en-CA" dirty="0" smtClean="0"/>
              <a:t> </a:t>
            </a:r>
            <a:r>
              <a:rPr lang="en-CA" dirty="0"/>
              <a:t>= </a:t>
            </a:r>
            <a:r>
              <a:rPr lang="en-CA" dirty="0" err="1" smtClean="0"/>
              <a:t>Vn</a:t>
            </a:r>
            <a:endParaRPr lang="en-CA" dirty="0"/>
          </a:p>
          <a:p>
            <a:pPr marL="350838" lvl="1" indent="0">
              <a:buNone/>
            </a:pPr>
            <a:r>
              <a:rPr lang="en-CA" b="1" dirty="0"/>
              <a:t>			</a:t>
            </a:r>
            <a:r>
              <a:rPr lang="en-CA" b="1" dirty="0" smtClean="0"/>
              <a:t>B[0, 2]</a:t>
            </a:r>
            <a:r>
              <a:rPr lang="en-CA" dirty="0" smtClean="0"/>
              <a:t> </a:t>
            </a:r>
            <a:r>
              <a:rPr lang="en-CA" dirty="0"/>
              <a:t>= V2</a:t>
            </a:r>
            <a:endParaRPr lang="en-CA" b="1" dirty="0"/>
          </a:p>
          <a:p>
            <a:pPr marL="350838" lvl="1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3067740" y="3903772"/>
            <a:ext cx="71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B</a:t>
            </a:r>
            <a:r>
              <a:rPr lang="en-CA" dirty="0" smtClean="0"/>
              <a:t> =</a:t>
            </a:r>
            <a:endParaRPr lang="en-CA" dirty="0"/>
          </a:p>
        </p:txBody>
      </p:sp>
      <p:grpSp>
        <p:nvGrpSpPr>
          <p:cNvPr id="11" name="Group 10"/>
          <p:cNvGrpSpPr/>
          <p:nvPr/>
        </p:nvGrpSpPr>
        <p:grpSpPr>
          <a:xfrm>
            <a:off x="3701441" y="3538784"/>
            <a:ext cx="905357" cy="1157765"/>
            <a:chOff x="3708459" y="2936464"/>
            <a:chExt cx="905357" cy="1157765"/>
          </a:xfrm>
        </p:grpSpPr>
        <p:sp>
          <p:nvSpPr>
            <p:cNvPr id="5" name="Rectangle 4"/>
            <p:cNvSpPr/>
            <p:nvPr/>
          </p:nvSpPr>
          <p:spPr>
            <a:xfrm>
              <a:off x="3737743" y="2936465"/>
              <a:ext cx="427512" cy="368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165255" y="2936464"/>
              <a:ext cx="427512" cy="368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08459" y="2941053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V1</a:t>
              </a:r>
              <a:endParaRPr lang="en-CA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50228" y="294105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V2</a:t>
              </a:r>
              <a:endParaRPr lang="en-CA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737743" y="3328492"/>
              <a:ext cx="427512" cy="368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165255" y="3328491"/>
              <a:ext cx="427512" cy="368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08459" y="3333080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V3</a:t>
              </a:r>
              <a:endParaRPr lang="en-CA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150228" y="3333085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V4</a:t>
              </a:r>
              <a:endParaRPr lang="en-CA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737743" y="3720304"/>
              <a:ext cx="427512" cy="368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165255" y="3720303"/>
              <a:ext cx="427512" cy="368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708459" y="3724892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V5</a:t>
              </a:r>
              <a:endParaRPr lang="en-CA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150228" y="3724897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V6</a:t>
              </a:r>
              <a:endParaRPr lang="en-CA" dirty="0"/>
            </a:p>
          </p:txBody>
        </p:sp>
      </p:grpSp>
      <p:sp>
        <p:nvSpPr>
          <p:cNvPr id="19" name="Right Brace 18"/>
          <p:cNvSpPr/>
          <p:nvPr/>
        </p:nvSpPr>
        <p:spPr>
          <a:xfrm rot="5400000" flipH="1" flipV="1">
            <a:off x="4014106" y="2815874"/>
            <a:ext cx="288263" cy="1000222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Right Brace 54"/>
          <p:cNvSpPr/>
          <p:nvPr/>
        </p:nvSpPr>
        <p:spPr>
          <a:xfrm rot="10800000" flipH="1" flipV="1">
            <a:off x="4890834" y="3549169"/>
            <a:ext cx="288263" cy="11473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" name="Straight Connector 20"/>
          <p:cNvCxnSpPr/>
          <p:nvPr/>
        </p:nvCxnSpPr>
        <p:spPr>
          <a:xfrm>
            <a:off x="3658126" y="3729242"/>
            <a:ext cx="112830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658125" y="4114878"/>
            <a:ext cx="112830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658126" y="4516976"/>
            <a:ext cx="112830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59459" y="3929253"/>
            <a:ext cx="96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Rows</a:t>
            </a:r>
            <a:endParaRPr lang="en-CA" dirty="0"/>
          </a:p>
        </p:txBody>
      </p:sp>
      <p:sp>
        <p:nvSpPr>
          <p:cNvPr id="60" name="TextBox 59"/>
          <p:cNvSpPr txBox="1"/>
          <p:nvPr/>
        </p:nvSpPr>
        <p:spPr>
          <a:xfrm>
            <a:off x="3597856" y="2815598"/>
            <a:ext cx="124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Columns</a:t>
            </a:r>
            <a:endParaRPr lang="en-CA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3933235" y="3460117"/>
            <a:ext cx="0" cy="1373140"/>
          </a:xfrm>
          <a:prstGeom prst="line">
            <a:avLst/>
          </a:prstGeom>
          <a:ln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371993" y="3460117"/>
            <a:ext cx="0" cy="1373140"/>
          </a:xfrm>
          <a:prstGeom prst="line">
            <a:avLst/>
          </a:prstGeom>
          <a:ln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84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Supervised Learning</a:t>
            </a:r>
          </a:p>
          <a:p>
            <a:pPr marL="693738" lvl="1" indent="-457200">
              <a:buFont typeface="Wingdings" charset="2"/>
              <a:buChar char="Ø"/>
            </a:pPr>
            <a:r>
              <a:rPr lang="en-US" dirty="0" smtClean="0"/>
              <a:t>Dataset </a:t>
            </a:r>
            <a:r>
              <a:rPr lang="en-US" dirty="0"/>
              <a:t>has output labels/”</a:t>
            </a:r>
            <a:r>
              <a:rPr lang="en-US" dirty="0" smtClean="0"/>
              <a:t>answers”</a:t>
            </a:r>
          </a:p>
          <a:p>
            <a:pPr marL="693738" lvl="1" indent="-457200"/>
            <a:r>
              <a:rPr lang="en-US" dirty="0" smtClean="0"/>
              <a:t>Classification Problems</a:t>
            </a:r>
          </a:p>
          <a:p>
            <a:pPr marL="693738" lvl="1" indent="-457200"/>
            <a:r>
              <a:rPr lang="en-US" dirty="0" smtClean="0"/>
              <a:t>Regression Problems</a:t>
            </a:r>
          </a:p>
          <a:p>
            <a:pPr marL="693738" lvl="1" indent="-457200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Unsupervised Learning</a:t>
            </a:r>
          </a:p>
          <a:p>
            <a:pPr marL="693738" lvl="1" indent="-457200">
              <a:buFont typeface="Wingdings" charset="2"/>
              <a:buChar char="Ø"/>
            </a:pPr>
            <a:r>
              <a:rPr lang="en-US" dirty="0" smtClean="0"/>
              <a:t>Dataset </a:t>
            </a:r>
            <a:r>
              <a:rPr lang="en-US" dirty="0"/>
              <a:t>DOES NOT contain output labels/”answers</a:t>
            </a:r>
            <a:r>
              <a:rPr lang="en-US" dirty="0" smtClean="0"/>
              <a:t>”</a:t>
            </a:r>
          </a:p>
          <a:p>
            <a:pPr marL="693738" lvl="1" indent="-457200"/>
            <a:r>
              <a:rPr lang="en-US" dirty="0" smtClean="0"/>
              <a:t>Clustering</a:t>
            </a:r>
          </a:p>
          <a:p>
            <a:pPr marL="693738" lvl="1" indent="-457200"/>
            <a:r>
              <a:rPr lang="en-US" dirty="0" smtClean="0"/>
              <a:t>Association</a:t>
            </a:r>
          </a:p>
        </p:txBody>
      </p:sp>
    </p:spTree>
    <p:extLst>
      <p:ext uri="{BB962C8B-B14F-4D97-AF65-F5344CB8AC3E}">
        <p14:creationId xmlns:p14="http://schemas.microsoft.com/office/powerpoint/2010/main" val="3872948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Implementing K-Means in Python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For loops</a:t>
            </a:r>
          </a:p>
          <a:p>
            <a:pPr marL="0" indent="0">
              <a:buNone/>
            </a:pPr>
            <a:endParaRPr lang="en-CA" dirty="0" smtClean="0"/>
          </a:p>
          <a:p>
            <a:pPr marL="350838" lvl="1" indent="0">
              <a:buNone/>
            </a:pPr>
            <a:endParaRPr lang="en-CA" dirty="0" smtClean="0"/>
          </a:p>
          <a:p>
            <a:pPr marL="350838" lvl="1" indent="0">
              <a:buNone/>
            </a:pPr>
            <a:r>
              <a:rPr lang="en-CA" dirty="0" smtClean="0"/>
              <a:t>Note: </a:t>
            </a:r>
            <a:r>
              <a:rPr lang="en-CA" dirty="0" err="1" smtClean="0"/>
              <a:t>x_len</a:t>
            </a:r>
            <a:r>
              <a:rPr lang="en-CA" dirty="0" smtClean="0"/>
              <a:t> is a vector of length 5</a:t>
            </a:r>
          </a:p>
          <a:p>
            <a:pPr marL="350838" lvl="1" indent="0">
              <a:buNone/>
            </a:pPr>
            <a:endParaRPr lang="en-CA" dirty="0"/>
          </a:p>
          <a:p>
            <a:pPr marL="350838" lvl="1" indent="0">
              <a:buNone/>
            </a:pPr>
            <a:endParaRPr lang="en-CA" dirty="0" smtClean="0"/>
          </a:p>
          <a:p>
            <a:pPr marL="350838" lvl="1" indent="0">
              <a:buNone/>
            </a:pPr>
            <a:r>
              <a:rPr lang="en-CA" dirty="0"/>
              <a:t>	</a:t>
            </a:r>
            <a:endParaRPr lang="en-CA" dirty="0" smtClean="0"/>
          </a:p>
          <a:p>
            <a:pPr marL="350838" lvl="1" indent="0">
              <a:buNone/>
            </a:pPr>
            <a:r>
              <a:rPr lang="en-CA" dirty="0"/>
              <a:t>	</a:t>
            </a:r>
            <a:r>
              <a:rPr lang="en-CA" dirty="0" smtClean="0"/>
              <a:t>Thus, range(</a:t>
            </a:r>
            <a:r>
              <a:rPr lang="en-CA" dirty="0" err="1" smtClean="0"/>
              <a:t>x_len</a:t>
            </a:r>
            <a:r>
              <a:rPr lang="en-CA" dirty="0" smtClean="0"/>
              <a:t>) = 5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294" y="2729071"/>
            <a:ext cx="2832998" cy="407040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2925232" y="4405089"/>
            <a:ext cx="3064060" cy="375908"/>
            <a:chOff x="2961308" y="3731581"/>
            <a:chExt cx="3064060" cy="375908"/>
          </a:xfrm>
        </p:grpSpPr>
        <p:sp>
          <p:nvSpPr>
            <p:cNvPr id="11" name="TextBox 10"/>
            <p:cNvSpPr txBox="1"/>
            <p:nvPr/>
          </p:nvSpPr>
          <p:spPr>
            <a:xfrm>
              <a:off x="2961308" y="3731581"/>
              <a:ext cx="1816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 smtClean="0"/>
                <a:t>x_len</a:t>
              </a:r>
              <a:r>
                <a:rPr lang="en-CA" dirty="0" smtClean="0"/>
                <a:t> =</a:t>
              </a:r>
              <a:endParaRPr lang="en-CA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3869770" y="3731581"/>
              <a:ext cx="2137560" cy="370118"/>
              <a:chOff x="2137558" y="4629394"/>
              <a:chExt cx="2137560" cy="370118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137558" y="4631377"/>
                <a:ext cx="427512" cy="3681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992582" y="4631377"/>
                <a:ext cx="427512" cy="3681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565070" y="4631376"/>
                <a:ext cx="427512" cy="3681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420094" y="4631375"/>
                <a:ext cx="427512" cy="3681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847606" y="4629394"/>
                <a:ext cx="427512" cy="3681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3840486" y="3738152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V1</a:t>
              </a:r>
              <a:endParaRPr lang="en-CA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82255" y="3738157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V2</a:t>
              </a:r>
              <a:endParaRPr lang="en-CA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95510" y="373695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V3</a:t>
              </a:r>
              <a:endParaRPr lang="en-CA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37279" y="373575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V4</a:t>
              </a:r>
              <a:endParaRPr lang="en-CA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61780" y="373575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V5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778296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Implementing K-Means in Python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For loops</a:t>
            </a:r>
          </a:p>
          <a:p>
            <a:pPr marL="0" indent="0">
              <a:buNone/>
            </a:pPr>
            <a:endParaRPr lang="en-CA" dirty="0" smtClean="0"/>
          </a:p>
          <a:p>
            <a:pPr marL="350838" lvl="1" indent="0">
              <a:buNone/>
            </a:pPr>
            <a:endParaRPr lang="en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750" y="3046447"/>
            <a:ext cx="2832998" cy="4070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01051" y="3453487"/>
            <a:ext cx="2832998" cy="10101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perspectiveFront" fov="3000000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2001052" y="3773883"/>
            <a:ext cx="283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2001051" y="4686100"/>
            <a:ext cx="50707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Iteration 1:	</a:t>
            </a:r>
            <a:r>
              <a:rPr lang="en-CA" dirty="0" err="1" smtClean="0"/>
              <a:t>i</a:t>
            </a:r>
            <a:r>
              <a:rPr lang="en-CA" dirty="0" smtClean="0"/>
              <a:t> = 0</a:t>
            </a:r>
          </a:p>
          <a:p>
            <a:r>
              <a:rPr lang="en-CA" dirty="0" smtClean="0"/>
              <a:t>Iteration 2:	</a:t>
            </a:r>
            <a:r>
              <a:rPr lang="en-CA" dirty="0" err="1" smtClean="0"/>
              <a:t>i</a:t>
            </a:r>
            <a:r>
              <a:rPr lang="en-CA" dirty="0" smtClean="0"/>
              <a:t> = 1</a:t>
            </a:r>
          </a:p>
          <a:p>
            <a:r>
              <a:rPr lang="en-CA" dirty="0" smtClean="0"/>
              <a:t>Iteration 3:	</a:t>
            </a:r>
            <a:r>
              <a:rPr lang="en-CA" dirty="0" err="1" smtClean="0"/>
              <a:t>i</a:t>
            </a:r>
            <a:r>
              <a:rPr lang="en-CA" dirty="0" smtClean="0"/>
              <a:t> = 2</a:t>
            </a:r>
          </a:p>
          <a:p>
            <a:r>
              <a:rPr lang="en-CA" dirty="0" smtClean="0"/>
              <a:t>Iteration 4:	</a:t>
            </a:r>
            <a:r>
              <a:rPr lang="en-CA" dirty="0" err="1" smtClean="0"/>
              <a:t>i</a:t>
            </a:r>
            <a:r>
              <a:rPr lang="en-CA" dirty="0" smtClean="0"/>
              <a:t> = 3</a:t>
            </a:r>
          </a:p>
          <a:p>
            <a:r>
              <a:rPr lang="en-CA" dirty="0" smtClean="0"/>
              <a:t>Iteration 5:	</a:t>
            </a:r>
            <a:r>
              <a:rPr lang="en-CA" dirty="0" err="1" smtClean="0"/>
              <a:t>i</a:t>
            </a:r>
            <a:r>
              <a:rPr lang="en-CA" dirty="0" smtClean="0"/>
              <a:t> = 4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42010" y="1671936"/>
            <a:ext cx="1128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 smtClean="0"/>
              <a:t>Note:</a:t>
            </a:r>
          </a:p>
          <a:p>
            <a:r>
              <a:rPr lang="en-CA" dirty="0" err="1" smtClean="0"/>
              <a:t>x_len</a:t>
            </a:r>
            <a:r>
              <a:rPr lang="en-CA" dirty="0" smtClean="0"/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3547178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076967" y="3182919"/>
            <a:ext cx="3848820" cy="18759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perspectiveFront" fov="3000000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Implementing K-Means in Python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Nested for loops</a:t>
            </a:r>
          </a:p>
          <a:p>
            <a:pPr marL="0" indent="0">
              <a:buNone/>
            </a:pPr>
            <a:endParaRPr lang="en-CA" dirty="0" smtClean="0"/>
          </a:p>
          <a:p>
            <a:pPr marL="350838" lvl="1" indent="0">
              <a:buNone/>
            </a:pPr>
            <a:endParaRPr lang="en-CA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246009" y="1671936"/>
            <a:ext cx="1128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 smtClean="0"/>
              <a:t>Note:</a:t>
            </a:r>
          </a:p>
          <a:p>
            <a:r>
              <a:rPr lang="en-CA" dirty="0" err="1" smtClean="0"/>
              <a:t>x_len</a:t>
            </a:r>
            <a:r>
              <a:rPr lang="en-CA" dirty="0" smtClean="0"/>
              <a:t> = 5</a:t>
            </a:r>
          </a:p>
          <a:p>
            <a:r>
              <a:rPr lang="en-CA" dirty="0" smtClean="0"/>
              <a:t>K = 3</a:t>
            </a:r>
            <a:endParaRPr lang="en-CA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258" y="3267455"/>
            <a:ext cx="2543189" cy="3309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931" y="2892127"/>
            <a:ext cx="2978670" cy="27870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630443" y="3598418"/>
            <a:ext cx="2832998" cy="10101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perspectiveFront" fov="3000000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2630444" y="3918814"/>
            <a:ext cx="283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Code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0159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076967" y="3182919"/>
            <a:ext cx="3848820" cy="18759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  <a:scene3d>
            <a:camera prst="perspectiveFront" fov="3000000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Implementing K-Means in Python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Nested for loops</a:t>
            </a:r>
          </a:p>
          <a:p>
            <a:pPr marL="0" indent="0">
              <a:buNone/>
            </a:pPr>
            <a:endParaRPr lang="en-CA" dirty="0" smtClean="0"/>
          </a:p>
          <a:p>
            <a:pPr marL="350838" lvl="1" indent="0">
              <a:buNone/>
            </a:pPr>
            <a:endParaRPr lang="en-CA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246009" y="1671936"/>
            <a:ext cx="1128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 smtClean="0"/>
              <a:t>Note:</a:t>
            </a:r>
          </a:p>
          <a:p>
            <a:r>
              <a:rPr lang="en-CA" dirty="0" err="1" smtClean="0"/>
              <a:t>x_len</a:t>
            </a:r>
            <a:r>
              <a:rPr lang="en-CA" dirty="0" smtClean="0"/>
              <a:t> = 5</a:t>
            </a:r>
          </a:p>
          <a:p>
            <a:r>
              <a:rPr lang="en-CA" dirty="0" smtClean="0"/>
              <a:t>K = 3</a:t>
            </a:r>
            <a:endParaRPr lang="en-CA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258" y="3267455"/>
            <a:ext cx="2543189" cy="3309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458" y="2899815"/>
            <a:ext cx="2978670" cy="27870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630443" y="3598418"/>
            <a:ext cx="2832998" cy="10101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perspectiveFront" fov="3000000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2630444" y="3918814"/>
            <a:ext cx="283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4" name="Right Brace 3"/>
          <p:cNvSpPr/>
          <p:nvPr/>
        </p:nvSpPr>
        <p:spPr>
          <a:xfrm>
            <a:off x="5488923" y="3267455"/>
            <a:ext cx="166254" cy="1447049"/>
          </a:xfrm>
          <a:prstGeom prst="rightBrac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5680658" y="3806313"/>
            <a:ext cx="2803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Repeat gray code K times, then exit to following pink code </a:t>
            </a:r>
            <a:endParaRPr lang="en-CA" dirty="0"/>
          </a:p>
        </p:txBody>
      </p:sp>
      <p:sp>
        <p:nvSpPr>
          <p:cNvPr id="13" name="Right Brace 12"/>
          <p:cNvSpPr/>
          <p:nvPr/>
        </p:nvSpPr>
        <p:spPr>
          <a:xfrm flipH="1">
            <a:off x="1421422" y="2892127"/>
            <a:ext cx="272434" cy="2166761"/>
          </a:xfrm>
          <a:prstGeom prst="rightBrace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685097" y="3190695"/>
            <a:ext cx="10863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Repeat pink code </a:t>
            </a:r>
            <a:r>
              <a:rPr lang="en-CA" dirty="0" err="1" smtClean="0"/>
              <a:t>x_len</a:t>
            </a:r>
            <a:r>
              <a:rPr lang="en-CA" dirty="0" smtClean="0"/>
              <a:t> times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1771458" y="2892127"/>
            <a:ext cx="2950680" cy="298568"/>
          </a:xfrm>
          <a:prstGeom prst="rect">
            <a:avLst/>
          </a:prstGeom>
          <a:noFill/>
          <a:ln w="38100">
            <a:solidFill>
              <a:schemeClr val="accent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2392259" y="3273792"/>
            <a:ext cx="2568670" cy="324626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0079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Implementing K-Means in Python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While loops</a:t>
            </a:r>
          </a:p>
          <a:p>
            <a:pPr marL="0" indent="0">
              <a:buNone/>
            </a:pPr>
            <a:endParaRPr lang="en-CA" dirty="0" smtClean="0"/>
          </a:p>
          <a:p>
            <a:pPr marL="350838" lvl="1" indent="0">
              <a:buNone/>
            </a:pPr>
            <a:endParaRPr lang="en-CA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713" y="2868200"/>
            <a:ext cx="2832175" cy="36188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725444" y="3229851"/>
            <a:ext cx="2832998" cy="16269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perspectiveFront" fov="3000000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/>
          <p:cNvSpPr txBox="1"/>
          <p:nvPr/>
        </p:nvSpPr>
        <p:spPr>
          <a:xfrm>
            <a:off x="2725445" y="3864155"/>
            <a:ext cx="283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20" name="Rectangle 19"/>
          <p:cNvSpPr/>
          <p:nvPr/>
        </p:nvSpPr>
        <p:spPr>
          <a:xfrm>
            <a:off x="3123210" y="2868200"/>
            <a:ext cx="2093678" cy="36188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/>
          <p:cNvSpPr txBox="1"/>
          <p:nvPr/>
        </p:nvSpPr>
        <p:spPr>
          <a:xfrm>
            <a:off x="5728206" y="2860519"/>
            <a:ext cx="291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Condition</a:t>
            </a:r>
            <a:endParaRPr lang="en-CA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276417" y="3045185"/>
            <a:ext cx="5113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ight Brace 24"/>
          <p:cNvSpPr/>
          <p:nvPr/>
        </p:nvSpPr>
        <p:spPr>
          <a:xfrm>
            <a:off x="6828312" y="2860519"/>
            <a:ext cx="273132" cy="2174619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/>
          <p:cNvSpPr txBox="1"/>
          <p:nvPr/>
        </p:nvSpPr>
        <p:spPr>
          <a:xfrm>
            <a:off x="7267699" y="3229851"/>
            <a:ext cx="1378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Repeat your code until condition is no longer true!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6355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Implementing K-Means in Python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Iris Dataset</a:t>
            </a:r>
          </a:p>
          <a:p>
            <a:pPr marL="350838" lvl="1" indent="0">
              <a:buNone/>
            </a:pPr>
            <a:endParaRPr lang="en-CA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3610534" y="3295465"/>
            <a:ext cx="1710048" cy="2011111"/>
            <a:chOff x="3183022" y="2873102"/>
            <a:chExt cx="1710048" cy="2011111"/>
          </a:xfrm>
        </p:grpSpPr>
        <p:grpSp>
          <p:nvGrpSpPr>
            <p:cNvPr id="4" name="Group 3"/>
            <p:cNvGrpSpPr/>
            <p:nvPr/>
          </p:nvGrpSpPr>
          <p:grpSpPr>
            <a:xfrm>
              <a:off x="3183022" y="2873102"/>
              <a:ext cx="1710048" cy="368137"/>
              <a:chOff x="3183022" y="2873102"/>
              <a:chExt cx="1710048" cy="368137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3183022" y="2873104"/>
                <a:ext cx="427512" cy="3681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038046" y="2873104"/>
                <a:ext cx="427512" cy="3681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610534" y="2873103"/>
                <a:ext cx="427512" cy="3681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465558" y="2873102"/>
                <a:ext cx="427512" cy="3681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183022" y="3250408"/>
              <a:ext cx="1710048" cy="368137"/>
              <a:chOff x="3183022" y="2873102"/>
              <a:chExt cx="1710048" cy="368137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3183022" y="2873104"/>
                <a:ext cx="427512" cy="3681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038046" y="2873104"/>
                <a:ext cx="427512" cy="3681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610534" y="2873103"/>
                <a:ext cx="427512" cy="3681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465558" y="2873102"/>
                <a:ext cx="427512" cy="3681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183022" y="3636881"/>
              <a:ext cx="1710048" cy="368137"/>
              <a:chOff x="3183022" y="2873102"/>
              <a:chExt cx="1710048" cy="368137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3183022" y="2873104"/>
                <a:ext cx="427512" cy="3681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038046" y="2873104"/>
                <a:ext cx="427512" cy="3681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610534" y="2873103"/>
                <a:ext cx="427512" cy="3681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4465558" y="2873102"/>
                <a:ext cx="427512" cy="3681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3183022" y="4516076"/>
              <a:ext cx="1710048" cy="368137"/>
              <a:chOff x="3183022" y="2873102"/>
              <a:chExt cx="1710048" cy="368137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3183022" y="2873104"/>
                <a:ext cx="427512" cy="3681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038046" y="2873104"/>
                <a:ext cx="427512" cy="3681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610534" y="2873103"/>
                <a:ext cx="427512" cy="3681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465558" y="2873102"/>
                <a:ext cx="427512" cy="3681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994502" y="4112995"/>
              <a:ext cx="75210" cy="304076"/>
              <a:chOff x="6123709" y="2624447"/>
              <a:chExt cx="75210" cy="304076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6127668" y="2624447"/>
                <a:ext cx="71251" cy="7125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6127667" y="2741221"/>
                <a:ext cx="71251" cy="7125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6123709" y="2857271"/>
                <a:ext cx="71251" cy="7125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3638241" y="2568348"/>
            <a:ext cx="1710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Features</a:t>
            </a:r>
          </a:p>
          <a:p>
            <a:pPr algn="ctr"/>
            <a:r>
              <a:rPr lang="en-CA" dirty="0" smtClean="0"/>
              <a:t>(columns)</a:t>
            </a:r>
            <a:endParaRPr lang="en-CA" dirty="0"/>
          </a:p>
        </p:txBody>
      </p:sp>
      <p:sp>
        <p:nvSpPr>
          <p:cNvPr id="55" name="TextBox 54"/>
          <p:cNvSpPr txBox="1"/>
          <p:nvPr/>
        </p:nvSpPr>
        <p:spPr>
          <a:xfrm>
            <a:off x="1627136" y="4099561"/>
            <a:ext cx="1710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Data points</a:t>
            </a:r>
          </a:p>
          <a:p>
            <a:pPr algn="ctr"/>
            <a:r>
              <a:rPr lang="en-CA" dirty="0" smtClean="0"/>
              <a:t>(rows)</a:t>
            </a:r>
            <a:endParaRPr lang="en-CA" dirty="0"/>
          </a:p>
        </p:txBody>
      </p:sp>
      <p:sp>
        <p:nvSpPr>
          <p:cNvPr id="10" name="Left Brace 9"/>
          <p:cNvSpPr/>
          <p:nvPr/>
        </p:nvSpPr>
        <p:spPr>
          <a:xfrm>
            <a:off x="3277590" y="3170712"/>
            <a:ext cx="119188" cy="231568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4457639" y="3214679"/>
            <a:ext cx="890650" cy="21767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TextBox 55"/>
          <p:cNvSpPr txBox="1"/>
          <p:nvPr/>
        </p:nvSpPr>
        <p:spPr>
          <a:xfrm>
            <a:off x="5989163" y="3214679"/>
            <a:ext cx="2256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For this exercise, select ALL data points from last two columns of array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6625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Unsupervised learning method used for grouping data based on features</a:t>
            </a:r>
          </a:p>
          <a:p>
            <a:pPr lvl="1"/>
            <a:r>
              <a:rPr lang="en-US" dirty="0" smtClean="0"/>
              <a:t>Clustering based on shortest Euclidean Distance between data point and centroid location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2732365" y="3968749"/>
            <a:ext cx="3093759" cy="2679145"/>
            <a:chOff x="2732365" y="3968749"/>
            <a:chExt cx="3093759" cy="2679145"/>
          </a:xfrm>
        </p:grpSpPr>
        <p:grpSp>
          <p:nvGrpSpPr>
            <p:cNvPr id="36" name="Group 35"/>
            <p:cNvGrpSpPr/>
            <p:nvPr/>
          </p:nvGrpSpPr>
          <p:grpSpPr>
            <a:xfrm>
              <a:off x="2732365" y="3968749"/>
              <a:ext cx="3093759" cy="2679145"/>
              <a:chOff x="2732365" y="3968749"/>
              <a:chExt cx="3093759" cy="2679145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3127375" y="3968750"/>
                <a:ext cx="2698749" cy="2286000"/>
                <a:chOff x="2603500" y="3968750"/>
                <a:chExt cx="2698749" cy="2286000"/>
              </a:xfrm>
            </p:grpSpPr>
            <p:cxnSp>
              <p:nvCxnSpPr>
                <p:cNvPr id="9" name="Straight Connector 8"/>
                <p:cNvCxnSpPr/>
                <p:nvPr/>
              </p:nvCxnSpPr>
              <p:spPr>
                <a:xfrm>
                  <a:off x="2603500" y="3968750"/>
                  <a:ext cx="0" cy="228600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 flipH="1">
                  <a:off x="2603500" y="6254750"/>
                  <a:ext cx="2698749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/>
              <p:cNvGrpSpPr/>
              <p:nvPr/>
            </p:nvGrpSpPr>
            <p:grpSpPr>
              <a:xfrm>
                <a:off x="3421062" y="4146550"/>
                <a:ext cx="760413" cy="660400"/>
                <a:chOff x="3532187" y="4162425"/>
                <a:chExt cx="760413" cy="660400"/>
              </a:xfrm>
            </p:grpSpPr>
            <p:sp>
              <p:nvSpPr>
                <p:cNvPr id="15" name="Isosceles Triangle 14"/>
                <p:cNvSpPr/>
                <p:nvPr/>
              </p:nvSpPr>
              <p:spPr>
                <a:xfrm>
                  <a:off x="3532187" y="4162425"/>
                  <a:ext cx="206375" cy="206375"/>
                </a:xfrm>
                <a:prstGeom prst="triangl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Isosceles Triangle 15"/>
                <p:cNvSpPr/>
                <p:nvPr/>
              </p:nvSpPr>
              <p:spPr>
                <a:xfrm>
                  <a:off x="3835400" y="4375150"/>
                  <a:ext cx="206375" cy="206375"/>
                </a:xfrm>
                <a:prstGeom prst="triangl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Isosceles Triangle 16"/>
                <p:cNvSpPr/>
                <p:nvPr/>
              </p:nvSpPr>
              <p:spPr>
                <a:xfrm>
                  <a:off x="3579812" y="4478337"/>
                  <a:ext cx="206375" cy="206375"/>
                </a:xfrm>
                <a:prstGeom prst="triangl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Isosceles Triangle 17"/>
                <p:cNvSpPr/>
                <p:nvPr/>
              </p:nvSpPr>
              <p:spPr>
                <a:xfrm>
                  <a:off x="3840162" y="4616450"/>
                  <a:ext cx="206375" cy="206375"/>
                </a:xfrm>
                <a:prstGeom prst="triangl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Isosceles Triangle 18"/>
                <p:cNvSpPr/>
                <p:nvPr/>
              </p:nvSpPr>
              <p:spPr>
                <a:xfrm>
                  <a:off x="4086225" y="4460875"/>
                  <a:ext cx="206375" cy="206375"/>
                </a:xfrm>
                <a:prstGeom prst="triangl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579812" y="5595937"/>
                <a:ext cx="1029493" cy="544513"/>
                <a:chOff x="3579812" y="5595937"/>
                <a:chExt cx="1029493" cy="544513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3835400" y="5699125"/>
                  <a:ext cx="211137" cy="206375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4093368" y="5595937"/>
                  <a:ext cx="211137" cy="206375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3980656" y="5934075"/>
                  <a:ext cx="211137" cy="206375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398168" y="5802312"/>
                  <a:ext cx="211137" cy="206375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3579812" y="5886450"/>
                  <a:ext cx="211137" cy="206375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4857750" y="4727575"/>
                <a:ext cx="661987" cy="577850"/>
                <a:chOff x="5048250" y="4616450"/>
                <a:chExt cx="661987" cy="577850"/>
              </a:xfrm>
            </p:grpSpPr>
            <p:sp>
              <p:nvSpPr>
                <p:cNvPr id="27" name="Cross 26"/>
                <p:cNvSpPr/>
                <p:nvPr/>
              </p:nvSpPr>
              <p:spPr>
                <a:xfrm>
                  <a:off x="5048250" y="4616450"/>
                  <a:ext cx="238125" cy="241300"/>
                </a:xfrm>
                <a:prstGeom prst="plu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Cross 27"/>
                <p:cNvSpPr/>
                <p:nvPr/>
              </p:nvSpPr>
              <p:spPr>
                <a:xfrm>
                  <a:off x="5472112" y="4953000"/>
                  <a:ext cx="238125" cy="241300"/>
                </a:xfrm>
                <a:prstGeom prst="plu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ross 28"/>
                <p:cNvSpPr/>
                <p:nvPr/>
              </p:nvSpPr>
              <p:spPr>
                <a:xfrm>
                  <a:off x="5353050" y="4679950"/>
                  <a:ext cx="238125" cy="241300"/>
                </a:xfrm>
                <a:prstGeom prst="plu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Cross 29"/>
                <p:cNvSpPr/>
                <p:nvPr/>
              </p:nvSpPr>
              <p:spPr>
                <a:xfrm>
                  <a:off x="5048250" y="4953000"/>
                  <a:ext cx="238125" cy="241300"/>
                </a:xfrm>
                <a:prstGeom prst="plu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" name="TextBox 33"/>
              <p:cNvSpPr txBox="1"/>
              <p:nvPr/>
            </p:nvSpPr>
            <p:spPr>
              <a:xfrm>
                <a:off x="3132136" y="6278562"/>
                <a:ext cx="2693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Feature 1</a:t>
                </a:r>
                <a:endParaRPr lang="en-US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 rot="16200000">
                <a:off x="1774031" y="4927083"/>
                <a:ext cx="2286002" cy="369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Feature 2</a:t>
                </a:r>
                <a:endParaRPr lang="en-US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3695820" y="4187469"/>
              <a:ext cx="222250" cy="434599"/>
              <a:chOff x="6937375" y="3667125"/>
              <a:chExt cx="222250" cy="434599"/>
            </a:xfrm>
          </p:grpSpPr>
          <p:sp>
            <p:nvSpPr>
              <p:cNvPr id="37" name="Isosceles Triangle 36"/>
              <p:cNvSpPr/>
              <p:nvPr/>
            </p:nvSpPr>
            <p:spPr>
              <a:xfrm flipV="1">
                <a:off x="6985000" y="3701674"/>
                <a:ext cx="127000" cy="40005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937375" y="3667125"/>
                <a:ext cx="222250" cy="22225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040432" y="4753503"/>
              <a:ext cx="222250" cy="434599"/>
              <a:chOff x="6937375" y="3667125"/>
              <a:chExt cx="222250" cy="434599"/>
            </a:xfrm>
            <a:solidFill>
              <a:srgbClr val="008000"/>
            </a:solidFill>
          </p:grpSpPr>
          <p:sp>
            <p:nvSpPr>
              <p:cNvPr id="43" name="Isosceles Triangle 42"/>
              <p:cNvSpPr/>
              <p:nvPr/>
            </p:nvSpPr>
            <p:spPr>
              <a:xfrm flipV="1">
                <a:off x="6985000" y="3701674"/>
                <a:ext cx="127000" cy="400050"/>
              </a:xfrm>
              <a:prstGeom prst="triangl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937375" y="3667125"/>
                <a:ext cx="222250" cy="22225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3994446" y="5625240"/>
              <a:ext cx="222250" cy="434599"/>
              <a:chOff x="6937375" y="3667125"/>
              <a:chExt cx="222250" cy="434599"/>
            </a:xfrm>
            <a:solidFill>
              <a:srgbClr val="0000FF"/>
            </a:solidFill>
          </p:grpSpPr>
          <p:sp>
            <p:nvSpPr>
              <p:cNvPr id="46" name="Isosceles Triangle 45"/>
              <p:cNvSpPr/>
              <p:nvPr/>
            </p:nvSpPr>
            <p:spPr>
              <a:xfrm flipV="1">
                <a:off x="6985000" y="3701674"/>
                <a:ext cx="127000" cy="400050"/>
              </a:xfrm>
              <a:prstGeom prst="triangl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937375" y="3667125"/>
                <a:ext cx="222250" cy="22225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Oval 52"/>
            <p:cNvSpPr/>
            <p:nvPr/>
          </p:nvSpPr>
          <p:spPr>
            <a:xfrm>
              <a:off x="3174469" y="3968749"/>
              <a:ext cx="1266032" cy="10953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560091" y="4516437"/>
              <a:ext cx="1266032" cy="1095376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430674" y="5317419"/>
              <a:ext cx="1266032" cy="1095376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847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Marketing Segmentation</a:t>
            </a:r>
          </a:p>
          <a:p>
            <a:pPr lvl="1"/>
            <a:r>
              <a:rPr lang="en-US" dirty="0"/>
              <a:t>Pricing</a:t>
            </a:r>
          </a:p>
          <a:p>
            <a:pPr lvl="1"/>
            <a:r>
              <a:rPr lang="en-US" dirty="0"/>
              <a:t>Consumer Needs</a:t>
            </a:r>
          </a:p>
          <a:p>
            <a:pPr lvl="1"/>
            <a:r>
              <a:rPr lang="en-US" dirty="0" smtClean="0"/>
              <a:t>Marketing Categories</a:t>
            </a:r>
          </a:p>
          <a:p>
            <a:r>
              <a:rPr lang="en-US" dirty="0" smtClean="0"/>
              <a:t>Image Segmentation</a:t>
            </a:r>
          </a:p>
          <a:p>
            <a:r>
              <a:rPr lang="en-US" dirty="0" smtClean="0"/>
              <a:t>Health Analytics</a:t>
            </a:r>
          </a:p>
          <a:p>
            <a:pPr lvl="1"/>
            <a:r>
              <a:rPr lang="en-US" dirty="0" smtClean="0"/>
              <a:t>Types of treatments</a:t>
            </a:r>
          </a:p>
          <a:p>
            <a:pPr lvl="1"/>
            <a:r>
              <a:rPr lang="en-US" dirty="0" smtClean="0"/>
              <a:t>Patient outcomes</a:t>
            </a:r>
          </a:p>
        </p:txBody>
      </p:sp>
    </p:spTree>
    <p:extLst>
      <p:ext uri="{BB962C8B-B14F-4D97-AF65-F5344CB8AC3E}">
        <p14:creationId xmlns:p14="http://schemas.microsoft.com/office/powerpoint/2010/main" val="404925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K-Means Clustering Algorithm (Walk-through)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06226" y="1862667"/>
            <a:ext cx="860336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1) Based on data, initialize the </a:t>
            </a:r>
            <a:r>
              <a:rPr lang="en-US" sz="2400" i="1" dirty="0" smtClean="0"/>
              <a:t>k</a:t>
            </a:r>
            <a:r>
              <a:rPr lang="en-US" sz="2400" dirty="0" smtClean="0"/>
              <a:t> number of cluster (</a:t>
            </a:r>
            <a:r>
              <a:rPr lang="en-US" sz="2400" i="1" dirty="0" smtClean="0"/>
              <a:t>k = </a:t>
            </a:r>
            <a:r>
              <a:rPr lang="en-US" sz="2400" dirty="0" smtClean="0"/>
              <a:t>3 here) and assign all data points to a non-cluster membership (i.e. 0 value)</a:t>
            </a:r>
            <a:endParaRPr lang="en-US" sz="24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2151985" y="2629076"/>
            <a:ext cx="4654851" cy="4061530"/>
            <a:chOff x="2151985" y="2629076"/>
            <a:chExt cx="4654851" cy="4061530"/>
          </a:xfrm>
        </p:grpSpPr>
        <p:grpSp>
          <p:nvGrpSpPr>
            <p:cNvPr id="4" name="Group 3"/>
            <p:cNvGrpSpPr/>
            <p:nvPr/>
          </p:nvGrpSpPr>
          <p:grpSpPr>
            <a:xfrm>
              <a:off x="2151985" y="2629076"/>
              <a:ext cx="4654851" cy="4061530"/>
              <a:chOff x="2732365" y="3968749"/>
              <a:chExt cx="3093759" cy="2679145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3127375" y="3968750"/>
                <a:ext cx="2698749" cy="2286000"/>
                <a:chOff x="2603500" y="3968750"/>
                <a:chExt cx="2698749" cy="2286000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>
                  <a:off x="2603500" y="3968750"/>
                  <a:ext cx="0" cy="228600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H="1">
                  <a:off x="2603500" y="6254750"/>
                  <a:ext cx="2698749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3421062" y="4146550"/>
                <a:ext cx="760413" cy="660400"/>
                <a:chOff x="3532187" y="4162425"/>
                <a:chExt cx="760413" cy="660400"/>
              </a:xfrm>
            </p:grpSpPr>
            <p:sp>
              <p:nvSpPr>
                <p:cNvPr id="32" name="Isosceles Triangle 31"/>
                <p:cNvSpPr/>
                <p:nvPr/>
              </p:nvSpPr>
              <p:spPr>
                <a:xfrm>
                  <a:off x="3532187" y="4162425"/>
                  <a:ext cx="206375" cy="206375"/>
                </a:xfrm>
                <a:prstGeom prst="triangl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Isosceles Triangle 32"/>
                <p:cNvSpPr/>
                <p:nvPr/>
              </p:nvSpPr>
              <p:spPr>
                <a:xfrm>
                  <a:off x="3835400" y="4375150"/>
                  <a:ext cx="206375" cy="206375"/>
                </a:xfrm>
                <a:prstGeom prst="triangl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Isosceles Triangle 33"/>
                <p:cNvSpPr/>
                <p:nvPr/>
              </p:nvSpPr>
              <p:spPr>
                <a:xfrm>
                  <a:off x="3579812" y="4478337"/>
                  <a:ext cx="206375" cy="206375"/>
                </a:xfrm>
                <a:prstGeom prst="triangl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Isosceles Triangle 34"/>
                <p:cNvSpPr/>
                <p:nvPr/>
              </p:nvSpPr>
              <p:spPr>
                <a:xfrm>
                  <a:off x="3840162" y="4616450"/>
                  <a:ext cx="206375" cy="206375"/>
                </a:xfrm>
                <a:prstGeom prst="triangl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Isosceles Triangle 35"/>
                <p:cNvSpPr/>
                <p:nvPr/>
              </p:nvSpPr>
              <p:spPr>
                <a:xfrm>
                  <a:off x="4086225" y="4460875"/>
                  <a:ext cx="206375" cy="206375"/>
                </a:xfrm>
                <a:prstGeom prst="triangl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3579812" y="5595937"/>
                <a:ext cx="1029493" cy="544513"/>
                <a:chOff x="3579812" y="5595937"/>
                <a:chExt cx="1029493" cy="544513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835400" y="5699125"/>
                  <a:ext cx="211137" cy="206375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093368" y="5595937"/>
                  <a:ext cx="211137" cy="206375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3980656" y="5934075"/>
                  <a:ext cx="211137" cy="206375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4398168" y="5802312"/>
                  <a:ext cx="211137" cy="206375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3579812" y="5886450"/>
                  <a:ext cx="211137" cy="206375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857750" y="4727575"/>
                <a:ext cx="661987" cy="577850"/>
                <a:chOff x="5048250" y="4616450"/>
                <a:chExt cx="661987" cy="577850"/>
              </a:xfrm>
            </p:grpSpPr>
            <p:sp>
              <p:nvSpPr>
                <p:cNvPr id="23" name="Cross 22"/>
                <p:cNvSpPr/>
                <p:nvPr/>
              </p:nvSpPr>
              <p:spPr>
                <a:xfrm>
                  <a:off x="5048250" y="4616450"/>
                  <a:ext cx="238125" cy="241300"/>
                </a:xfrm>
                <a:prstGeom prst="plu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Cross 23"/>
                <p:cNvSpPr/>
                <p:nvPr/>
              </p:nvSpPr>
              <p:spPr>
                <a:xfrm>
                  <a:off x="5472112" y="4953000"/>
                  <a:ext cx="238125" cy="241300"/>
                </a:xfrm>
                <a:prstGeom prst="plu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Cross 24"/>
                <p:cNvSpPr/>
                <p:nvPr/>
              </p:nvSpPr>
              <p:spPr>
                <a:xfrm>
                  <a:off x="5353050" y="4679950"/>
                  <a:ext cx="238125" cy="241300"/>
                </a:xfrm>
                <a:prstGeom prst="plu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Cross 25"/>
                <p:cNvSpPr/>
                <p:nvPr/>
              </p:nvSpPr>
              <p:spPr>
                <a:xfrm>
                  <a:off x="5048250" y="4953000"/>
                  <a:ext cx="238125" cy="241300"/>
                </a:xfrm>
                <a:prstGeom prst="plu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3132136" y="6278562"/>
                <a:ext cx="2693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Feature 1</a:t>
                </a:r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rot="16200000">
                <a:off x="1774031" y="4927083"/>
                <a:ext cx="2286002" cy="369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Feature 2</a:t>
                </a:r>
                <a:endParaRPr lang="en-US" dirty="0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3188261" y="2898619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70106" y="3361461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636992" y="3220351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651103" y="3559015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021796" y="3361461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40310" y="5494823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20971" y="5213695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025611" y="5561018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06720" y="5057251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665574" y="5380485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378048" y="4272007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25597" y="4289644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375378" y="3772108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818233" y="3866113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88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K-Means Clustering Algorithm (Walk-through)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26497" y="1862667"/>
            <a:ext cx="8172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2) Initialize centroid locations for each cluster</a:t>
            </a: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2151985" y="2376512"/>
            <a:ext cx="4658202" cy="4314094"/>
            <a:chOff x="2151985" y="2376512"/>
            <a:chExt cx="4658202" cy="4314094"/>
          </a:xfrm>
        </p:grpSpPr>
        <p:grpSp>
          <p:nvGrpSpPr>
            <p:cNvPr id="62" name="Group 61"/>
            <p:cNvGrpSpPr/>
            <p:nvPr/>
          </p:nvGrpSpPr>
          <p:grpSpPr>
            <a:xfrm>
              <a:off x="3834617" y="2380277"/>
              <a:ext cx="358032" cy="700114"/>
              <a:chOff x="6937375" y="3667125"/>
              <a:chExt cx="222250" cy="434599"/>
            </a:xfrm>
          </p:grpSpPr>
          <p:sp>
            <p:nvSpPr>
              <p:cNvPr id="63" name="Isosceles Triangle 62"/>
              <p:cNvSpPr/>
              <p:nvPr/>
            </p:nvSpPr>
            <p:spPr>
              <a:xfrm flipV="1">
                <a:off x="6985000" y="3701674"/>
                <a:ext cx="127000" cy="40005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6937375" y="3667125"/>
                <a:ext cx="222250" cy="22225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6452155" y="3015624"/>
              <a:ext cx="358032" cy="700114"/>
              <a:chOff x="6937375" y="3667125"/>
              <a:chExt cx="222250" cy="434599"/>
            </a:xfrm>
            <a:solidFill>
              <a:srgbClr val="008000"/>
            </a:solidFill>
          </p:grpSpPr>
          <p:sp>
            <p:nvSpPr>
              <p:cNvPr id="66" name="Isosceles Triangle 65"/>
              <p:cNvSpPr/>
              <p:nvPr/>
            </p:nvSpPr>
            <p:spPr>
              <a:xfrm flipV="1">
                <a:off x="6985000" y="3701674"/>
                <a:ext cx="127000" cy="400050"/>
              </a:xfrm>
              <a:prstGeom prst="triangl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6937375" y="3667125"/>
                <a:ext cx="222250" cy="22225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3430400" y="4794818"/>
              <a:ext cx="358032" cy="700114"/>
              <a:chOff x="6937375" y="3667125"/>
              <a:chExt cx="222250" cy="434599"/>
            </a:xfrm>
            <a:solidFill>
              <a:srgbClr val="0000FF"/>
            </a:solidFill>
          </p:grpSpPr>
          <p:sp>
            <p:nvSpPr>
              <p:cNvPr id="69" name="Isosceles Triangle 68"/>
              <p:cNvSpPr/>
              <p:nvPr/>
            </p:nvSpPr>
            <p:spPr>
              <a:xfrm flipV="1">
                <a:off x="6985000" y="3701674"/>
                <a:ext cx="127000" cy="400050"/>
              </a:xfrm>
              <a:prstGeom prst="triangl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6937375" y="3667125"/>
                <a:ext cx="222250" cy="22225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2151985" y="2629076"/>
              <a:ext cx="4654851" cy="4061530"/>
              <a:chOff x="2151985" y="2629076"/>
              <a:chExt cx="4654851" cy="4061530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2151985" y="2629076"/>
                <a:ext cx="4654851" cy="4061530"/>
                <a:chOff x="2732365" y="3968749"/>
                <a:chExt cx="3093759" cy="2679145"/>
              </a:xfrm>
            </p:grpSpPr>
            <p:grpSp>
              <p:nvGrpSpPr>
                <p:cNvPr id="126" name="Group 125"/>
                <p:cNvGrpSpPr/>
                <p:nvPr/>
              </p:nvGrpSpPr>
              <p:grpSpPr>
                <a:xfrm>
                  <a:off x="3127375" y="3968750"/>
                  <a:ext cx="2698749" cy="2286000"/>
                  <a:chOff x="2603500" y="3968750"/>
                  <a:chExt cx="2698749" cy="2286000"/>
                </a:xfrm>
              </p:grpSpPr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603500" y="3968750"/>
                    <a:ext cx="0" cy="228600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/>
                  <p:cNvCxnSpPr/>
                  <p:nvPr/>
                </p:nvCxnSpPr>
                <p:spPr>
                  <a:xfrm flipH="1">
                    <a:off x="2603500" y="6254750"/>
                    <a:ext cx="2698749" cy="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7" name="Group 126"/>
                <p:cNvGrpSpPr/>
                <p:nvPr/>
              </p:nvGrpSpPr>
              <p:grpSpPr>
                <a:xfrm>
                  <a:off x="3421062" y="4146550"/>
                  <a:ext cx="760413" cy="660400"/>
                  <a:chOff x="3532187" y="4162425"/>
                  <a:chExt cx="760413" cy="660400"/>
                </a:xfrm>
              </p:grpSpPr>
              <p:sp>
                <p:nvSpPr>
                  <p:cNvPr id="141" name="Isosceles Triangle 140"/>
                  <p:cNvSpPr/>
                  <p:nvPr/>
                </p:nvSpPr>
                <p:spPr>
                  <a:xfrm>
                    <a:off x="3532187" y="4162425"/>
                    <a:ext cx="206375" cy="206375"/>
                  </a:xfrm>
                  <a:prstGeom prst="triangl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2" name="Isosceles Triangle 141"/>
                  <p:cNvSpPr/>
                  <p:nvPr/>
                </p:nvSpPr>
                <p:spPr>
                  <a:xfrm>
                    <a:off x="3835400" y="4375150"/>
                    <a:ext cx="206375" cy="206375"/>
                  </a:xfrm>
                  <a:prstGeom prst="triangl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Isosceles Triangle 142"/>
                  <p:cNvSpPr/>
                  <p:nvPr/>
                </p:nvSpPr>
                <p:spPr>
                  <a:xfrm>
                    <a:off x="3579812" y="4478337"/>
                    <a:ext cx="206375" cy="206375"/>
                  </a:xfrm>
                  <a:prstGeom prst="triangl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Isosceles Triangle 143"/>
                  <p:cNvSpPr/>
                  <p:nvPr/>
                </p:nvSpPr>
                <p:spPr>
                  <a:xfrm>
                    <a:off x="3840162" y="4616450"/>
                    <a:ext cx="206375" cy="206375"/>
                  </a:xfrm>
                  <a:prstGeom prst="triangl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Isosceles Triangle 144"/>
                  <p:cNvSpPr/>
                  <p:nvPr/>
                </p:nvSpPr>
                <p:spPr>
                  <a:xfrm>
                    <a:off x="4086225" y="4460875"/>
                    <a:ext cx="206375" cy="206375"/>
                  </a:xfrm>
                  <a:prstGeom prst="triangl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8" name="Group 127"/>
                <p:cNvGrpSpPr/>
                <p:nvPr/>
              </p:nvGrpSpPr>
              <p:grpSpPr>
                <a:xfrm>
                  <a:off x="3579812" y="5595937"/>
                  <a:ext cx="1029493" cy="544513"/>
                  <a:chOff x="3579812" y="5595937"/>
                  <a:chExt cx="1029493" cy="544513"/>
                </a:xfrm>
              </p:grpSpPr>
              <p:sp>
                <p:nvSpPr>
                  <p:cNvPr id="136" name="Oval 135"/>
                  <p:cNvSpPr/>
                  <p:nvPr/>
                </p:nvSpPr>
                <p:spPr>
                  <a:xfrm>
                    <a:off x="3835400" y="5699125"/>
                    <a:ext cx="211137" cy="206375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Oval 136"/>
                  <p:cNvSpPr/>
                  <p:nvPr/>
                </p:nvSpPr>
                <p:spPr>
                  <a:xfrm>
                    <a:off x="4093368" y="5595937"/>
                    <a:ext cx="211137" cy="206375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Oval 137"/>
                  <p:cNvSpPr/>
                  <p:nvPr/>
                </p:nvSpPr>
                <p:spPr>
                  <a:xfrm>
                    <a:off x="3980656" y="5934075"/>
                    <a:ext cx="211137" cy="206375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Oval 138"/>
                  <p:cNvSpPr/>
                  <p:nvPr/>
                </p:nvSpPr>
                <p:spPr>
                  <a:xfrm>
                    <a:off x="4398168" y="5802312"/>
                    <a:ext cx="211137" cy="206375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Oval 139"/>
                  <p:cNvSpPr/>
                  <p:nvPr/>
                </p:nvSpPr>
                <p:spPr>
                  <a:xfrm>
                    <a:off x="3579812" y="5886450"/>
                    <a:ext cx="211137" cy="206375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9" name="Group 128"/>
                <p:cNvGrpSpPr/>
                <p:nvPr/>
              </p:nvGrpSpPr>
              <p:grpSpPr>
                <a:xfrm>
                  <a:off x="4857750" y="4727575"/>
                  <a:ext cx="661987" cy="577850"/>
                  <a:chOff x="5048250" y="4616450"/>
                  <a:chExt cx="661987" cy="577850"/>
                </a:xfrm>
              </p:grpSpPr>
              <p:sp>
                <p:nvSpPr>
                  <p:cNvPr id="132" name="Cross 131"/>
                  <p:cNvSpPr/>
                  <p:nvPr/>
                </p:nvSpPr>
                <p:spPr>
                  <a:xfrm>
                    <a:off x="5048250" y="4616450"/>
                    <a:ext cx="238125" cy="241300"/>
                  </a:xfrm>
                  <a:prstGeom prst="plus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Cross 132"/>
                  <p:cNvSpPr/>
                  <p:nvPr/>
                </p:nvSpPr>
                <p:spPr>
                  <a:xfrm>
                    <a:off x="5472112" y="4953000"/>
                    <a:ext cx="238125" cy="241300"/>
                  </a:xfrm>
                  <a:prstGeom prst="plus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Cross 133"/>
                  <p:cNvSpPr/>
                  <p:nvPr/>
                </p:nvSpPr>
                <p:spPr>
                  <a:xfrm>
                    <a:off x="5353050" y="4679950"/>
                    <a:ext cx="238125" cy="241300"/>
                  </a:xfrm>
                  <a:prstGeom prst="plus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Cross 134"/>
                  <p:cNvSpPr/>
                  <p:nvPr/>
                </p:nvSpPr>
                <p:spPr>
                  <a:xfrm>
                    <a:off x="5048250" y="4953000"/>
                    <a:ext cx="238125" cy="241300"/>
                  </a:xfrm>
                  <a:prstGeom prst="plus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0" name="TextBox 129"/>
                <p:cNvSpPr txBox="1"/>
                <p:nvPr/>
              </p:nvSpPr>
              <p:spPr>
                <a:xfrm>
                  <a:off x="3132136" y="6278562"/>
                  <a:ext cx="26939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Feature 1</a:t>
                  </a:r>
                  <a:endParaRPr lang="en-US" dirty="0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 rot="16200000">
                  <a:off x="1774031" y="4927083"/>
                  <a:ext cx="2286002" cy="3693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Feature 2</a:t>
                  </a:r>
                  <a:endParaRPr lang="en-US" dirty="0"/>
                </a:p>
              </p:txBody>
            </p:sp>
          </p:grpSp>
          <p:sp>
            <p:nvSpPr>
              <p:cNvPr id="112" name="TextBox 111"/>
              <p:cNvSpPr txBox="1"/>
              <p:nvPr/>
            </p:nvSpPr>
            <p:spPr>
              <a:xfrm>
                <a:off x="3188261" y="2898619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270106" y="3361461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3636992" y="3220351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3651103" y="3559015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4021796" y="3361461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440310" y="5494823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3820971" y="5213695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4025611" y="5561018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4206720" y="5057251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4665574" y="5380485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5378048" y="4272007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6025597" y="4289644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5375378" y="3772108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818233" y="3866113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3861247" y="2376512"/>
              <a:ext cx="302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494545" y="2992129"/>
              <a:ext cx="302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460271" y="4783518"/>
              <a:ext cx="302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067713" y="2488200"/>
            <a:ext cx="162025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Initialization options:</a:t>
            </a:r>
          </a:p>
          <a:p>
            <a:endParaRPr lang="en-CA" dirty="0" smtClean="0"/>
          </a:p>
          <a:p>
            <a:pPr marL="342900" indent="-342900">
              <a:buFont typeface="+mj-lt"/>
              <a:buAutoNum type="arabicPeriod"/>
            </a:pPr>
            <a:r>
              <a:rPr lang="en-CA" sz="1400" dirty="0" smtClean="0"/>
              <a:t>Randomly select centroid locations</a:t>
            </a:r>
          </a:p>
          <a:p>
            <a:pPr marL="342900" indent="-342900">
              <a:buFont typeface="+mj-lt"/>
              <a:buAutoNum type="arabicPeriod"/>
            </a:pPr>
            <a:endParaRPr lang="en-CA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CA" sz="1400" dirty="0" smtClean="0"/>
              <a:t>Use first </a:t>
            </a:r>
            <a:r>
              <a:rPr lang="en-CA" sz="1400" i="1" dirty="0" smtClean="0"/>
              <a:t>k</a:t>
            </a:r>
            <a:r>
              <a:rPr lang="en-CA" sz="1400" dirty="0" smtClean="0"/>
              <a:t> data points</a:t>
            </a:r>
          </a:p>
          <a:p>
            <a:pPr marL="342900" indent="-342900">
              <a:buFont typeface="+mj-lt"/>
              <a:buAutoNum type="arabicPeriod"/>
            </a:pPr>
            <a:endParaRPr lang="en-CA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CA" sz="1400" dirty="0" smtClean="0"/>
              <a:t>Randomly select </a:t>
            </a:r>
            <a:r>
              <a:rPr lang="en-CA" sz="1400" i="1" dirty="0" smtClean="0"/>
              <a:t>k</a:t>
            </a:r>
            <a:r>
              <a:rPr lang="en-CA" sz="1400" dirty="0" smtClean="0"/>
              <a:t> data points</a:t>
            </a:r>
            <a:endParaRPr lang="en-CA" sz="1400" dirty="0"/>
          </a:p>
        </p:txBody>
      </p:sp>
      <p:sp>
        <p:nvSpPr>
          <p:cNvPr id="6" name="Rectangle 5"/>
          <p:cNvSpPr/>
          <p:nvPr/>
        </p:nvSpPr>
        <p:spPr>
          <a:xfrm>
            <a:off x="7074885" y="2528294"/>
            <a:ext cx="1620253" cy="297697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5022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K-Means Clustering Algorithm (Walk-through)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3834617" y="2380277"/>
            <a:ext cx="358032" cy="700114"/>
            <a:chOff x="6937375" y="3667125"/>
            <a:chExt cx="222250" cy="434599"/>
          </a:xfrm>
        </p:grpSpPr>
        <p:sp>
          <p:nvSpPr>
            <p:cNvPr id="63" name="Isosceles Triangle 62"/>
            <p:cNvSpPr/>
            <p:nvPr/>
          </p:nvSpPr>
          <p:spPr>
            <a:xfrm flipV="1">
              <a:off x="6985000" y="3701674"/>
              <a:ext cx="127000" cy="40005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6937375" y="3667125"/>
              <a:ext cx="222250" cy="2222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452155" y="3015624"/>
            <a:ext cx="358032" cy="700114"/>
            <a:chOff x="6937375" y="3667125"/>
            <a:chExt cx="222250" cy="434599"/>
          </a:xfrm>
          <a:solidFill>
            <a:srgbClr val="008000"/>
          </a:solidFill>
        </p:grpSpPr>
        <p:sp>
          <p:nvSpPr>
            <p:cNvPr id="66" name="Isosceles Triangle 65"/>
            <p:cNvSpPr/>
            <p:nvPr/>
          </p:nvSpPr>
          <p:spPr>
            <a:xfrm flipV="1">
              <a:off x="6985000" y="3701674"/>
              <a:ext cx="127000" cy="400050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6937375" y="3667125"/>
              <a:ext cx="222250" cy="2222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430400" y="4794818"/>
            <a:ext cx="358032" cy="700114"/>
            <a:chOff x="6937375" y="3667125"/>
            <a:chExt cx="222250" cy="434599"/>
          </a:xfrm>
          <a:solidFill>
            <a:srgbClr val="0000FF"/>
          </a:solidFill>
        </p:grpSpPr>
        <p:sp>
          <p:nvSpPr>
            <p:cNvPr id="69" name="Isosceles Triangle 68"/>
            <p:cNvSpPr/>
            <p:nvPr/>
          </p:nvSpPr>
          <p:spPr>
            <a:xfrm flipV="1">
              <a:off x="6985000" y="3701674"/>
              <a:ext cx="127000" cy="400050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937375" y="3667125"/>
              <a:ext cx="222250" cy="2222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26496" y="1862667"/>
            <a:ext cx="8207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2) For each data point, calculate Euclidean Distance between point and all </a:t>
            </a:r>
            <a:r>
              <a:rPr lang="en-US" sz="2400" i="1" dirty="0" smtClean="0"/>
              <a:t>k</a:t>
            </a:r>
            <a:r>
              <a:rPr lang="en-US" sz="2400" dirty="0" smtClean="0"/>
              <a:t> clusters</a:t>
            </a:r>
            <a:endParaRPr lang="en-US" sz="2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2151985" y="2629076"/>
            <a:ext cx="4654851" cy="4061530"/>
            <a:chOff x="2151985" y="2629076"/>
            <a:chExt cx="4654851" cy="4061530"/>
          </a:xfrm>
        </p:grpSpPr>
        <p:grpSp>
          <p:nvGrpSpPr>
            <p:cNvPr id="37" name="Group 36"/>
            <p:cNvGrpSpPr/>
            <p:nvPr/>
          </p:nvGrpSpPr>
          <p:grpSpPr>
            <a:xfrm>
              <a:off x="2151985" y="2629076"/>
              <a:ext cx="4654851" cy="4061530"/>
              <a:chOff x="2732365" y="3968749"/>
              <a:chExt cx="3093759" cy="2679145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3127375" y="3968750"/>
                <a:ext cx="2698749" cy="2286000"/>
                <a:chOff x="2603500" y="3968750"/>
                <a:chExt cx="2698749" cy="2286000"/>
              </a:xfrm>
            </p:grpSpPr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2603500" y="3968750"/>
                  <a:ext cx="0" cy="228600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 flipH="1">
                  <a:off x="2603500" y="6254750"/>
                  <a:ext cx="2698749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 85"/>
              <p:cNvGrpSpPr/>
              <p:nvPr/>
            </p:nvGrpSpPr>
            <p:grpSpPr>
              <a:xfrm>
                <a:off x="3421062" y="4146550"/>
                <a:ext cx="760413" cy="660400"/>
                <a:chOff x="3532187" y="4162425"/>
                <a:chExt cx="760413" cy="660400"/>
              </a:xfrm>
            </p:grpSpPr>
            <p:sp>
              <p:nvSpPr>
                <p:cNvPr id="100" name="Isosceles Triangle 99"/>
                <p:cNvSpPr/>
                <p:nvPr/>
              </p:nvSpPr>
              <p:spPr>
                <a:xfrm>
                  <a:off x="3532187" y="4162425"/>
                  <a:ext cx="206375" cy="206375"/>
                </a:xfrm>
                <a:prstGeom prst="triangl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1" name="Isosceles Triangle 100"/>
                <p:cNvSpPr/>
                <p:nvPr/>
              </p:nvSpPr>
              <p:spPr>
                <a:xfrm>
                  <a:off x="3835400" y="4375150"/>
                  <a:ext cx="206375" cy="206375"/>
                </a:xfrm>
                <a:prstGeom prst="triangl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Isosceles Triangle 101"/>
                <p:cNvSpPr/>
                <p:nvPr/>
              </p:nvSpPr>
              <p:spPr>
                <a:xfrm>
                  <a:off x="3579812" y="4478337"/>
                  <a:ext cx="206375" cy="206375"/>
                </a:xfrm>
                <a:prstGeom prst="triangl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Isosceles Triangle 102"/>
                <p:cNvSpPr/>
                <p:nvPr/>
              </p:nvSpPr>
              <p:spPr>
                <a:xfrm>
                  <a:off x="3840162" y="4616450"/>
                  <a:ext cx="206375" cy="206375"/>
                </a:xfrm>
                <a:prstGeom prst="triangl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Isosceles Triangle 103"/>
                <p:cNvSpPr/>
                <p:nvPr/>
              </p:nvSpPr>
              <p:spPr>
                <a:xfrm>
                  <a:off x="4086225" y="4460875"/>
                  <a:ext cx="206375" cy="206375"/>
                </a:xfrm>
                <a:prstGeom prst="triangl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579812" y="5595937"/>
                <a:ext cx="1029493" cy="544513"/>
                <a:chOff x="3579812" y="5595937"/>
                <a:chExt cx="1029493" cy="544513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3835400" y="5699125"/>
                  <a:ext cx="211137" cy="206375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4093368" y="5595937"/>
                  <a:ext cx="211137" cy="206375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3980656" y="5934075"/>
                  <a:ext cx="211137" cy="206375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4398168" y="5802312"/>
                  <a:ext cx="211137" cy="206375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3579812" y="5886450"/>
                  <a:ext cx="211137" cy="206375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4857750" y="4727575"/>
                <a:ext cx="661987" cy="577850"/>
                <a:chOff x="5048250" y="4616450"/>
                <a:chExt cx="661987" cy="577850"/>
              </a:xfrm>
            </p:grpSpPr>
            <p:sp>
              <p:nvSpPr>
                <p:cNvPr id="91" name="Cross 90"/>
                <p:cNvSpPr/>
                <p:nvPr/>
              </p:nvSpPr>
              <p:spPr>
                <a:xfrm>
                  <a:off x="5048250" y="4616450"/>
                  <a:ext cx="238125" cy="241300"/>
                </a:xfrm>
                <a:prstGeom prst="plu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Cross 91"/>
                <p:cNvSpPr/>
                <p:nvPr/>
              </p:nvSpPr>
              <p:spPr>
                <a:xfrm>
                  <a:off x="5472112" y="4953000"/>
                  <a:ext cx="238125" cy="241300"/>
                </a:xfrm>
                <a:prstGeom prst="plu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Cross 92"/>
                <p:cNvSpPr/>
                <p:nvPr/>
              </p:nvSpPr>
              <p:spPr>
                <a:xfrm>
                  <a:off x="5353050" y="4679950"/>
                  <a:ext cx="238125" cy="241300"/>
                </a:xfrm>
                <a:prstGeom prst="plu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Cross 93"/>
                <p:cNvSpPr/>
                <p:nvPr/>
              </p:nvSpPr>
              <p:spPr>
                <a:xfrm>
                  <a:off x="5048250" y="4953000"/>
                  <a:ext cx="238125" cy="241300"/>
                </a:xfrm>
                <a:prstGeom prst="plu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9" name="TextBox 88"/>
              <p:cNvSpPr txBox="1"/>
              <p:nvPr/>
            </p:nvSpPr>
            <p:spPr>
              <a:xfrm>
                <a:off x="3132136" y="6278562"/>
                <a:ext cx="2693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Feature 1</a:t>
                </a:r>
                <a:endParaRPr lang="en-US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 rot="16200000">
                <a:off x="1774031" y="4927083"/>
                <a:ext cx="2286002" cy="369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Feature 2</a:t>
                </a:r>
                <a:endParaRPr lang="en-US" dirty="0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3188261" y="2898619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270106" y="3361461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636992" y="3220351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651103" y="3559015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21796" y="3361461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40310" y="5494823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20971" y="5213695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25611" y="5561018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206720" y="5057251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65574" y="5380485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78048" y="4272007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025597" y="4289644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75378" y="3772108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818233" y="3866113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834617" y="2380277"/>
            <a:ext cx="358032" cy="700114"/>
            <a:chOff x="6937375" y="3667125"/>
            <a:chExt cx="222250" cy="434599"/>
          </a:xfrm>
        </p:grpSpPr>
        <p:sp>
          <p:nvSpPr>
            <p:cNvPr id="108" name="Isosceles Triangle 107"/>
            <p:cNvSpPr/>
            <p:nvPr/>
          </p:nvSpPr>
          <p:spPr>
            <a:xfrm flipV="1">
              <a:off x="6985000" y="3701674"/>
              <a:ext cx="127000" cy="40005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6937375" y="3667125"/>
              <a:ext cx="222250" cy="2222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6452155" y="3015624"/>
            <a:ext cx="358032" cy="700114"/>
            <a:chOff x="6937375" y="3667125"/>
            <a:chExt cx="222250" cy="434599"/>
          </a:xfrm>
          <a:solidFill>
            <a:srgbClr val="008000"/>
          </a:solidFill>
        </p:grpSpPr>
        <p:sp>
          <p:nvSpPr>
            <p:cNvPr id="111" name="Isosceles Triangle 110"/>
            <p:cNvSpPr/>
            <p:nvPr/>
          </p:nvSpPr>
          <p:spPr>
            <a:xfrm flipV="1">
              <a:off x="6985000" y="3701674"/>
              <a:ext cx="127000" cy="400050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6937375" y="3667125"/>
              <a:ext cx="222250" cy="2222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430400" y="4794818"/>
            <a:ext cx="358032" cy="700114"/>
            <a:chOff x="6937375" y="3667125"/>
            <a:chExt cx="222250" cy="434599"/>
          </a:xfrm>
          <a:solidFill>
            <a:srgbClr val="0000FF"/>
          </a:solidFill>
        </p:grpSpPr>
        <p:sp>
          <p:nvSpPr>
            <p:cNvPr id="114" name="Isosceles Triangle 113"/>
            <p:cNvSpPr/>
            <p:nvPr/>
          </p:nvSpPr>
          <p:spPr>
            <a:xfrm flipV="1">
              <a:off x="6985000" y="3701674"/>
              <a:ext cx="127000" cy="400050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6937375" y="3667125"/>
              <a:ext cx="222250" cy="2222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3861247" y="2376512"/>
            <a:ext cx="30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494545" y="2992129"/>
            <a:ext cx="30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460271" y="4783518"/>
            <a:ext cx="30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571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K-Means Clustering Algorithm (Walk-through)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26496" y="1862667"/>
            <a:ext cx="8207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2) For each data point, calculate Euclidean Distance between point </a:t>
            </a:r>
            <a:r>
              <a:rPr lang="en-US" sz="2400" dirty="0"/>
              <a:t>and all </a:t>
            </a:r>
            <a:r>
              <a:rPr lang="en-US" sz="2400" i="1" dirty="0"/>
              <a:t>k</a:t>
            </a:r>
            <a:r>
              <a:rPr lang="en-US" sz="2400" dirty="0"/>
              <a:t> clusters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3834617" y="2394388"/>
            <a:ext cx="358032" cy="700114"/>
            <a:chOff x="6937375" y="3667125"/>
            <a:chExt cx="222250" cy="434599"/>
          </a:xfrm>
        </p:grpSpPr>
        <p:sp>
          <p:nvSpPr>
            <p:cNvPr id="63" name="Isosceles Triangle 62"/>
            <p:cNvSpPr/>
            <p:nvPr/>
          </p:nvSpPr>
          <p:spPr>
            <a:xfrm flipV="1">
              <a:off x="6985000" y="3701674"/>
              <a:ext cx="127000" cy="40005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6937375" y="3667125"/>
              <a:ext cx="222250" cy="2222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452155" y="3029735"/>
            <a:ext cx="358032" cy="700114"/>
            <a:chOff x="6937375" y="3667125"/>
            <a:chExt cx="222250" cy="434599"/>
          </a:xfrm>
          <a:solidFill>
            <a:srgbClr val="008000"/>
          </a:solidFill>
        </p:grpSpPr>
        <p:sp>
          <p:nvSpPr>
            <p:cNvPr id="66" name="Isosceles Triangle 65"/>
            <p:cNvSpPr/>
            <p:nvPr/>
          </p:nvSpPr>
          <p:spPr>
            <a:xfrm flipV="1">
              <a:off x="6985000" y="3701674"/>
              <a:ext cx="127000" cy="400050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6937375" y="3667125"/>
              <a:ext cx="222250" cy="2222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430400" y="4808929"/>
            <a:ext cx="358032" cy="700114"/>
            <a:chOff x="6937375" y="3667125"/>
            <a:chExt cx="222250" cy="434599"/>
          </a:xfrm>
          <a:solidFill>
            <a:srgbClr val="0000FF"/>
          </a:solidFill>
        </p:grpSpPr>
        <p:sp>
          <p:nvSpPr>
            <p:cNvPr id="69" name="Isosceles Triangle 68"/>
            <p:cNvSpPr/>
            <p:nvPr/>
          </p:nvSpPr>
          <p:spPr>
            <a:xfrm flipV="1">
              <a:off x="6985000" y="3701674"/>
              <a:ext cx="127000" cy="400050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937375" y="3667125"/>
              <a:ext cx="222250" cy="2222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151985" y="2643187"/>
            <a:ext cx="4654851" cy="4061530"/>
            <a:chOff x="2151985" y="2643187"/>
            <a:chExt cx="4654851" cy="4061530"/>
          </a:xfrm>
        </p:grpSpPr>
        <p:grpSp>
          <p:nvGrpSpPr>
            <p:cNvPr id="37" name="Group 36"/>
            <p:cNvGrpSpPr/>
            <p:nvPr/>
          </p:nvGrpSpPr>
          <p:grpSpPr>
            <a:xfrm>
              <a:off x="2151985" y="2643187"/>
              <a:ext cx="4654851" cy="4061530"/>
              <a:chOff x="2732365" y="3968749"/>
              <a:chExt cx="3093759" cy="2679145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3127375" y="3968750"/>
                <a:ext cx="2698749" cy="2286000"/>
                <a:chOff x="2603500" y="3968750"/>
                <a:chExt cx="2698749" cy="2286000"/>
              </a:xfrm>
            </p:grpSpPr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2603500" y="3968750"/>
                  <a:ext cx="0" cy="228600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 flipH="1">
                  <a:off x="2603500" y="6254750"/>
                  <a:ext cx="2698749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 85"/>
              <p:cNvGrpSpPr/>
              <p:nvPr/>
            </p:nvGrpSpPr>
            <p:grpSpPr>
              <a:xfrm>
                <a:off x="3421062" y="4146550"/>
                <a:ext cx="760413" cy="660400"/>
                <a:chOff x="3532187" y="4162425"/>
                <a:chExt cx="760413" cy="660400"/>
              </a:xfrm>
            </p:grpSpPr>
            <p:sp>
              <p:nvSpPr>
                <p:cNvPr id="100" name="Isosceles Triangle 99"/>
                <p:cNvSpPr/>
                <p:nvPr/>
              </p:nvSpPr>
              <p:spPr>
                <a:xfrm>
                  <a:off x="3532187" y="4162425"/>
                  <a:ext cx="206375" cy="206375"/>
                </a:xfrm>
                <a:prstGeom prst="triangl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1" name="Isosceles Triangle 100"/>
                <p:cNvSpPr/>
                <p:nvPr/>
              </p:nvSpPr>
              <p:spPr>
                <a:xfrm>
                  <a:off x="3835400" y="4375150"/>
                  <a:ext cx="206375" cy="206375"/>
                </a:xfrm>
                <a:prstGeom prst="triangl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Isosceles Triangle 101"/>
                <p:cNvSpPr/>
                <p:nvPr/>
              </p:nvSpPr>
              <p:spPr>
                <a:xfrm>
                  <a:off x="3579812" y="4478337"/>
                  <a:ext cx="206375" cy="206375"/>
                </a:xfrm>
                <a:prstGeom prst="triangl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Isosceles Triangle 102"/>
                <p:cNvSpPr/>
                <p:nvPr/>
              </p:nvSpPr>
              <p:spPr>
                <a:xfrm>
                  <a:off x="3840162" y="4616450"/>
                  <a:ext cx="206375" cy="206375"/>
                </a:xfrm>
                <a:prstGeom prst="triangl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Isosceles Triangle 103"/>
                <p:cNvSpPr/>
                <p:nvPr/>
              </p:nvSpPr>
              <p:spPr>
                <a:xfrm>
                  <a:off x="4086225" y="4460875"/>
                  <a:ext cx="206375" cy="206375"/>
                </a:xfrm>
                <a:prstGeom prst="triangle">
                  <a:avLst/>
                </a:prstGeom>
                <a:solidFill>
                  <a:srgbClr val="FFFF00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579812" y="5595937"/>
                <a:ext cx="1029493" cy="544513"/>
                <a:chOff x="3579812" y="5595937"/>
                <a:chExt cx="1029493" cy="544513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3835400" y="5699125"/>
                  <a:ext cx="211137" cy="206375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4093368" y="5595937"/>
                  <a:ext cx="211137" cy="206375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3980656" y="5934075"/>
                  <a:ext cx="211137" cy="206375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4398168" y="5802312"/>
                  <a:ext cx="211137" cy="206375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3579812" y="5886450"/>
                  <a:ext cx="211137" cy="206375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4857750" y="4727575"/>
                <a:ext cx="661987" cy="577850"/>
                <a:chOff x="5048250" y="4616450"/>
                <a:chExt cx="661987" cy="577850"/>
              </a:xfrm>
            </p:grpSpPr>
            <p:sp>
              <p:nvSpPr>
                <p:cNvPr id="91" name="Cross 90"/>
                <p:cNvSpPr/>
                <p:nvPr/>
              </p:nvSpPr>
              <p:spPr>
                <a:xfrm>
                  <a:off x="5048250" y="4616450"/>
                  <a:ext cx="238125" cy="241300"/>
                </a:xfrm>
                <a:prstGeom prst="plu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Cross 91"/>
                <p:cNvSpPr/>
                <p:nvPr/>
              </p:nvSpPr>
              <p:spPr>
                <a:xfrm>
                  <a:off x="5472112" y="4953000"/>
                  <a:ext cx="238125" cy="241300"/>
                </a:xfrm>
                <a:prstGeom prst="plu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Cross 92"/>
                <p:cNvSpPr/>
                <p:nvPr/>
              </p:nvSpPr>
              <p:spPr>
                <a:xfrm>
                  <a:off x="5353050" y="4679950"/>
                  <a:ext cx="238125" cy="241300"/>
                </a:xfrm>
                <a:prstGeom prst="plu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Cross 93"/>
                <p:cNvSpPr/>
                <p:nvPr/>
              </p:nvSpPr>
              <p:spPr>
                <a:xfrm>
                  <a:off x="5048250" y="4953000"/>
                  <a:ext cx="238125" cy="241300"/>
                </a:xfrm>
                <a:prstGeom prst="plu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9" name="TextBox 88"/>
              <p:cNvSpPr txBox="1"/>
              <p:nvPr/>
            </p:nvSpPr>
            <p:spPr>
              <a:xfrm>
                <a:off x="3132136" y="6278562"/>
                <a:ext cx="2693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Feature 1</a:t>
                </a:r>
                <a:endParaRPr lang="en-US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 rot="16200000">
                <a:off x="1774031" y="4927083"/>
                <a:ext cx="2286002" cy="369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Feature 2</a:t>
                </a:r>
                <a:endParaRPr lang="en-US" dirty="0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3188261" y="2912730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270106" y="3375572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636992" y="3234462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651103" y="3573126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23276" y="3377522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40310" y="5508934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20971" y="5227806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25611" y="5575129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206720" y="5071362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65574" y="5394596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78048" y="4286118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025597" y="4303755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75378" y="3786219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818233" y="3880224"/>
              <a:ext cx="28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0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834617" y="2380277"/>
            <a:ext cx="358032" cy="700114"/>
            <a:chOff x="6937375" y="3667125"/>
            <a:chExt cx="222250" cy="434599"/>
          </a:xfrm>
        </p:grpSpPr>
        <p:sp>
          <p:nvSpPr>
            <p:cNvPr id="108" name="Isosceles Triangle 107"/>
            <p:cNvSpPr/>
            <p:nvPr/>
          </p:nvSpPr>
          <p:spPr>
            <a:xfrm flipV="1">
              <a:off x="6985000" y="3701674"/>
              <a:ext cx="127000" cy="40005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6937375" y="3667125"/>
              <a:ext cx="222250" cy="2222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6452155" y="3015624"/>
            <a:ext cx="358032" cy="700114"/>
            <a:chOff x="6937375" y="3667125"/>
            <a:chExt cx="222250" cy="434599"/>
          </a:xfrm>
          <a:solidFill>
            <a:srgbClr val="008000"/>
          </a:solidFill>
        </p:grpSpPr>
        <p:sp>
          <p:nvSpPr>
            <p:cNvPr id="111" name="Isosceles Triangle 110"/>
            <p:cNvSpPr/>
            <p:nvPr/>
          </p:nvSpPr>
          <p:spPr>
            <a:xfrm flipV="1">
              <a:off x="6985000" y="3701674"/>
              <a:ext cx="127000" cy="400050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6937375" y="3667125"/>
              <a:ext cx="222250" cy="2222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430400" y="4794818"/>
            <a:ext cx="358032" cy="700114"/>
            <a:chOff x="6937375" y="3667125"/>
            <a:chExt cx="222250" cy="434599"/>
          </a:xfrm>
          <a:solidFill>
            <a:srgbClr val="0000FF"/>
          </a:solidFill>
        </p:grpSpPr>
        <p:sp>
          <p:nvSpPr>
            <p:cNvPr id="114" name="Isosceles Triangle 113"/>
            <p:cNvSpPr/>
            <p:nvPr/>
          </p:nvSpPr>
          <p:spPr>
            <a:xfrm flipV="1">
              <a:off x="6985000" y="3701674"/>
              <a:ext cx="127000" cy="400050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6937375" y="3667125"/>
              <a:ext cx="222250" cy="2222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3861247" y="2376512"/>
            <a:ext cx="30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494545" y="2992129"/>
            <a:ext cx="30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460271" y="4783518"/>
            <a:ext cx="30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692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K-Means Clustering Algorithm (Walk-through)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3834617" y="2380277"/>
            <a:ext cx="358032" cy="700114"/>
            <a:chOff x="6937375" y="3667125"/>
            <a:chExt cx="222250" cy="434599"/>
          </a:xfrm>
        </p:grpSpPr>
        <p:sp>
          <p:nvSpPr>
            <p:cNvPr id="63" name="Isosceles Triangle 62"/>
            <p:cNvSpPr/>
            <p:nvPr/>
          </p:nvSpPr>
          <p:spPr>
            <a:xfrm flipV="1">
              <a:off x="6985000" y="3701674"/>
              <a:ext cx="127000" cy="40005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6937375" y="3667125"/>
              <a:ext cx="222250" cy="2222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452155" y="3015624"/>
            <a:ext cx="358032" cy="700114"/>
            <a:chOff x="6937375" y="3667125"/>
            <a:chExt cx="222250" cy="434599"/>
          </a:xfrm>
          <a:solidFill>
            <a:srgbClr val="008000"/>
          </a:solidFill>
        </p:grpSpPr>
        <p:sp>
          <p:nvSpPr>
            <p:cNvPr id="66" name="Isosceles Triangle 65"/>
            <p:cNvSpPr/>
            <p:nvPr/>
          </p:nvSpPr>
          <p:spPr>
            <a:xfrm flipV="1">
              <a:off x="6985000" y="3701674"/>
              <a:ext cx="127000" cy="400050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6937375" y="3667125"/>
              <a:ext cx="222250" cy="2222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26496" y="1862667"/>
            <a:ext cx="8207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2) For </a:t>
            </a:r>
            <a:r>
              <a:rPr lang="en-US" sz="2400" u="sng" dirty="0" smtClean="0"/>
              <a:t>each data point</a:t>
            </a:r>
            <a:r>
              <a:rPr lang="en-US" sz="2400" dirty="0" smtClean="0"/>
              <a:t>, calculate Euclidean Distance between point </a:t>
            </a:r>
            <a:r>
              <a:rPr lang="en-US" sz="2400" dirty="0"/>
              <a:t>and all </a:t>
            </a:r>
            <a:r>
              <a:rPr lang="en-US" sz="2400" i="1" dirty="0"/>
              <a:t>k</a:t>
            </a:r>
            <a:r>
              <a:rPr lang="en-US" sz="2400" dirty="0"/>
              <a:t> clusters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573712" y="3542520"/>
            <a:ext cx="599619" cy="1702465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6" idx="0"/>
          </p:cNvCxnSpPr>
          <p:nvPr/>
        </p:nvCxnSpPr>
        <p:spPr>
          <a:xfrm>
            <a:off x="4180403" y="3557840"/>
            <a:ext cx="2450768" cy="157898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3430400" y="4794818"/>
            <a:ext cx="358032" cy="700114"/>
            <a:chOff x="6937375" y="3667125"/>
            <a:chExt cx="222250" cy="434599"/>
          </a:xfrm>
          <a:solidFill>
            <a:srgbClr val="0000FF"/>
          </a:solidFill>
        </p:grpSpPr>
        <p:sp>
          <p:nvSpPr>
            <p:cNvPr id="69" name="Isosceles Triangle 68"/>
            <p:cNvSpPr/>
            <p:nvPr/>
          </p:nvSpPr>
          <p:spPr>
            <a:xfrm flipV="1">
              <a:off x="6985000" y="3701674"/>
              <a:ext cx="127000" cy="400050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937375" y="3667125"/>
              <a:ext cx="222250" cy="2222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/>
          <p:cNvCxnSpPr>
            <a:endCxn id="63" idx="0"/>
          </p:cNvCxnSpPr>
          <p:nvPr/>
        </p:nvCxnSpPr>
        <p:spPr>
          <a:xfrm flipH="1" flipV="1">
            <a:off x="4013633" y="3080391"/>
            <a:ext cx="159697" cy="4762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2151985" y="2643187"/>
            <a:ext cx="4654851" cy="4061530"/>
            <a:chOff x="2732365" y="3968749"/>
            <a:chExt cx="3093759" cy="2679145"/>
          </a:xfrm>
        </p:grpSpPr>
        <p:grpSp>
          <p:nvGrpSpPr>
            <p:cNvPr id="111" name="Group 110"/>
            <p:cNvGrpSpPr/>
            <p:nvPr/>
          </p:nvGrpSpPr>
          <p:grpSpPr>
            <a:xfrm>
              <a:off x="3127375" y="3968750"/>
              <a:ext cx="2698749" cy="2286000"/>
              <a:chOff x="2603500" y="3968750"/>
              <a:chExt cx="2698749" cy="2286000"/>
            </a:xfrm>
          </p:grpSpPr>
          <p:cxnSp>
            <p:nvCxnSpPr>
              <p:cNvPr id="131" name="Straight Connector 130"/>
              <p:cNvCxnSpPr/>
              <p:nvPr/>
            </p:nvCxnSpPr>
            <p:spPr>
              <a:xfrm>
                <a:off x="2603500" y="3968750"/>
                <a:ext cx="0" cy="22860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 flipH="1">
                <a:off x="2603500" y="6254750"/>
                <a:ext cx="2698749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/>
            <p:cNvGrpSpPr/>
            <p:nvPr/>
          </p:nvGrpSpPr>
          <p:grpSpPr>
            <a:xfrm>
              <a:off x="3421062" y="4146550"/>
              <a:ext cx="760413" cy="660400"/>
              <a:chOff x="3532187" y="4162425"/>
              <a:chExt cx="760413" cy="660400"/>
            </a:xfrm>
          </p:grpSpPr>
          <p:sp>
            <p:nvSpPr>
              <p:cNvPr id="126" name="Isosceles Triangle 125"/>
              <p:cNvSpPr/>
              <p:nvPr/>
            </p:nvSpPr>
            <p:spPr>
              <a:xfrm>
                <a:off x="3532187" y="4162425"/>
                <a:ext cx="206375" cy="206375"/>
              </a:xfrm>
              <a:prstGeom prst="triangl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Isosceles Triangle 126"/>
              <p:cNvSpPr/>
              <p:nvPr/>
            </p:nvSpPr>
            <p:spPr>
              <a:xfrm>
                <a:off x="3835400" y="4375150"/>
                <a:ext cx="206375" cy="206375"/>
              </a:xfrm>
              <a:prstGeom prst="triangl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Isosceles Triangle 127"/>
              <p:cNvSpPr/>
              <p:nvPr/>
            </p:nvSpPr>
            <p:spPr>
              <a:xfrm>
                <a:off x="3579812" y="4478337"/>
                <a:ext cx="206375" cy="206375"/>
              </a:xfrm>
              <a:prstGeom prst="triangl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Isosceles Triangle 128"/>
              <p:cNvSpPr/>
              <p:nvPr/>
            </p:nvSpPr>
            <p:spPr>
              <a:xfrm>
                <a:off x="3840162" y="4616450"/>
                <a:ext cx="206375" cy="206375"/>
              </a:xfrm>
              <a:prstGeom prst="triangl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/>
              <p:cNvSpPr/>
              <p:nvPr/>
            </p:nvSpPr>
            <p:spPr>
              <a:xfrm>
                <a:off x="4086225" y="4460875"/>
                <a:ext cx="206375" cy="206375"/>
              </a:xfrm>
              <a:prstGeom prst="triangle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3579812" y="5595937"/>
              <a:ext cx="1029493" cy="544513"/>
              <a:chOff x="3579812" y="5595937"/>
              <a:chExt cx="1029493" cy="544513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835400" y="5699125"/>
                <a:ext cx="211137" cy="206375"/>
              </a:xfrm>
              <a:prstGeom prst="ellipse">
                <a:avLst/>
              </a:prstGeom>
              <a:solidFill>
                <a:srgbClr val="FF6600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4093368" y="5595937"/>
                <a:ext cx="211137" cy="206375"/>
              </a:xfrm>
              <a:prstGeom prst="ellipse">
                <a:avLst/>
              </a:prstGeom>
              <a:solidFill>
                <a:srgbClr val="FF6600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980656" y="5934075"/>
                <a:ext cx="211137" cy="206375"/>
              </a:xfrm>
              <a:prstGeom prst="ellipse">
                <a:avLst/>
              </a:prstGeom>
              <a:solidFill>
                <a:srgbClr val="FF6600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4398168" y="5802312"/>
                <a:ext cx="211137" cy="206375"/>
              </a:xfrm>
              <a:prstGeom prst="ellipse">
                <a:avLst/>
              </a:pr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3579812" y="5886450"/>
                <a:ext cx="211137" cy="206375"/>
              </a:xfrm>
              <a:prstGeom prst="ellipse">
                <a:avLst/>
              </a:prstGeom>
              <a:solidFill>
                <a:srgbClr val="FF6600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4857750" y="4727575"/>
              <a:ext cx="661987" cy="577850"/>
              <a:chOff x="5048250" y="4616450"/>
              <a:chExt cx="661987" cy="577850"/>
            </a:xfrm>
          </p:grpSpPr>
          <p:sp>
            <p:nvSpPr>
              <p:cNvPr id="117" name="Cross 116"/>
              <p:cNvSpPr/>
              <p:nvPr/>
            </p:nvSpPr>
            <p:spPr>
              <a:xfrm>
                <a:off x="5048250" y="4616450"/>
                <a:ext cx="238125" cy="241300"/>
              </a:xfrm>
              <a:prstGeom prst="plu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Cross 117"/>
              <p:cNvSpPr/>
              <p:nvPr/>
            </p:nvSpPr>
            <p:spPr>
              <a:xfrm>
                <a:off x="5472112" y="4953000"/>
                <a:ext cx="238125" cy="241300"/>
              </a:xfrm>
              <a:prstGeom prst="plu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Cross 118"/>
              <p:cNvSpPr/>
              <p:nvPr/>
            </p:nvSpPr>
            <p:spPr>
              <a:xfrm>
                <a:off x="5353050" y="4679950"/>
                <a:ext cx="238125" cy="241300"/>
              </a:xfrm>
              <a:prstGeom prst="plu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Cross 119"/>
              <p:cNvSpPr/>
              <p:nvPr/>
            </p:nvSpPr>
            <p:spPr>
              <a:xfrm>
                <a:off x="5048250" y="4953000"/>
                <a:ext cx="238125" cy="241300"/>
              </a:xfrm>
              <a:prstGeom prst="plu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3132136" y="6278562"/>
              <a:ext cx="2693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Feature 1</a:t>
              </a:r>
              <a:endParaRPr lang="en-US" dirty="0"/>
            </a:p>
          </p:txBody>
        </p:sp>
        <p:sp>
          <p:nvSpPr>
            <p:cNvPr id="116" name="TextBox 115"/>
            <p:cNvSpPr txBox="1"/>
            <p:nvPr/>
          </p:nvSpPr>
          <p:spPr>
            <a:xfrm rot="16200000">
              <a:off x="1774031" y="4927083"/>
              <a:ext cx="2286002" cy="369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Feature 2</a:t>
              </a:r>
              <a:endParaRPr lang="en-US" dirty="0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3188261" y="2912730"/>
            <a:ext cx="28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0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270106" y="3375572"/>
            <a:ext cx="28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0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636992" y="3234462"/>
            <a:ext cx="28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0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651103" y="3573126"/>
            <a:ext cx="28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0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023276" y="3377522"/>
            <a:ext cx="28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3440310" y="5508934"/>
            <a:ext cx="28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0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820971" y="5227806"/>
            <a:ext cx="28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0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025611" y="5575129"/>
            <a:ext cx="28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0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206720" y="5071362"/>
            <a:ext cx="28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0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665574" y="5394596"/>
            <a:ext cx="28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0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378048" y="4286118"/>
            <a:ext cx="28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0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025597" y="4303755"/>
            <a:ext cx="28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0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375378" y="3786219"/>
            <a:ext cx="28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0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818233" y="3880224"/>
            <a:ext cx="28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0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47" name="Group 146"/>
          <p:cNvGrpSpPr/>
          <p:nvPr/>
        </p:nvGrpSpPr>
        <p:grpSpPr>
          <a:xfrm>
            <a:off x="3834617" y="2380277"/>
            <a:ext cx="358032" cy="700114"/>
            <a:chOff x="6937375" y="3667125"/>
            <a:chExt cx="222250" cy="434599"/>
          </a:xfrm>
        </p:grpSpPr>
        <p:sp>
          <p:nvSpPr>
            <p:cNvPr id="148" name="Isosceles Triangle 147"/>
            <p:cNvSpPr/>
            <p:nvPr/>
          </p:nvSpPr>
          <p:spPr>
            <a:xfrm flipV="1">
              <a:off x="6985000" y="3701674"/>
              <a:ext cx="127000" cy="40005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6937375" y="3667125"/>
              <a:ext cx="222250" cy="2222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6452155" y="3015624"/>
            <a:ext cx="358032" cy="700114"/>
            <a:chOff x="6937375" y="3667125"/>
            <a:chExt cx="222250" cy="434599"/>
          </a:xfrm>
          <a:solidFill>
            <a:srgbClr val="008000"/>
          </a:solidFill>
        </p:grpSpPr>
        <p:sp>
          <p:nvSpPr>
            <p:cNvPr id="151" name="Isosceles Triangle 150"/>
            <p:cNvSpPr/>
            <p:nvPr/>
          </p:nvSpPr>
          <p:spPr>
            <a:xfrm flipV="1">
              <a:off x="6985000" y="3701674"/>
              <a:ext cx="127000" cy="400050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6937375" y="3667125"/>
              <a:ext cx="222250" cy="2222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3430400" y="4794818"/>
            <a:ext cx="358032" cy="700114"/>
            <a:chOff x="6937375" y="3667125"/>
            <a:chExt cx="222250" cy="434599"/>
          </a:xfrm>
          <a:solidFill>
            <a:srgbClr val="0000FF"/>
          </a:solidFill>
        </p:grpSpPr>
        <p:sp>
          <p:nvSpPr>
            <p:cNvPr id="154" name="Isosceles Triangle 153"/>
            <p:cNvSpPr/>
            <p:nvPr/>
          </p:nvSpPr>
          <p:spPr>
            <a:xfrm flipV="1">
              <a:off x="6985000" y="3701674"/>
              <a:ext cx="127000" cy="400050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6937375" y="3667125"/>
              <a:ext cx="222250" cy="2222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3861247" y="2376512"/>
            <a:ext cx="30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6494545" y="2992129"/>
            <a:ext cx="30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3460271" y="4783518"/>
            <a:ext cx="30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7577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238</TotalTime>
  <Words>853</Words>
  <Application>Microsoft Office PowerPoint</Application>
  <PresentationFormat>On-screen Show (4:3)</PresentationFormat>
  <Paragraphs>447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Brush Script MT</vt:lpstr>
      <vt:lpstr>Calisto MT</vt:lpstr>
      <vt:lpstr>Wingdings</vt:lpstr>
      <vt:lpstr>Capital</vt:lpstr>
      <vt:lpstr>K-means Implementation</vt:lpstr>
      <vt:lpstr>Forms of Machine Learning</vt:lpstr>
      <vt:lpstr>K-Means Clustering</vt:lpstr>
      <vt:lpstr>K-Means Applications</vt:lpstr>
      <vt:lpstr>K-Means Clustering Algorithm (Walk-through)</vt:lpstr>
      <vt:lpstr>K-Means Clustering Algorithm (Walk-through)</vt:lpstr>
      <vt:lpstr>K-Means Clustering Algorithm (Walk-through)</vt:lpstr>
      <vt:lpstr>K-Means Clustering Algorithm (Walk-through)</vt:lpstr>
      <vt:lpstr>K-Means Clustering Algorithm (Walk-through)</vt:lpstr>
      <vt:lpstr>K-Means Clustering Algorithm (Walk-through)</vt:lpstr>
      <vt:lpstr>K-Means Clustering Algorithm (Walk-through)</vt:lpstr>
      <vt:lpstr>K-Means Clustering Algorithm (Walk-through)</vt:lpstr>
      <vt:lpstr>K-Means Clustering Algorithm (Walk-through)</vt:lpstr>
      <vt:lpstr>K-Means Clustering Algorithm (Walk-through)</vt:lpstr>
      <vt:lpstr>K-Means Clustering Algorithm (Walk-through)</vt:lpstr>
      <vt:lpstr>K-Means Clustering Algorithm (Walk-through)</vt:lpstr>
      <vt:lpstr>Implementing K-Means in Python</vt:lpstr>
      <vt:lpstr>Implementing K-Means in Python</vt:lpstr>
      <vt:lpstr>Implementing K-Means in Python</vt:lpstr>
      <vt:lpstr>Implementing K-Means in Python</vt:lpstr>
      <vt:lpstr>Implementing K-Means in Python</vt:lpstr>
      <vt:lpstr>Implementing K-Means in Python</vt:lpstr>
      <vt:lpstr>Implementing K-Means in Python</vt:lpstr>
      <vt:lpstr>Implementing K-Means in Python</vt:lpstr>
      <vt:lpstr>Implementing K-Means in Python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Implementation in Python</dc:title>
  <dc:creator>Michael</dc:creator>
  <cp:lastModifiedBy>mzara</cp:lastModifiedBy>
  <cp:revision>24</cp:revision>
  <dcterms:created xsi:type="dcterms:W3CDTF">2017-10-31T14:24:54Z</dcterms:created>
  <dcterms:modified xsi:type="dcterms:W3CDTF">2017-10-31T20:42:06Z</dcterms:modified>
</cp:coreProperties>
</file>