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y="5143500" cx="9144000"/>
  <p:notesSz cx="6858000" cy="9144000"/>
  <p:embeddedFontLst>
    <p:embeddedFont>
      <p:font typeface="Roboto Black"/>
      <p:bold r:id="rId49"/>
      <p:boldItalic r:id="rId50"/>
    </p:embeddedFont>
    <p:embeddedFont>
      <p:font typeface="Roboto Thin"/>
      <p:regular r:id="rId51"/>
      <p:bold r:id="rId52"/>
      <p:italic r:id="rId53"/>
      <p:boldItalic r:id="rId54"/>
    </p:embeddedFont>
    <p:embeddedFont>
      <p:font typeface="Didact Gothic"/>
      <p:regular r:id="rId55"/>
    </p:embeddedFont>
    <p:embeddedFont>
      <p:font typeface="Roboto Mono Thin"/>
      <p:regular r:id="rId56"/>
      <p:bold r:id="rId57"/>
      <p:italic r:id="rId58"/>
      <p:boldItalic r:id="rId59"/>
    </p:embeddedFont>
    <p:embeddedFont>
      <p:font typeface="Roboto Light"/>
      <p:regular r:id="rId60"/>
      <p:bold r:id="rId61"/>
      <p:italic r:id="rId62"/>
      <p:boldItalic r:id="rId63"/>
    </p:embeddedFont>
    <p:embeddedFont>
      <p:font typeface="Bree Serif"/>
      <p:regular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font" Target="fonts/RobotoBlack-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RobotoLight-italic.fntdata"/><Relationship Id="rId61" Type="http://schemas.openxmlformats.org/officeDocument/2006/relationships/font" Target="fonts/RobotoLight-bold.fntdata"/><Relationship Id="rId20" Type="http://schemas.openxmlformats.org/officeDocument/2006/relationships/slide" Target="slides/slide16.xml"/><Relationship Id="rId64" Type="http://schemas.openxmlformats.org/officeDocument/2006/relationships/font" Target="fonts/BreeSerif-regular.fntdata"/><Relationship Id="rId63" Type="http://schemas.openxmlformats.org/officeDocument/2006/relationships/font" Target="fonts/RobotoLight-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RobotoLight-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Thin-regular.fntdata"/><Relationship Id="rId50" Type="http://schemas.openxmlformats.org/officeDocument/2006/relationships/font" Target="fonts/RobotoBlack-boldItalic.fntdata"/><Relationship Id="rId53" Type="http://schemas.openxmlformats.org/officeDocument/2006/relationships/font" Target="fonts/RobotoThin-italic.fntdata"/><Relationship Id="rId52" Type="http://schemas.openxmlformats.org/officeDocument/2006/relationships/font" Target="fonts/RobotoThin-bold.fntdata"/><Relationship Id="rId11" Type="http://schemas.openxmlformats.org/officeDocument/2006/relationships/slide" Target="slides/slide7.xml"/><Relationship Id="rId55" Type="http://schemas.openxmlformats.org/officeDocument/2006/relationships/font" Target="fonts/DidactGothic-regular.fntdata"/><Relationship Id="rId10" Type="http://schemas.openxmlformats.org/officeDocument/2006/relationships/slide" Target="slides/slide6.xml"/><Relationship Id="rId54" Type="http://schemas.openxmlformats.org/officeDocument/2006/relationships/font" Target="fonts/RobotoThin-boldItalic.fntdata"/><Relationship Id="rId13" Type="http://schemas.openxmlformats.org/officeDocument/2006/relationships/slide" Target="slides/slide9.xml"/><Relationship Id="rId57" Type="http://schemas.openxmlformats.org/officeDocument/2006/relationships/font" Target="fonts/RobotoMonoThin-bold.fntdata"/><Relationship Id="rId12" Type="http://schemas.openxmlformats.org/officeDocument/2006/relationships/slide" Target="slides/slide8.xml"/><Relationship Id="rId56" Type="http://schemas.openxmlformats.org/officeDocument/2006/relationships/font" Target="fonts/RobotoMonoThin-regular.fntdata"/><Relationship Id="rId15" Type="http://schemas.openxmlformats.org/officeDocument/2006/relationships/slide" Target="slides/slide11.xml"/><Relationship Id="rId59" Type="http://schemas.openxmlformats.org/officeDocument/2006/relationships/font" Target="fonts/RobotoMonoThin-boldItalic.fntdata"/><Relationship Id="rId14" Type="http://schemas.openxmlformats.org/officeDocument/2006/relationships/slide" Target="slides/slide10.xml"/><Relationship Id="rId58" Type="http://schemas.openxmlformats.org/officeDocument/2006/relationships/font" Target="fonts/RobotoMonoThin-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dc4e38d7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dc4e38d7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058110c0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058110c0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058110c0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058110c0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058110c0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058110c0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058110c0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058110c0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058110c0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058110c0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058110c0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058110c0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058110c0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058110c0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7058110c0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058110c0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058110c0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058110c0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7058110c0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058110c0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c99e1ede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c99e1ede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058110c0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058110c0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058110c0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058110c0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058110c0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058110c0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7058110c0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058110c0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058110c0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058110c0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058110c0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058110c0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7058110c0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058110c0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7058110c0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058110c0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7058110c00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7058110c00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7058110c00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7058110c0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058110c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058110c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058110c0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058110c0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7058110c0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7058110c0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7058110c0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7058110c0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7058110c0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7058110c0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7058110c00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7058110c00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7058110c0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7058110c0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7058110c0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7058110c0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7058110c0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7058110c0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7058110c0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058110c0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7058110c0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058110c0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058110c0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058110c0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7058110c0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7058110c0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7058110c0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7058110c0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7058110c0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058110c0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7058110c0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7058110c0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7058110c0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7058110c0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058110c0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058110c0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058110c0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058110c0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058110c0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058110c0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058110c0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7058110c0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058110c0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058110c0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lvl1pPr lvl="0" algn="r">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p:txBody>
      </p:sp>
      <p:sp>
        <p:nvSpPr>
          <p:cNvPr id="10" name="Google Shape;10;p2"/>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2 ">
  <p:cSld name="TITLE_1_1_1_1_1">
    <p:bg>
      <p:bgPr>
        <a:gradFill>
          <a:gsLst>
            <a:gs pos="0">
              <a:srgbClr val="052643"/>
            </a:gs>
            <a:gs pos="100000">
              <a:srgbClr val="041523"/>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1"/>
          <p:cNvSpPr txBox="1"/>
          <p:nvPr>
            <p:ph idx="1" type="subTitle"/>
          </p:nvPr>
        </p:nvSpPr>
        <p:spPr>
          <a:xfrm>
            <a:off x="3874944" y="35234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8" name="Google Shape;68;p11"/>
          <p:cNvSpPr txBox="1"/>
          <p:nvPr>
            <p:ph idx="2" type="subTitle"/>
          </p:nvPr>
        </p:nvSpPr>
        <p:spPr>
          <a:xfrm>
            <a:off x="6042106" y="31921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9" name="Google Shape;69;p11"/>
          <p:cNvSpPr txBox="1"/>
          <p:nvPr>
            <p:ph idx="3" type="subTitle"/>
          </p:nvPr>
        </p:nvSpPr>
        <p:spPr>
          <a:xfrm>
            <a:off x="1707794" y="389105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70" name="Google Shape;70;p11"/>
          <p:cNvSpPr txBox="1"/>
          <p:nvPr>
            <p:ph type="ctrTitle"/>
          </p:nvPr>
        </p:nvSpPr>
        <p:spPr>
          <a:xfrm>
            <a:off x="3533994" y="342222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1" name="Google Shape;71;p11"/>
          <p:cNvSpPr txBox="1"/>
          <p:nvPr>
            <p:ph idx="4" type="ctrTitle"/>
          </p:nvPr>
        </p:nvSpPr>
        <p:spPr>
          <a:xfrm>
            <a:off x="5701156" y="30964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2" name="Google Shape;72;p11"/>
          <p:cNvSpPr txBox="1"/>
          <p:nvPr>
            <p:ph idx="5" type="ctrTitle"/>
          </p:nvPr>
        </p:nvSpPr>
        <p:spPr>
          <a:xfrm>
            <a:off x="1366844" y="37896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3" name="Google Shape;73;p1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GRAPHIC">
  <p:cSld name="TITLE_1_1_1_2">
    <p:bg>
      <p:bgPr>
        <a:gradFill>
          <a:gsLst>
            <a:gs pos="0">
              <a:srgbClr val="052643"/>
            </a:gs>
            <a:gs pos="100000">
              <a:srgbClr val="041523"/>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12"/>
          <p:cNvSpPr txBox="1"/>
          <p:nvPr>
            <p:ph type="ctrTitle"/>
          </p:nvPr>
        </p:nvSpPr>
        <p:spPr>
          <a:xfrm>
            <a:off x="5822506" y="25195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6" name="Google Shape;76;p12"/>
          <p:cNvSpPr txBox="1"/>
          <p:nvPr>
            <p:ph idx="2" type="ctrTitle"/>
          </p:nvPr>
        </p:nvSpPr>
        <p:spPr>
          <a:xfrm>
            <a:off x="5822506" y="39434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7" name="Google Shape;77;p12"/>
          <p:cNvSpPr txBox="1"/>
          <p:nvPr>
            <p:ph idx="3" type="ctrTitle"/>
          </p:nvPr>
        </p:nvSpPr>
        <p:spPr>
          <a:xfrm>
            <a:off x="5822506" y="3231488"/>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8" name="Google Shape;78;p12"/>
          <p:cNvSpPr txBox="1"/>
          <p:nvPr>
            <p:ph hasCustomPrompt="1" idx="4" type="title"/>
          </p:nvPr>
        </p:nvSpPr>
        <p:spPr>
          <a:xfrm>
            <a:off x="5822506" y="197182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79" name="Google Shape;79;p12"/>
          <p:cNvSpPr txBox="1"/>
          <p:nvPr>
            <p:ph hasCustomPrompt="1" idx="5" type="title"/>
          </p:nvPr>
        </p:nvSpPr>
        <p:spPr>
          <a:xfrm>
            <a:off x="5822506" y="27123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0" name="Google Shape;80;p12"/>
          <p:cNvSpPr txBox="1"/>
          <p:nvPr>
            <p:ph hasCustomPrompt="1" idx="6" type="title"/>
          </p:nvPr>
        </p:nvSpPr>
        <p:spPr>
          <a:xfrm>
            <a:off x="5822506" y="34422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1" name="Google Shape;81;p12"/>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IMAGE 2">
  <p:cSld name="TITLE_1_1_1_2_2">
    <p:bg>
      <p:bgPr>
        <a:gradFill>
          <a:gsLst>
            <a:gs pos="0">
              <a:srgbClr val="052643"/>
            </a:gs>
            <a:gs pos="100000">
              <a:srgbClr val="041523"/>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TITLE_1_1_1_2_2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endParaRPr>
          </a:p>
        </p:txBody>
      </p:sp>
      <p:sp>
        <p:nvSpPr>
          <p:cNvPr id="86" name="Google Shape;86;p14"/>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87" name="Google Shape;87;p14"/>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REDITS">
  <p:cSld name="TITLE_1_1_2_1_1">
    <p:bg>
      <p:bgPr>
        <a:gradFill>
          <a:gsLst>
            <a:gs pos="0">
              <a:srgbClr val="052643"/>
            </a:gs>
            <a:gs pos="100000">
              <a:srgbClr val="04152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idx="1" type="body"/>
          </p:nvPr>
        </p:nvSpPr>
        <p:spPr>
          <a:xfrm>
            <a:off x="810000" y="2169000"/>
            <a:ext cx="8520600" cy="34164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161234"/>
              </a:buClr>
              <a:buSzPts val="1000"/>
              <a:buChar char="●"/>
              <a:defRPr sz="1000">
                <a:solidFill>
                  <a:srgbClr val="161234"/>
                </a:solidFill>
              </a:defRPr>
            </a:lvl1pPr>
            <a:lvl2pPr indent="-292100" lvl="1" marL="914400" rtl="0">
              <a:lnSpc>
                <a:spcPct val="115000"/>
              </a:lnSpc>
              <a:spcBef>
                <a:spcPts val="1600"/>
              </a:spcBef>
              <a:spcAft>
                <a:spcPts val="0"/>
              </a:spcAft>
              <a:buClr>
                <a:srgbClr val="161234"/>
              </a:buClr>
              <a:buSzPts val="1000"/>
              <a:buChar char="○"/>
              <a:defRPr sz="1000">
                <a:solidFill>
                  <a:srgbClr val="161234"/>
                </a:solidFill>
              </a:defRPr>
            </a:lvl2pPr>
            <a:lvl3pPr indent="-292100" lvl="2" marL="1371600" rtl="0">
              <a:lnSpc>
                <a:spcPct val="115000"/>
              </a:lnSpc>
              <a:spcBef>
                <a:spcPts val="1600"/>
              </a:spcBef>
              <a:spcAft>
                <a:spcPts val="0"/>
              </a:spcAft>
              <a:buClr>
                <a:srgbClr val="161234"/>
              </a:buClr>
              <a:buSzPts val="1000"/>
              <a:buChar char="■"/>
              <a:defRPr sz="1000">
                <a:solidFill>
                  <a:srgbClr val="161234"/>
                </a:solidFill>
              </a:defRPr>
            </a:lvl3pPr>
            <a:lvl4pPr indent="-292100" lvl="3" marL="1828800" rtl="0">
              <a:lnSpc>
                <a:spcPct val="115000"/>
              </a:lnSpc>
              <a:spcBef>
                <a:spcPts val="1600"/>
              </a:spcBef>
              <a:spcAft>
                <a:spcPts val="0"/>
              </a:spcAft>
              <a:buClr>
                <a:srgbClr val="161234"/>
              </a:buClr>
              <a:buSzPts val="1000"/>
              <a:buChar char="●"/>
              <a:defRPr sz="1000">
                <a:solidFill>
                  <a:srgbClr val="161234"/>
                </a:solidFill>
              </a:defRPr>
            </a:lvl4pPr>
            <a:lvl5pPr indent="-292100" lvl="4" marL="2286000" rtl="0">
              <a:lnSpc>
                <a:spcPct val="115000"/>
              </a:lnSpc>
              <a:spcBef>
                <a:spcPts val="1600"/>
              </a:spcBef>
              <a:spcAft>
                <a:spcPts val="0"/>
              </a:spcAft>
              <a:buClr>
                <a:srgbClr val="161234"/>
              </a:buClr>
              <a:buSzPts val="1000"/>
              <a:buChar char="○"/>
              <a:defRPr sz="1000">
                <a:solidFill>
                  <a:srgbClr val="161234"/>
                </a:solidFill>
              </a:defRPr>
            </a:lvl5pPr>
            <a:lvl6pPr indent="-292100" lvl="5" marL="2743200" rtl="0">
              <a:lnSpc>
                <a:spcPct val="115000"/>
              </a:lnSpc>
              <a:spcBef>
                <a:spcPts val="1600"/>
              </a:spcBef>
              <a:spcAft>
                <a:spcPts val="0"/>
              </a:spcAft>
              <a:buClr>
                <a:srgbClr val="161234"/>
              </a:buClr>
              <a:buSzPts val="1000"/>
              <a:buChar char="■"/>
              <a:defRPr sz="1000">
                <a:solidFill>
                  <a:srgbClr val="161234"/>
                </a:solidFill>
              </a:defRPr>
            </a:lvl6pPr>
            <a:lvl7pPr indent="-292100" lvl="6" marL="3200400" rtl="0">
              <a:lnSpc>
                <a:spcPct val="115000"/>
              </a:lnSpc>
              <a:spcBef>
                <a:spcPts val="1600"/>
              </a:spcBef>
              <a:spcAft>
                <a:spcPts val="0"/>
              </a:spcAft>
              <a:buClr>
                <a:srgbClr val="161234"/>
              </a:buClr>
              <a:buSzPts val="1000"/>
              <a:buChar char="●"/>
              <a:defRPr sz="1000">
                <a:solidFill>
                  <a:srgbClr val="161234"/>
                </a:solidFill>
              </a:defRPr>
            </a:lvl7pPr>
            <a:lvl8pPr indent="-292100" lvl="7" marL="3657600" rtl="0">
              <a:lnSpc>
                <a:spcPct val="115000"/>
              </a:lnSpc>
              <a:spcBef>
                <a:spcPts val="1600"/>
              </a:spcBef>
              <a:spcAft>
                <a:spcPts val="0"/>
              </a:spcAft>
              <a:buClr>
                <a:srgbClr val="161234"/>
              </a:buClr>
              <a:buSzPts val="1000"/>
              <a:buChar char="○"/>
              <a:defRPr sz="1000">
                <a:solidFill>
                  <a:srgbClr val="161234"/>
                </a:solidFill>
              </a:defRPr>
            </a:lvl8pPr>
            <a:lvl9pPr indent="-292100" lvl="8" marL="4114800" rtl="0">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15"/>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SOURCES">
  <p:cSld name="TITLE_1_1_2_1_1_1">
    <p:bg>
      <p:bgPr>
        <a:solidFill>
          <a:srgbClr val="48FFD5"/>
        </a:solidFill>
      </p:bgPr>
    </p:bg>
    <p:spTree>
      <p:nvGrpSpPr>
        <p:cNvPr id="92"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ph idx="1" type="body"/>
          </p:nvPr>
        </p:nvSpPr>
        <p:spPr>
          <a:xfrm>
            <a:off x="810000" y="1478150"/>
            <a:ext cx="8520600" cy="3416400"/>
          </a:xfrm>
          <a:prstGeom prst="rect">
            <a:avLst/>
          </a:prstGeom>
        </p:spPr>
        <p:txBody>
          <a:bodyPr anchorCtr="0" anchor="t" bIns="91425" lIns="91425" spcFirstLastPara="1" rIns="91425" wrap="square" tIns="91425">
            <a:noAutofit/>
          </a:bodyPr>
          <a:lstStyle>
            <a:lvl1pPr indent="-279400" lvl="0" marL="457200" rtl="0">
              <a:lnSpc>
                <a:spcPct val="115000"/>
              </a:lnSpc>
              <a:spcBef>
                <a:spcPts val="0"/>
              </a:spcBef>
              <a:spcAft>
                <a:spcPts val="0"/>
              </a:spcAft>
              <a:buClr>
                <a:srgbClr val="1EFFC1"/>
              </a:buClr>
              <a:buSzPts val="800"/>
              <a:buChar char="●"/>
              <a:defRPr sz="800">
                <a:solidFill>
                  <a:srgbClr val="1EFFC1"/>
                </a:solidFill>
              </a:defRPr>
            </a:lvl1pPr>
            <a:lvl2pPr indent="-279400" lvl="1" marL="914400" rtl="0">
              <a:lnSpc>
                <a:spcPct val="115000"/>
              </a:lnSpc>
              <a:spcBef>
                <a:spcPts val="1600"/>
              </a:spcBef>
              <a:spcAft>
                <a:spcPts val="0"/>
              </a:spcAft>
              <a:buClr>
                <a:srgbClr val="1EFFC1"/>
              </a:buClr>
              <a:buSzPts val="800"/>
              <a:buChar char="○"/>
              <a:defRPr sz="800">
                <a:solidFill>
                  <a:srgbClr val="1EFFC1"/>
                </a:solidFill>
              </a:defRPr>
            </a:lvl2pPr>
            <a:lvl3pPr indent="-279400" lvl="2" marL="1371600" rtl="0">
              <a:lnSpc>
                <a:spcPct val="115000"/>
              </a:lnSpc>
              <a:spcBef>
                <a:spcPts val="1600"/>
              </a:spcBef>
              <a:spcAft>
                <a:spcPts val="0"/>
              </a:spcAft>
              <a:buClr>
                <a:srgbClr val="1EFFC1"/>
              </a:buClr>
              <a:buSzPts val="800"/>
              <a:buChar char="■"/>
              <a:defRPr sz="800">
                <a:solidFill>
                  <a:srgbClr val="1EFFC1"/>
                </a:solidFill>
              </a:defRPr>
            </a:lvl3pPr>
            <a:lvl4pPr indent="-279400" lvl="3" marL="1828800" rtl="0">
              <a:lnSpc>
                <a:spcPct val="115000"/>
              </a:lnSpc>
              <a:spcBef>
                <a:spcPts val="1600"/>
              </a:spcBef>
              <a:spcAft>
                <a:spcPts val="0"/>
              </a:spcAft>
              <a:buClr>
                <a:srgbClr val="1EFFC1"/>
              </a:buClr>
              <a:buSzPts val="800"/>
              <a:buChar char="●"/>
              <a:defRPr sz="800">
                <a:solidFill>
                  <a:srgbClr val="1EFFC1"/>
                </a:solidFill>
              </a:defRPr>
            </a:lvl4pPr>
            <a:lvl5pPr indent="-279400" lvl="4" marL="2286000" rtl="0">
              <a:lnSpc>
                <a:spcPct val="115000"/>
              </a:lnSpc>
              <a:spcBef>
                <a:spcPts val="1600"/>
              </a:spcBef>
              <a:spcAft>
                <a:spcPts val="0"/>
              </a:spcAft>
              <a:buClr>
                <a:srgbClr val="1EFFC1"/>
              </a:buClr>
              <a:buSzPts val="800"/>
              <a:buChar char="○"/>
              <a:defRPr sz="800">
                <a:solidFill>
                  <a:srgbClr val="1EFFC1"/>
                </a:solidFill>
              </a:defRPr>
            </a:lvl5pPr>
            <a:lvl6pPr indent="-279400" lvl="5" marL="2743200" rtl="0">
              <a:lnSpc>
                <a:spcPct val="115000"/>
              </a:lnSpc>
              <a:spcBef>
                <a:spcPts val="1600"/>
              </a:spcBef>
              <a:spcAft>
                <a:spcPts val="0"/>
              </a:spcAft>
              <a:buClr>
                <a:srgbClr val="1EFFC1"/>
              </a:buClr>
              <a:buSzPts val="800"/>
              <a:buChar char="■"/>
              <a:defRPr sz="800">
                <a:solidFill>
                  <a:srgbClr val="1EFFC1"/>
                </a:solidFill>
              </a:defRPr>
            </a:lvl6pPr>
            <a:lvl7pPr indent="-279400" lvl="6" marL="3200400" rtl="0">
              <a:lnSpc>
                <a:spcPct val="115000"/>
              </a:lnSpc>
              <a:spcBef>
                <a:spcPts val="1600"/>
              </a:spcBef>
              <a:spcAft>
                <a:spcPts val="0"/>
              </a:spcAft>
              <a:buClr>
                <a:srgbClr val="1EFFC1"/>
              </a:buClr>
              <a:buSzPts val="800"/>
              <a:buChar char="●"/>
              <a:defRPr sz="800">
                <a:solidFill>
                  <a:srgbClr val="1EFFC1"/>
                </a:solidFill>
              </a:defRPr>
            </a:lvl7pPr>
            <a:lvl8pPr indent="-279400" lvl="7" marL="3657600" rtl="0">
              <a:lnSpc>
                <a:spcPct val="115000"/>
              </a:lnSpc>
              <a:spcBef>
                <a:spcPts val="1600"/>
              </a:spcBef>
              <a:spcAft>
                <a:spcPts val="0"/>
              </a:spcAft>
              <a:buClr>
                <a:srgbClr val="1EFFC1"/>
              </a:buClr>
              <a:buSzPts val="800"/>
              <a:buChar char="○"/>
              <a:defRPr sz="800">
                <a:solidFill>
                  <a:srgbClr val="1EFFC1"/>
                </a:solidFill>
              </a:defRPr>
            </a:lvl8pPr>
            <a:lvl9pPr indent="-279400" lvl="8" marL="4114800" rtl="0">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16"/>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bg>
      <p:bgPr>
        <a:solidFill>
          <a:srgbClr val="FFFFFF"/>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3" name="Google Shape;13;p3"/>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3"/>
          <p:cNvSpPr txBox="1"/>
          <p:nvPr>
            <p:ph hasCustomPrompt="1" idx="2" type="title"/>
          </p:nvPr>
        </p:nvSpPr>
        <p:spPr>
          <a:xfrm>
            <a:off x="5167125" y="190125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5" name="Google Shape;15;p3"/>
          <p:cNvSpPr txBox="1"/>
          <p:nvPr>
            <p:ph idx="3" type="subTitle"/>
          </p:nvPr>
        </p:nvSpPr>
        <p:spPr>
          <a:xfrm>
            <a:off x="6411225" y="30466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3"/>
          <p:cNvSpPr txBox="1"/>
          <p:nvPr>
            <p:ph hasCustomPrompt="1" idx="4" type="title"/>
          </p:nvPr>
        </p:nvSpPr>
        <p:spPr>
          <a:xfrm>
            <a:off x="5167125" y="2797975"/>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7" name="Google Shape;17;p3"/>
          <p:cNvSpPr txBox="1"/>
          <p:nvPr>
            <p:ph idx="5" type="subTitle"/>
          </p:nvPr>
        </p:nvSpPr>
        <p:spPr>
          <a:xfrm>
            <a:off x="6411225" y="393545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3"/>
          <p:cNvSpPr txBox="1"/>
          <p:nvPr>
            <p:ph hasCustomPrompt="1" idx="6" type="title"/>
          </p:nvPr>
        </p:nvSpPr>
        <p:spPr>
          <a:xfrm>
            <a:off x="5167125" y="369470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9" name="Google Shape;19;p3"/>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3"/>
          <p:cNvSpPr txBox="1"/>
          <p:nvPr>
            <p:ph hasCustomPrompt="1" idx="8" type="title"/>
          </p:nvPr>
        </p:nvSpPr>
        <p:spPr>
          <a:xfrm>
            <a:off x="2827575" y="190125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1" name="Google Shape;21;p3"/>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3"/>
          <p:cNvSpPr txBox="1"/>
          <p:nvPr>
            <p:ph hasCustomPrompt="1" idx="13" type="title"/>
          </p:nvPr>
        </p:nvSpPr>
        <p:spPr>
          <a:xfrm>
            <a:off x="2827575" y="27979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3" name="Google Shape;23;p3"/>
          <p:cNvSpPr txBox="1"/>
          <p:nvPr>
            <p:ph idx="14" type="subTitle"/>
          </p:nvPr>
        </p:nvSpPr>
        <p:spPr>
          <a:xfrm>
            <a:off x="725750" y="393545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3"/>
          <p:cNvSpPr txBox="1"/>
          <p:nvPr>
            <p:ph hasCustomPrompt="1" idx="15" type="title"/>
          </p:nvPr>
        </p:nvSpPr>
        <p:spPr>
          <a:xfrm>
            <a:off x="2827575" y="36947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5" name="Google Shape;25;p3"/>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3"/>
          <p:cNvSpPr txBox="1"/>
          <p:nvPr>
            <p:ph idx="17" type="ctrTitle"/>
          </p:nvPr>
        </p:nvSpPr>
        <p:spPr>
          <a:xfrm>
            <a:off x="643488" y="29749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3"/>
          <p:cNvSpPr txBox="1"/>
          <p:nvPr>
            <p:ph idx="18" type="ctrTitle"/>
          </p:nvPr>
        </p:nvSpPr>
        <p:spPr>
          <a:xfrm>
            <a:off x="643488" y="3863900"/>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3"/>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3"/>
          <p:cNvSpPr txBox="1"/>
          <p:nvPr>
            <p:ph idx="20" type="ctrTitle"/>
          </p:nvPr>
        </p:nvSpPr>
        <p:spPr>
          <a:xfrm>
            <a:off x="6424513" y="29749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3"/>
          <p:cNvSpPr txBox="1"/>
          <p:nvPr>
            <p:ph idx="21" type="ctrTitle"/>
          </p:nvPr>
        </p:nvSpPr>
        <p:spPr>
          <a:xfrm>
            <a:off x="6424513" y="38639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33" name="Google Shape;33;p4"/>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5"/>
          <p:cNvSpPr txBox="1"/>
          <p:nvPr>
            <p:ph idx="1" type="subTitle"/>
          </p:nvPr>
        </p:nvSpPr>
        <p:spPr>
          <a:xfrm>
            <a:off x="819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5"/>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5"/>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5"/>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9" name="Google Shape;39;p5"/>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0" name="Google Shape;40;p5"/>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5"/>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ctrTitle"/>
          </p:nvPr>
        </p:nvSpPr>
        <p:spPr>
          <a:xfrm>
            <a:off x="2770350" y="1558300"/>
            <a:ext cx="3530400" cy="194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E2A47"/>
              </a:buClr>
              <a:buSzPts val="1200"/>
              <a:buNone/>
              <a:defRPr sz="1200">
                <a:solidFill>
                  <a:srgbClr val="0E2A47"/>
                </a:solidFill>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45" name="Google Shape;45;p6"/>
          <p:cNvSpPr txBox="1"/>
          <p:nvPr>
            <p:ph idx="1" type="subTitle"/>
          </p:nvPr>
        </p:nvSpPr>
        <p:spPr>
          <a:xfrm>
            <a:off x="2806800" y="1757550"/>
            <a:ext cx="3457500" cy="14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E2A47"/>
              </a:buClr>
              <a:buSzPts val="1800"/>
              <a:buNone/>
              <a:defRPr>
                <a:solidFill>
                  <a:srgbClr val="0E2A47"/>
                </a:solidFill>
              </a:defRPr>
            </a:lvl1pPr>
            <a:lvl2pPr lvl="1" rtl="0" algn="ctr">
              <a:lnSpc>
                <a:spcPct val="100000"/>
              </a:lnSpc>
              <a:spcBef>
                <a:spcPts val="0"/>
              </a:spcBef>
              <a:spcAft>
                <a:spcPts val="0"/>
              </a:spcAft>
              <a:buClr>
                <a:srgbClr val="0E2A47"/>
              </a:buClr>
              <a:buSzPts val="1200"/>
              <a:buNone/>
              <a:defRPr sz="1200">
                <a:solidFill>
                  <a:srgbClr val="0E2A47"/>
                </a:solidFill>
              </a:defRPr>
            </a:lvl2pPr>
            <a:lvl3pPr lvl="2"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1">
  <p:cSld name="TITLE_1_1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7"/>
          <p:cNvSpPr txBox="1"/>
          <p:nvPr>
            <p:ph type="ctrTitle"/>
          </p:nvPr>
        </p:nvSpPr>
        <p:spPr>
          <a:xfrm>
            <a:off x="1557931" y="20640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48" name="Google Shape;48;p7"/>
          <p:cNvSpPr txBox="1"/>
          <p:nvPr>
            <p:ph idx="2" type="ctrTitle"/>
          </p:nvPr>
        </p:nvSpPr>
        <p:spPr>
          <a:xfrm>
            <a:off x="1557931" y="34667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49" name="Google Shape;49;p7"/>
          <p:cNvSpPr txBox="1"/>
          <p:nvPr>
            <p:ph idx="3" type="ctrTitle"/>
          </p:nvPr>
        </p:nvSpPr>
        <p:spPr>
          <a:xfrm>
            <a:off x="1557931" y="2765356"/>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50" name="Google Shape;50;p7"/>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2">
  <p:cSld name="TITLE_1_1_1_1">
    <p:bg>
      <p:bgPr>
        <a:gradFill>
          <a:gsLst>
            <a:gs pos="0">
              <a:srgbClr val="052643"/>
            </a:gs>
            <a:gs pos="100000">
              <a:srgbClr val="041523"/>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8"/>
          <p:cNvSpPr txBox="1"/>
          <p:nvPr>
            <p:ph type="ctrTitle"/>
          </p:nvPr>
        </p:nvSpPr>
        <p:spPr>
          <a:xfrm>
            <a:off x="5393881" y="2071888"/>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53" name="Google Shape;53;p8"/>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54" name="Google Shape;54;p8"/>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55" name="Google Shape;55;p8"/>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5200"/>
              <a:buNone/>
              <a:defRPr sz="5200">
                <a:solidFill>
                  <a:srgbClr val="FFFFFF"/>
                </a:solidFill>
              </a:defRPr>
            </a:lvl2pPr>
            <a:lvl3pPr lvl="2" rtl="0" algn="r">
              <a:spcBef>
                <a:spcPts val="0"/>
              </a:spcBef>
              <a:spcAft>
                <a:spcPts val="0"/>
              </a:spcAft>
              <a:buClr>
                <a:srgbClr val="FFFFFF"/>
              </a:buClr>
              <a:buSzPts val="5200"/>
              <a:buNone/>
              <a:defRPr sz="5200">
                <a:solidFill>
                  <a:srgbClr val="FFFFFF"/>
                </a:solidFill>
              </a:defRPr>
            </a:lvl3pPr>
            <a:lvl4pPr lvl="3" rtl="0" algn="r">
              <a:spcBef>
                <a:spcPts val="0"/>
              </a:spcBef>
              <a:spcAft>
                <a:spcPts val="0"/>
              </a:spcAft>
              <a:buClr>
                <a:srgbClr val="FFFFFF"/>
              </a:buClr>
              <a:buSzPts val="5200"/>
              <a:buNone/>
              <a:defRPr sz="5200">
                <a:solidFill>
                  <a:srgbClr val="FFFFFF"/>
                </a:solidFill>
              </a:defRPr>
            </a:lvl4pPr>
            <a:lvl5pPr lvl="4" rtl="0" algn="r">
              <a:spcBef>
                <a:spcPts val="0"/>
              </a:spcBef>
              <a:spcAft>
                <a:spcPts val="0"/>
              </a:spcAft>
              <a:buClr>
                <a:srgbClr val="FFFFFF"/>
              </a:buClr>
              <a:buSzPts val="5200"/>
              <a:buNone/>
              <a:defRPr sz="5200">
                <a:solidFill>
                  <a:srgbClr val="FFFFFF"/>
                </a:solidFill>
              </a:defRPr>
            </a:lvl5pPr>
            <a:lvl6pPr lvl="5" rtl="0" algn="r">
              <a:spcBef>
                <a:spcPts val="0"/>
              </a:spcBef>
              <a:spcAft>
                <a:spcPts val="0"/>
              </a:spcAft>
              <a:buClr>
                <a:srgbClr val="FFFFFF"/>
              </a:buClr>
              <a:buSzPts val="5200"/>
              <a:buNone/>
              <a:defRPr sz="5200">
                <a:solidFill>
                  <a:srgbClr val="FFFFFF"/>
                </a:solidFill>
              </a:defRPr>
            </a:lvl6pPr>
            <a:lvl7pPr lvl="6" rtl="0" algn="r">
              <a:spcBef>
                <a:spcPts val="0"/>
              </a:spcBef>
              <a:spcAft>
                <a:spcPts val="0"/>
              </a:spcAft>
              <a:buClr>
                <a:srgbClr val="FFFFFF"/>
              </a:buClr>
              <a:buSzPts val="5200"/>
              <a:buNone/>
              <a:defRPr sz="5200">
                <a:solidFill>
                  <a:srgbClr val="FFFFFF"/>
                </a:solidFill>
              </a:defRPr>
            </a:lvl7pPr>
            <a:lvl8pPr lvl="7" rtl="0" algn="r">
              <a:spcBef>
                <a:spcPts val="0"/>
              </a:spcBef>
              <a:spcAft>
                <a:spcPts val="0"/>
              </a:spcAft>
              <a:buClr>
                <a:srgbClr val="FFFFFF"/>
              </a:buClr>
              <a:buSzPts val="5200"/>
              <a:buNone/>
              <a:defRPr sz="5200">
                <a:solidFill>
                  <a:srgbClr val="FFFFFF"/>
                </a:solidFill>
              </a:defRPr>
            </a:lvl8pPr>
            <a:lvl9pPr lvl="8" rtl="0" algn="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 INFOGRAPHY">
  <p:cSld name="TITLE_1_1_2">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9"/>
          <p:cNvSpPr txBox="1"/>
          <p:nvPr>
            <p:ph idx="1" type="subTitle"/>
          </p:nvPr>
        </p:nvSpPr>
        <p:spPr>
          <a:xfrm>
            <a:off x="3874950" y="362507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8" name="Google Shape;58;p9"/>
          <p:cNvSpPr txBox="1"/>
          <p:nvPr>
            <p:ph idx="2" type="subTitle"/>
          </p:nvPr>
        </p:nvSpPr>
        <p:spPr>
          <a:xfrm>
            <a:off x="5813500" y="363980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9" name="Google Shape;59;p9"/>
          <p:cNvSpPr txBox="1"/>
          <p:nvPr>
            <p:ph idx="3" type="subTitle"/>
          </p:nvPr>
        </p:nvSpPr>
        <p:spPr>
          <a:xfrm>
            <a:off x="1936387" y="36197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60" name="Google Shape;60;p9"/>
          <p:cNvSpPr txBox="1"/>
          <p:nvPr>
            <p:ph type="ctrTitle"/>
          </p:nvPr>
        </p:nvSpPr>
        <p:spPr>
          <a:xfrm>
            <a:off x="353399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1" name="Google Shape;61;p9"/>
          <p:cNvSpPr txBox="1"/>
          <p:nvPr>
            <p:ph idx="4" type="ctrTitle"/>
          </p:nvPr>
        </p:nvSpPr>
        <p:spPr>
          <a:xfrm>
            <a:off x="5472556" y="35234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2" name="Google Shape;62;p9"/>
          <p:cNvSpPr txBox="1"/>
          <p:nvPr>
            <p:ph idx="5" type="ctrTitle"/>
          </p:nvPr>
        </p:nvSpPr>
        <p:spPr>
          <a:xfrm>
            <a:off x="159544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3" name="Google Shape;63;p9"/>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IMAGE">
  <p:cSld name="TITLE_1_1_2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0"/>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indent="-317500" lvl="1" marL="914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ctrTitle"/>
          </p:nvPr>
        </p:nvSpPr>
        <p:spPr>
          <a:xfrm>
            <a:off x="5143675" y="2991150"/>
            <a:ext cx="3785700" cy="1066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600"/>
              <a:t>PHP 1:</a:t>
            </a:r>
            <a:endParaRPr sz="2600"/>
          </a:p>
          <a:p>
            <a:pPr indent="0" lvl="0" marL="0" rtl="0" algn="r">
              <a:spcBef>
                <a:spcPts val="0"/>
              </a:spcBef>
              <a:spcAft>
                <a:spcPts val="0"/>
              </a:spcAft>
              <a:buNone/>
            </a:pPr>
            <a:r>
              <a:rPr lang="es" sz="2600"/>
              <a:t>TEMEL KAVRAMLAR</a:t>
            </a:r>
            <a:endParaRPr sz="2600"/>
          </a:p>
        </p:txBody>
      </p:sp>
      <p:sp>
        <p:nvSpPr>
          <p:cNvPr id="102" name="Google Shape;102;p18"/>
          <p:cNvSpPr txBox="1"/>
          <p:nvPr>
            <p:ph idx="1" type="subTitle"/>
          </p:nvPr>
        </p:nvSpPr>
        <p:spPr>
          <a:xfrm>
            <a:off x="5518250" y="3962275"/>
            <a:ext cx="3411000" cy="785700"/>
          </a:xfrm>
          <a:prstGeom prst="rect">
            <a:avLst/>
          </a:prstGeom>
        </p:spPr>
        <p:txBody>
          <a:bodyPr anchorCtr="0" anchor="t" bIns="91425" lIns="91425" spcFirstLastPara="1" rIns="91425" wrap="square" tIns="91425">
            <a:noAutofit/>
          </a:bodyPr>
          <a:lstStyle/>
          <a:p>
            <a:pPr indent="0" lvl="0" marL="0" rtl="0" algn="r">
              <a:lnSpc>
                <a:spcPct val="150000"/>
              </a:lnSpc>
              <a:spcBef>
                <a:spcPts val="0"/>
              </a:spcBef>
              <a:spcAft>
                <a:spcPts val="0"/>
              </a:spcAft>
              <a:buNone/>
            </a:pPr>
            <a:r>
              <a:rPr lang="es"/>
              <a:t>PHP Söz Dizimi, Değişkenler ve Sabitler, Operatörler, Karar Yapıları, Döngüler</a:t>
            </a:r>
            <a:endParaRPr/>
          </a:p>
        </p:txBody>
      </p:sp>
      <p:sp>
        <p:nvSpPr>
          <p:cNvPr id="103" name="Google Shape;103;p18"/>
          <p:cNvSpPr/>
          <p:nvPr/>
        </p:nvSpPr>
        <p:spPr>
          <a:xfrm>
            <a:off x="2800990"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4032629"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4121266"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4186965"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3940944"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33615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598992"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2217239" y="2725228"/>
            <a:ext cx="24" cy="24"/>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1593777"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967305"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513464"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2556481" y="1967274"/>
            <a:ext cx="987178" cy="38224"/>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2556481" y="2098694"/>
            <a:ext cx="987178" cy="38224"/>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2556481" y="2230115"/>
            <a:ext cx="987178" cy="38224"/>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2556481" y="2494468"/>
            <a:ext cx="987178" cy="38224"/>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2556481" y="2625888"/>
            <a:ext cx="987178" cy="38224"/>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2556481" y="2888730"/>
            <a:ext cx="987178" cy="38224"/>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2556481" y="3020150"/>
            <a:ext cx="987178" cy="38224"/>
          </a:xfrm>
          <a:custGeom>
            <a:rect b="b" l="l" r="r" t="t"/>
            <a:pathLst>
              <a:path extrusionOk="0" h="1593" w="41141">
                <a:moveTo>
                  <a:pt x="1" y="0"/>
                </a:moveTo>
                <a:lnTo>
                  <a:pt x="1" y="1592"/>
                </a:lnTo>
                <a:lnTo>
                  <a:pt x="41140" y="1592"/>
                </a:lnTo>
                <a:lnTo>
                  <a:pt x="41140"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2556481" y="3282968"/>
            <a:ext cx="987178" cy="38224"/>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620396" y="1967274"/>
            <a:ext cx="1705373" cy="38224"/>
          </a:xfrm>
          <a:custGeom>
            <a:rect b="b" l="l" r="r" t="t"/>
            <a:pathLst>
              <a:path extrusionOk="0" h="1593" w="71072">
                <a:moveTo>
                  <a:pt x="0" y="1"/>
                </a:moveTo>
                <a:lnTo>
                  <a:pt x="0" y="1593"/>
                </a:lnTo>
                <a:lnTo>
                  <a:pt x="71071" y="1593"/>
                </a:lnTo>
                <a:lnTo>
                  <a:pt x="71071"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620396" y="2098694"/>
            <a:ext cx="1705373" cy="38224"/>
          </a:xfrm>
          <a:custGeom>
            <a:rect b="b" l="l" r="r" t="t"/>
            <a:pathLst>
              <a:path extrusionOk="0" h="1593" w="71072">
                <a:moveTo>
                  <a:pt x="0" y="1"/>
                </a:moveTo>
                <a:lnTo>
                  <a:pt x="0" y="1593"/>
                </a:lnTo>
                <a:lnTo>
                  <a:pt x="71071" y="1593"/>
                </a:lnTo>
                <a:lnTo>
                  <a:pt x="71071"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620396" y="2363047"/>
            <a:ext cx="1147609" cy="38248"/>
          </a:xfrm>
          <a:custGeom>
            <a:rect b="b" l="l" r="r" t="t"/>
            <a:pathLst>
              <a:path extrusionOk="0" h="1594" w="47827">
                <a:moveTo>
                  <a:pt x="0" y="1"/>
                </a:moveTo>
                <a:lnTo>
                  <a:pt x="0" y="1593"/>
                </a:lnTo>
                <a:lnTo>
                  <a:pt x="47827" y="1593"/>
                </a:lnTo>
                <a:lnTo>
                  <a:pt x="4782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2671081" y="1701385"/>
            <a:ext cx="701422" cy="114648"/>
          </a:xfrm>
          <a:custGeom>
            <a:rect b="b" l="l" r="r" t="t"/>
            <a:pathLst>
              <a:path extrusionOk="0" h="4778" w="29232">
                <a:moveTo>
                  <a:pt x="1" y="1"/>
                </a:moveTo>
                <a:lnTo>
                  <a:pt x="1" y="4777"/>
                </a:lnTo>
                <a:lnTo>
                  <a:pt x="29232" y="4777"/>
                </a:lnTo>
                <a:lnTo>
                  <a:pt x="29232"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1123139" y="1701385"/>
            <a:ext cx="699886" cy="114648"/>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978007"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647932" y="4037850"/>
            <a:ext cx="76424" cy="382048"/>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586755"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3167729"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180341"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2947671"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3901208"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1304973"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4472721"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1783266"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145189"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4141110"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825207"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3890507"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4321913"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4769179"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4465067"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3921076"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4802892"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4185429"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4753655"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175295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158091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163531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161697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148555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154821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149726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266675"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193813"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356201"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325535"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415660"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52770"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352972"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1893283" y="1643317"/>
            <a:ext cx="230784" cy="230784"/>
          </a:xfrm>
          <a:custGeom>
            <a:rect b="b" l="l" r="r" t="t"/>
            <a:pathLst>
              <a:path extrusionOk="0" h="9618" w="9618">
                <a:moveTo>
                  <a:pt x="1" y="1"/>
                </a:moveTo>
                <a:lnTo>
                  <a:pt x="1" y="9617"/>
                </a:lnTo>
                <a:lnTo>
                  <a:pt x="9617" y="9617"/>
                </a:lnTo>
                <a:lnTo>
                  <a:pt x="961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2947671" y="588929"/>
            <a:ext cx="230760" cy="23078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3525303" y="588929"/>
            <a:ext cx="230760" cy="230784"/>
          </a:xfrm>
          <a:custGeom>
            <a:rect b="b" l="l" r="r" t="t"/>
            <a:pathLst>
              <a:path extrusionOk="0" h="9618" w="9617">
                <a:moveTo>
                  <a:pt x="0" y="1"/>
                </a:moveTo>
                <a:lnTo>
                  <a:pt x="0" y="9617"/>
                </a:lnTo>
                <a:lnTo>
                  <a:pt x="9617" y="9617"/>
                </a:lnTo>
                <a:lnTo>
                  <a:pt x="961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6875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163483" y="4164688"/>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163483" y="4238040"/>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163483" y="4311369"/>
            <a:ext cx="212428" cy="38248"/>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4521623"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1900937"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2046107"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530284"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73334"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4498684"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530284"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731925"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1411943"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285775"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4008178"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693786"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1298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511928"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1298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3771323"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730869"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794637"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754901"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4251151"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4437569"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4341301"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4429938" y="3617626"/>
            <a:ext cx="24" cy="24"/>
          </a:xfrm>
          <a:custGeom>
            <a:rect b="b" l="l" r="r" t="t"/>
            <a:pathLst>
              <a:path extrusionOk="0" h="1" w="1">
                <a:moveTo>
                  <a:pt x="0" y="0"/>
                </a:moveTo>
                <a:lnTo>
                  <a:pt x="0"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4212951" y="3330334"/>
            <a:ext cx="429415" cy="38224"/>
          </a:xfrm>
          <a:custGeom>
            <a:rect b="b" l="l" r="r" t="t"/>
            <a:pathLst>
              <a:path extrusionOk="0" h="1593" w="17896">
                <a:moveTo>
                  <a:pt x="0" y="1"/>
                </a:moveTo>
                <a:lnTo>
                  <a:pt x="0" y="1593"/>
                </a:lnTo>
                <a:lnTo>
                  <a:pt x="17895" y="1593"/>
                </a:lnTo>
                <a:lnTo>
                  <a:pt x="1789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4212951" y="3830030"/>
            <a:ext cx="429415" cy="38224"/>
          </a:xfrm>
          <a:custGeom>
            <a:rect b="b" l="l" r="r" t="t"/>
            <a:pathLst>
              <a:path extrusionOk="0" h="1593" w="17896">
                <a:moveTo>
                  <a:pt x="0" y="1"/>
                </a:moveTo>
                <a:lnTo>
                  <a:pt x="0" y="1593"/>
                </a:lnTo>
                <a:lnTo>
                  <a:pt x="17895" y="1593"/>
                </a:lnTo>
                <a:lnTo>
                  <a:pt x="1789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4335182"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4468138"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4631640"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39717"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146663"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652515"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504298"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368294"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126856"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574542"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754864" y="4384722"/>
            <a:ext cx="198679" cy="365252"/>
          </a:xfrm>
          <a:custGeom>
            <a:rect b="b" l="l" r="r" t="t"/>
            <a:pathLst>
              <a:path extrusionOk="0" h="15222" w="8280">
                <a:moveTo>
                  <a:pt x="6114" y="1"/>
                </a:moveTo>
                <a:lnTo>
                  <a:pt x="0" y="15221"/>
                </a:lnTo>
                <a:lnTo>
                  <a:pt x="2165" y="15221"/>
                </a:lnTo>
                <a:lnTo>
                  <a:pt x="827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4364221" y="4086729"/>
            <a:ext cx="230760" cy="230784"/>
          </a:xfrm>
          <a:custGeom>
            <a:rect b="b" l="l" r="r" t="t"/>
            <a:pathLst>
              <a:path extrusionOk="0" h="9618" w="9617">
                <a:moveTo>
                  <a:pt x="1" y="1"/>
                </a:moveTo>
                <a:lnTo>
                  <a:pt x="1" y="9617"/>
                </a:lnTo>
                <a:lnTo>
                  <a:pt x="9617" y="9617"/>
                </a:lnTo>
                <a:lnTo>
                  <a:pt x="961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291" name="Shape 291"/>
        <p:cNvGrpSpPr/>
        <p:nvPr/>
      </p:nvGrpSpPr>
      <p:grpSpPr>
        <a:xfrm>
          <a:off x="0" y="0"/>
          <a:ext cx="0" cy="0"/>
          <a:chOff x="0" y="0"/>
          <a:chExt cx="0" cy="0"/>
        </a:xfrm>
      </p:grpSpPr>
      <p:sp>
        <p:nvSpPr>
          <p:cNvPr id="292" name="Google Shape;292;p27"/>
          <p:cNvSpPr txBox="1"/>
          <p:nvPr>
            <p:ph idx="4294967295" type="title"/>
          </p:nvPr>
        </p:nvSpPr>
        <p:spPr>
          <a:xfrm>
            <a:off x="636300" y="403175"/>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DEĞİŞKENLER: Dikkat Edilmesi Gerekenler</a:t>
            </a:r>
            <a:endParaRPr b="1">
              <a:solidFill>
                <a:srgbClr val="FFFFFF"/>
              </a:solidFill>
              <a:latin typeface="Arial"/>
              <a:ea typeface="Arial"/>
              <a:cs typeface="Arial"/>
              <a:sym typeface="Arial"/>
            </a:endParaRPr>
          </a:p>
        </p:txBody>
      </p:sp>
      <p:sp>
        <p:nvSpPr>
          <p:cNvPr id="293" name="Google Shape;293;p27"/>
          <p:cNvSpPr txBox="1"/>
          <p:nvPr>
            <p:ph idx="4294967295" type="body"/>
          </p:nvPr>
        </p:nvSpPr>
        <p:spPr>
          <a:xfrm>
            <a:off x="636300" y="12468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&lt;?php</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$_degisken 	=	1; //Doğru</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$1degisken 	=	1; //Yanlış</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$degisken1 	=	1; //Doğru</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$degisken-1 	=	1; //Yanlış</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Clr>
                <a:schemeClr val="dk1"/>
              </a:buClr>
              <a:buSzPts val="1100"/>
              <a:buFont typeface="Arial"/>
              <a:buNone/>
            </a:pPr>
            <a:r>
              <a:rPr lang="es" sz="2400">
                <a:solidFill>
                  <a:srgbClr val="FFFFFF"/>
                </a:solidFill>
                <a:latin typeface="Arial"/>
                <a:ea typeface="Arial"/>
                <a:cs typeface="Arial"/>
                <a:sym typeface="Arial"/>
              </a:rPr>
              <a:t>?&gt;</a:t>
            </a:r>
            <a:endParaRPr sz="2400">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297" name="Shape 297"/>
        <p:cNvGrpSpPr/>
        <p:nvPr/>
      </p:nvGrpSpPr>
      <p:grpSpPr>
        <a:xfrm>
          <a:off x="0" y="0"/>
          <a:ext cx="0" cy="0"/>
          <a:chOff x="0" y="0"/>
          <a:chExt cx="0" cy="0"/>
        </a:xfrm>
      </p:grpSpPr>
      <p:sp>
        <p:nvSpPr>
          <p:cNvPr id="298" name="Google Shape;298;p28"/>
          <p:cNvSpPr txBox="1"/>
          <p:nvPr>
            <p:ph idx="4294967295" type="title"/>
          </p:nvPr>
        </p:nvSpPr>
        <p:spPr>
          <a:xfrm>
            <a:off x="636300" y="403175"/>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DEĞİŞKENLER: Değer Atama</a:t>
            </a:r>
            <a:endParaRPr b="1">
              <a:solidFill>
                <a:srgbClr val="FFFFFF"/>
              </a:solidFill>
              <a:latin typeface="Arial"/>
              <a:ea typeface="Arial"/>
              <a:cs typeface="Arial"/>
              <a:sym typeface="Arial"/>
            </a:endParaRPr>
          </a:p>
        </p:txBody>
      </p:sp>
      <p:sp>
        <p:nvSpPr>
          <p:cNvPr id="299" name="Google Shape;299;p28"/>
          <p:cNvSpPr txBox="1"/>
          <p:nvPr>
            <p:ph idx="4294967295" type="body"/>
          </p:nvPr>
        </p:nvSpPr>
        <p:spPr>
          <a:xfrm>
            <a:off x="636300" y="12468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PHP’de bir değişkene = işareti ile değer atanır ve daima en son atanan değer dikkate alınır.</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&lt;?php</a:t>
            </a:r>
            <a:endParaRPr sz="2400">
              <a:solidFill>
                <a:srgbClr val="FFFFFF"/>
              </a:solidFill>
              <a:latin typeface="Arial"/>
              <a:ea typeface="Arial"/>
              <a:cs typeface="Arial"/>
              <a:sym typeface="Arial"/>
            </a:endParaRPr>
          </a:p>
          <a:p>
            <a:pPr indent="0" lvl="0" marL="457200" rtl="0" algn="l">
              <a:lnSpc>
                <a:spcPct val="100000"/>
              </a:lnSpc>
              <a:spcBef>
                <a:spcPts val="1600"/>
              </a:spcBef>
              <a:spcAft>
                <a:spcPts val="0"/>
              </a:spcAft>
              <a:buNone/>
            </a:pPr>
            <a:r>
              <a:rPr lang="es" sz="2400">
                <a:solidFill>
                  <a:srgbClr val="FFFFFF"/>
                </a:solidFill>
                <a:latin typeface="Arial"/>
                <a:ea typeface="Arial"/>
                <a:cs typeface="Arial"/>
                <a:sym typeface="Arial"/>
              </a:rPr>
              <a:t>$degisken	=	1;</a:t>
            </a:r>
            <a:endParaRPr sz="2400">
              <a:solidFill>
                <a:srgbClr val="FFFFFF"/>
              </a:solidFill>
              <a:latin typeface="Arial"/>
              <a:ea typeface="Arial"/>
              <a:cs typeface="Arial"/>
              <a:sym typeface="Arial"/>
            </a:endParaRPr>
          </a:p>
          <a:p>
            <a:pPr indent="0" lvl="0" marL="457200" rtl="0" algn="l">
              <a:lnSpc>
                <a:spcPct val="100000"/>
              </a:lnSpc>
              <a:spcBef>
                <a:spcPts val="1600"/>
              </a:spcBef>
              <a:spcAft>
                <a:spcPts val="0"/>
              </a:spcAft>
              <a:buNone/>
            </a:pPr>
            <a:r>
              <a:rPr lang="es" sz="2400">
                <a:solidFill>
                  <a:srgbClr val="FFFFFF"/>
                </a:solidFill>
                <a:latin typeface="Arial"/>
                <a:ea typeface="Arial"/>
                <a:cs typeface="Arial"/>
                <a:sym typeface="Arial"/>
              </a:rPr>
              <a:t>$degisken 	=	2;</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echo $degisken; //2</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rPr lang="es" sz="2400">
                <a:solidFill>
                  <a:srgbClr val="FFFFFF"/>
                </a:solidFill>
                <a:latin typeface="Arial"/>
                <a:ea typeface="Arial"/>
                <a:cs typeface="Arial"/>
                <a:sym typeface="Arial"/>
              </a:rPr>
              <a:t>?&gt;</a:t>
            </a:r>
            <a:endParaRPr sz="2400">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303" name="Shape 303"/>
        <p:cNvGrpSpPr/>
        <p:nvPr/>
      </p:nvGrpSpPr>
      <p:grpSpPr>
        <a:xfrm>
          <a:off x="0" y="0"/>
          <a:ext cx="0" cy="0"/>
          <a:chOff x="0" y="0"/>
          <a:chExt cx="0" cy="0"/>
        </a:xfrm>
      </p:grpSpPr>
      <p:sp>
        <p:nvSpPr>
          <p:cNvPr id="304" name="Google Shape;304;p29"/>
          <p:cNvSpPr txBox="1"/>
          <p:nvPr>
            <p:ph idx="4294967295" type="title"/>
          </p:nvPr>
        </p:nvSpPr>
        <p:spPr>
          <a:xfrm>
            <a:off x="636300" y="403175"/>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DEĞİŞKENLER: Değer Atama</a:t>
            </a:r>
            <a:endParaRPr b="1">
              <a:solidFill>
                <a:srgbClr val="FFFFFF"/>
              </a:solidFill>
              <a:latin typeface="Arial"/>
              <a:ea typeface="Arial"/>
              <a:cs typeface="Arial"/>
              <a:sym typeface="Arial"/>
            </a:endParaRPr>
          </a:p>
        </p:txBody>
      </p:sp>
      <p:sp>
        <p:nvSpPr>
          <p:cNvPr id="305" name="Google Shape;305;p29"/>
          <p:cNvSpPr txBox="1"/>
          <p:nvPr>
            <p:ph idx="4294967295" type="body"/>
          </p:nvPr>
        </p:nvSpPr>
        <p:spPr>
          <a:xfrm>
            <a:off x="636300" y="12468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s" sz="2400">
                <a:solidFill>
                  <a:srgbClr val="FFFFFF"/>
                </a:solidFill>
                <a:latin typeface="Arial"/>
                <a:ea typeface="Arial"/>
                <a:cs typeface="Arial"/>
                <a:sym typeface="Arial"/>
              </a:rPr>
              <a:t>Değişkenlerin önceden tanımlama zorunluluğu bulunmaz. Yani doğrudan değişkene değer atayarak çalışılabilinir. Değişken tipini belirtmek de zorunlu değildir. Atanan değer hangi tipte ise o değişkenin tipi otomatik olarak değerin tipini alır.</a:t>
            </a:r>
            <a:endParaRPr sz="2400">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309" name="Shape 309"/>
        <p:cNvGrpSpPr/>
        <p:nvPr/>
      </p:nvGrpSpPr>
      <p:grpSpPr>
        <a:xfrm>
          <a:off x="0" y="0"/>
          <a:ext cx="0" cy="0"/>
          <a:chOff x="0" y="0"/>
          <a:chExt cx="0" cy="0"/>
        </a:xfrm>
      </p:grpSpPr>
      <p:sp>
        <p:nvSpPr>
          <p:cNvPr id="310" name="Google Shape;310;p30"/>
          <p:cNvSpPr txBox="1"/>
          <p:nvPr>
            <p:ph idx="4294967295" type="title"/>
          </p:nvPr>
        </p:nvSpPr>
        <p:spPr>
          <a:xfrm>
            <a:off x="636300" y="403175"/>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DEĞİŞKENLER: Değer Atama</a:t>
            </a:r>
            <a:endParaRPr b="1">
              <a:solidFill>
                <a:srgbClr val="FFFFFF"/>
              </a:solidFill>
              <a:latin typeface="Arial"/>
              <a:ea typeface="Arial"/>
              <a:cs typeface="Arial"/>
              <a:sym typeface="Arial"/>
            </a:endParaRPr>
          </a:p>
        </p:txBody>
      </p:sp>
      <p:sp>
        <p:nvSpPr>
          <p:cNvPr id="311" name="Google Shape;311;p30"/>
          <p:cNvSpPr txBox="1"/>
          <p:nvPr>
            <p:ph idx="4294967295" type="body"/>
          </p:nvPr>
        </p:nvSpPr>
        <p:spPr>
          <a:xfrm>
            <a:off x="636300" y="12468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&lt;?php</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$degisken 	= 	“Bu bir string değeridir”;</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$degisken 	=	1;</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$degisken 	=	array(1, 2, 3);</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var_dump($degisken); //array(3)</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rPr lang="es" sz="2400">
                <a:solidFill>
                  <a:srgbClr val="FFFFFF"/>
                </a:solidFill>
                <a:latin typeface="Arial"/>
                <a:ea typeface="Arial"/>
                <a:cs typeface="Arial"/>
                <a:sym typeface="Arial"/>
              </a:rPr>
              <a:t>?&gt;</a:t>
            </a:r>
            <a:endParaRPr sz="2400">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315" name="Shape 315"/>
        <p:cNvGrpSpPr/>
        <p:nvPr/>
      </p:nvGrpSpPr>
      <p:grpSpPr>
        <a:xfrm>
          <a:off x="0" y="0"/>
          <a:ext cx="0" cy="0"/>
          <a:chOff x="0" y="0"/>
          <a:chExt cx="0" cy="0"/>
        </a:xfrm>
      </p:grpSpPr>
      <p:sp>
        <p:nvSpPr>
          <p:cNvPr id="316" name="Google Shape;316;p31"/>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Başlıca Değişken Tipleri</a:t>
            </a:r>
            <a:endParaRPr b="1">
              <a:solidFill>
                <a:srgbClr val="FFFFFF"/>
              </a:solidFill>
              <a:latin typeface="Arial"/>
              <a:ea typeface="Arial"/>
              <a:cs typeface="Arial"/>
              <a:sym typeface="Arial"/>
            </a:endParaRPr>
          </a:p>
        </p:txBody>
      </p:sp>
      <p:sp>
        <p:nvSpPr>
          <p:cNvPr id="317" name="Google Shape;317;p31"/>
          <p:cNvSpPr txBox="1"/>
          <p:nvPr>
            <p:ph idx="4294967295" type="body"/>
          </p:nvPr>
        </p:nvSpPr>
        <p:spPr>
          <a:xfrm>
            <a:off x="636300" y="1140775"/>
            <a:ext cx="7914000" cy="36969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Integer: Tam sayılar için kullanılır. (7)</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Double: Ondalıklı sayılar için kullanılır. (3.14159)</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Boolean: Mantıksal değerdir. TRUE ya da FALSE alabilir.</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NULL: Herhangi bir değer yok demektir. Özel bir değerdir.</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String: Metinsel ifadeler için kullanılır. (ce7in)</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Arrays: Birden fazla değeri barındıran değişken tipidir.</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Object: Array’e benzer. Birden fazla değer barındırır fakat değişkene bir nesne ve özellikleri gibi yaklaşır.</a:t>
            </a:r>
            <a:endParaRPr sz="2400">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321" name="Shape 321"/>
        <p:cNvGrpSpPr/>
        <p:nvPr/>
      </p:nvGrpSpPr>
      <p:grpSpPr>
        <a:xfrm>
          <a:off x="0" y="0"/>
          <a:ext cx="0" cy="0"/>
          <a:chOff x="0" y="0"/>
          <a:chExt cx="0" cy="0"/>
        </a:xfrm>
      </p:grpSpPr>
      <p:sp>
        <p:nvSpPr>
          <p:cNvPr id="322" name="Google Shape;322;p32"/>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SABİTLER: Tanımlama</a:t>
            </a:r>
            <a:endParaRPr b="1">
              <a:solidFill>
                <a:srgbClr val="FFFFFF"/>
              </a:solidFill>
              <a:latin typeface="Arial"/>
              <a:ea typeface="Arial"/>
              <a:cs typeface="Arial"/>
              <a:sym typeface="Arial"/>
            </a:endParaRPr>
          </a:p>
        </p:txBody>
      </p:sp>
      <p:sp>
        <p:nvSpPr>
          <p:cNvPr id="323" name="Google Shape;323;p32"/>
          <p:cNvSpPr txBox="1"/>
          <p:nvPr>
            <p:ph idx="4294967295" type="body"/>
          </p:nvPr>
        </p:nvSpPr>
        <p:spPr>
          <a:xfrm>
            <a:off x="636300" y="114077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Sabitler değişkenlerden farklı olarak PHP betiği içerisinde sonradan değiştirilemezler. Bir sabit tanımlandıktan sonra, çalışan bir PHP kodu içerisinde daima aynı değeri taşır. Değiştirilmeye çalışıldığında hata kodu döner.</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&lt;?php</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define(“CONSTANT”, “Değer”);</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rPr lang="es" sz="2400">
                <a:solidFill>
                  <a:srgbClr val="FFFFFF"/>
                </a:solidFill>
                <a:latin typeface="Arial"/>
                <a:ea typeface="Arial"/>
                <a:cs typeface="Arial"/>
                <a:sym typeface="Arial"/>
              </a:rPr>
              <a:t>?&gt;</a:t>
            </a:r>
            <a:endParaRPr sz="2400">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327" name="Shape 327"/>
        <p:cNvGrpSpPr/>
        <p:nvPr/>
      </p:nvGrpSpPr>
      <p:grpSpPr>
        <a:xfrm>
          <a:off x="0" y="0"/>
          <a:ext cx="0" cy="0"/>
          <a:chOff x="0" y="0"/>
          <a:chExt cx="0" cy="0"/>
        </a:xfrm>
      </p:grpSpPr>
      <p:sp>
        <p:nvSpPr>
          <p:cNvPr id="328" name="Google Shape;328;p33"/>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SABİTLER: Tanımlama</a:t>
            </a:r>
            <a:endParaRPr b="1">
              <a:solidFill>
                <a:srgbClr val="FFFFFF"/>
              </a:solidFill>
              <a:latin typeface="Arial"/>
              <a:ea typeface="Arial"/>
              <a:cs typeface="Arial"/>
              <a:sym typeface="Arial"/>
            </a:endParaRPr>
          </a:p>
        </p:txBody>
      </p:sp>
      <p:sp>
        <p:nvSpPr>
          <p:cNvPr id="329" name="Google Shape;329;p33"/>
          <p:cNvSpPr txBox="1"/>
          <p:nvPr>
            <p:ph idx="4294967295" type="body"/>
          </p:nvPr>
        </p:nvSpPr>
        <p:spPr>
          <a:xfrm>
            <a:off x="636300" y="114077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Değişkenler gibi büyük küçük harf duyarlıdır fakat kullanım standardı olarak sabitler büyük harf ile tanımlanır. Küçük harf kullanımı hatalı değildir fakat piyasa standardı sabitlerde büyük harf olarak benimsenmiştir.</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rPr lang="es" sz="2400">
                <a:solidFill>
                  <a:srgbClr val="FFFFFF"/>
                </a:solidFill>
                <a:latin typeface="Arial"/>
                <a:ea typeface="Arial"/>
                <a:cs typeface="Arial"/>
                <a:sym typeface="Arial"/>
              </a:rPr>
              <a:t>Sabitleri tanımlamaya yarayan define() fonksiyonunun ilk parametresi sabit ismi, ikinci parametresi değerdir.</a:t>
            </a:r>
            <a:endParaRPr sz="2400">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333" name="Shape 333"/>
        <p:cNvGrpSpPr/>
        <p:nvPr/>
      </p:nvGrpSpPr>
      <p:grpSpPr>
        <a:xfrm>
          <a:off x="0" y="0"/>
          <a:ext cx="0" cy="0"/>
          <a:chOff x="0" y="0"/>
          <a:chExt cx="0" cy="0"/>
        </a:xfrm>
      </p:grpSpPr>
      <p:sp>
        <p:nvSpPr>
          <p:cNvPr id="334" name="Google Shape;334;p34"/>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SABİTLER: Tanımlama</a:t>
            </a:r>
            <a:endParaRPr b="1">
              <a:solidFill>
                <a:srgbClr val="FFFFFF"/>
              </a:solidFill>
              <a:latin typeface="Arial"/>
              <a:ea typeface="Arial"/>
              <a:cs typeface="Arial"/>
              <a:sym typeface="Arial"/>
            </a:endParaRPr>
          </a:p>
        </p:txBody>
      </p:sp>
      <p:sp>
        <p:nvSpPr>
          <p:cNvPr id="335" name="Google Shape;335;p34"/>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Tanımlanan bir sabit doğrudan sabit ismi yazarak kullanılabileceği gibi constant() fonksiyonu ile de çağırılabilir.</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&lt;?php</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define(“CE7IN”, “Muhammed”);</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echo CE7IN;</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echo constant(“CE7IN”);</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rPr lang="es" sz="2400">
                <a:solidFill>
                  <a:srgbClr val="FFFFFF"/>
                </a:solidFill>
                <a:latin typeface="Arial"/>
                <a:ea typeface="Arial"/>
                <a:cs typeface="Arial"/>
                <a:sym typeface="Arial"/>
              </a:rPr>
              <a:t>?&gt;</a:t>
            </a:r>
            <a:endParaRPr sz="2400">
              <a:solidFill>
                <a:srgbClr val="FFFFF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339" name="Shape 339"/>
        <p:cNvGrpSpPr/>
        <p:nvPr/>
      </p:nvGrpSpPr>
      <p:grpSpPr>
        <a:xfrm>
          <a:off x="0" y="0"/>
          <a:ext cx="0" cy="0"/>
          <a:chOff x="0" y="0"/>
          <a:chExt cx="0" cy="0"/>
        </a:xfrm>
      </p:grpSpPr>
      <p:sp>
        <p:nvSpPr>
          <p:cNvPr id="340" name="Google Shape;340;p35"/>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SABİT ve DEĞİŞKEN Farklılıkları</a:t>
            </a:r>
            <a:endParaRPr b="1">
              <a:solidFill>
                <a:srgbClr val="FFFFFF"/>
              </a:solidFill>
              <a:latin typeface="Arial"/>
              <a:ea typeface="Arial"/>
              <a:cs typeface="Arial"/>
              <a:sym typeface="Arial"/>
            </a:endParaRPr>
          </a:p>
        </p:txBody>
      </p:sp>
      <p:sp>
        <p:nvSpPr>
          <p:cNvPr id="341" name="Google Shape;341;p35"/>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 ile değil define() fonksiyonu ile tanımlanır.</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Bir kere tanımlanır, sonradan değiştirilemez.</a:t>
            </a:r>
            <a:endParaRPr sz="2400">
              <a:solidFill>
                <a:srgbClr val="FFFFF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345" name="Shape 345"/>
        <p:cNvGrpSpPr/>
        <p:nvPr/>
      </p:nvGrpSpPr>
      <p:grpSpPr>
        <a:xfrm>
          <a:off x="0" y="0"/>
          <a:ext cx="0" cy="0"/>
          <a:chOff x="0" y="0"/>
          <a:chExt cx="0" cy="0"/>
        </a:xfrm>
      </p:grpSpPr>
      <p:sp>
        <p:nvSpPr>
          <p:cNvPr id="346" name="Google Shape;346;p36"/>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DOĞRU ve YANLIŞ TANIMLAMALAR</a:t>
            </a:r>
            <a:endParaRPr b="1">
              <a:solidFill>
                <a:srgbClr val="FFFFFF"/>
              </a:solidFill>
              <a:latin typeface="Arial"/>
              <a:ea typeface="Arial"/>
              <a:cs typeface="Arial"/>
              <a:sym typeface="Arial"/>
            </a:endParaRPr>
          </a:p>
        </p:txBody>
      </p:sp>
      <p:sp>
        <p:nvSpPr>
          <p:cNvPr id="347" name="Google Shape;347;p36"/>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FFFFFF"/>
              </a:buClr>
              <a:buSzPts val="2400"/>
              <a:buFont typeface="Arial"/>
              <a:buChar char="●"/>
            </a:pPr>
            <a:r>
              <a:rPr lang="es" sz="2400">
                <a:solidFill>
                  <a:srgbClr val="FFFFFF"/>
                </a:solidFill>
                <a:latin typeface="Arial"/>
                <a:ea typeface="Arial"/>
                <a:cs typeface="Arial"/>
                <a:sym typeface="Arial"/>
              </a:rPr>
              <a:t>define(“BIR”, 1); //Doğru</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Char char="●"/>
            </a:pPr>
            <a:r>
              <a:rPr lang="es" sz="2400">
                <a:solidFill>
                  <a:srgbClr val="FFFFFF"/>
                </a:solidFill>
                <a:latin typeface="Arial"/>
                <a:ea typeface="Arial"/>
                <a:cs typeface="Arial"/>
                <a:sym typeface="Arial"/>
              </a:rPr>
              <a:t>define(“BIR_IKI”, 12); //Doğru</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t/>
            </a:r>
            <a:endParaRPr sz="2400">
              <a:solidFill>
                <a:srgbClr val="FFFFFF"/>
              </a:solidFill>
              <a:latin typeface="Arial"/>
              <a:ea typeface="Arial"/>
              <a:cs typeface="Arial"/>
              <a:sym typeface="Arial"/>
            </a:endParaRPr>
          </a:p>
          <a:p>
            <a:pPr indent="-381000" lvl="0" marL="457200" rtl="0" algn="l">
              <a:lnSpc>
                <a:spcPct val="100000"/>
              </a:lnSpc>
              <a:spcBef>
                <a:spcPts val="1600"/>
              </a:spcBef>
              <a:spcAft>
                <a:spcPts val="0"/>
              </a:spcAft>
              <a:buClr>
                <a:srgbClr val="FFFFFF"/>
              </a:buClr>
              <a:buSzPts val="2400"/>
              <a:buFont typeface="Arial"/>
              <a:buChar char="●"/>
            </a:pPr>
            <a:r>
              <a:rPr lang="es" sz="2400">
                <a:solidFill>
                  <a:srgbClr val="FFFFFF"/>
                </a:solidFill>
                <a:latin typeface="Arial"/>
                <a:ea typeface="Arial"/>
                <a:cs typeface="Arial"/>
                <a:sym typeface="Arial"/>
              </a:rPr>
              <a:t>define(“1BIR”, 1); //Yanlış</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Char char="●"/>
            </a:pPr>
            <a:r>
              <a:rPr lang="es" sz="2400">
                <a:solidFill>
                  <a:srgbClr val="FFFFFF"/>
                </a:solidFill>
                <a:latin typeface="Arial"/>
                <a:ea typeface="Arial"/>
                <a:cs typeface="Arial"/>
                <a:sym typeface="Arial"/>
              </a:rPr>
              <a:t>define(“__IKI__”, 2); //Yanlış</a:t>
            </a:r>
            <a:endParaRPr sz="2400">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19"/>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İÇERİK TABLOSU</a:t>
            </a:r>
            <a:endParaRPr/>
          </a:p>
        </p:txBody>
      </p:sp>
      <p:sp>
        <p:nvSpPr>
          <p:cNvPr id="211" name="Google Shape;211;p19"/>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If, Else If, Switch Case yapıları ve örnek çözümleri</a:t>
            </a:r>
            <a:endParaRPr>
              <a:solidFill>
                <a:srgbClr val="48FFD5"/>
              </a:solidFill>
            </a:endParaRPr>
          </a:p>
        </p:txBody>
      </p:sp>
      <p:sp>
        <p:nvSpPr>
          <p:cNvPr id="212" name="Google Shape;212;p19"/>
          <p:cNvSpPr txBox="1"/>
          <p:nvPr>
            <p:ph idx="2" type="title"/>
          </p:nvPr>
        </p:nvSpPr>
        <p:spPr>
          <a:xfrm>
            <a:off x="5167125" y="1901250"/>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rgbClr val="48FFD5"/>
                </a:solidFill>
              </a:rPr>
              <a:t>04</a:t>
            </a:r>
            <a:endParaRPr>
              <a:solidFill>
                <a:srgbClr val="48FFD5"/>
              </a:solidFill>
            </a:endParaRPr>
          </a:p>
        </p:txBody>
      </p:sp>
      <p:sp>
        <p:nvSpPr>
          <p:cNvPr id="213" name="Google Shape;213;p19"/>
          <p:cNvSpPr txBox="1"/>
          <p:nvPr>
            <p:ph idx="5" type="subTitle"/>
          </p:nvPr>
        </p:nvSpPr>
        <p:spPr>
          <a:xfrm>
            <a:off x="6411225" y="3021050"/>
            <a:ext cx="18894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For, While, Do.While ve Foreach döngüleri ve örnek çözümleri</a:t>
            </a:r>
            <a:endParaRPr>
              <a:solidFill>
                <a:srgbClr val="48FFD5"/>
              </a:solidFill>
            </a:endParaRPr>
          </a:p>
        </p:txBody>
      </p:sp>
      <p:sp>
        <p:nvSpPr>
          <p:cNvPr id="214" name="Google Shape;214;p19"/>
          <p:cNvSpPr txBox="1"/>
          <p:nvPr>
            <p:ph idx="6" type="title"/>
          </p:nvPr>
        </p:nvSpPr>
        <p:spPr>
          <a:xfrm>
            <a:off x="5167125" y="2780300"/>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rgbClr val="48FFD5"/>
                </a:solidFill>
              </a:rPr>
              <a:t>0</a:t>
            </a:r>
            <a:r>
              <a:rPr lang="es"/>
              <a:t>5</a:t>
            </a:r>
            <a:endParaRPr>
              <a:solidFill>
                <a:srgbClr val="48FFD5"/>
              </a:solidFill>
            </a:endParaRPr>
          </a:p>
        </p:txBody>
      </p:sp>
      <p:sp>
        <p:nvSpPr>
          <p:cNvPr id="215" name="Google Shape;215;p19"/>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PHP kodları nasıl yazılır ve  hatalardan nasıl kaçınlır?</a:t>
            </a:r>
            <a:endParaRPr>
              <a:solidFill>
                <a:srgbClr val="48FFD5"/>
              </a:solidFill>
            </a:endParaRPr>
          </a:p>
        </p:txBody>
      </p:sp>
      <p:sp>
        <p:nvSpPr>
          <p:cNvPr id="216" name="Google Shape;216;p19"/>
          <p:cNvSpPr txBox="1"/>
          <p:nvPr>
            <p:ph idx="8" type="title"/>
          </p:nvPr>
        </p:nvSpPr>
        <p:spPr>
          <a:xfrm>
            <a:off x="2827575" y="190125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48FFD5"/>
                </a:solidFill>
              </a:rPr>
              <a:t>01</a:t>
            </a:r>
            <a:endParaRPr>
              <a:solidFill>
                <a:srgbClr val="48FFD5"/>
              </a:solidFill>
            </a:endParaRPr>
          </a:p>
        </p:txBody>
      </p:sp>
      <p:sp>
        <p:nvSpPr>
          <p:cNvPr id="217" name="Google Shape;217;p19"/>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Değişken ve sabit tanımlama, değer atama ve kullanma</a:t>
            </a:r>
            <a:endParaRPr>
              <a:solidFill>
                <a:srgbClr val="48FFD5"/>
              </a:solidFill>
            </a:endParaRPr>
          </a:p>
        </p:txBody>
      </p:sp>
      <p:sp>
        <p:nvSpPr>
          <p:cNvPr id="218" name="Google Shape;218;p19"/>
          <p:cNvSpPr txBox="1"/>
          <p:nvPr>
            <p:ph idx="13" type="title"/>
          </p:nvPr>
        </p:nvSpPr>
        <p:spPr>
          <a:xfrm>
            <a:off x="2827575" y="2797975"/>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48FFD5"/>
                </a:solidFill>
              </a:rPr>
              <a:t>02</a:t>
            </a:r>
            <a:endParaRPr>
              <a:solidFill>
                <a:srgbClr val="48FFD5"/>
              </a:solidFill>
            </a:endParaRPr>
          </a:p>
        </p:txBody>
      </p:sp>
      <p:sp>
        <p:nvSpPr>
          <p:cNvPr id="219" name="Google Shape;219;p19"/>
          <p:cNvSpPr txBox="1"/>
          <p:nvPr>
            <p:ph idx="14" type="subTitle"/>
          </p:nvPr>
        </p:nvSpPr>
        <p:spPr>
          <a:xfrm>
            <a:off x="725750" y="3935450"/>
            <a:ext cx="2010000" cy="50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Aritmetik ve Lojik operatörler; Karşılaştırma ve Atama operatörleri</a:t>
            </a:r>
            <a:endParaRPr>
              <a:solidFill>
                <a:srgbClr val="48FFD5"/>
              </a:solidFill>
            </a:endParaRPr>
          </a:p>
        </p:txBody>
      </p:sp>
      <p:sp>
        <p:nvSpPr>
          <p:cNvPr id="220" name="Google Shape;220;p19"/>
          <p:cNvSpPr txBox="1"/>
          <p:nvPr>
            <p:ph idx="15" type="title"/>
          </p:nvPr>
        </p:nvSpPr>
        <p:spPr>
          <a:xfrm>
            <a:off x="2827575" y="369470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48FFD5"/>
                </a:solidFill>
              </a:rPr>
              <a:t>03</a:t>
            </a:r>
            <a:endParaRPr>
              <a:solidFill>
                <a:srgbClr val="48FFD5"/>
              </a:solidFill>
            </a:endParaRPr>
          </a:p>
        </p:txBody>
      </p:sp>
      <p:sp>
        <p:nvSpPr>
          <p:cNvPr id="221" name="Google Shape;221;p19"/>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PHP SÖZ DİZİMİ</a:t>
            </a:r>
            <a:endParaRPr/>
          </a:p>
        </p:txBody>
      </p:sp>
      <p:sp>
        <p:nvSpPr>
          <p:cNvPr id="222" name="Google Shape;222;p19"/>
          <p:cNvSpPr txBox="1"/>
          <p:nvPr>
            <p:ph idx="17" type="ctrTitle"/>
          </p:nvPr>
        </p:nvSpPr>
        <p:spPr>
          <a:xfrm>
            <a:off x="311698" y="2974975"/>
            <a:ext cx="24078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DEĞİŞKENLER VE SABİTLER</a:t>
            </a:r>
            <a:endParaRPr/>
          </a:p>
        </p:txBody>
      </p:sp>
      <p:sp>
        <p:nvSpPr>
          <p:cNvPr id="223" name="Google Shape;223;p19"/>
          <p:cNvSpPr txBox="1"/>
          <p:nvPr>
            <p:ph idx="18" type="ctrTitle"/>
          </p:nvPr>
        </p:nvSpPr>
        <p:spPr>
          <a:xfrm>
            <a:off x="643488" y="3863900"/>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OPERATÖRLER</a:t>
            </a:r>
            <a:endParaRPr/>
          </a:p>
        </p:txBody>
      </p:sp>
      <p:sp>
        <p:nvSpPr>
          <p:cNvPr id="224" name="Google Shape;224;p19"/>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KARAR YAPILARI</a:t>
            </a:r>
            <a:endParaRPr/>
          </a:p>
        </p:txBody>
      </p:sp>
      <p:sp>
        <p:nvSpPr>
          <p:cNvPr id="225" name="Google Shape;225;p19"/>
          <p:cNvSpPr txBox="1"/>
          <p:nvPr>
            <p:ph idx="21" type="ctrTitle"/>
          </p:nvPr>
        </p:nvSpPr>
        <p:spPr>
          <a:xfrm>
            <a:off x="6424513" y="2949500"/>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DÖNGÜ TİPLERİ</a:t>
            </a:r>
            <a:endParaRPr/>
          </a:p>
        </p:txBody>
      </p:sp>
      <p:grpSp>
        <p:nvGrpSpPr>
          <p:cNvPr id="226" name="Google Shape;226;p19"/>
          <p:cNvGrpSpPr/>
          <p:nvPr/>
        </p:nvGrpSpPr>
        <p:grpSpPr>
          <a:xfrm>
            <a:off x="3597856" y="2015863"/>
            <a:ext cx="428915" cy="426116"/>
            <a:chOff x="6226275" y="3911538"/>
            <a:chExt cx="900325" cy="894450"/>
          </a:xfrm>
        </p:grpSpPr>
        <p:sp>
          <p:nvSpPr>
            <p:cNvPr id="227" name="Google Shape;227;p19"/>
            <p:cNvSpPr/>
            <p:nvPr/>
          </p:nvSpPr>
          <p:spPr>
            <a:xfrm>
              <a:off x="6355100" y="4405488"/>
              <a:ext cx="87300" cy="116625"/>
            </a:xfrm>
            <a:custGeom>
              <a:rect b="b" l="l" r="r" t="t"/>
              <a:pathLst>
                <a:path extrusionOk="0" h="4665" w="3492">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a:off x="6514125" y="4593038"/>
              <a:ext cx="119900" cy="87550"/>
            </a:xfrm>
            <a:custGeom>
              <a:rect b="b" l="l" r="r" t="t"/>
              <a:pathLst>
                <a:path extrusionOk="0" h="3502" w="4796">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a:off x="6330650" y="4455438"/>
              <a:ext cx="258525" cy="246400"/>
            </a:xfrm>
            <a:custGeom>
              <a:rect b="b" l="l" r="r" t="t"/>
              <a:pathLst>
                <a:path extrusionOk="0" h="9856" w="10341">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6226275" y="4198463"/>
              <a:ext cx="243025" cy="181575"/>
            </a:xfrm>
            <a:custGeom>
              <a:rect b="b" l="l" r="r" t="t"/>
              <a:pathLst>
                <a:path extrusionOk="0" h="7263" w="9721">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6656850" y="4568588"/>
              <a:ext cx="188400" cy="237400"/>
            </a:xfrm>
            <a:custGeom>
              <a:rect b="b" l="l" r="r" t="t"/>
              <a:pathLst>
                <a:path extrusionOk="0" h="9496" w="753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p:nvPr/>
          </p:nvSpPr>
          <p:spPr>
            <a:xfrm>
              <a:off x="6718825" y="4152263"/>
              <a:ext cx="172100" cy="156800"/>
            </a:xfrm>
            <a:custGeom>
              <a:rect b="b" l="l" r="r" t="t"/>
              <a:pathLst>
                <a:path extrusionOk="0" h="6272" w="6884">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6906375" y="3911538"/>
              <a:ext cx="220225" cy="216700"/>
            </a:xfrm>
            <a:custGeom>
              <a:rect b="b" l="l" r="r" t="t"/>
              <a:pathLst>
                <a:path extrusionOk="0" h="8668" w="8809">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6429325" y="3953688"/>
              <a:ext cx="655675" cy="654050"/>
            </a:xfrm>
            <a:custGeom>
              <a:rect b="b" l="l" r="r" t="t"/>
              <a:pathLst>
                <a:path extrusionOk="0" h="26162" w="26227">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19"/>
          <p:cNvSpPr/>
          <p:nvPr/>
        </p:nvSpPr>
        <p:spPr>
          <a:xfrm>
            <a:off x="3597844" y="2922788"/>
            <a:ext cx="428938" cy="428938"/>
          </a:xfrm>
          <a:custGeom>
            <a:rect b="b" l="l" r="r" t="t"/>
            <a:pathLst>
              <a:path extrusionOk="0" h="40939" w="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3574225" y="3918423"/>
            <a:ext cx="476178" cy="282154"/>
          </a:xfrm>
          <a:custGeom>
            <a:rect b="b" l="l" r="r" t="t"/>
            <a:pathLst>
              <a:path extrusionOk="0" h="31023" w="52356">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19"/>
          <p:cNvCxnSpPr/>
          <p:nvPr/>
        </p:nvCxnSpPr>
        <p:spPr>
          <a:xfrm>
            <a:off x="311700" y="1191700"/>
            <a:ext cx="8520600" cy="0"/>
          </a:xfrm>
          <a:prstGeom prst="straightConnector1">
            <a:avLst/>
          </a:prstGeom>
          <a:noFill/>
          <a:ln cap="flat" cmpd="sng" w="9525">
            <a:solidFill>
              <a:srgbClr val="48FFD5"/>
            </a:solidFill>
            <a:prstDash val="solid"/>
            <a:round/>
            <a:headEnd len="med" w="med" type="none"/>
            <a:tailEnd len="med" w="med" type="none"/>
          </a:ln>
        </p:spPr>
      </p:cxnSp>
      <p:grpSp>
        <p:nvGrpSpPr>
          <p:cNvPr id="238" name="Google Shape;238;p19"/>
          <p:cNvGrpSpPr/>
          <p:nvPr/>
        </p:nvGrpSpPr>
        <p:grpSpPr>
          <a:xfrm>
            <a:off x="5109482" y="2921464"/>
            <a:ext cx="432964" cy="431586"/>
            <a:chOff x="5812000" y="2553488"/>
            <a:chExt cx="769850" cy="767400"/>
          </a:xfrm>
        </p:grpSpPr>
        <p:sp>
          <p:nvSpPr>
            <p:cNvPr id="239" name="Google Shape;239;p19"/>
            <p:cNvSpPr/>
            <p:nvPr/>
          </p:nvSpPr>
          <p:spPr>
            <a:xfrm>
              <a:off x="5858475" y="2553488"/>
              <a:ext cx="150900" cy="150900"/>
            </a:xfrm>
            <a:custGeom>
              <a:rect b="b" l="l" r="r" t="t"/>
              <a:pathLst>
                <a:path extrusionOk="0" h="6036" w="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5812000" y="2732888"/>
              <a:ext cx="244675" cy="425725"/>
            </a:xfrm>
            <a:custGeom>
              <a:rect b="b" l="l" r="r" t="t"/>
              <a:pathLst>
                <a:path extrusionOk="0" h="17029" w="9787">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6384475" y="2553488"/>
              <a:ext cx="150875" cy="150900"/>
            </a:xfrm>
            <a:custGeom>
              <a:rect b="b" l="l" r="r" t="t"/>
              <a:pathLst>
                <a:path extrusionOk="0" h="6036" w="6035">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6337975" y="2732088"/>
              <a:ext cx="243875" cy="425700"/>
            </a:xfrm>
            <a:custGeom>
              <a:rect b="b" l="l" r="r" t="t"/>
              <a:pathLst>
                <a:path extrusionOk="0" h="17028" w="9755">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6057450" y="2834013"/>
              <a:ext cx="279750" cy="486875"/>
            </a:xfrm>
            <a:custGeom>
              <a:rect b="b" l="l" r="r" t="t"/>
              <a:pathLst>
                <a:path extrusionOk="0" h="19475" w="1119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6108825" y="2627688"/>
              <a:ext cx="175375" cy="175375"/>
            </a:xfrm>
            <a:custGeom>
              <a:rect b="b" l="l" r="r" t="t"/>
              <a:pathLst>
                <a:path extrusionOk="0" h="7015" w="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9"/>
          <p:cNvSpPr/>
          <p:nvPr/>
        </p:nvSpPr>
        <p:spPr>
          <a:xfrm>
            <a:off x="5111505" y="1990282"/>
            <a:ext cx="428915" cy="428530"/>
          </a:xfrm>
          <a:custGeom>
            <a:rect b="b" l="l" r="r" t="t"/>
            <a:pathLst>
              <a:path extrusionOk="0" h="31446" w="3148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351" name="Shape 351"/>
        <p:cNvGrpSpPr/>
        <p:nvPr/>
      </p:nvGrpSpPr>
      <p:grpSpPr>
        <a:xfrm>
          <a:off x="0" y="0"/>
          <a:ext cx="0" cy="0"/>
          <a:chOff x="0" y="0"/>
          <a:chExt cx="0" cy="0"/>
        </a:xfrm>
      </p:grpSpPr>
      <p:sp>
        <p:nvSpPr>
          <p:cNvPr id="352" name="Google Shape;352;p37"/>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ÖZEL SABİTLER</a:t>
            </a:r>
            <a:endParaRPr b="1">
              <a:solidFill>
                <a:srgbClr val="FFFFFF"/>
              </a:solidFill>
              <a:latin typeface="Arial"/>
              <a:ea typeface="Arial"/>
              <a:cs typeface="Arial"/>
              <a:sym typeface="Arial"/>
            </a:endParaRPr>
          </a:p>
        </p:txBody>
      </p:sp>
      <p:sp>
        <p:nvSpPr>
          <p:cNvPr id="353" name="Google Shape;353;p37"/>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PHP’de programcı tarafından tanımlanmayan, PHP tarafından sağlanan bazı sabitler vardır. Bunlar:</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t/>
            </a:r>
            <a:endParaRPr sz="2400">
              <a:solidFill>
                <a:srgbClr val="FFFFFF"/>
              </a:solidFill>
              <a:latin typeface="Arial"/>
              <a:ea typeface="Arial"/>
              <a:cs typeface="Arial"/>
              <a:sym typeface="Arial"/>
            </a:endParaRPr>
          </a:p>
          <a:p>
            <a:pPr indent="-381000" lvl="0" marL="457200" rtl="0" algn="l">
              <a:lnSpc>
                <a:spcPct val="100000"/>
              </a:lnSpc>
              <a:spcBef>
                <a:spcPts val="160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__LINE__ (Kodun bulunduğu satırı verir.)</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__FILE__ (Aktif dosyanın tam konumunu verir.)</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__FUNCTION__ (Fonksiyon adını verir.)</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__CLASS__ (Sınıfı adını verir.)</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__METHOD__ (Class ve Fonksiyon adını birlikte verir.)</a:t>
            </a:r>
            <a:endParaRPr sz="2400">
              <a:solidFill>
                <a:srgbClr val="FFFFF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357" name="Shape 357"/>
        <p:cNvGrpSpPr/>
        <p:nvPr/>
      </p:nvGrpSpPr>
      <p:grpSpPr>
        <a:xfrm>
          <a:off x="0" y="0"/>
          <a:ext cx="0" cy="0"/>
          <a:chOff x="0" y="0"/>
          <a:chExt cx="0" cy="0"/>
        </a:xfrm>
      </p:grpSpPr>
      <p:sp>
        <p:nvSpPr>
          <p:cNvPr id="358" name="Google Shape;358;p38"/>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OPERATÖRLER</a:t>
            </a:r>
            <a:endParaRPr b="1">
              <a:solidFill>
                <a:srgbClr val="FFFFFF"/>
              </a:solidFill>
              <a:latin typeface="Arial"/>
              <a:ea typeface="Arial"/>
              <a:cs typeface="Arial"/>
              <a:sym typeface="Arial"/>
            </a:endParaRPr>
          </a:p>
        </p:txBody>
      </p:sp>
      <p:sp>
        <p:nvSpPr>
          <p:cNvPr id="359" name="Google Shape;359;p38"/>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PHP operatörleri 5 ana grupta toplanabilir. Bunlar:</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t/>
            </a:r>
            <a:endParaRPr sz="2400">
              <a:solidFill>
                <a:srgbClr val="FFFFFF"/>
              </a:solidFill>
              <a:latin typeface="Arial"/>
              <a:ea typeface="Arial"/>
              <a:cs typeface="Arial"/>
              <a:sym typeface="Arial"/>
            </a:endParaRPr>
          </a:p>
          <a:p>
            <a:pPr indent="-381000" lvl="0" marL="457200" rtl="0" algn="l">
              <a:lnSpc>
                <a:spcPct val="100000"/>
              </a:lnSpc>
              <a:spcBef>
                <a:spcPts val="160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Aritmetik (Matematiksel) Operatörler,</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Karşılaştırma Operatörleri,</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Mantıksal Operatörler,</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Atama Operatörleri,</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Şart Operatörü</a:t>
            </a:r>
            <a:endParaRPr sz="2400">
              <a:solidFill>
                <a:srgbClr val="FFFFF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363" name="Shape 363"/>
        <p:cNvGrpSpPr/>
        <p:nvPr/>
      </p:nvGrpSpPr>
      <p:grpSpPr>
        <a:xfrm>
          <a:off x="0" y="0"/>
          <a:ext cx="0" cy="0"/>
          <a:chOff x="0" y="0"/>
          <a:chExt cx="0" cy="0"/>
        </a:xfrm>
      </p:grpSpPr>
      <p:sp>
        <p:nvSpPr>
          <p:cNvPr id="364" name="Google Shape;364;p39"/>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ARİTMETİK OPERATÖRLER</a:t>
            </a:r>
            <a:endParaRPr b="1">
              <a:solidFill>
                <a:srgbClr val="FFFFFF"/>
              </a:solidFill>
              <a:latin typeface="Arial"/>
              <a:ea typeface="Arial"/>
              <a:cs typeface="Arial"/>
              <a:sym typeface="Arial"/>
            </a:endParaRPr>
          </a:p>
        </p:txBody>
      </p:sp>
      <p:sp>
        <p:nvSpPr>
          <p:cNvPr id="365" name="Google Shape;365;p39"/>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Bu operatörler PHP betiği içerisinde matematiksel işlemleri yapmamıza olanak sağlarlar.</a:t>
            </a:r>
            <a:endParaRPr sz="2400">
              <a:solidFill>
                <a:srgbClr val="FFFFFF"/>
              </a:solidFill>
              <a:latin typeface="Arial"/>
              <a:ea typeface="Arial"/>
              <a:cs typeface="Arial"/>
              <a:sym typeface="Arial"/>
            </a:endParaRPr>
          </a:p>
          <a:p>
            <a:pPr indent="-381000" lvl="0" marL="457200" rtl="0" algn="l">
              <a:lnSpc>
                <a:spcPct val="100000"/>
              </a:lnSpc>
              <a:spcBef>
                <a:spcPts val="160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 -		Toplama ve Çıkarma</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 /		Çarpma ve Bölme</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 		Mod alma</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		Bir arttırma</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		Bir eksiltme</a:t>
            </a:r>
            <a:endParaRPr sz="2400">
              <a:solidFill>
                <a:srgbClr val="FFFFFF"/>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369" name="Shape 369"/>
        <p:cNvGrpSpPr/>
        <p:nvPr/>
      </p:nvGrpSpPr>
      <p:grpSpPr>
        <a:xfrm>
          <a:off x="0" y="0"/>
          <a:ext cx="0" cy="0"/>
          <a:chOff x="0" y="0"/>
          <a:chExt cx="0" cy="0"/>
        </a:xfrm>
      </p:grpSpPr>
      <p:sp>
        <p:nvSpPr>
          <p:cNvPr id="370" name="Google Shape;370;p40"/>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KARŞILAŞTIRMA OPERATÖRLERİ</a:t>
            </a:r>
            <a:endParaRPr b="1">
              <a:solidFill>
                <a:srgbClr val="FFFFFF"/>
              </a:solidFill>
              <a:latin typeface="Arial"/>
              <a:ea typeface="Arial"/>
              <a:cs typeface="Arial"/>
              <a:sym typeface="Arial"/>
            </a:endParaRPr>
          </a:p>
        </p:txBody>
      </p:sp>
      <p:sp>
        <p:nvSpPr>
          <p:cNvPr id="371" name="Google Shape;371;p40"/>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Birden fazla değeri birbiri ile karşılaştırmaya yararlar.</a:t>
            </a:r>
            <a:endParaRPr sz="2400">
              <a:solidFill>
                <a:srgbClr val="FFFFFF"/>
              </a:solidFill>
              <a:latin typeface="Arial"/>
              <a:ea typeface="Arial"/>
              <a:cs typeface="Arial"/>
              <a:sym typeface="Arial"/>
            </a:endParaRPr>
          </a:p>
          <a:p>
            <a:pPr indent="-381000" lvl="0" marL="457200" rtl="0" algn="l">
              <a:lnSpc>
                <a:spcPct val="100000"/>
              </a:lnSpc>
              <a:spcBef>
                <a:spcPts val="160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		Eşit ise</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		Eşit değil ise</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&lt;		Küçükse</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&gt; 		Büyükse</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&lt;=		Küçük veya eşitse</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&gt;=		Büyük veya eşitse</a:t>
            </a:r>
            <a:endParaRPr sz="2400">
              <a:solidFill>
                <a:srgbClr val="FFFFF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375" name="Shape 375"/>
        <p:cNvGrpSpPr/>
        <p:nvPr/>
      </p:nvGrpSpPr>
      <p:grpSpPr>
        <a:xfrm>
          <a:off x="0" y="0"/>
          <a:ext cx="0" cy="0"/>
          <a:chOff x="0" y="0"/>
          <a:chExt cx="0" cy="0"/>
        </a:xfrm>
      </p:grpSpPr>
      <p:sp>
        <p:nvSpPr>
          <p:cNvPr id="376" name="Google Shape;376;p41"/>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MANTIKSAL OPERATÖRLER</a:t>
            </a:r>
            <a:endParaRPr b="1">
              <a:solidFill>
                <a:srgbClr val="FFFFFF"/>
              </a:solidFill>
              <a:latin typeface="Arial"/>
              <a:ea typeface="Arial"/>
              <a:cs typeface="Arial"/>
              <a:sym typeface="Arial"/>
            </a:endParaRPr>
          </a:p>
        </p:txBody>
      </p:sp>
      <p:sp>
        <p:nvSpPr>
          <p:cNvPr id="377" name="Google Shape;377;p41"/>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and, &amp;&amp;</a:t>
            </a:r>
            <a:r>
              <a:rPr lang="es" sz="2400">
                <a:solidFill>
                  <a:srgbClr val="FFFFFF"/>
                </a:solidFill>
                <a:latin typeface="Arial"/>
                <a:ea typeface="Arial"/>
                <a:cs typeface="Arial"/>
                <a:sym typeface="Arial"/>
              </a:rPr>
              <a:t>		“Ve” anlamı taşır (A ve B 1’e eşitse),</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or, || 			“Veya” anlamı taşır (A veya B 1’e eşitse),</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 				“Değilse” anlamı taşır (A 1’e eşit değilse)</a:t>
            </a:r>
            <a:endParaRPr sz="2400">
              <a:solidFill>
                <a:srgbClr val="FFFFF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381" name="Shape 381"/>
        <p:cNvGrpSpPr/>
        <p:nvPr/>
      </p:nvGrpSpPr>
      <p:grpSpPr>
        <a:xfrm>
          <a:off x="0" y="0"/>
          <a:ext cx="0" cy="0"/>
          <a:chOff x="0" y="0"/>
          <a:chExt cx="0" cy="0"/>
        </a:xfrm>
      </p:grpSpPr>
      <p:sp>
        <p:nvSpPr>
          <p:cNvPr id="382" name="Google Shape;382;p42"/>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ATAMA OPERATÖRLERİ</a:t>
            </a:r>
            <a:endParaRPr b="1">
              <a:solidFill>
                <a:srgbClr val="FFFFFF"/>
              </a:solidFill>
              <a:latin typeface="Arial"/>
              <a:ea typeface="Arial"/>
              <a:cs typeface="Arial"/>
              <a:sym typeface="Arial"/>
            </a:endParaRPr>
          </a:p>
        </p:txBody>
      </p:sp>
      <p:sp>
        <p:nvSpPr>
          <p:cNvPr id="383" name="Google Shape;383;p42"/>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 		Sağındaki değeri solundaki değişkene atar.</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 		Solundaki değeri sağındaki değişkende bulunan değer ile toplar ve sağendaki değişkene bu toplam değerini atar.</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 		2. maddenin çıkarma işlemi hali</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		2. maddenin mod hali</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		2. maddenin çarpım hali</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		2. maddenim bölüm hali</a:t>
            </a:r>
            <a:endParaRPr sz="2400">
              <a:solidFill>
                <a:srgbClr val="FFFFFF"/>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387" name="Shape 387"/>
        <p:cNvGrpSpPr/>
        <p:nvPr/>
      </p:nvGrpSpPr>
      <p:grpSpPr>
        <a:xfrm>
          <a:off x="0" y="0"/>
          <a:ext cx="0" cy="0"/>
          <a:chOff x="0" y="0"/>
          <a:chExt cx="0" cy="0"/>
        </a:xfrm>
      </p:grpSpPr>
      <p:sp>
        <p:nvSpPr>
          <p:cNvPr id="388" name="Google Shape;388;p43"/>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KARAR YAPILARI</a:t>
            </a:r>
            <a:endParaRPr b="1">
              <a:solidFill>
                <a:srgbClr val="FFFFFF"/>
              </a:solidFill>
              <a:latin typeface="Arial"/>
              <a:ea typeface="Arial"/>
              <a:cs typeface="Arial"/>
              <a:sym typeface="Arial"/>
            </a:endParaRPr>
          </a:p>
        </p:txBody>
      </p:sp>
      <p:sp>
        <p:nvSpPr>
          <p:cNvPr id="389" name="Google Shape;389;p43"/>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Belirtilen bir koşulun sağlanıp sağlanmadığını kontrol eden yapılardır. 4 ana başlık halinde inceleyeceğiz:</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t/>
            </a:r>
            <a:endParaRPr sz="2400">
              <a:solidFill>
                <a:srgbClr val="FFFFFF"/>
              </a:solidFill>
              <a:latin typeface="Arial"/>
              <a:ea typeface="Arial"/>
              <a:cs typeface="Arial"/>
              <a:sym typeface="Arial"/>
            </a:endParaRPr>
          </a:p>
          <a:p>
            <a:pPr indent="-381000" lvl="0" marL="457200" rtl="0" algn="l">
              <a:lnSpc>
                <a:spcPct val="100000"/>
              </a:lnSpc>
              <a:spcBef>
                <a:spcPts val="160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if - else Yapısı</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else if Yapısı</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switch - case Yapısı</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Şart Operatörü</a:t>
            </a:r>
            <a:endParaRPr sz="2400">
              <a:solidFill>
                <a:srgbClr val="FFFFFF"/>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393" name="Shape 393"/>
        <p:cNvGrpSpPr/>
        <p:nvPr/>
      </p:nvGrpSpPr>
      <p:grpSpPr>
        <a:xfrm>
          <a:off x="0" y="0"/>
          <a:ext cx="0" cy="0"/>
          <a:chOff x="0" y="0"/>
          <a:chExt cx="0" cy="0"/>
        </a:xfrm>
      </p:grpSpPr>
      <p:sp>
        <p:nvSpPr>
          <p:cNvPr id="394" name="Google Shape;394;p44"/>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IF - ELSE YAPISI</a:t>
            </a:r>
            <a:endParaRPr b="1">
              <a:solidFill>
                <a:srgbClr val="FFFFFF"/>
              </a:solidFill>
              <a:latin typeface="Arial"/>
              <a:ea typeface="Arial"/>
              <a:cs typeface="Arial"/>
              <a:sym typeface="Arial"/>
            </a:endParaRPr>
          </a:p>
        </p:txBody>
      </p:sp>
      <p:sp>
        <p:nvSpPr>
          <p:cNvPr id="395" name="Google Shape;395;p44"/>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$a 	=	1;</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if($a == 1) {</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echo “a 1’e eşit”;</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else {</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echo “a 1’e eşit değil.”;</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rPr lang="es" sz="2400">
                <a:solidFill>
                  <a:srgbClr val="FFFFFF"/>
                </a:solidFill>
                <a:latin typeface="Arial"/>
                <a:ea typeface="Arial"/>
                <a:cs typeface="Arial"/>
                <a:sym typeface="Arial"/>
              </a:rPr>
              <a:t>}</a:t>
            </a:r>
            <a:endParaRPr sz="2400">
              <a:solidFill>
                <a:srgbClr val="FFFFFF"/>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399" name="Shape 399"/>
        <p:cNvGrpSpPr/>
        <p:nvPr/>
      </p:nvGrpSpPr>
      <p:grpSpPr>
        <a:xfrm>
          <a:off x="0" y="0"/>
          <a:ext cx="0" cy="0"/>
          <a:chOff x="0" y="0"/>
          <a:chExt cx="0" cy="0"/>
        </a:xfrm>
      </p:grpSpPr>
      <p:sp>
        <p:nvSpPr>
          <p:cNvPr id="400" name="Google Shape;400;p45"/>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IF - ELSE: ÖRNEK 1</a:t>
            </a:r>
            <a:endParaRPr b="1">
              <a:solidFill>
                <a:srgbClr val="FFFFFF"/>
              </a:solidFill>
              <a:latin typeface="Arial"/>
              <a:ea typeface="Arial"/>
              <a:cs typeface="Arial"/>
              <a:sym typeface="Arial"/>
            </a:endParaRPr>
          </a:p>
        </p:txBody>
      </p:sp>
      <p:sp>
        <p:nvSpPr>
          <p:cNvPr id="401" name="Google Shape;401;p45"/>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s" sz="2400">
                <a:solidFill>
                  <a:srgbClr val="FFFFFF"/>
                </a:solidFill>
                <a:latin typeface="Arial"/>
                <a:ea typeface="Arial"/>
                <a:cs typeface="Arial"/>
                <a:sym typeface="Arial"/>
              </a:rPr>
              <a:t>Bir üniversitede öğrencilerin ortalamaları 50 ve üzerinde ise dersten başarılı sayılmaktadırlar. Öğrencinin vize notunun ortalamaya %40, final notunun %60 etki ettiği bilindiğine göre öğrencilerin ders başarı durumlarını hesaplayan PHP kodunu yazalım.</a:t>
            </a:r>
            <a:endParaRPr sz="2400">
              <a:solidFill>
                <a:srgbClr val="FFFFFF"/>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405" name="Shape 405"/>
        <p:cNvGrpSpPr/>
        <p:nvPr/>
      </p:nvGrpSpPr>
      <p:grpSpPr>
        <a:xfrm>
          <a:off x="0" y="0"/>
          <a:ext cx="0" cy="0"/>
          <a:chOff x="0" y="0"/>
          <a:chExt cx="0" cy="0"/>
        </a:xfrm>
      </p:grpSpPr>
      <p:sp>
        <p:nvSpPr>
          <p:cNvPr id="406" name="Google Shape;406;p46"/>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IF - ELSE: ÖRNEK 1</a:t>
            </a:r>
            <a:endParaRPr b="1">
              <a:solidFill>
                <a:srgbClr val="FFFFFF"/>
              </a:solidFill>
              <a:latin typeface="Arial"/>
              <a:ea typeface="Arial"/>
              <a:cs typeface="Arial"/>
              <a:sym typeface="Arial"/>
            </a:endParaRPr>
          </a:p>
        </p:txBody>
      </p:sp>
      <p:sp>
        <p:nvSpPr>
          <p:cNvPr id="407" name="Google Shape;407;p46"/>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s" sz="2400">
                <a:solidFill>
                  <a:srgbClr val="FFFFFF"/>
                </a:solidFill>
                <a:latin typeface="Arial"/>
                <a:ea typeface="Arial"/>
                <a:cs typeface="Arial"/>
                <a:sym typeface="Arial"/>
              </a:rPr>
              <a:t>Bir üniversitede öğrencilerin ortalamaları 50 ve üzerinde ise dersten başarılı sayılmaktadırlar. Öğrencinin vize notunun ortalamaya %40, final notunun %60 etki ettiği bilindiğine göre öğrencilerin ders başarı durumlarını hesaplayan PHP kodunu yazalım.</a:t>
            </a:r>
            <a:endParaRPr sz="24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249" name="Shape 249"/>
        <p:cNvGrpSpPr/>
        <p:nvPr/>
      </p:nvGrpSpPr>
      <p:grpSpPr>
        <a:xfrm>
          <a:off x="0" y="0"/>
          <a:ext cx="0" cy="0"/>
          <a:chOff x="0" y="0"/>
          <a:chExt cx="0" cy="0"/>
        </a:xfrm>
      </p:grpSpPr>
      <p:sp>
        <p:nvSpPr>
          <p:cNvPr id="250" name="Google Shape;250;p20"/>
          <p:cNvSpPr txBox="1"/>
          <p:nvPr>
            <p:ph idx="4294967295" type="title"/>
          </p:nvPr>
        </p:nvSpPr>
        <p:spPr>
          <a:xfrm>
            <a:off x="636300" y="403175"/>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PHP SÖZ DİZİMİ: Açılış ve Kapanış Etiketleri</a:t>
            </a:r>
            <a:endParaRPr b="1">
              <a:solidFill>
                <a:srgbClr val="FFFFFF"/>
              </a:solidFill>
              <a:latin typeface="Arial"/>
              <a:ea typeface="Arial"/>
              <a:cs typeface="Arial"/>
              <a:sym typeface="Arial"/>
            </a:endParaRPr>
          </a:p>
        </p:txBody>
      </p:sp>
      <p:sp>
        <p:nvSpPr>
          <p:cNvPr id="251" name="Google Shape;251;p20"/>
          <p:cNvSpPr txBox="1"/>
          <p:nvPr>
            <p:ph idx="4294967295" type="body"/>
          </p:nvPr>
        </p:nvSpPr>
        <p:spPr>
          <a:xfrm>
            <a:off x="636300" y="1246825"/>
            <a:ext cx="79140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FFFFFF"/>
                </a:solidFill>
                <a:latin typeface="Arial"/>
                <a:ea typeface="Arial"/>
                <a:cs typeface="Arial"/>
                <a:sym typeface="Arial"/>
              </a:rPr>
              <a:t>PHP kodları PHP’ye özgü açılış ve kapanış etiketleri arasına yazılır ve her kod satırının sonuna ; işareti konur.</a:t>
            </a:r>
            <a:endParaRPr sz="2400">
              <a:solidFill>
                <a:srgbClr val="FFFFFF"/>
              </a:solidFill>
              <a:latin typeface="Arial"/>
              <a:ea typeface="Arial"/>
              <a:cs typeface="Arial"/>
              <a:sym typeface="Arial"/>
            </a:endParaRPr>
          </a:p>
          <a:p>
            <a:pPr indent="0" lvl="0" marL="0" rtl="0" algn="l">
              <a:spcBef>
                <a:spcPts val="1600"/>
              </a:spcBef>
              <a:spcAft>
                <a:spcPts val="0"/>
              </a:spcAft>
              <a:buNone/>
            </a:pPr>
            <a:r>
              <a:rPr lang="es" sz="2400">
                <a:solidFill>
                  <a:srgbClr val="FFFFFF"/>
                </a:solidFill>
                <a:latin typeface="Arial"/>
                <a:ea typeface="Arial"/>
                <a:cs typeface="Arial"/>
                <a:sym typeface="Arial"/>
              </a:rPr>
              <a:t>&lt;?php</a:t>
            </a:r>
            <a:endParaRPr sz="2400">
              <a:solidFill>
                <a:srgbClr val="FFFFFF"/>
              </a:solidFill>
              <a:latin typeface="Arial"/>
              <a:ea typeface="Arial"/>
              <a:cs typeface="Arial"/>
              <a:sym typeface="Arial"/>
            </a:endParaRPr>
          </a:p>
          <a:p>
            <a:pPr indent="0" lvl="0" marL="0" rtl="0" algn="l">
              <a:spcBef>
                <a:spcPts val="1600"/>
              </a:spcBef>
              <a:spcAft>
                <a:spcPts val="0"/>
              </a:spcAft>
              <a:buNone/>
            </a:pPr>
            <a:r>
              <a:rPr lang="es" sz="2400">
                <a:solidFill>
                  <a:srgbClr val="FFFFFF"/>
                </a:solidFill>
                <a:latin typeface="Arial"/>
                <a:ea typeface="Arial"/>
                <a:cs typeface="Arial"/>
                <a:sym typeface="Arial"/>
              </a:rPr>
              <a:t>	echo “Hello World”;</a:t>
            </a:r>
            <a:endParaRPr sz="2400">
              <a:solidFill>
                <a:srgbClr val="FFFFFF"/>
              </a:solidFill>
              <a:latin typeface="Arial"/>
              <a:ea typeface="Arial"/>
              <a:cs typeface="Arial"/>
              <a:sym typeface="Arial"/>
            </a:endParaRPr>
          </a:p>
          <a:p>
            <a:pPr indent="0" lvl="0" marL="0" rtl="0" algn="l">
              <a:spcBef>
                <a:spcPts val="1600"/>
              </a:spcBef>
              <a:spcAft>
                <a:spcPts val="1600"/>
              </a:spcAft>
              <a:buNone/>
            </a:pPr>
            <a:r>
              <a:rPr lang="es" sz="2400">
                <a:solidFill>
                  <a:srgbClr val="FFFFFF"/>
                </a:solidFill>
                <a:latin typeface="Arial"/>
                <a:ea typeface="Arial"/>
                <a:cs typeface="Arial"/>
                <a:sym typeface="Arial"/>
              </a:rPr>
              <a:t>?&gt;</a:t>
            </a:r>
            <a:endParaRPr sz="2400">
              <a:solidFill>
                <a:srgbClr val="FFFFFF"/>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411" name="Shape 411"/>
        <p:cNvGrpSpPr/>
        <p:nvPr/>
      </p:nvGrpSpPr>
      <p:grpSpPr>
        <a:xfrm>
          <a:off x="0" y="0"/>
          <a:ext cx="0" cy="0"/>
          <a:chOff x="0" y="0"/>
          <a:chExt cx="0" cy="0"/>
        </a:xfrm>
      </p:grpSpPr>
      <p:sp>
        <p:nvSpPr>
          <p:cNvPr id="412" name="Google Shape;412;p47"/>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IF - ELSE: ÖRNEK 2</a:t>
            </a:r>
            <a:endParaRPr b="1">
              <a:solidFill>
                <a:srgbClr val="FFFFFF"/>
              </a:solidFill>
              <a:latin typeface="Arial"/>
              <a:ea typeface="Arial"/>
              <a:cs typeface="Arial"/>
              <a:sym typeface="Arial"/>
            </a:endParaRPr>
          </a:p>
        </p:txBody>
      </p:sp>
      <p:sp>
        <p:nvSpPr>
          <p:cNvPr id="413" name="Google Shape;413;p47"/>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s" sz="2400">
                <a:solidFill>
                  <a:srgbClr val="FFFFFF"/>
                </a:solidFill>
                <a:latin typeface="Arial"/>
                <a:ea typeface="Arial"/>
                <a:cs typeface="Arial"/>
                <a:sym typeface="Arial"/>
              </a:rPr>
              <a:t>Belirlenen kullanıcı adı ve şifre doğru girildiğinde “Giriş Başarılı”, yanlış girildiğinde “Girdiğiniz kullanıcı adı veya şifre hatalı” mesajı veren PHP kodunu yazalım.</a:t>
            </a:r>
            <a:endParaRPr sz="2400">
              <a:solidFill>
                <a:srgbClr val="FFFFFF"/>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417" name="Shape 417"/>
        <p:cNvGrpSpPr/>
        <p:nvPr/>
      </p:nvGrpSpPr>
      <p:grpSpPr>
        <a:xfrm>
          <a:off x="0" y="0"/>
          <a:ext cx="0" cy="0"/>
          <a:chOff x="0" y="0"/>
          <a:chExt cx="0" cy="0"/>
        </a:xfrm>
      </p:grpSpPr>
      <p:sp>
        <p:nvSpPr>
          <p:cNvPr id="418" name="Google Shape;418;p48"/>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IF - ELSE: ÖRNEK 3</a:t>
            </a:r>
            <a:endParaRPr b="1">
              <a:solidFill>
                <a:srgbClr val="FFFFFF"/>
              </a:solidFill>
              <a:latin typeface="Arial"/>
              <a:ea typeface="Arial"/>
              <a:cs typeface="Arial"/>
              <a:sym typeface="Arial"/>
            </a:endParaRPr>
          </a:p>
        </p:txBody>
      </p:sp>
      <p:sp>
        <p:nvSpPr>
          <p:cNvPr id="419" name="Google Shape;419;p48"/>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s" sz="2400">
                <a:solidFill>
                  <a:srgbClr val="FFFFFF"/>
                </a:solidFill>
                <a:latin typeface="Arial"/>
                <a:ea typeface="Arial"/>
                <a:cs typeface="Arial"/>
                <a:sym typeface="Arial"/>
              </a:rPr>
              <a:t>Bir mağazada alınan ürünün fiyatı 100 Tl ve üzerinde ise 5 Tl olan kargo ücreti alınmamaktadır. Ürünün fiyatı girildiğinde toplam ödenmesi gereken tutarı gösteren kodu yazalım.</a:t>
            </a:r>
            <a:endParaRPr sz="2400">
              <a:solidFill>
                <a:srgbClr val="FFFFFF"/>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423" name="Shape 423"/>
        <p:cNvGrpSpPr/>
        <p:nvPr/>
      </p:nvGrpSpPr>
      <p:grpSpPr>
        <a:xfrm>
          <a:off x="0" y="0"/>
          <a:ext cx="0" cy="0"/>
          <a:chOff x="0" y="0"/>
          <a:chExt cx="0" cy="0"/>
        </a:xfrm>
      </p:grpSpPr>
      <p:sp>
        <p:nvSpPr>
          <p:cNvPr id="424" name="Google Shape;424;p49"/>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IF - ELSE IF YAPISI</a:t>
            </a:r>
            <a:endParaRPr b="1">
              <a:solidFill>
                <a:srgbClr val="FFFFFF"/>
              </a:solidFill>
              <a:latin typeface="Arial"/>
              <a:ea typeface="Arial"/>
              <a:cs typeface="Arial"/>
              <a:sym typeface="Arial"/>
            </a:endParaRPr>
          </a:p>
        </p:txBody>
      </p:sp>
      <p:sp>
        <p:nvSpPr>
          <p:cNvPr id="425" name="Google Shape;425;p49"/>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$a 	=	1;</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if($a == 1) {</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echo “a 1’e eşit”;</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else if ($a == 2) {</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echo “a 2’ye eşit.”;</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rPr lang="es" sz="2400">
                <a:solidFill>
                  <a:srgbClr val="FFFFFF"/>
                </a:solidFill>
                <a:latin typeface="Arial"/>
                <a:ea typeface="Arial"/>
                <a:cs typeface="Arial"/>
                <a:sym typeface="Arial"/>
              </a:rPr>
              <a:t>}</a:t>
            </a:r>
            <a:endParaRPr sz="2400">
              <a:solidFill>
                <a:srgbClr val="FFFFFF"/>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429" name="Shape 429"/>
        <p:cNvGrpSpPr/>
        <p:nvPr/>
      </p:nvGrpSpPr>
      <p:grpSpPr>
        <a:xfrm>
          <a:off x="0" y="0"/>
          <a:ext cx="0" cy="0"/>
          <a:chOff x="0" y="0"/>
          <a:chExt cx="0" cy="0"/>
        </a:xfrm>
      </p:grpSpPr>
      <p:sp>
        <p:nvSpPr>
          <p:cNvPr id="430" name="Google Shape;430;p50"/>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IF - ELSE IF: ÖRNEK 1</a:t>
            </a:r>
            <a:endParaRPr b="1">
              <a:solidFill>
                <a:srgbClr val="FFFFFF"/>
              </a:solidFill>
              <a:latin typeface="Arial"/>
              <a:ea typeface="Arial"/>
              <a:cs typeface="Arial"/>
              <a:sym typeface="Arial"/>
            </a:endParaRPr>
          </a:p>
        </p:txBody>
      </p:sp>
      <p:sp>
        <p:nvSpPr>
          <p:cNvPr id="431" name="Google Shape;431;p50"/>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chemeClr val="dk1"/>
              </a:buClr>
              <a:buSzPts val="1100"/>
              <a:buFont typeface="Arial"/>
              <a:buAutoNum type="arabicPeriod"/>
            </a:pPr>
            <a:r>
              <a:rPr lang="es" sz="2400">
                <a:solidFill>
                  <a:srgbClr val="FFFFFF"/>
                </a:solidFill>
                <a:latin typeface="Arial"/>
                <a:ea typeface="Arial"/>
                <a:cs typeface="Arial"/>
                <a:sym typeface="Arial"/>
              </a:rPr>
              <a:t>Girilen sayı hem 4, hem 5, hem de 6 ile bölünebiliyorsa “Sayı Uygun”, aksi halde “Sayı Uygun Değil” mesajı veren PHP kodunu yazalım.</a:t>
            </a:r>
            <a:endParaRPr sz="2400">
              <a:solidFill>
                <a:srgbClr val="FFFFFF"/>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435" name="Shape 435"/>
        <p:cNvGrpSpPr/>
        <p:nvPr/>
      </p:nvGrpSpPr>
      <p:grpSpPr>
        <a:xfrm>
          <a:off x="0" y="0"/>
          <a:ext cx="0" cy="0"/>
          <a:chOff x="0" y="0"/>
          <a:chExt cx="0" cy="0"/>
        </a:xfrm>
      </p:grpSpPr>
      <p:sp>
        <p:nvSpPr>
          <p:cNvPr id="436" name="Google Shape;436;p51"/>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IF - ELSE IF: ÖRNEK 1</a:t>
            </a:r>
            <a:endParaRPr b="1">
              <a:solidFill>
                <a:srgbClr val="FFFFFF"/>
              </a:solidFill>
              <a:latin typeface="Arial"/>
              <a:ea typeface="Arial"/>
              <a:cs typeface="Arial"/>
              <a:sym typeface="Arial"/>
            </a:endParaRPr>
          </a:p>
        </p:txBody>
      </p:sp>
      <p:sp>
        <p:nvSpPr>
          <p:cNvPr id="437" name="Google Shape;437;p51"/>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457200" rtl="0" algn="l">
              <a:spcBef>
                <a:spcPts val="1200"/>
              </a:spcBef>
              <a:spcAft>
                <a:spcPts val="1200"/>
              </a:spcAft>
              <a:buNone/>
            </a:pPr>
            <a:r>
              <a:rPr lang="es" sz="2400">
                <a:solidFill>
                  <a:srgbClr val="FFFFFF"/>
                </a:solidFill>
                <a:latin typeface="Arial"/>
                <a:ea typeface="Arial"/>
                <a:cs typeface="Arial"/>
                <a:sym typeface="Arial"/>
              </a:rPr>
              <a:t>Girilen sayı hem 4, hem 5, hem de 6 ile bölünebiliyorsa “Sayı Uygun”, aksi halde “Sayı Uygun Değil” mesajı veren PHP kodunu yazalım.</a:t>
            </a:r>
            <a:endParaRPr sz="2400">
              <a:solidFill>
                <a:srgbClr val="FFFFFF"/>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441" name="Shape 441"/>
        <p:cNvGrpSpPr/>
        <p:nvPr/>
      </p:nvGrpSpPr>
      <p:grpSpPr>
        <a:xfrm>
          <a:off x="0" y="0"/>
          <a:ext cx="0" cy="0"/>
          <a:chOff x="0" y="0"/>
          <a:chExt cx="0" cy="0"/>
        </a:xfrm>
      </p:grpSpPr>
      <p:sp>
        <p:nvSpPr>
          <p:cNvPr id="442" name="Google Shape;442;p52"/>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IF - ELSE IF: ÖRNEK 2</a:t>
            </a:r>
            <a:endParaRPr b="1">
              <a:solidFill>
                <a:srgbClr val="FFFFFF"/>
              </a:solidFill>
              <a:latin typeface="Arial"/>
              <a:ea typeface="Arial"/>
              <a:cs typeface="Arial"/>
              <a:sym typeface="Arial"/>
            </a:endParaRPr>
          </a:p>
        </p:txBody>
      </p:sp>
      <p:sp>
        <p:nvSpPr>
          <p:cNvPr id="443" name="Google Shape;443;p52"/>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457200" rtl="0" algn="l">
              <a:spcBef>
                <a:spcPts val="1200"/>
              </a:spcBef>
              <a:spcAft>
                <a:spcPts val="1200"/>
              </a:spcAft>
              <a:buNone/>
            </a:pPr>
            <a:r>
              <a:rPr lang="es" sz="2400">
                <a:solidFill>
                  <a:srgbClr val="FFFFFF"/>
                </a:solidFill>
                <a:latin typeface="Arial"/>
                <a:ea typeface="Arial"/>
                <a:cs typeface="Arial"/>
                <a:sym typeface="Arial"/>
              </a:rPr>
              <a:t>Girilen sayı hem 2 ile hem de 3 ile tam bölünebiliyorsa “2 ve 3’ün katı”, sadece 2 ile bölünebiliyorsa “2’nin katı”, sadece 3 ile bölünebiliyorsa “3’ün katı”, ne 2’ye ne de 3’e bölünmüyorsa “2 veya 3’ün katı değil” mesajı veren PHP kodunu yazalım.</a:t>
            </a:r>
            <a:endParaRPr sz="2400">
              <a:solidFill>
                <a:srgbClr val="FFFFFF"/>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447" name="Shape 447"/>
        <p:cNvGrpSpPr/>
        <p:nvPr/>
      </p:nvGrpSpPr>
      <p:grpSpPr>
        <a:xfrm>
          <a:off x="0" y="0"/>
          <a:ext cx="0" cy="0"/>
          <a:chOff x="0" y="0"/>
          <a:chExt cx="0" cy="0"/>
        </a:xfrm>
      </p:grpSpPr>
      <p:sp>
        <p:nvSpPr>
          <p:cNvPr id="448" name="Google Shape;448;p53"/>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SWITCH - CASE YAPISI</a:t>
            </a:r>
            <a:endParaRPr b="1">
              <a:solidFill>
                <a:srgbClr val="FFFFFF"/>
              </a:solidFill>
              <a:latin typeface="Arial"/>
              <a:ea typeface="Arial"/>
              <a:cs typeface="Arial"/>
              <a:sym typeface="Arial"/>
            </a:endParaRPr>
          </a:p>
        </p:txBody>
      </p:sp>
      <p:sp>
        <p:nvSpPr>
          <p:cNvPr id="449" name="Google Shape;449;p53"/>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$a 	=	1;</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switch ($a) {</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case 1:</a:t>
            </a:r>
            <a:endParaRPr sz="2400">
              <a:solidFill>
                <a:srgbClr val="FFFFFF"/>
              </a:solidFill>
              <a:latin typeface="Arial"/>
              <a:ea typeface="Arial"/>
              <a:cs typeface="Arial"/>
              <a:sym typeface="Arial"/>
            </a:endParaRPr>
          </a:p>
          <a:p>
            <a:pPr indent="0" lvl="0" marL="457200" rtl="0" algn="l">
              <a:lnSpc>
                <a:spcPct val="100000"/>
              </a:lnSpc>
              <a:spcBef>
                <a:spcPts val="1600"/>
              </a:spcBef>
              <a:spcAft>
                <a:spcPts val="0"/>
              </a:spcAft>
              <a:buNone/>
            </a:pPr>
            <a:r>
              <a:rPr lang="es" sz="2400">
                <a:solidFill>
                  <a:srgbClr val="FFFFFF"/>
                </a:solidFill>
                <a:latin typeface="Arial"/>
                <a:ea typeface="Arial"/>
                <a:cs typeface="Arial"/>
                <a:sym typeface="Arial"/>
              </a:rPr>
              <a:t>	echo “a 1’e eşit.”;</a:t>
            </a:r>
            <a:endParaRPr sz="2400">
              <a:solidFill>
                <a:srgbClr val="FFFFFF"/>
              </a:solidFill>
              <a:latin typeface="Arial"/>
              <a:ea typeface="Arial"/>
              <a:cs typeface="Arial"/>
              <a:sym typeface="Arial"/>
            </a:endParaRPr>
          </a:p>
          <a:p>
            <a:pPr indent="0" lvl="0" marL="457200" rtl="0" algn="l">
              <a:lnSpc>
                <a:spcPct val="100000"/>
              </a:lnSpc>
              <a:spcBef>
                <a:spcPts val="1600"/>
              </a:spcBef>
              <a:spcAft>
                <a:spcPts val="0"/>
              </a:spcAft>
              <a:buNone/>
            </a:pPr>
            <a:r>
              <a:rPr lang="es" sz="2400">
                <a:solidFill>
                  <a:srgbClr val="FFFFFF"/>
                </a:solidFill>
                <a:latin typeface="Arial"/>
                <a:ea typeface="Arial"/>
                <a:cs typeface="Arial"/>
                <a:sym typeface="Arial"/>
              </a:rPr>
              <a:t>	break;</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rPr lang="es" sz="2400">
                <a:solidFill>
                  <a:srgbClr val="FFFFFF"/>
                </a:solidFill>
                <a:latin typeface="Arial"/>
                <a:ea typeface="Arial"/>
                <a:cs typeface="Arial"/>
                <a:sym typeface="Arial"/>
              </a:rPr>
              <a:t>}</a:t>
            </a:r>
            <a:endParaRPr sz="2400">
              <a:solidFill>
                <a:srgbClr val="FFFFFF"/>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453" name="Shape 453"/>
        <p:cNvGrpSpPr/>
        <p:nvPr/>
      </p:nvGrpSpPr>
      <p:grpSpPr>
        <a:xfrm>
          <a:off x="0" y="0"/>
          <a:ext cx="0" cy="0"/>
          <a:chOff x="0" y="0"/>
          <a:chExt cx="0" cy="0"/>
        </a:xfrm>
      </p:grpSpPr>
      <p:sp>
        <p:nvSpPr>
          <p:cNvPr id="454" name="Google Shape;454;p54"/>
          <p:cNvSpPr txBox="1"/>
          <p:nvPr>
            <p:ph idx="4294967295" type="title"/>
          </p:nvPr>
        </p:nvSpPr>
        <p:spPr>
          <a:xfrm>
            <a:off x="636300" y="2474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ŞART OPERATÖRÜ</a:t>
            </a:r>
            <a:endParaRPr b="1">
              <a:solidFill>
                <a:srgbClr val="FFFFFF"/>
              </a:solidFill>
              <a:latin typeface="Arial"/>
              <a:ea typeface="Arial"/>
              <a:cs typeface="Arial"/>
              <a:sym typeface="Arial"/>
            </a:endParaRPr>
          </a:p>
        </p:txBody>
      </p:sp>
      <p:sp>
        <p:nvSpPr>
          <p:cNvPr id="455" name="Google Shape;455;p54"/>
          <p:cNvSpPr txBox="1"/>
          <p:nvPr>
            <p:ph idx="4294967295" type="body"/>
          </p:nvPr>
        </p:nvSpPr>
        <p:spPr>
          <a:xfrm>
            <a:off x="636300" y="8061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En anlaşılır ifade ile basit if sorgularının tek bir satırda yapılabilmesine olanak sağlayan bir operatördür. If ile en temel farkı ise bir değer döndürmek zorunda olmasıdır. Bu yüzden karar yapısı olarak değil operatör olarak tanımlanır.</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&lt;?php</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$a 	=	1;</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echo $a == 1 ? “a 1’e eşittir.” : “a 1’e eşit değildir.”;</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rPr lang="es" sz="2400">
                <a:solidFill>
                  <a:srgbClr val="FFFFFF"/>
                </a:solidFill>
                <a:latin typeface="Arial"/>
                <a:ea typeface="Arial"/>
                <a:cs typeface="Arial"/>
                <a:sym typeface="Arial"/>
              </a:rPr>
              <a:t>?&gt;</a:t>
            </a:r>
            <a:endParaRPr sz="2400">
              <a:solidFill>
                <a:srgbClr val="FFFFFF"/>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459" name="Shape 459"/>
        <p:cNvGrpSpPr/>
        <p:nvPr/>
      </p:nvGrpSpPr>
      <p:grpSpPr>
        <a:xfrm>
          <a:off x="0" y="0"/>
          <a:ext cx="0" cy="0"/>
          <a:chOff x="0" y="0"/>
          <a:chExt cx="0" cy="0"/>
        </a:xfrm>
      </p:grpSpPr>
      <p:sp>
        <p:nvSpPr>
          <p:cNvPr id="460" name="Google Shape;460;p55"/>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DÖNGÜ YAPILARI</a:t>
            </a:r>
            <a:endParaRPr b="1">
              <a:solidFill>
                <a:srgbClr val="FFFFFF"/>
              </a:solidFill>
              <a:latin typeface="Arial"/>
              <a:ea typeface="Arial"/>
              <a:cs typeface="Arial"/>
              <a:sym typeface="Arial"/>
            </a:endParaRPr>
          </a:p>
        </p:txBody>
      </p:sp>
      <p:sp>
        <p:nvSpPr>
          <p:cNvPr id="461" name="Google Shape;461;p55"/>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For döngüsü</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While döngüsü</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Do while döngüsü</a:t>
            </a:r>
            <a:endParaRPr sz="2400">
              <a:solidFill>
                <a:srgbClr val="FFFFFF"/>
              </a:solidFill>
              <a:latin typeface="Arial"/>
              <a:ea typeface="Arial"/>
              <a:cs typeface="Arial"/>
              <a:sym typeface="Arial"/>
            </a:endParaRPr>
          </a:p>
          <a:p>
            <a:pPr indent="-381000" lvl="0" marL="457200" rtl="0" algn="l">
              <a:lnSpc>
                <a:spcPct val="100000"/>
              </a:lnSpc>
              <a:spcBef>
                <a:spcPts val="0"/>
              </a:spcBef>
              <a:spcAft>
                <a:spcPts val="0"/>
              </a:spcAft>
              <a:buClr>
                <a:srgbClr val="FFFFFF"/>
              </a:buClr>
              <a:buSzPts val="2400"/>
              <a:buFont typeface="Arial"/>
              <a:buAutoNum type="arabicPeriod"/>
            </a:pPr>
            <a:r>
              <a:rPr lang="es" sz="2400">
                <a:solidFill>
                  <a:srgbClr val="FFFFFF"/>
                </a:solidFill>
                <a:latin typeface="Arial"/>
                <a:ea typeface="Arial"/>
                <a:cs typeface="Arial"/>
                <a:sym typeface="Arial"/>
              </a:rPr>
              <a:t>Foreach döngüsü</a:t>
            </a:r>
            <a:endParaRPr sz="2400">
              <a:solidFill>
                <a:srgbClr val="FFFFFF"/>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465" name="Shape 465"/>
        <p:cNvGrpSpPr/>
        <p:nvPr/>
      </p:nvGrpSpPr>
      <p:grpSpPr>
        <a:xfrm>
          <a:off x="0" y="0"/>
          <a:ext cx="0" cy="0"/>
          <a:chOff x="0" y="0"/>
          <a:chExt cx="0" cy="0"/>
        </a:xfrm>
      </p:grpSpPr>
      <p:sp>
        <p:nvSpPr>
          <p:cNvPr id="466" name="Google Shape;466;p56"/>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FOR Döngüsü</a:t>
            </a:r>
            <a:endParaRPr b="1">
              <a:solidFill>
                <a:srgbClr val="FFFFFF"/>
              </a:solidFill>
              <a:latin typeface="Arial"/>
              <a:ea typeface="Arial"/>
              <a:cs typeface="Arial"/>
              <a:sym typeface="Arial"/>
            </a:endParaRPr>
          </a:p>
        </p:txBody>
      </p:sp>
      <p:sp>
        <p:nvSpPr>
          <p:cNvPr id="467" name="Google Shape;467;p56"/>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For döngüsü bir sayaç gibidir. Belirtilen sayıdan başlar, verilen limite kadar döngü içerisine yazılan betiği tekrar tekrar çalıştırır.</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for($i = 0; $i &lt; 10; $i++) {</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echo $i . “. adım”;</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rPr lang="es" sz="2400">
                <a:solidFill>
                  <a:srgbClr val="FFFFFF"/>
                </a:solidFill>
                <a:latin typeface="Arial"/>
                <a:ea typeface="Arial"/>
                <a:cs typeface="Arial"/>
                <a:sym typeface="Arial"/>
              </a:rPr>
              <a:t>}</a:t>
            </a:r>
            <a:endParaRPr sz="240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255" name="Shape 255"/>
        <p:cNvGrpSpPr/>
        <p:nvPr/>
      </p:nvGrpSpPr>
      <p:grpSpPr>
        <a:xfrm>
          <a:off x="0" y="0"/>
          <a:ext cx="0" cy="0"/>
          <a:chOff x="0" y="0"/>
          <a:chExt cx="0" cy="0"/>
        </a:xfrm>
      </p:grpSpPr>
      <p:sp>
        <p:nvSpPr>
          <p:cNvPr id="256" name="Google Shape;256;p21"/>
          <p:cNvSpPr txBox="1"/>
          <p:nvPr>
            <p:ph idx="4294967295" type="title"/>
          </p:nvPr>
        </p:nvSpPr>
        <p:spPr>
          <a:xfrm>
            <a:off x="636300" y="403175"/>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PHP SÖZ DİZİMİ: Ekrana Yazdırma</a:t>
            </a:r>
            <a:endParaRPr b="1">
              <a:solidFill>
                <a:srgbClr val="FFFFFF"/>
              </a:solidFill>
              <a:latin typeface="Arial"/>
              <a:ea typeface="Arial"/>
              <a:cs typeface="Arial"/>
              <a:sym typeface="Arial"/>
            </a:endParaRPr>
          </a:p>
        </p:txBody>
      </p:sp>
      <p:sp>
        <p:nvSpPr>
          <p:cNvPr id="257" name="Google Shape;257;p21"/>
          <p:cNvSpPr txBox="1"/>
          <p:nvPr>
            <p:ph idx="4294967295" type="body"/>
          </p:nvPr>
        </p:nvSpPr>
        <p:spPr>
          <a:xfrm>
            <a:off x="636300" y="1246825"/>
            <a:ext cx="79140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FFFFFF"/>
                </a:solidFill>
                <a:latin typeface="Arial"/>
                <a:ea typeface="Arial"/>
                <a:cs typeface="Arial"/>
                <a:sym typeface="Arial"/>
              </a:rPr>
              <a:t>Ekrana bir şey yazdırılmak istendiğinde “print” ya da “echo” komutları kullanılır.</a:t>
            </a:r>
            <a:endParaRPr sz="2400">
              <a:solidFill>
                <a:srgbClr val="FFFFFF"/>
              </a:solidFill>
              <a:latin typeface="Arial"/>
              <a:ea typeface="Arial"/>
              <a:cs typeface="Arial"/>
              <a:sym typeface="Arial"/>
            </a:endParaRPr>
          </a:p>
          <a:p>
            <a:pPr indent="0" lvl="0" marL="0" rtl="0" algn="l">
              <a:spcBef>
                <a:spcPts val="1600"/>
              </a:spcBef>
              <a:spcAft>
                <a:spcPts val="0"/>
              </a:spcAft>
              <a:buNone/>
            </a:pPr>
            <a:r>
              <a:rPr lang="es" sz="2400">
                <a:solidFill>
                  <a:srgbClr val="FFFFFF"/>
                </a:solidFill>
                <a:latin typeface="Arial"/>
                <a:ea typeface="Arial"/>
                <a:cs typeface="Arial"/>
                <a:sym typeface="Arial"/>
              </a:rPr>
              <a:t>&lt;?php</a:t>
            </a:r>
            <a:endParaRPr sz="2400">
              <a:solidFill>
                <a:srgbClr val="FFFFFF"/>
              </a:solidFill>
              <a:latin typeface="Arial"/>
              <a:ea typeface="Arial"/>
              <a:cs typeface="Arial"/>
              <a:sym typeface="Arial"/>
            </a:endParaRPr>
          </a:p>
          <a:p>
            <a:pPr indent="0" lvl="0" marL="0" rtl="0" algn="l">
              <a:spcBef>
                <a:spcPts val="1600"/>
              </a:spcBef>
              <a:spcAft>
                <a:spcPts val="0"/>
              </a:spcAft>
              <a:buNone/>
            </a:pPr>
            <a:r>
              <a:rPr lang="es" sz="2400">
                <a:solidFill>
                  <a:srgbClr val="FFFFFF"/>
                </a:solidFill>
                <a:latin typeface="Arial"/>
                <a:ea typeface="Arial"/>
                <a:cs typeface="Arial"/>
                <a:sym typeface="Arial"/>
              </a:rPr>
              <a:t>	echo “Hello World”;</a:t>
            </a:r>
            <a:endParaRPr sz="2400">
              <a:solidFill>
                <a:srgbClr val="FFFFFF"/>
              </a:solidFill>
              <a:latin typeface="Arial"/>
              <a:ea typeface="Arial"/>
              <a:cs typeface="Arial"/>
              <a:sym typeface="Arial"/>
            </a:endParaRPr>
          </a:p>
          <a:p>
            <a:pPr indent="0" lvl="0" marL="0" rtl="0" algn="l">
              <a:spcBef>
                <a:spcPts val="1600"/>
              </a:spcBef>
              <a:spcAft>
                <a:spcPts val="0"/>
              </a:spcAft>
              <a:buNone/>
            </a:pPr>
            <a:r>
              <a:rPr lang="es" sz="2400">
                <a:solidFill>
                  <a:srgbClr val="FFFFFF"/>
                </a:solidFill>
                <a:latin typeface="Arial"/>
                <a:ea typeface="Arial"/>
                <a:cs typeface="Arial"/>
                <a:sym typeface="Arial"/>
              </a:rPr>
              <a:t>	print “Hello World”;</a:t>
            </a:r>
            <a:endParaRPr sz="2400">
              <a:solidFill>
                <a:srgbClr val="FFFFFF"/>
              </a:solidFill>
              <a:latin typeface="Arial"/>
              <a:ea typeface="Arial"/>
              <a:cs typeface="Arial"/>
              <a:sym typeface="Arial"/>
            </a:endParaRPr>
          </a:p>
          <a:p>
            <a:pPr indent="0" lvl="0" marL="0" rtl="0" algn="l">
              <a:spcBef>
                <a:spcPts val="1600"/>
              </a:spcBef>
              <a:spcAft>
                <a:spcPts val="1600"/>
              </a:spcAft>
              <a:buNone/>
            </a:pPr>
            <a:r>
              <a:rPr lang="es" sz="2400">
                <a:solidFill>
                  <a:srgbClr val="FFFFFF"/>
                </a:solidFill>
                <a:latin typeface="Arial"/>
                <a:ea typeface="Arial"/>
                <a:cs typeface="Arial"/>
                <a:sym typeface="Arial"/>
              </a:rPr>
              <a:t>?&gt;</a:t>
            </a:r>
            <a:endParaRPr sz="2400">
              <a:solidFill>
                <a:srgbClr val="FFFFFF"/>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471" name="Shape 471"/>
        <p:cNvGrpSpPr/>
        <p:nvPr/>
      </p:nvGrpSpPr>
      <p:grpSpPr>
        <a:xfrm>
          <a:off x="0" y="0"/>
          <a:ext cx="0" cy="0"/>
          <a:chOff x="0" y="0"/>
          <a:chExt cx="0" cy="0"/>
        </a:xfrm>
      </p:grpSpPr>
      <p:sp>
        <p:nvSpPr>
          <p:cNvPr id="472" name="Google Shape;472;p57"/>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WHILE Döngüsü</a:t>
            </a:r>
            <a:endParaRPr b="1">
              <a:solidFill>
                <a:srgbClr val="FFFFFF"/>
              </a:solidFill>
              <a:latin typeface="Arial"/>
              <a:ea typeface="Arial"/>
              <a:cs typeface="Arial"/>
              <a:sym typeface="Arial"/>
            </a:endParaRPr>
          </a:p>
        </p:txBody>
      </p:sp>
      <p:sp>
        <p:nvSpPr>
          <p:cNvPr id="473" name="Google Shape;473;p57"/>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Döngüde belirtilen koşul var olduğu sürece blok içerisindeki kodu çalıştırır. Örneğin; Ali’nin paras 10 TL olana kadar her adımda Ali’ye 1 TL ver.</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$a 	=	0;</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while ($a &lt;10) {</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$a++; //$a = $a + 1; $a += 1;</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rPr lang="es" sz="2400">
                <a:solidFill>
                  <a:srgbClr val="FFFFFF"/>
                </a:solidFill>
                <a:latin typeface="Arial"/>
                <a:ea typeface="Arial"/>
                <a:cs typeface="Arial"/>
                <a:sym typeface="Arial"/>
              </a:rPr>
              <a:t>}</a:t>
            </a:r>
            <a:endParaRPr sz="2400">
              <a:solidFill>
                <a:srgbClr val="FFFFFF"/>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477" name="Shape 477"/>
        <p:cNvGrpSpPr/>
        <p:nvPr/>
      </p:nvGrpSpPr>
      <p:grpSpPr>
        <a:xfrm>
          <a:off x="0" y="0"/>
          <a:ext cx="0" cy="0"/>
          <a:chOff x="0" y="0"/>
          <a:chExt cx="0" cy="0"/>
        </a:xfrm>
      </p:grpSpPr>
      <p:sp>
        <p:nvSpPr>
          <p:cNvPr id="478" name="Google Shape;478;p58"/>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DO </a:t>
            </a:r>
            <a:r>
              <a:rPr b="1" lang="es">
                <a:latin typeface="Arial"/>
                <a:ea typeface="Arial"/>
                <a:cs typeface="Arial"/>
                <a:sym typeface="Arial"/>
              </a:rPr>
              <a:t>WHILE Döngüsü</a:t>
            </a:r>
            <a:endParaRPr b="1">
              <a:solidFill>
                <a:srgbClr val="FFFFFF"/>
              </a:solidFill>
              <a:latin typeface="Arial"/>
              <a:ea typeface="Arial"/>
              <a:cs typeface="Arial"/>
              <a:sym typeface="Arial"/>
            </a:endParaRPr>
          </a:p>
        </p:txBody>
      </p:sp>
      <p:sp>
        <p:nvSpPr>
          <p:cNvPr id="479" name="Google Shape;479;p58"/>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WHILE döngüsü ile aynı işi yapar fakat önemli bir farkı vardır. Önce DO bloğu içerisindeki betiği çalıştırır sonra şartın sağlanıp sağlanamadığını kontrol eder. Eğer sağlanıyorsa çalıştırmayı sürdürür, sağlamıyorsa 2. kez çalıştırmadan döngüden çıkar.</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rPr lang="es" sz="2400">
                <a:solidFill>
                  <a:srgbClr val="FFFFFF"/>
                </a:solidFill>
                <a:latin typeface="Arial"/>
                <a:ea typeface="Arial"/>
                <a:cs typeface="Arial"/>
                <a:sym typeface="Arial"/>
              </a:rPr>
              <a:t>WHILE döngüsü ise önce şartın sağlanıp sağlanmadığını kontrol eder, sağlanıyorsa döngüyü çalıştırır.</a:t>
            </a:r>
            <a:endParaRPr sz="2400">
              <a:solidFill>
                <a:srgbClr val="FFFFFF"/>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483" name="Shape 483"/>
        <p:cNvGrpSpPr/>
        <p:nvPr/>
      </p:nvGrpSpPr>
      <p:grpSpPr>
        <a:xfrm>
          <a:off x="0" y="0"/>
          <a:ext cx="0" cy="0"/>
          <a:chOff x="0" y="0"/>
          <a:chExt cx="0" cy="0"/>
        </a:xfrm>
      </p:grpSpPr>
      <p:sp>
        <p:nvSpPr>
          <p:cNvPr id="484" name="Google Shape;484;p59"/>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DO WHILE Döngüsü</a:t>
            </a:r>
            <a:endParaRPr b="1">
              <a:solidFill>
                <a:srgbClr val="FFFFFF"/>
              </a:solidFill>
              <a:latin typeface="Arial"/>
              <a:ea typeface="Arial"/>
              <a:cs typeface="Arial"/>
              <a:sym typeface="Arial"/>
            </a:endParaRPr>
          </a:p>
        </p:txBody>
      </p:sp>
      <p:sp>
        <p:nvSpPr>
          <p:cNvPr id="485" name="Google Shape;485;p59"/>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$a 	=	0;</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do {</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$a++;</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rPr lang="es" sz="2400">
                <a:solidFill>
                  <a:srgbClr val="FFFFFF"/>
                </a:solidFill>
                <a:latin typeface="Arial"/>
                <a:ea typeface="Arial"/>
                <a:cs typeface="Arial"/>
                <a:sym typeface="Arial"/>
              </a:rPr>
              <a:t>while ($a &lt; 10);</a:t>
            </a:r>
            <a:endParaRPr sz="2400">
              <a:solidFill>
                <a:srgbClr val="FFFFFF"/>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489" name="Shape 489"/>
        <p:cNvGrpSpPr/>
        <p:nvPr/>
      </p:nvGrpSpPr>
      <p:grpSpPr>
        <a:xfrm>
          <a:off x="0" y="0"/>
          <a:ext cx="0" cy="0"/>
          <a:chOff x="0" y="0"/>
          <a:chExt cx="0" cy="0"/>
        </a:xfrm>
      </p:grpSpPr>
      <p:sp>
        <p:nvSpPr>
          <p:cNvPr id="490" name="Google Shape;490;p60"/>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FOREACH DÖNGÜSÜ</a:t>
            </a:r>
            <a:endParaRPr b="1">
              <a:solidFill>
                <a:srgbClr val="FFFFFF"/>
              </a:solidFill>
              <a:latin typeface="Arial"/>
              <a:ea typeface="Arial"/>
              <a:cs typeface="Arial"/>
              <a:sym typeface="Arial"/>
            </a:endParaRPr>
          </a:p>
        </p:txBody>
      </p:sp>
      <p:sp>
        <p:nvSpPr>
          <p:cNvPr id="491" name="Google Shape;491;p60"/>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Array tipindeki bir değeri değer sayısı kadar döndürür ve dizinin içerisindeki her bir elemanın değerini döngüde belirtilen değişkene atar.</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t/>
            </a:r>
            <a:endParaRPr sz="2400">
              <a:solidFill>
                <a:srgbClr val="FFFFFF"/>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495" name="Shape 495"/>
        <p:cNvGrpSpPr/>
        <p:nvPr/>
      </p:nvGrpSpPr>
      <p:grpSpPr>
        <a:xfrm>
          <a:off x="0" y="0"/>
          <a:ext cx="0" cy="0"/>
          <a:chOff x="0" y="0"/>
          <a:chExt cx="0" cy="0"/>
        </a:xfrm>
      </p:grpSpPr>
      <p:sp>
        <p:nvSpPr>
          <p:cNvPr id="496" name="Google Shape;496;p61"/>
          <p:cNvSpPr txBox="1"/>
          <p:nvPr>
            <p:ph idx="4294967295" type="title"/>
          </p:nvPr>
        </p:nvSpPr>
        <p:spPr>
          <a:xfrm>
            <a:off x="636300" y="323650"/>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FOREACH DÖNGÜSÜ</a:t>
            </a:r>
            <a:endParaRPr b="1">
              <a:solidFill>
                <a:srgbClr val="FFFFFF"/>
              </a:solidFill>
              <a:latin typeface="Arial"/>
              <a:ea typeface="Arial"/>
              <a:cs typeface="Arial"/>
              <a:sym typeface="Arial"/>
            </a:endParaRPr>
          </a:p>
        </p:txBody>
      </p:sp>
      <p:sp>
        <p:nvSpPr>
          <p:cNvPr id="497" name="Google Shape;497;p61"/>
          <p:cNvSpPr txBox="1"/>
          <p:nvPr>
            <p:ph idx="4294967295" type="body"/>
          </p:nvPr>
        </p:nvSpPr>
        <p:spPr>
          <a:xfrm>
            <a:off x="636300" y="10347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$ogrenciler	=	[“Muhammed”, “ce7in”, “MF”, “Yiğit”];</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foreach ($ogrenciler as $sira =&gt; $ogrenci) {</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echo “$sira. Öğrencinin İsmi: $ogrenci”;</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rPr lang="es" sz="2400">
                <a:solidFill>
                  <a:srgbClr val="FFFFFF"/>
                </a:solidFill>
                <a:latin typeface="Arial"/>
                <a:ea typeface="Arial"/>
                <a:cs typeface="Arial"/>
                <a:sym typeface="Arial"/>
              </a:rPr>
              <a:t>}</a:t>
            </a:r>
            <a:endParaRPr sz="24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261" name="Shape 261"/>
        <p:cNvGrpSpPr/>
        <p:nvPr/>
      </p:nvGrpSpPr>
      <p:grpSpPr>
        <a:xfrm>
          <a:off x="0" y="0"/>
          <a:ext cx="0" cy="0"/>
          <a:chOff x="0" y="0"/>
          <a:chExt cx="0" cy="0"/>
        </a:xfrm>
      </p:grpSpPr>
      <p:sp>
        <p:nvSpPr>
          <p:cNvPr id="262" name="Google Shape;262;p22"/>
          <p:cNvSpPr txBox="1"/>
          <p:nvPr>
            <p:ph idx="4294967295" type="title"/>
          </p:nvPr>
        </p:nvSpPr>
        <p:spPr>
          <a:xfrm>
            <a:off x="636300" y="403175"/>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PHP SÖZ DİZİMİ: Kod Satırını Yorumlama</a:t>
            </a:r>
            <a:endParaRPr b="1">
              <a:solidFill>
                <a:srgbClr val="FFFFFF"/>
              </a:solidFill>
              <a:latin typeface="Arial"/>
              <a:ea typeface="Arial"/>
              <a:cs typeface="Arial"/>
              <a:sym typeface="Arial"/>
            </a:endParaRPr>
          </a:p>
        </p:txBody>
      </p:sp>
      <p:sp>
        <p:nvSpPr>
          <p:cNvPr id="263" name="Google Shape;263;p22"/>
          <p:cNvSpPr txBox="1"/>
          <p:nvPr>
            <p:ph idx="4294967295" type="body"/>
          </p:nvPr>
        </p:nvSpPr>
        <p:spPr>
          <a:xfrm>
            <a:off x="636300" y="12468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Yazılan kodların daha okunaklı, sonradan incelendiğinde daha anlaşılır olabilmesi için yorumlar kullanılır.</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&lt;?php</a:t>
            </a:r>
            <a:endParaRPr sz="2400">
              <a:solidFill>
                <a:srgbClr val="FFFFFF"/>
              </a:solidFill>
              <a:latin typeface="Arial"/>
              <a:ea typeface="Arial"/>
              <a:cs typeface="Arial"/>
              <a:sym typeface="Arial"/>
            </a:endParaRPr>
          </a:p>
          <a:p>
            <a:pPr indent="0" lvl="0" marL="457200" rtl="0" algn="l">
              <a:lnSpc>
                <a:spcPct val="100000"/>
              </a:lnSpc>
              <a:spcBef>
                <a:spcPts val="1600"/>
              </a:spcBef>
              <a:spcAft>
                <a:spcPts val="0"/>
              </a:spcAft>
              <a:buNone/>
            </a:pPr>
            <a:r>
              <a:rPr lang="es" sz="2400">
                <a:solidFill>
                  <a:srgbClr val="FFFFFF"/>
                </a:solidFill>
                <a:latin typeface="Arial"/>
                <a:ea typeface="Arial"/>
                <a:cs typeface="Arial"/>
                <a:sym typeface="Arial"/>
              </a:rPr>
              <a:t>/*Yorum Bloğu: PHP tarafından yorumlanmaz.*/</a:t>
            </a:r>
            <a:endParaRPr sz="2400">
              <a:solidFill>
                <a:srgbClr val="FFFFFF"/>
              </a:solidFill>
              <a:latin typeface="Arial"/>
              <a:ea typeface="Arial"/>
              <a:cs typeface="Arial"/>
              <a:sym typeface="Arial"/>
            </a:endParaRPr>
          </a:p>
          <a:p>
            <a:pPr indent="0" lvl="0" marL="457200" rtl="0" algn="l">
              <a:lnSpc>
                <a:spcPct val="100000"/>
              </a:lnSpc>
              <a:spcBef>
                <a:spcPts val="1600"/>
              </a:spcBef>
              <a:spcAft>
                <a:spcPts val="0"/>
              </a:spcAft>
              <a:buNone/>
            </a:pPr>
            <a:r>
              <a:rPr lang="es" sz="2400">
                <a:solidFill>
                  <a:srgbClr val="FFFFFF"/>
                </a:solidFill>
                <a:latin typeface="Arial"/>
                <a:ea typeface="Arial"/>
                <a:cs typeface="Arial"/>
                <a:sym typeface="Arial"/>
              </a:rPr>
              <a:t>// Bu işaret de tek satırlık yorumlar için kullanışlıdır.</a:t>
            </a:r>
            <a:endParaRPr sz="2400">
              <a:solidFill>
                <a:srgbClr val="FFFFFF"/>
              </a:solidFill>
              <a:latin typeface="Arial"/>
              <a:ea typeface="Arial"/>
              <a:cs typeface="Arial"/>
              <a:sym typeface="Arial"/>
            </a:endParaRPr>
          </a:p>
          <a:p>
            <a:pPr indent="0" lvl="0" marL="457200" rtl="0" algn="l">
              <a:lnSpc>
                <a:spcPct val="100000"/>
              </a:lnSpc>
              <a:spcBef>
                <a:spcPts val="1600"/>
              </a:spcBef>
              <a:spcAft>
                <a:spcPts val="0"/>
              </a:spcAft>
              <a:buNone/>
            </a:pPr>
            <a:r>
              <a:rPr lang="es" sz="2400">
                <a:solidFill>
                  <a:srgbClr val="FFFFFF"/>
                </a:solidFill>
                <a:latin typeface="Arial"/>
                <a:ea typeface="Arial"/>
                <a:cs typeface="Arial"/>
                <a:sym typeface="Arial"/>
              </a:rPr>
              <a:t>#Bu da tek satırlık yorum amaçlı kullanılabilir.</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rPr lang="es" sz="2400">
                <a:solidFill>
                  <a:srgbClr val="FFFFFF"/>
                </a:solidFill>
                <a:latin typeface="Arial"/>
                <a:ea typeface="Arial"/>
                <a:cs typeface="Arial"/>
                <a:sym typeface="Arial"/>
              </a:rPr>
              <a:t>?&gt;</a:t>
            </a:r>
            <a:endParaRPr sz="2400">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267" name="Shape 267"/>
        <p:cNvGrpSpPr/>
        <p:nvPr/>
      </p:nvGrpSpPr>
      <p:grpSpPr>
        <a:xfrm>
          <a:off x="0" y="0"/>
          <a:ext cx="0" cy="0"/>
          <a:chOff x="0" y="0"/>
          <a:chExt cx="0" cy="0"/>
        </a:xfrm>
      </p:grpSpPr>
      <p:sp>
        <p:nvSpPr>
          <p:cNvPr id="268" name="Google Shape;268;p23"/>
          <p:cNvSpPr txBox="1"/>
          <p:nvPr>
            <p:ph idx="4294967295" type="title"/>
          </p:nvPr>
        </p:nvSpPr>
        <p:spPr>
          <a:xfrm>
            <a:off x="636300" y="403175"/>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PHP SÖZ DİZİMİ: Boşluk Duyarsızlığı</a:t>
            </a:r>
            <a:endParaRPr b="1">
              <a:solidFill>
                <a:srgbClr val="FFFFFF"/>
              </a:solidFill>
              <a:latin typeface="Arial"/>
              <a:ea typeface="Arial"/>
              <a:cs typeface="Arial"/>
              <a:sym typeface="Arial"/>
            </a:endParaRPr>
          </a:p>
        </p:txBody>
      </p:sp>
      <p:sp>
        <p:nvSpPr>
          <p:cNvPr id="269" name="Google Shape;269;p23"/>
          <p:cNvSpPr txBox="1"/>
          <p:nvPr>
            <p:ph idx="4294967295" type="body"/>
          </p:nvPr>
        </p:nvSpPr>
        <p:spPr>
          <a:xfrm>
            <a:off x="636300" y="12468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PHP kodları arasında bırakılan boşluklar PHP tarafından dikkate alınmaz.</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&lt;?php</a:t>
            </a:r>
            <a:endParaRPr sz="2400">
              <a:solidFill>
                <a:srgbClr val="FFFFFF"/>
              </a:solidFill>
              <a:latin typeface="Arial"/>
              <a:ea typeface="Arial"/>
              <a:cs typeface="Arial"/>
              <a:sym typeface="Arial"/>
            </a:endParaRPr>
          </a:p>
          <a:p>
            <a:pPr indent="0" lvl="0" marL="457200" rtl="0" algn="l">
              <a:lnSpc>
                <a:spcPct val="100000"/>
              </a:lnSpc>
              <a:spcBef>
                <a:spcPts val="1600"/>
              </a:spcBef>
              <a:spcAft>
                <a:spcPts val="0"/>
              </a:spcAft>
              <a:buNone/>
            </a:pPr>
            <a:r>
              <a:rPr lang="es" sz="2400">
                <a:solidFill>
                  <a:srgbClr val="FFFFFF"/>
                </a:solidFill>
                <a:latin typeface="Arial"/>
                <a:ea typeface="Arial"/>
                <a:cs typeface="Arial"/>
                <a:sym typeface="Arial"/>
              </a:rPr>
              <a:t>echo 1+2;</a:t>
            </a:r>
            <a:endParaRPr sz="2400">
              <a:solidFill>
                <a:srgbClr val="FFFFFF"/>
              </a:solidFill>
              <a:latin typeface="Arial"/>
              <a:ea typeface="Arial"/>
              <a:cs typeface="Arial"/>
              <a:sym typeface="Arial"/>
            </a:endParaRPr>
          </a:p>
          <a:p>
            <a:pPr indent="0" lvl="0" marL="457200" rtl="0" algn="l">
              <a:lnSpc>
                <a:spcPct val="100000"/>
              </a:lnSpc>
              <a:spcBef>
                <a:spcPts val="1600"/>
              </a:spcBef>
              <a:spcAft>
                <a:spcPts val="0"/>
              </a:spcAft>
              <a:buNone/>
            </a:pPr>
            <a:r>
              <a:rPr lang="es" sz="2400">
                <a:solidFill>
                  <a:srgbClr val="FFFFFF"/>
                </a:solidFill>
                <a:latin typeface="Arial"/>
                <a:ea typeface="Arial"/>
                <a:cs typeface="Arial"/>
                <a:sym typeface="Arial"/>
              </a:rPr>
              <a:t>echo 1 + 1;</a:t>
            </a:r>
            <a:endParaRPr sz="2400">
              <a:solidFill>
                <a:srgbClr val="FFFFFF"/>
              </a:solidFill>
              <a:latin typeface="Arial"/>
              <a:ea typeface="Arial"/>
              <a:cs typeface="Arial"/>
              <a:sym typeface="Arial"/>
            </a:endParaRPr>
          </a:p>
          <a:p>
            <a:pPr indent="0" lvl="0" marL="457200" rtl="0" algn="l">
              <a:lnSpc>
                <a:spcPct val="100000"/>
              </a:lnSpc>
              <a:spcBef>
                <a:spcPts val="1600"/>
              </a:spcBef>
              <a:spcAft>
                <a:spcPts val="0"/>
              </a:spcAft>
              <a:buNone/>
            </a:pPr>
            <a:r>
              <a:rPr lang="es" sz="2400">
                <a:solidFill>
                  <a:srgbClr val="FFFFFF"/>
                </a:solidFill>
                <a:latin typeface="Arial"/>
                <a:ea typeface="Arial"/>
                <a:cs typeface="Arial"/>
                <a:sym typeface="Arial"/>
              </a:rPr>
              <a:t>echo 1+ 5   +   1;</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rPr lang="es" sz="2400">
                <a:solidFill>
                  <a:srgbClr val="FFFFFF"/>
                </a:solidFill>
                <a:latin typeface="Arial"/>
                <a:ea typeface="Arial"/>
                <a:cs typeface="Arial"/>
                <a:sym typeface="Arial"/>
              </a:rPr>
              <a:t>?&gt;</a:t>
            </a:r>
            <a:endParaRPr sz="2400">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273" name="Shape 273"/>
        <p:cNvGrpSpPr/>
        <p:nvPr/>
      </p:nvGrpSpPr>
      <p:grpSpPr>
        <a:xfrm>
          <a:off x="0" y="0"/>
          <a:ext cx="0" cy="0"/>
          <a:chOff x="0" y="0"/>
          <a:chExt cx="0" cy="0"/>
        </a:xfrm>
      </p:grpSpPr>
      <p:sp>
        <p:nvSpPr>
          <p:cNvPr id="274" name="Google Shape;274;p24"/>
          <p:cNvSpPr txBox="1"/>
          <p:nvPr>
            <p:ph idx="4294967295" type="title"/>
          </p:nvPr>
        </p:nvSpPr>
        <p:spPr>
          <a:xfrm>
            <a:off x="636300" y="403175"/>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PHP SÖZ DİZİMİ: Büyük Küçük Harf Farkı</a:t>
            </a:r>
            <a:endParaRPr b="1">
              <a:solidFill>
                <a:srgbClr val="FFFFFF"/>
              </a:solidFill>
              <a:latin typeface="Arial"/>
              <a:ea typeface="Arial"/>
              <a:cs typeface="Arial"/>
              <a:sym typeface="Arial"/>
            </a:endParaRPr>
          </a:p>
        </p:txBody>
      </p:sp>
      <p:sp>
        <p:nvSpPr>
          <p:cNvPr id="275" name="Google Shape;275;p24"/>
          <p:cNvSpPr txBox="1"/>
          <p:nvPr>
            <p:ph idx="4294967295" type="body"/>
          </p:nvPr>
        </p:nvSpPr>
        <p:spPr>
          <a:xfrm>
            <a:off x="636300" y="12468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PHP değişken isimlerinde, sınıf ya da fonksiyon tanımlamaları ve kullanımında boşlukları dikkate alır.</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&lt;?php</a:t>
            </a:r>
            <a:endParaRPr sz="2400">
              <a:solidFill>
                <a:srgbClr val="FFFFFF"/>
              </a:solidFill>
              <a:latin typeface="Arial"/>
              <a:ea typeface="Arial"/>
              <a:cs typeface="Arial"/>
              <a:sym typeface="Arial"/>
            </a:endParaRPr>
          </a:p>
          <a:p>
            <a:pPr indent="0" lvl="0" marL="457200" rtl="0" algn="l">
              <a:lnSpc>
                <a:spcPct val="100000"/>
              </a:lnSpc>
              <a:spcBef>
                <a:spcPts val="1600"/>
              </a:spcBef>
              <a:spcAft>
                <a:spcPts val="0"/>
              </a:spcAft>
              <a:buNone/>
            </a:pPr>
            <a:r>
              <a:rPr lang="es" sz="2400">
                <a:solidFill>
                  <a:srgbClr val="FFFFFF"/>
                </a:solidFill>
                <a:latin typeface="Arial"/>
                <a:ea typeface="Arial"/>
                <a:cs typeface="Arial"/>
                <a:sym typeface="Arial"/>
              </a:rPr>
              <a:t>$degisken	=	“Deneme değeri”;</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echo $degisken; //Deneme değeri</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echo $Degisken; //Undefined variable hatası</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rPr lang="es" sz="2400">
                <a:solidFill>
                  <a:srgbClr val="FFFFFF"/>
                </a:solidFill>
                <a:latin typeface="Arial"/>
                <a:ea typeface="Arial"/>
                <a:cs typeface="Arial"/>
                <a:sym typeface="Arial"/>
              </a:rPr>
              <a:t>?&gt;</a:t>
            </a:r>
            <a:endParaRPr sz="2400">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279" name="Shape 279"/>
        <p:cNvGrpSpPr/>
        <p:nvPr/>
      </p:nvGrpSpPr>
      <p:grpSpPr>
        <a:xfrm>
          <a:off x="0" y="0"/>
          <a:ext cx="0" cy="0"/>
          <a:chOff x="0" y="0"/>
          <a:chExt cx="0" cy="0"/>
        </a:xfrm>
      </p:grpSpPr>
      <p:sp>
        <p:nvSpPr>
          <p:cNvPr id="280" name="Google Shape;280;p25"/>
          <p:cNvSpPr txBox="1"/>
          <p:nvPr>
            <p:ph idx="4294967295" type="title"/>
          </p:nvPr>
        </p:nvSpPr>
        <p:spPr>
          <a:xfrm>
            <a:off x="636300" y="403175"/>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DEĞİŞKENLER: Tanımlama</a:t>
            </a:r>
            <a:endParaRPr b="1">
              <a:solidFill>
                <a:srgbClr val="FFFFFF"/>
              </a:solidFill>
              <a:latin typeface="Arial"/>
              <a:ea typeface="Arial"/>
              <a:cs typeface="Arial"/>
              <a:sym typeface="Arial"/>
            </a:endParaRPr>
          </a:p>
        </p:txBody>
      </p:sp>
      <p:sp>
        <p:nvSpPr>
          <p:cNvPr id="281" name="Google Shape;281;p25"/>
          <p:cNvSpPr txBox="1"/>
          <p:nvPr>
            <p:ph idx="4294967295" type="body"/>
          </p:nvPr>
        </p:nvSpPr>
        <p:spPr>
          <a:xfrm>
            <a:off x="636300" y="12468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400">
                <a:solidFill>
                  <a:srgbClr val="FFFFFF"/>
                </a:solidFill>
                <a:latin typeface="Arial"/>
                <a:ea typeface="Arial"/>
                <a:cs typeface="Arial"/>
                <a:sym typeface="Arial"/>
              </a:rPr>
              <a:t>PHP’de değişken $ işareti ile tanımlanır. Yorumlayıcı, $ işareti ile başlayan ifadeleri değişken olarak görür.</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&lt;?php</a:t>
            </a:r>
            <a:endParaRPr sz="2400">
              <a:solidFill>
                <a:srgbClr val="FFFFFF"/>
              </a:solidFill>
              <a:latin typeface="Arial"/>
              <a:ea typeface="Arial"/>
              <a:cs typeface="Arial"/>
              <a:sym typeface="Arial"/>
            </a:endParaRPr>
          </a:p>
          <a:p>
            <a:pPr indent="0" lvl="0" marL="457200" rtl="0" algn="l">
              <a:lnSpc>
                <a:spcPct val="100000"/>
              </a:lnSpc>
              <a:spcBef>
                <a:spcPts val="1600"/>
              </a:spcBef>
              <a:spcAft>
                <a:spcPts val="0"/>
              </a:spcAft>
              <a:buNone/>
            </a:pPr>
            <a:r>
              <a:rPr lang="es" sz="2400">
                <a:solidFill>
                  <a:srgbClr val="FFFFFF"/>
                </a:solidFill>
                <a:latin typeface="Arial"/>
                <a:ea typeface="Arial"/>
                <a:cs typeface="Arial"/>
                <a:sym typeface="Arial"/>
              </a:rPr>
              <a:t>$degisken	=	“Deneme değeri”;</a:t>
            </a:r>
            <a:endParaRPr sz="240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s" sz="2400">
                <a:solidFill>
                  <a:srgbClr val="FFFFFF"/>
                </a:solidFill>
                <a:latin typeface="Arial"/>
                <a:ea typeface="Arial"/>
                <a:cs typeface="Arial"/>
                <a:sym typeface="Arial"/>
              </a:rPr>
              <a:t>	echo $degisken; //Deneme değeri</a:t>
            </a:r>
            <a:endParaRPr sz="2400">
              <a:solidFill>
                <a:srgbClr val="FFFFFF"/>
              </a:solidFill>
              <a:latin typeface="Arial"/>
              <a:ea typeface="Arial"/>
              <a:cs typeface="Arial"/>
              <a:sym typeface="Arial"/>
            </a:endParaRPr>
          </a:p>
          <a:p>
            <a:pPr indent="0" lvl="0" marL="0" rtl="0" algn="l">
              <a:lnSpc>
                <a:spcPct val="100000"/>
              </a:lnSpc>
              <a:spcBef>
                <a:spcPts val="1600"/>
              </a:spcBef>
              <a:spcAft>
                <a:spcPts val="1600"/>
              </a:spcAft>
              <a:buNone/>
            </a:pPr>
            <a:r>
              <a:rPr lang="es" sz="2400">
                <a:solidFill>
                  <a:srgbClr val="FFFFFF"/>
                </a:solidFill>
                <a:latin typeface="Arial"/>
                <a:ea typeface="Arial"/>
                <a:cs typeface="Arial"/>
                <a:sym typeface="Arial"/>
              </a:rPr>
              <a:t>?&gt;</a:t>
            </a:r>
            <a:endParaRPr sz="2400">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285" name="Shape 285"/>
        <p:cNvGrpSpPr/>
        <p:nvPr/>
      </p:nvGrpSpPr>
      <p:grpSpPr>
        <a:xfrm>
          <a:off x="0" y="0"/>
          <a:ext cx="0" cy="0"/>
          <a:chOff x="0" y="0"/>
          <a:chExt cx="0" cy="0"/>
        </a:xfrm>
      </p:grpSpPr>
      <p:sp>
        <p:nvSpPr>
          <p:cNvPr id="286" name="Google Shape;286;p26"/>
          <p:cNvSpPr txBox="1"/>
          <p:nvPr>
            <p:ph idx="4294967295" type="title"/>
          </p:nvPr>
        </p:nvSpPr>
        <p:spPr>
          <a:xfrm>
            <a:off x="636300" y="403175"/>
            <a:ext cx="7755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a:latin typeface="Arial"/>
                <a:ea typeface="Arial"/>
                <a:cs typeface="Arial"/>
                <a:sym typeface="Arial"/>
              </a:rPr>
              <a:t>DEĞİŞKENLER: Dikkat Edilmesi Gerekenler</a:t>
            </a:r>
            <a:endParaRPr b="1">
              <a:solidFill>
                <a:srgbClr val="FFFFFF"/>
              </a:solidFill>
              <a:latin typeface="Arial"/>
              <a:ea typeface="Arial"/>
              <a:cs typeface="Arial"/>
              <a:sym typeface="Arial"/>
            </a:endParaRPr>
          </a:p>
        </p:txBody>
      </p:sp>
      <p:sp>
        <p:nvSpPr>
          <p:cNvPr id="287" name="Google Shape;287;p26"/>
          <p:cNvSpPr txBox="1"/>
          <p:nvPr>
            <p:ph idx="4294967295" type="body"/>
          </p:nvPr>
        </p:nvSpPr>
        <p:spPr>
          <a:xfrm>
            <a:off x="636300" y="1246825"/>
            <a:ext cx="7914000" cy="36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s" sz="2400">
                <a:solidFill>
                  <a:srgbClr val="FFFFFF"/>
                </a:solidFill>
                <a:latin typeface="Arial"/>
                <a:ea typeface="Arial"/>
                <a:cs typeface="Arial"/>
                <a:sym typeface="Arial"/>
              </a:rPr>
              <a:t>Değişken isimleri harf ya da alt çizgi ile başlamak zorundadır. Sayı ya da özel bir karakter ile başlayamaz. Değişkenin herhangi bir yerinde “-”, “*”, “+”, “/” gibi işaretler kullanılamaz.</a:t>
            </a:r>
            <a:endParaRPr sz="2400">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