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6"/>
  </p:notesMasterIdLst>
  <p:sldIdLst>
    <p:sldId id="257" r:id="rId2"/>
    <p:sldId id="278" r:id="rId3"/>
    <p:sldId id="279" r:id="rId4"/>
    <p:sldId id="258" r:id="rId5"/>
    <p:sldId id="259" r:id="rId6"/>
    <p:sldId id="260" r:id="rId7"/>
    <p:sldId id="261" r:id="rId8"/>
    <p:sldId id="263" r:id="rId9"/>
    <p:sldId id="280" r:id="rId10"/>
    <p:sldId id="262" r:id="rId11"/>
    <p:sldId id="264" r:id="rId12"/>
    <p:sldId id="282" r:id="rId13"/>
    <p:sldId id="265" r:id="rId14"/>
    <p:sldId id="266" r:id="rId15"/>
    <p:sldId id="267" r:id="rId16"/>
    <p:sldId id="268" r:id="rId17"/>
    <p:sldId id="281" r:id="rId18"/>
    <p:sldId id="310" r:id="rId19"/>
    <p:sldId id="284" r:id="rId20"/>
    <p:sldId id="311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308" r:id="rId30"/>
    <p:sldId id="309" r:id="rId31"/>
    <p:sldId id="312" r:id="rId32"/>
    <p:sldId id="256" r:id="rId33"/>
    <p:sldId id="286" r:id="rId34"/>
    <p:sldId id="307" r:id="rId35"/>
    <p:sldId id="301" r:id="rId36"/>
    <p:sldId id="304" r:id="rId37"/>
    <p:sldId id="290" r:id="rId38"/>
    <p:sldId id="306" r:id="rId39"/>
    <p:sldId id="283" r:id="rId40"/>
    <p:sldId id="291" r:id="rId41"/>
    <p:sldId id="295" r:id="rId42"/>
    <p:sldId id="287" r:id="rId43"/>
    <p:sldId id="297" r:id="rId44"/>
    <p:sldId id="277" r:id="rId4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19AF9-1D53-4037-87AC-1744568206CA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ADBE-D795-4C48-9E35-C0C1DCD6B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2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BADBE-D795-4C48-9E35-C0C1DCD6B1C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25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BADBE-D795-4C48-9E35-C0C1DCD6B1C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0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BADBE-D795-4C48-9E35-C0C1DCD6B1C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2159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38708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290021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1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3468423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32441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2951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130474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21091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2327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4627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113474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32906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426915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4049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1024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40880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GB" spc="-160" smtClean="0"/>
              <a:t>‹#›</a:t>
            </a:fld>
            <a:endParaRPr lang="en-GB" spc="-160" dirty="0"/>
          </a:p>
        </p:txBody>
      </p:sp>
    </p:spTree>
    <p:extLst>
      <p:ext uri="{BB962C8B-B14F-4D97-AF65-F5344CB8AC3E}">
        <p14:creationId xmlns:p14="http://schemas.microsoft.com/office/powerpoint/2010/main" val="379101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2323558"/>
            <a:ext cx="5410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/>
              <a:t>A</a:t>
            </a:r>
            <a:r>
              <a:rPr sz="6000" b="1" spc="-10" dirty="0"/>
              <a:t>r</a:t>
            </a:r>
            <a:r>
              <a:rPr sz="6000" b="1" spc="-5" dirty="0"/>
              <a:t>r</a:t>
            </a:r>
            <a:r>
              <a:rPr sz="6000" b="1" dirty="0"/>
              <a:t>a</a:t>
            </a:r>
            <a:r>
              <a:rPr sz="6000" b="1" spc="-40" dirty="0"/>
              <a:t>y</a:t>
            </a:r>
            <a:r>
              <a:rPr sz="6000" b="1" dirty="0"/>
              <a:t>s</a:t>
            </a:r>
            <a:r>
              <a:rPr lang="en-US" sz="6000" b="1" dirty="0"/>
              <a:t> and strings</a:t>
            </a:r>
            <a:endParaRPr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101" y="295736"/>
            <a:ext cx="5425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One-dimensional</a:t>
            </a:r>
            <a:r>
              <a:rPr sz="3600" spc="-45" dirty="0"/>
              <a:t> </a:t>
            </a:r>
            <a:r>
              <a:rPr sz="3600" spc="-10" dirty="0"/>
              <a:t>Arrays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10</a:t>
            </a:fld>
            <a:endParaRPr spc="-160" dirty="0"/>
          </a:p>
        </p:txBody>
      </p:sp>
      <p:sp>
        <p:nvSpPr>
          <p:cNvPr id="6" name="object 6"/>
          <p:cNvSpPr txBox="1"/>
          <p:nvPr/>
        </p:nvSpPr>
        <p:spPr>
          <a:xfrm>
            <a:off x="831216" y="972979"/>
            <a:ext cx="7684134" cy="5748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0" marR="5080" indent="-1714500">
              <a:lnSpc>
                <a:spcPct val="110800"/>
              </a:lnSpc>
              <a:spcBef>
                <a:spcPts val="95"/>
              </a:spcBef>
            </a:pPr>
            <a:r>
              <a:rPr lang="en-US" sz="2400" spc="-10" dirty="0">
                <a:latin typeface="Arial"/>
                <a:cs typeface="Arial"/>
              </a:rPr>
              <a:t>int number[5];</a:t>
            </a:r>
          </a:p>
          <a:p>
            <a:pPr marL="1727200" marR="5080" indent="-1714500">
              <a:lnSpc>
                <a:spcPct val="110800"/>
              </a:lnSpc>
              <a:spcBef>
                <a:spcPts val="95"/>
              </a:spcBef>
            </a:pPr>
            <a:r>
              <a:rPr lang="en-US" sz="2400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he computer</a:t>
            </a:r>
            <a:r>
              <a:rPr lang="en-US" sz="2400" spc="-5" dirty="0">
                <a:latin typeface="Arial"/>
                <a:cs typeface="Arial"/>
              </a:rPr>
              <a:t> will</a:t>
            </a:r>
            <a:r>
              <a:rPr sz="2400" spc="-5" dirty="0">
                <a:latin typeface="Arial"/>
                <a:cs typeface="Arial"/>
              </a:rPr>
              <a:t> store these numbers as shown below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[0]</a:t>
            </a: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[1]</a:t>
            </a: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[2]</a:t>
            </a: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[3]</a:t>
            </a: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[4]</a:t>
            </a:r>
          </a:p>
          <a:p>
            <a:pPr marL="12700" marR="657225">
              <a:lnSpc>
                <a:spcPts val="259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values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spc="-10" dirty="0">
                <a:latin typeface="Arial"/>
                <a:cs typeface="Arial"/>
              </a:rPr>
              <a:t>assigned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follows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lang="en-US" sz="2400" dirty="0">
                <a:latin typeface="Arial"/>
                <a:cs typeface="Arial"/>
              </a:rPr>
              <a:t>                     </a:t>
            </a:r>
          </a:p>
          <a:p>
            <a:pPr marL="12700" marR="657225">
              <a:lnSpc>
                <a:spcPts val="2590"/>
              </a:lnSpc>
              <a:spcBef>
                <a:spcPts val="640"/>
              </a:spcBef>
            </a:pPr>
            <a:endParaRPr lang="en-US" sz="2400" spc="-5" dirty="0">
              <a:latin typeface="Arial"/>
              <a:cs typeface="Arial"/>
            </a:endParaRPr>
          </a:p>
          <a:p>
            <a:pPr marL="12700" marR="657225">
              <a:lnSpc>
                <a:spcPts val="2590"/>
              </a:lnSpc>
              <a:spcBef>
                <a:spcPts val="640"/>
              </a:spcBef>
            </a:pPr>
            <a:r>
              <a:rPr lang="en-US" sz="2400" spc="-5" dirty="0">
                <a:latin typeface="Arial"/>
                <a:cs typeface="Arial"/>
              </a:rPr>
              <a:t>                     </a:t>
            </a:r>
            <a:r>
              <a:rPr sz="2400" spc="-5" dirty="0">
                <a:latin typeface="Arial"/>
                <a:cs typeface="Arial"/>
              </a:rPr>
              <a:t>number [0]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35;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[1]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40;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[2]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[3]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57;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[4]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568" y="467359"/>
            <a:ext cx="197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</a:t>
            </a:r>
            <a:r>
              <a:rPr sz="3600" dirty="0"/>
              <a:t>a</a:t>
            </a:r>
            <a:r>
              <a:rPr sz="3600" spc="-5" dirty="0"/>
              <a:t>mp</a:t>
            </a:r>
            <a:r>
              <a:rPr lang="en-US" sz="3600" spc="-5" dirty="0"/>
              <a:t>l</a:t>
            </a:r>
            <a:r>
              <a:rPr sz="3600"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053470" y="470672"/>
            <a:ext cx="2057400" cy="3651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11</a:t>
            </a:fld>
            <a:endParaRPr spc="-160" dirty="0"/>
          </a:p>
        </p:txBody>
      </p:sp>
      <p:sp>
        <p:nvSpPr>
          <p:cNvPr id="5" name="object 5"/>
          <p:cNvSpPr txBox="1"/>
          <p:nvPr/>
        </p:nvSpPr>
        <p:spPr>
          <a:xfrm>
            <a:off x="1240983" y="1447800"/>
            <a:ext cx="44970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 group [10]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0" y="2765376"/>
            <a:ext cx="7905750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34890" algn="l"/>
              </a:tabLst>
            </a:pPr>
            <a:r>
              <a:rPr lang="en-IN" sz="2400" spc="-5" dirty="0">
                <a:latin typeface="Arial"/>
                <a:cs typeface="Arial"/>
              </a:rPr>
              <a:t>→ H</a:t>
            </a:r>
            <a:r>
              <a:rPr sz="2400" spc="-5" dirty="0">
                <a:latin typeface="Arial"/>
                <a:cs typeface="Arial"/>
              </a:rPr>
              <a:t>ere int is type, group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name , </a:t>
            </a:r>
            <a:r>
              <a:rPr sz="2400" spc="-5" dirty="0">
                <a:latin typeface="Arial"/>
                <a:cs typeface="Arial"/>
              </a:rPr>
              <a:t>10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lang="en-US" sz="2400" spc="-1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 of</a:t>
            </a:r>
            <a:r>
              <a:rPr lang="en-US" sz="2400" spc="-5" dirty="0">
                <a:latin typeface="Arial"/>
                <a:cs typeface="Arial"/>
              </a:rPr>
              <a:t> the</a:t>
            </a:r>
            <a:r>
              <a:rPr sz="2400" spc="-5" dirty="0">
                <a:latin typeface="Arial"/>
                <a:cs typeface="Arial"/>
              </a:rPr>
              <a:t> array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subscripts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(index)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 0 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9.</a:t>
            </a: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3489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34890" algn="l"/>
              </a:tabLst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GB" sz="2400" spc="-5" dirty="0">
                <a:latin typeface="Arial"/>
                <a:cs typeface="Arial"/>
              </a:rPr>
              <a:t>f the size of the array is ‘n’ then the last index number will be ‘n-1’.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0934-D6D6-4338-9A10-C4AFC52F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MEMORY ALLOCATION OF THE ARRAY: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05BE-D85C-43F5-BB82-D87CF5C0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Static memory allocation is an allocation technique which allocates a fixed amount of memory during compile time.</a:t>
            </a:r>
          </a:p>
          <a:p>
            <a:r>
              <a:rPr lang="en-US" sz="2400" dirty="0"/>
              <a:t>In static memory allocation ,memory is allocated while writing the program </a:t>
            </a:r>
            <a:r>
              <a:rPr lang="en-US" sz="2400" dirty="0" err="1"/>
              <a:t>i.e</a:t>
            </a:r>
            <a:r>
              <a:rPr lang="en-US" sz="2400" dirty="0"/>
              <a:t> allocation is done before the execution program .</a:t>
            </a:r>
          </a:p>
          <a:p>
            <a:r>
              <a:rPr lang="en-US" sz="2400" dirty="0"/>
              <a:t>Each data type will have its own memory size…. For example </a:t>
            </a:r>
            <a:r>
              <a:rPr lang="en-US" sz="2400" b="1" i="1" dirty="0"/>
              <a:t>char type </a:t>
            </a:r>
            <a:r>
              <a:rPr lang="en-US" sz="2400" dirty="0"/>
              <a:t>takes 1 byte of memory and </a:t>
            </a:r>
            <a:r>
              <a:rPr lang="en-US" sz="2400" b="1" i="1" dirty="0"/>
              <a:t>type int </a:t>
            </a:r>
            <a:r>
              <a:rPr lang="en-US" sz="2400" dirty="0"/>
              <a:t>takes 4 bytes of memory.</a:t>
            </a:r>
          </a:p>
          <a:p>
            <a:r>
              <a:rPr lang="en-US" sz="2400" dirty="0"/>
              <a:t>The memory address of the first element of an array is called first address , foundation address or base address.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3657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210" y="615950"/>
            <a:ext cx="7350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INITIALIZATION </a:t>
            </a:r>
            <a:r>
              <a:rPr dirty="0"/>
              <a:t>OF </a:t>
            </a:r>
            <a:r>
              <a:rPr spc="-5" dirty="0"/>
              <a:t>ONE-DIMENSIONAL ARRAYS</a:t>
            </a:r>
            <a:r>
              <a:rPr spc="-40" dirty="0"/>
              <a:t> </a:t>
            </a:r>
            <a:r>
              <a:rPr dirty="0"/>
              <a:t>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7894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690"/>
              </a:spcBef>
            </a:pPr>
            <a:r>
              <a:rPr spc="-5" dirty="0"/>
              <a:t>An </a:t>
            </a:r>
            <a:r>
              <a:rPr dirty="0"/>
              <a:t>array </a:t>
            </a:r>
            <a:r>
              <a:rPr spc="-5" dirty="0"/>
              <a:t>can be stored in following stages</a:t>
            </a:r>
            <a:r>
              <a:rPr spc="-10" dirty="0"/>
              <a:t> </a:t>
            </a:r>
            <a:r>
              <a:rPr dirty="0"/>
              <a:t>:</a:t>
            </a:r>
          </a:p>
          <a:p>
            <a:pPr marL="12700" indent="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60416"/>
              <a:buNone/>
              <a:tabLst>
                <a:tab pos="620395" algn="l"/>
                <a:tab pos="621030" algn="l"/>
              </a:tabLst>
            </a:pPr>
            <a:r>
              <a:rPr lang="en-US" spc="-5" dirty="0"/>
              <a:t>	</a:t>
            </a:r>
            <a:r>
              <a:rPr lang="en-IN" spc="-5" dirty="0">
                <a:latin typeface="Arial"/>
                <a:cs typeface="Arial"/>
              </a:rPr>
              <a:t> → </a:t>
            </a:r>
            <a:r>
              <a:rPr spc="-5" dirty="0"/>
              <a:t>At compile</a:t>
            </a:r>
            <a:r>
              <a:rPr dirty="0"/>
              <a:t> time</a:t>
            </a:r>
          </a:p>
          <a:p>
            <a:pPr marL="12700" indent="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None/>
              <a:tabLst>
                <a:tab pos="620395" algn="l"/>
                <a:tab pos="621030" algn="l"/>
              </a:tabLst>
            </a:pPr>
            <a:r>
              <a:rPr lang="en-US" spc="-5" dirty="0"/>
              <a:t>	</a:t>
            </a:r>
            <a:r>
              <a:rPr lang="en-IN" spc="-5" dirty="0">
                <a:latin typeface="Arial"/>
                <a:cs typeface="Arial"/>
              </a:rPr>
              <a:t> → </a:t>
            </a:r>
            <a:r>
              <a:rPr spc="-5" dirty="0"/>
              <a:t>At run</a:t>
            </a:r>
            <a:r>
              <a:rPr dirty="0"/>
              <a:t> time</a:t>
            </a:r>
          </a:p>
          <a:p>
            <a:pPr marL="2334895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uFill>
                  <a:solidFill>
                    <a:srgbClr val="000000"/>
                  </a:solidFill>
                </a:uFill>
              </a:rPr>
              <a:t>Compile </a:t>
            </a:r>
            <a:r>
              <a:rPr b="1" spc="5" dirty="0">
                <a:uFill>
                  <a:solidFill>
                    <a:srgbClr val="000000"/>
                  </a:solidFill>
                </a:uFill>
              </a:rPr>
              <a:t>time </a:t>
            </a:r>
            <a:r>
              <a:rPr b="1" spc="-5" dirty="0">
                <a:uFill>
                  <a:solidFill>
                    <a:srgbClr val="000000"/>
                  </a:solidFill>
                </a:uFill>
              </a:rPr>
              <a:t>initialization</a:t>
            </a:r>
            <a:r>
              <a:rPr b="1" dirty="0"/>
              <a:t>:</a:t>
            </a:r>
          </a:p>
          <a:p>
            <a:pPr marL="620395" marR="5080">
              <a:lnSpc>
                <a:spcPct val="100000"/>
              </a:lnSpc>
              <a:spcBef>
                <a:spcPts val="600"/>
              </a:spcBef>
            </a:pPr>
            <a:r>
              <a:rPr spc="5" dirty="0"/>
              <a:t>In </a:t>
            </a:r>
            <a:r>
              <a:rPr dirty="0"/>
              <a:t>compile </a:t>
            </a:r>
            <a:r>
              <a:rPr spc="5" dirty="0"/>
              <a:t>time </a:t>
            </a:r>
            <a:r>
              <a:rPr spc="-5" dirty="0"/>
              <a:t>initialization, </a:t>
            </a:r>
            <a:r>
              <a:rPr dirty="0"/>
              <a:t>the </a:t>
            </a:r>
            <a:r>
              <a:rPr spc="-5" dirty="0"/>
              <a:t>array is initialized when  they are declared.</a:t>
            </a:r>
          </a:p>
          <a:p>
            <a:pPr marL="621030" marR="1557020" indent="-71755" algn="ctr">
              <a:lnSpc>
                <a:spcPct val="120700"/>
              </a:lnSpc>
            </a:pPr>
            <a:r>
              <a:rPr dirty="0"/>
              <a:t>The </a:t>
            </a:r>
            <a:r>
              <a:rPr spc="-10" dirty="0"/>
              <a:t>general </a:t>
            </a:r>
            <a:r>
              <a:rPr spc="-5" dirty="0"/>
              <a:t>form of initialization of array is </a:t>
            </a:r>
            <a:r>
              <a:rPr dirty="0"/>
              <a:t>: </a:t>
            </a:r>
            <a:endParaRPr lang="en-US" dirty="0"/>
          </a:p>
          <a:p>
            <a:pPr marL="549275" marR="1557020" indent="0" algn="ctr">
              <a:lnSpc>
                <a:spcPct val="120700"/>
              </a:lnSpc>
              <a:buNone/>
            </a:pPr>
            <a:r>
              <a:rPr b="1" dirty="0"/>
              <a:t> </a:t>
            </a:r>
            <a:r>
              <a:rPr b="1" spc="-5" dirty="0"/>
              <a:t>type array-name[size] </a:t>
            </a:r>
            <a:r>
              <a:rPr b="1" dirty="0"/>
              <a:t>= { </a:t>
            </a:r>
            <a:r>
              <a:rPr b="1" spc="-5" dirty="0"/>
              <a:t>list of </a:t>
            </a:r>
            <a:r>
              <a:rPr b="1" spc="-10" dirty="0"/>
              <a:t>values </a:t>
            </a:r>
            <a:r>
              <a:rPr b="1" dirty="0"/>
              <a:t>}; </a:t>
            </a:r>
            <a:endParaRPr lang="en-US" b="1" dirty="0"/>
          </a:p>
          <a:p>
            <a:pPr marL="549275" marR="1557020" indent="0" algn="ctr">
              <a:lnSpc>
                <a:spcPct val="120700"/>
              </a:lnSpc>
              <a:buNone/>
            </a:pPr>
            <a:r>
              <a:rPr dirty="0"/>
              <a:t> The </a:t>
            </a:r>
            <a:r>
              <a:rPr spc="-5" dirty="0"/>
              <a:t>list of </a:t>
            </a:r>
            <a:r>
              <a:rPr spc="-10" dirty="0"/>
              <a:t>values </a:t>
            </a:r>
            <a:r>
              <a:rPr spc="-5" dirty="0"/>
              <a:t>are separated by</a:t>
            </a:r>
            <a:r>
              <a:rPr spc="-25" dirty="0"/>
              <a:t> </a:t>
            </a:r>
            <a:r>
              <a:rPr spc="5" dirty="0"/>
              <a:t>commas.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13</a:t>
            </a:fld>
            <a:endParaRPr spc="-1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89383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Compile </a:t>
            </a:r>
            <a:r>
              <a:rPr sz="3600" spc="-5" dirty="0"/>
              <a:t>time</a:t>
            </a:r>
            <a:r>
              <a:rPr sz="3600" spc="-20" dirty="0"/>
              <a:t> </a:t>
            </a:r>
            <a:r>
              <a:rPr sz="3600" spc="-10" dirty="0"/>
              <a:t>initialization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14</a:t>
            </a:fld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448310" y="1808479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lang="en-US"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030" y="2176779"/>
            <a:ext cx="7037705" cy="187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24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 number[3]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{4,5,9};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59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Here array</a:t>
            </a:r>
            <a:r>
              <a:rPr lang="en-US" sz="2400" spc="-5" dirty="0">
                <a:latin typeface="Arial"/>
                <a:cs typeface="Arial"/>
              </a:rPr>
              <a:t>’s </a:t>
            </a:r>
            <a:r>
              <a:rPr sz="2400" spc="-5" dirty="0">
                <a:latin typeface="Arial"/>
                <a:cs typeface="Arial"/>
              </a:rPr>
              <a:t> size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will assign</a:t>
            </a: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		</a:t>
            </a:r>
            <a:r>
              <a:rPr sz="2400" dirty="0">
                <a:latin typeface="Arial"/>
                <a:cs typeface="Arial"/>
              </a:rPr>
              <a:t>4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first  </a:t>
            </a:r>
            <a:r>
              <a:rPr sz="2400" spc="-5" dirty="0">
                <a:latin typeface="Arial"/>
                <a:cs typeface="Arial"/>
              </a:rPr>
              <a:t>element(number[0]),</a:t>
            </a: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		</a:t>
            </a:r>
            <a:r>
              <a:rPr sz="2400" dirty="0">
                <a:latin typeface="Arial"/>
                <a:cs typeface="Arial"/>
              </a:rPr>
              <a:t>5 </a:t>
            </a:r>
            <a:r>
              <a:rPr lang="en-US"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second  element(number[1]) </a:t>
            </a:r>
            <a:r>
              <a:rPr sz="2400" spc="-10" dirty="0">
                <a:latin typeface="Arial"/>
                <a:cs typeface="Arial"/>
              </a:rPr>
              <a:t>and </a:t>
            </a:r>
            <a:endParaRPr lang="en-US" sz="2400" spc="-10" dirty="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595"/>
              </a:spcBef>
            </a:pPr>
            <a:r>
              <a:rPr lang="en-US" sz="2400" dirty="0">
                <a:latin typeface="Arial"/>
                <a:cs typeface="Arial"/>
              </a:rPr>
              <a:t>		</a:t>
            </a:r>
            <a:r>
              <a:rPr sz="2400" dirty="0">
                <a:latin typeface="Arial"/>
                <a:cs typeface="Arial"/>
              </a:rPr>
              <a:t>9 </a:t>
            </a:r>
            <a:r>
              <a:rPr sz="2400" spc="-5" dirty="0">
                <a:latin typeface="Arial"/>
                <a:cs typeface="Arial"/>
              </a:rPr>
              <a:t>is assign</a:t>
            </a:r>
            <a:r>
              <a:rPr lang="en-US" sz="2400" spc="-5" dirty="0">
                <a:latin typeface="Arial"/>
                <a:cs typeface="Arial"/>
              </a:rPr>
              <a:t>ed to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third element(number[2]).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030" y="4159250"/>
            <a:ext cx="8310245" cy="9729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5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number of </a:t>
            </a:r>
            <a:r>
              <a:rPr sz="2400" spc="-10" dirty="0">
                <a:latin typeface="Arial"/>
                <a:cs typeface="Arial"/>
              </a:rPr>
              <a:t>values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list is less than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size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array</a:t>
            </a:r>
            <a:r>
              <a:rPr sz="2400" spc="-5" dirty="0">
                <a:latin typeface="Arial"/>
                <a:cs typeface="Arial"/>
              </a:rPr>
              <a:t>, then</a:t>
            </a:r>
            <a:r>
              <a:rPr lang="en-US"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he  </a:t>
            </a:r>
            <a:r>
              <a:rPr sz="2400" spc="-5" dirty="0">
                <a:latin typeface="Arial"/>
                <a:cs typeface="Arial"/>
              </a:rPr>
              <a:t>remaining elements will be set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zero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automatically.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795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Compile </a:t>
            </a:r>
            <a:r>
              <a:rPr sz="3600" spc="-5" dirty="0"/>
              <a:t>time</a:t>
            </a:r>
            <a:r>
              <a:rPr sz="3600" spc="-20" dirty="0"/>
              <a:t> </a:t>
            </a:r>
            <a:r>
              <a:rPr sz="3600" spc="-10" dirty="0"/>
              <a:t>initialization</a:t>
            </a:r>
            <a:endParaRPr sz="3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15</a:t>
            </a:fld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510540" y="2180590"/>
            <a:ext cx="7251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lang="en-US" sz="24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int number[</a:t>
            </a:r>
            <a:r>
              <a:rPr lang="en-US" sz="2400" spc="-5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 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{1,2,3,4};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39" y="3285490"/>
            <a:ext cx="661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character array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initialized </a:t>
            </a:r>
            <a:r>
              <a:rPr sz="2400" spc="-5" dirty="0">
                <a:latin typeface="Arial"/>
                <a:cs typeface="Arial"/>
              </a:rPr>
              <a:t>as follows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39" y="4022090"/>
            <a:ext cx="5683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         </a:t>
            </a:r>
            <a:r>
              <a:rPr sz="2400" spc="-5" dirty="0">
                <a:latin typeface="Arial"/>
                <a:cs typeface="Arial"/>
              </a:rPr>
              <a:t>char name[ </a:t>
            </a:r>
            <a:r>
              <a:rPr sz="2400" dirty="0">
                <a:latin typeface="Arial"/>
                <a:cs typeface="Arial"/>
              </a:rPr>
              <a:t>] 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{‘</a:t>
            </a:r>
            <a:r>
              <a:rPr lang="en-US" sz="2400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’,’</a:t>
            </a:r>
            <a:r>
              <a:rPr lang="en-US" sz="2400" spc="-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’,’</a:t>
            </a:r>
            <a:r>
              <a:rPr lang="en-US" sz="2400" spc="-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’,’</a:t>
            </a:r>
            <a:r>
              <a:rPr lang="en-US" sz="2400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’,’\0’};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439" y="4758690"/>
            <a:ext cx="72517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97965" marR="5080" indent="-148590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character array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also be </a:t>
            </a:r>
            <a:r>
              <a:rPr sz="2400" spc="-10" dirty="0">
                <a:latin typeface="Arial"/>
                <a:cs typeface="Arial"/>
              </a:rPr>
              <a:t>initialized </a:t>
            </a:r>
            <a:r>
              <a:rPr sz="2400" spc="-5" dirty="0">
                <a:latin typeface="Arial"/>
                <a:cs typeface="Arial"/>
              </a:rPr>
              <a:t>as follows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char name[ </a:t>
            </a:r>
            <a:r>
              <a:rPr sz="2400" dirty="0">
                <a:latin typeface="Arial"/>
                <a:cs typeface="Arial"/>
              </a:rPr>
              <a:t>] 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lang="en-US" sz="2400" spc="-5" dirty="0" err="1">
                <a:latin typeface="Arial"/>
                <a:cs typeface="Arial"/>
              </a:rPr>
              <a:t>uvce</a:t>
            </a:r>
            <a:r>
              <a:rPr sz="2400" spc="-5" dirty="0">
                <a:latin typeface="Arial"/>
                <a:cs typeface="Arial"/>
              </a:rPr>
              <a:t>”;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9159" y="64833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Arial Black"/>
                <a:cs typeface="Arial Black"/>
              </a:rPr>
              <a:t>13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502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/>
              <a:t>  Run time </a:t>
            </a:r>
            <a:r>
              <a:rPr lang="en-IN" sz="3600" spc="-10" dirty="0"/>
              <a:t>initialization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852169" y="1348740"/>
            <a:ext cx="8063865" cy="39401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5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spc="5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initialization, the array is explicitly </a:t>
            </a:r>
            <a:r>
              <a:rPr sz="2400" spc="-10" dirty="0">
                <a:latin typeface="Arial"/>
                <a:cs typeface="Arial"/>
              </a:rPr>
              <a:t>initialize </a:t>
            </a:r>
            <a:r>
              <a:rPr sz="2400" spc="-5" dirty="0">
                <a:latin typeface="Arial"/>
                <a:cs typeface="Arial"/>
              </a:rPr>
              <a:t>at run  </a:t>
            </a:r>
            <a:r>
              <a:rPr sz="2400" dirty="0">
                <a:latin typeface="Arial"/>
                <a:cs typeface="Arial"/>
              </a:rPr>
              <a:t>time.</a:t>
            </a:r>
            <a:endParaRPr lang="en-US" sz="2400" dirty="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425"/>
              </a:spcBef>
            </a:pPr>
            <a:endParaRPr sz="2400" dirty="0">
              <a:latin typeface="Arial"/>
              <a:cs typeface="Arial"/>
            </a:endParaRPr>
          </a:p>
          <a:p>
            <a:pPr marL="12700" marR="631825">
              <a:lnSpc>
                <a:spcPts val="3190"/>
              </a:lnSpc>
              <a:spcBef>
                <a:spcPts val="120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This concept </a:t>
            </a:r>
            <a:r>
              <a:rPr sz="2400" spc="-10" dirty="0">
                <a:latin typeface="Arial"/>
                <a:cs typeface="Arial"/>
              </a:rPr>
              <a:t>generally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initializing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arrays. 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latin typeface="Arial"/>
                <a:cs typeface="Arial"/>
              </a:rPr>
              <a:t>for(i=0; </a:t>
            </a:r>
            <a:r>
              <a:rPr sz="2400" dirty="0">
                <a:latin typeface="Arial"/>
                <a:cs typeface="Arial"/>
              </a:rPr>
              <a:t>i &lt; </a:t>
            </a:r>
            <a:r>
              <a:rPr sz="2400" spc="-10" dirty="0">
                <a:latin typeface="Arial"/>
                <a:cs typeface="Arial"/>
              </a:rPr>
              <a:t>100;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++)</a:t>
            </a:r>
            <a:endParaRPr lang="en-US"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55"/>
              </a:spcBef>
            </a:pPr>
            <a:r>
              <a:rPr lang="en-GB" sz="2400" spc="-5" dirty="0">
                <a:latin typeface="Arial"/>
                <a:cs typeface="Arial"/>
              </a:rPr>
              <a:t>{</a:t>
            </a:r>
          </a:p>
          <a:p>
            <a:pPr marL="584200">
              <a:lnSpc>
                <a:spcPct val="100000"/>
              </a:lnSpc>
              <a:spcBef>
                <a:spcPts val="155"/>
              </a:spcBef>
            </a:pPr>
            <a:r>
              <a:rPr lang="en-US" sz="2400" spc="-5" dirty="0" err="1">
                <a:latin typeface="Arial"/>
                <a:cs typeface="Arial"/>
              </a:rPr>
              <a:t>scanf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GB" sz="2400" spc="-5" dirty="0">
                <a:latin typeface="Arial"/>
                <a:cs typeface="Arial"/>
              </a:rPr>
              <a:t>“%</a:t>
            </a:r>
            <a:r>
              <a:rPr lang="en-GB" sz="2400" spc="-5" dirty="0" err="1">
                <a:latin typeface="Arial"/>
                <a:cs typeface="Arial"/>
              </a:rPr>
              <a:t>d”,&amp;a</a:t>
            </a:r>
            <a:r>
              <a:rPr lang="en-GB" sz="2400" spc="-5" dirty="0">
                <a:latin typeface="Arial"/>
                <a:cs typeface="Arial"/>
              </a:rPr>
              <a:t>[</a:t>
            </a:r>
            <a:r>
              <a:rPr lang="en-GB" sz="2400" spc="-5" dirty="0" err="1">
                <a:latin typeface="Arial"/>
                <a:cs typeface="Arial"/>
              </a:rPr>
              <a:t>i</a:t>
            </a:r>
            <a:r>
              <a:rPr lang="en-GB" sz="2400" spc="-5" dirty="0">
                <a:latin typeface="Arial"/>
                <a:cs typeface="Arial"/>
              </a:rPr>
              <a:t>]);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lang="en-GB"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309"/>
              </a:spcBef>
            </a:pPr>
            <a:r>
              <a:rPr lang="en-US" sz="2400" dirty="0">
                <a:latin typeface="Arial"/>
                <a:cs typeface="Arial"/>
              </a:rPr>
              <a:t> </a:t>
            </a:r>
            <a:endParaRPr lang="en-GB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F23A-9CA7-40A4-864C-ABCB070D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43BC-654E-424A-9168-A03EA62E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take 7 numbers as input from the user and display the same using the </a:t>
            </a:r>
            <a:r>
              <a:rPr lang="en-US"/>
              <a:t>array concept…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24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06F3D-EE45-4A31-8EF3-59FEFD7A4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296400" cy="6710081"/>
          </a:xfrm>
        </p:spPr>
      </p:pic>
    </p:spTree>
    <p:extLst>
      <p:ext uri="{BB962C8B-B14F-4D97-AF65-F5344CB8AC3E}">
        <p14:creationId xmlns:p14="http://schemas.microsoft.com/office/powerpoint/2010/main" val="126496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1F3A-D3B0-434A-9FDB-869491BD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43A9-F849-4CE1-8354-884A9947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find the average of ‘n’ numbers using arrays..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242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211-B96A-4EF1-9982-03EC6862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87437"/>
          </a:xfrm>
        </p:spPr>
        <p:txBody>
          <a:bodyPr/>
          <a:lstStyle/>
          <a:p>
            <a:r>
              <a:rPr lang="en-US" dirty="0"/>
              <a:t>Solve: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A6031-6B81-4BFA-B78E-2728532D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6858000" cy="2895600"/>
          </a:xfrm>
        </p:spPr>
        <p:txBody>
          <a:bodyPr>
            <a:normAutofit/>
          </a:bodyPr>
          <a:lstStyle/>
          <a:p>
            <a:r>
              <a:rPr lang="en-US" sz="2800" dirty="0"/>
              <a:t>Write a simple program to take 7 numbers as input from the user and display the same….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2453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33BA5-B290-4C78-A3E1-A620CF054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9400"/>
          </a:xfrm>
        </p:spPr>
      </p:pic>
    </p:spTree>
    <p:extLst>
      <p:ext uri="{BB962C8B-B14F-4D97-AF65-F5344CB8AC3E}">
        <p14:creationId xmlns:p14="http://schemas.microsoft.com/office/powerpoint/2010/main" val="274327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41133"/>
            <a:ext cx="532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Two-dimensional</a:t>
            </a:r>
            <a:r>
              <a:rPr sz="3600" spc="-40" dirty="0"/>
              <a:t> </a:t>
            </a:r>
            <a:r>
              <a:rPr sz="3600" spc="-10" dirty="0"/>
              <a:t>Arrays</a:t>
            </a:r>
            <a:endParaRPr sz="3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21</a:t>
            </a:fld>
            <a:endParaRPr spc="-160" dirty="0"/>
          </a:p>
        </p:txBody>
      </p:sp>
      <p:sp>
        <p:nvSpPr>
          <p:cNvPr id="5" name="object 5"/>
          <p:cNvSpPr txBox="1"/>
          <p:nvPr/>
        </p:nvSpPr>
        <p:spPr>
          <a:xfrm>
            <a:off x="853439" y="1780540"/>
            <a:ext cx="791337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An array of arrays is known as two dimensional array 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The best example for  two dimensional array is matrix which contains a table of rows and columns.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39" y="3429000"/>
            <a:ext cx="773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/>
                <a:cs typeface="Arial"/>
              </a:rPr>
              <a:t>In Two </a:t>
            </a:r>
            <a:r>
              <a:rPr sz="2400" spc="-5" dirty="0">
                <a:latin typeface="Arial"/>
                <a:cs typeface="Arial"/>
              </a:rPr>
              <a:t>dimensional arrays,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is stored in rows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columns </a:t>
            </a:r>
            <a:r>
              <a:rPr sz="2400" dirty="0">
                <a:latin typeface="Arial"/>
                <a:cs typeface="Arial"/>
              </a:rPr>
              <a:t>format.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39" y="4202429"/>
            <a:ext cx="6461761" cy="9053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table[2][3];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756" y="181684"/>
            <a:ext cx="733170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lang="en-US" spc="-5" dirty="0"/>
              <a:t>eclaring 2-D Arrays</a:t>
            </a:r>
            <a:r>
              <a:rPr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22</a:t>
            </a:fld>
            <a:endParaRPr spc="-160" dirty="0"/>
          </a:p>
        </p:txBody>
      </p:sp>
      <p:sp>
        <p:nvSpPr>
          <p:cNvPr id="5" name="object 5"/>
          <p:cNvSpPr txBox="1"/>
          <p:nvPr/>
        </p:nvSpPr>
        <p:spPr>
          <a:xfrm>
            <a:off x="853439" y="1733550"/>
            <a:ext cx="778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general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dimensional array declaration 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169" y="2616200"/>
            <a:ext cx="73317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type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array-name[row_size][column_size];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439" y="3500120"/>
            <a:ext cx="6697980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39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Here the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specifies the data </a:t>
            </a:r>
            <a:r>
              <a:rPr sz="2400" dirty="0">
                <a:latin typeface="Arial"/>
                <a:cs typeface="Arial"/>
              </a:rPr>
              <a:t>type of </a:t>
            </a:r>
            <a:r>
              <a:rPr sz="2400" spc="-5" dirty="0">
                <a:latin typeface="Arial"/>
                <a:cs typeface="Arial"/>
              </a:rPr>
              <a:t>elements  contained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array, such as int, float, 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size should be </a:t>
            </a:r>
            <a:r>
              <a:rPr sz="2400" spc="-10" dirty="0">
                <a:latin typeface="Arial"/>
                <a:cs typeface="Arial"/>
              </a:rPr>
              <a:t>either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numeric constant </a:t>
            </a:r>
            <a:r>
              <a:rPr sz="2400" dirty="0">
                <a:latin typeface="Arial"/>
                <a:cs typeface="Arial"/>
              </a:rPr>
              <a:t>or a  </a:t>
            </a:r>
            <a:r>
              <a:rPr sz="2400" spc="-5" dirty="0">
                <a:latin typeface="Arial"/>
                <a:cs typeface="Arial"/>
              </a:rPr>
              <a:t>symbolic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constant.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756" y="328435"/>
            <a:ext cx="7055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INITIALIZATION </a:t>
            </a:r>
            <a:r>
              <a:rPr sz="3200" dirty="0"/>
              <a:t>OF </a:t>
            </a:r>
            <a:r>
              <a:rPr lang="en-US" sz="3200" spc="-5" dirty="0"/>
              <a:t>2</a:t>
            </a:r>
            <a:r>
              <a:rPr sz="3200" spc="-5" dirty="0"/>
              <a:t>-D ARRAYS</a:t>
            </a:r>
            <a:r>
              <a:rPr sz="3200" spc="-50" dirty="0"/>
              <a:t> </a:t>
            </a:r>
            <a:r>
              <a:rPr sz="320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23</a:t>
            </a:fld>
            <a:endParaRPr spc="-160" dirty="0"/>
          </a:p>
        </p:txBody>
      </p:sp>
      <p:sp>
        <p:nvSpPr>
          <p:cNvPr id="9" name="object 9"/>
          <p:cNvSpPr txBox="1"/>
          <p:nvPr/>
        </p:nvSpPr>
        <p:spPr>
          <a:xfrm>
            <a:off x="680719" y="1983740"/>
            <a:ext cx="8234681" cy="367703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71450">
              <a:lnSpc>
                <a:spcPct val="100699"/>
              </a:lnSpc>
              <a:spcBef>
                <a:spcPts val="80"/>
              </a:spcBef>
              <a:tabLst>
                <a:tab pos="758190" algn="l"/>
              </a:tabLst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general </a:t>
            </a:r>
            <a:r>
              <a:rPr sz="2400" spc="-5" dirty="0">
                <a:latin typeface="Arial"/>
                <a:cs typeface="Arial"/>
              </a:rPr>
              <a:t>form of initializing two-dimensional array is </a:t>
            </a:r>
            <a:r>
              <a:rPr sz="2400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12700" marR="5080" indent="171450">
              <a:lnSpc>
                <a:spcPct val="100699"/>
              </a:lnSpc>
              <a:spcBef>
                <a:spcPts val="80"/>
              </a:spcBef>
              <a:tabLst>
                <a:tab pos="75819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12700" marR="5080" indent="171450">
              <a:lnSpc>
                <a:spcPct val="100699"/>
              </a:lnSpc>
              <a:spcBef>
                <a:spcPts val="80"/>
              </a:spcBef>
              <a:tabLst>
                <a:tab pos="758190" algn="l"/>
              </a:tabLst>
            </a:pPr>
            <a:r>
              <a:rPr sz="2400" spc="-5" dirty="0">
                <a:latin typeface="Arial"/>
                <a:cs typeface="Arial"/>
              </a:rPr>
              <a:t>type	array-name[row_size][column_size]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{list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values};</a:t>
            </a:r>
            <a:endParaRPr sz="2400" dirty="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Example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1036319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int table[2][3]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{0,0,0,1,1,1};</a:t>
            </a:r>
            <a:endParaRPr sz="2400" dirty="0">
              <a:latin typeface="Arial"/>
              <a:cs typeface="Arial"/>
            </a:endParaRPr>
          </a:p>
          <a:p>
            <a:pPr marL="183515" marR="190500">
              <a:lnSpc>
                <a:spcPct val="79900"/>
              </a:lnSpc>
              <a:spcBef>
                <a:spcPts val="59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Here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elements of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row initializes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zero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elements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second </a:t>
            </a:r>
            <a:r>
              <a:rPr sz="2400" dirty="0">
                <a:latin typeface="Arial"/>
                <a:cs typeface="Arial"/>
              </a:rPr>
              <a:t>row </a:t>
            </a:r>
            <a:r>
              <a:rPr sz="2400" spc="-10" dirty="0">
                <a:latin typeface="Arial"/>
                <a:cs typeface="Arial"/>
              </a:rPr>
              <a:t>initializes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 dirty="0">
              <a:latin typeface="Arial"/>
              <a:cs typeface="Arial"/>
            </a:endParaRPr>
          </a:p>
          <a:p>
            <a:pPr marL="1036319" marR="2138045" indent="-852169">
              <a:lnSpc>
                <a:spcPct val="100699"/>
              </a:lnSpc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spc="-10" dirty="0">
                <a:latin typeface="Arial"/>
                <a:cs typeface="Arial"/>
              </a:rPr>
              <a:t>above </a:t>
            </a:r>
            <a:r>
              <a:rPr sz="2400" spc="-5" dirty="0">
                <a:latin typeface="Arial"/>
                <a:cs typeface="Arial"/>
              </a:rPr>
              <a:t>statement can be written as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int table[2][3]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{{0,0,0},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{1,1,1}};</a:t>
            </a:r>
            <a:endParaRPr sz="2400" dirty="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20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5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two-dimensional array the row_size can be </a:t>
            </a:r>
            <a:r>
              <a:rPr sz="2400" dirty="0">
                <a:latin typeface="Arial"/>
                <a:cs typeface="Arial"/>
              </a:rPr>
              <a:t>omitted.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439" y="110770"/>
            <a:ext cx="7055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INITIALIZATION </a:t>
            </a:r>
            <a:r>
              <a:rPr sz="3200" dirty="0"/>
              <a:t>OF </a:t>
            </a:r>
            <a:r>
              <a:rPr lang="en-US" sz="3200" spc="-5" dirty="0"/>
              <a:t>2</a:t>
            </a:r>
            <a:r>
              <a:rPr sz="3200" spc="-5" dirty="0"/>
              <a:t>-</a:t>
            </a:r>
            <a:r>
              <a:rPr lang="en-US" sz="3200" spc="-5" dirty="0"/>
              <a:t>D</a:t>
            </a:r>
            <a:r>
              <a:rPr sz="3200" spc="-5" dirty="0"/>
              <a:t> ARRAYS</a:t>
            </a:r>
            <a:r>
              <a:rPr sz="3200" spc="-50" dirty="0"/>
              <a:t> </a:t>
            </a:r>
            <a:r>
              <a:rPr sz="320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24</a:t>
            </a:fld>
            <a:endParaRPr spc="-160" dirty="0"/>
          </a:p>
        </p:txBody>
      </p:sp>
      <p:sp>
        <p:nvSpPr>
          <p:cNvPr id="6" name="object 6"/>
          <p:cNvSpPr txBox="1"/>
          <p:nvPr/>
        </p:nvSpPr>
        <p:spPr>
          <a:xfrm>
            <a:off x="853439" y="1828800"/>
            <a:ext cx="6592570" cy="190693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60769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int table[</a:t>
            </a:r>
            <a:r>
              <a:rPr lang="en-US" sz="2400" spc="-5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][3] = </a:t>
            </a:r>
            <a:r>
              <a:rPr sz="2400" spc="-5" dirty="0">
                <a:latin typeface="Arial"/>
                <a:cs typeface="Arial"/>
              </a:rPr>
              <a:t>{{0,0,0},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{1,1,1}};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3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10" dirty="0">
                <a:latin typeface="Arial"/>
                <a:cs typeface="Arial"/>
              </a:rPr>
              <a:t>values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lang="en-US" sz="2400" spc="-5" dirty="0">
                <a:latin typeface="Arial"/>
                <a:cs typeface="Arial"/>
              </a:rPr>
              <a:t> less than the declared size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lang="en-US" sz="2400" spc="-5" dirty="0">
                <a:latin typeface="Arial"/>
                <a:cs typeface="Arial"/>
              </a:rPr>
              <a:t> then the remaining </a:t>
            </a:r>
            <a:r>
              <a:rPr sz="2400" spc="-5" dirty="0">
                <a:latin typeface="Arial"/>
                <a:cs typeface="Arial"/>
              </a:rPr>
              <a:t> are  automatically set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zero.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439" y="3779520"/>
            <a:ext cx="7016115" cy="1567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69278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int table[2][3]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{1,1,2};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35"/>
              </a:spcBef>
            </a:pPr>
            <a:r>
              <a:rPr sz="2400" spc="-5" dirty="0">
                <a:latin typeface="Arial"/>
                <a:cs typeface="Arial"/>
              </a:rPr>
              <a:t>Here first row initialize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1,1 and </a:t>
            </a:r>
            <a:r>
              <a:rPr sz="2400" dirty="0">
                <a:latin typeface="Arial"/>
                <a:cs typeface="Arial"/>
              </a:rPr>
              <a:t>2,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second row  </a:t>
            </a:r>
            <a:r>
              <a:rPr sz="2400" spc="-10" dirty="0">
                <a:latin typeface="Arial"/>
                <a:cs typeface="Arial"/>
              </a:rPr>
              <a:t>initialize </a:t>
            </a:r>
            <a:r>
              <a:rPr sz="2400" dirty="0">
                <a:latin typeface="Arial"/>
                <a:cs typeface="Arial"/>
              </a:rPr>
              <a:t>to 0,0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automatically.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08608"/>
            <a:ext cx="72586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Memory </a:t>
            </a:r>
            <a:r>
              <a:rPr sz="2800" spc="-15" dirty="0"/>
              <a:t>Layout </a:t>
            </a:r>
            <a:r>
              <a:rPr sz="2800" spc="-10" dirty="0"/>
              <a:t>of </a:t>
            </a:r>
            <a:r>
              <a:rPr lang="en-US" sz="2800" spc="-10" dirty="0"/>
              <a:t>2</a:t>
            </a:r>
            <a:r>
              <a:rPr sz="2800" spc="-10" dirty="0"/>
              <a:t>-</a:t>
            </a:r>
            <a:r>
              <a:rPr lang="en-US" sz="2800" spc="-10" dirty="0"/>
              <a:t>D</a:t>
            </a:r>
            <a:r>
              <a:rPr sz="2800" spc="-10" dirty="0"/>
              <a:t> </a:t>
            </a:r>
            <a:r>
              <a:rPr lang="en-US" sz="2800" spc="-5" dirty="0"/>
              <a:t>A</a:t>
            </a:r>
            <a:r>
              <a:rPr sz="2800" spc="-5" dirty="0"/>
              <a:t>rray</a:t>
            </a:r>
            <a:r>
              <a:rPr sz="2800" spc="35" dirty="0"/>
              <a:t> </a:t>
            </a:r>
            <a:r>
              <a:rPr sz="2800" dirty="0"/>
              <a:t>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25</a:t>
            </a:fld>
            <a:endParaRPr spc="-160" dirty="0"/>
          </a:p>
        </p:txBody>
      </p:sp>
      <p:sp>
        <p:nvSpPr>
          <p:cNvPr id="6" name="object 6"/>
          <p:cNvSpPr txBox="1"/>
          <p:nvPr/>
        </p:nvSpPr>
        <p:spPr>
          <a:xfrm>
            <a:off x="853439" y="1731009"/>
            <a:ext cx="7732395" cy="1530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In Two </a:t>
            </a:r>
            <a:r>
              <a:rPr sz="2400" spc="-5" dirty="0">
                <a:latin typeface="Arial"/>
                <a:cs typeface="Arial"/>
              </a:rPr>
              <a:t>dimensional arrays,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is stored in rows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columns </a:t>
            </a:r>
            <a:r>
              <a:rPr sz="2400" dirty="0">
                <a:latin typeface="Arial"/>
                <a:cs typeface="Arial"/>
              </a:rPr>
              <a:t>format.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int table[2][3]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{1,2,3,4,5,6};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169" y="3641090"/>
            <a:ext cx="5297805" cy="289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10800"/>
              </a:lnSpc>
              <a:spcBef>
                <a:spcPts val="9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layout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above </a:t>
            </a: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:  </a:t>
            </a:r>
            <a:endParaRPr lang="en-US" sz="2400" dirty="0">
              <a:latin typeface="Arial"/>
              <a:cs typeface="Arial"/>
            </a:endParaRPr>
          </a:p>
          <a:p>
            <a:pPr marL="12700" marR="5080" indent="1270">
              <a:lnSpc>
                <a:spcPct val="1108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table[0][0]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1;</a:t>
            </a:r>
            <a:endParaRPr sz="2400" dirty="0">
              <a:latin typeface="Arial"/>
              <a:cs typeface="Arial"/>
            </a:endParaRPr>
          </a:p>
          <a:p>
            <a:pPr marL="13970">
              <a:lnSpc>
                <a:spcPts val="2445"/>
              </a:lnSpc>
            </a:pPr>
            <a:r>
              <a:rPr sz="2400" spc="-5" dirty="0">
                <a:latin typeface="Arial"/>
                <a:cs typeface="Arial"/>
              </a:rPr>
              <a:t>table[0][1]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</a:p>
          <a:p>
            <a:pPr marL="1397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table[0][2]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3;</a:t>
            </a:r>
            <a:endParaRPr lang="en-IN" sz="2400" dirty="0">
              <a:latin typeface="Arial"/>
              <a:cs typeface="Arial"/>
            </a:endParaRPr>
          </a:p>
          <a:p>
            <a:pPr marL="13970">
              <a:lnSpc>
                <a:spcPts val="2590"/>
              </a:lnSpc>
            </a:pPr>
            <a:r>
              <a:rPr lang="en-IN" sz="2400" spc="-5" dirty="0">
                <a:latin typeface="Arial"/>
                <a:cs typeface="Arial"/>
              </a:rPr>
              <a:t>table[1][0] </a:t>
            </a:r>
            <a:r>
              <a:rPr lang="en-IN" sz="2400" dirty="0">
                <a:latin typeface="Arial"/>
                <a:cs typeface="Arial"/>
              </a:rPr>
              <a:t>=</a:t>
            </a:r>
            <a:r>
              <a:rPr lang="en-IN" sz="2400" spc="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4;</a:t>
            </a:r>
            <a:endParaRPr lang="en-IN" sz="2400" dirty="0">
              <a:latin typeface="Arial"/>
              <a:cs typeface="Arial"/>
            </a:endParaRPr>
          </a:p>
          <a:p>
            <a:pPr marL="1397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table[1][1]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5;</a:t>
            </a:r>
            <a:endParaRPr lang="en-US" sz="2400" dirty="0">
              <a:latin typeface="Arial"/>
              <a:cs typeface="Arial"/>
            </a:endParaRPr>
          </a:p>
          <a:p>
            <a:pPr marL="1397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table[1][2]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6;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76" y="506501"/>
            <a:ext cx="549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/>
              <a:t>M</a:t>
            </a:r>
            <a:r>
              <a:rPr sz="3600" spc="-10" dirty="0"/>
              <a:t>ulti-dimensional</a:t>
            </a:r>
            <a:r>
              <a:rPr sz="3600" spc="-50" dirty="0"/>
              <a:t> </a:t>
            </a:r>
            <a:r>
              <a:rPr sz="3600" spc="-10" dirty="0"/>
              <a:t>Arrays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26</a:t>
            </a:fld>
            <a:endParaRPr spc="-160"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2358390"/>
            <a:ext cx="8002905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-5" dirty="0">
                <a:latin typeface="Arial"/>
                <a:cs typeface="Arial"/>
              </a:rPr>
              <a:t>which represent the list of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than 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index </a:t>
            </a:r>
            <a:r>
              <a:rPr sz="2400" spc="-5" dirty="0">
                <a:latin typeface="Arial"/>
                <a:cs typeface="Arial"/>
              </a:rPr>
              <a:t>(subscript) is </a:t>
            </a:r>
            <a:r>
              <a:rPr sz="2400" spc="-10" dirty="0">
                <a:latin typeface="Arial"/>
                <a:cs typeface="Arial"/>
              </a:rPr>
              <a:t>called </a:t>
            </a:r>
            <a:r>
              <a:rPr sz="2400" spc="-5" dirty="0">
                <a:latin typeface="Arial"/>
                <a:cs typeface="Arial"/>
              </a:rPr>
              <a:t>multi-dimensional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169" y="3458209"/>
            <a:ext cx="6381750" cy="16453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0" marR="5080" indent="-596900">
              <a:lnSpc>
                <a:spcPct val="110800"/>
              </a:lnSpc>
              <a:spcBef>
                <a:spcPts val="95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general </a:t>
            </a:r>
            <a:r>
              <a:rPr sz="2400" spc="-5" dirty="0">
                <a:latin typeface="Arial"/>
                <a:cs typeface="Arial"/>
              </a:rPr>
              <a:t>form of </a:t>
            </a:r>
            <a:r>
              <a:rPr sz="2400" dirty="0">
                <a:latin typeface="Arial"/>
                <a:cs typeface="Arial"/>
              </a:rPr>
              <a:t>multi </a:t>
            </a:r>
            <a:r>
              <a:rPr sz="2400" spc="-5" dirty="0">
                <a:latin typeface="Arial"/>
                <a:cs typeface="Arial"/>
              </a:rPr>
              <a:t>dimensional array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type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i="1" spc="-5" dirty="0" err="1">
                <a:latin typeface="Arial"/>
                <a:cs typeface="Arial"/>
              </a:rPr>
              <a:t>array</a:t>
            </a:r>
            <a:r>
              <a:rPr lang="en-US" sz="2400" i="1" spc="-5" dirty="0" err="1">
                <a:latin typeface="Arial"/>
                <a:cs typeface="Arial"/>
              </a:rPr>
              <a:t>_</a:t>
            </a:r>
            <a:r>
              <a:rPr sz="2400" i="1" spc="-5" dirty="0" err="1">
                <a:latin typeface="Arial"/>
                <a:cs typeface="Arial"/>
              </a:rPr>
              <a:t>name</a:t>
            </a:r>
            <a:r>
              <a:rPr sz="2400" i="1" spc="-5" dirty="0">
                <a:latin typeface="Arial"/>
                <a:cs typeface="Arial"/>
              </a:rPr>
              <a:t>[s1][s2][s3]…….[</a:t>
            </a:r>
            <a:r>
              <a:rPr sz="2400" i="1" spc="-5" dirty="0" err="1">
                <a:latin typeface="Arial"/>
                <a:cs typeface="Arial"/>
              </a:rPr>
              <a:t>sn</a:t>
            </a:r>
            <a:r>
              <a:rPr sz="2400" i="1" spc="-5" dirty="0">
                <a:latin typeface="Arial"/>
                <a:cs typeface="Arial"/>
              </a:rPr>
              <a:t>];</a:t>
            </a:r>
            <a:endParaRPr lang="en-US" sz="2400" i="1" spc="-5" dirty="0">
              <a:latin typeface="Arial"/>
              <a:cs typeface="Arial"/>
            </a:endParaRPr>
          </a:p>
          <a:p>
            <a:pPr marL="609600" marR="5080" indent="-596900">
              <a:lnSpc>
                <a:spcPct val="110800"/>
              </a:lnSpc>
              <a:spcBef>
                <a:spcPts val="95"/>
              </a:spcBef>
            </a:pPr>
            <a:endParaRPr lang="en-US" sz="2400" i="1" spc="-5" dirty="0">
              <a:latin typeface="Arial"/>
              <a:cs typeface="Arial"/>
            </a:endParaRPr>
          </a:p>
          <a:p>
            <a:pPr marL="609600" marR="5080" indent="-596900">
              <a:lnSpc>
                <a:spcPct val="110800"/>
              </a:lnSpc>
              <a:spcBef>
                <a:spcPts val="95"/>
              </a:spcBef>
            </a:pPr>
            <a:r>
              <a:rPr lang="en-US" sz="2400" spc="-5" dirty="0">
                <a:latin typeface="Arial"/>
                <a:cs typeface="Arial"/>
              </a:rPr>
              <a:t>Where 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10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size.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27</a:t>
            </a:fld>
            <a:endParaRPr spc="-160" dirty="0"/>
          </a:p>
        </p:txBody>
      </p:sp>
      <p:sp>
        <p:nvSpPr>
          <p:cNvPr id="5" name="object 5"/>
          <p:cNvSpPr txBox="1"/>
          <p:nvPr/>
        </p:nvSpPr>
        <p:spPr>
          <a:xfrm>
            <a:off x="853439" y="1944370"/>
            <a:ext cx="5700395" cy="1235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7695" marR="5080" indent="-595630">
              <a:lnSpc>
                <a:spcPct val="110800"/>
              </a:lnSpc>
              <a:spcBef>
                <a:spcPts val="95"/>
              </a:spcBef>
              <a:tabLst>
                <a:tab pos="1099820" algn="l"/>
              </a:tabLst>
            </a:pP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examples are </a:t>
            </a:r>
            <a:r>
              <a:rPr sz="2400" dirty="0">
                <a:latin typeface="Arial"/>
                <a:cs typeface="Arial"/>
              </a:rPr>
              <a:t>: </a:t>
            </a:r>
            <a:endParaRPr lang="en-US" sz="2400" dirty="0">
              <a:latin typeface="Arial"/>
              <a:cs typeface="Arial"/>
            </a:endParaRP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tabLst>
                <a:tab pos="1099820" algn="l"/>
              </a:tabLst>
            </a:pPr>
            <a:endParaRPr lang="en-GB" sz="2400" dirty="0">
              <a:latin typeface="Arial"/>
              <a:cs typeface="Arial"/>
            </a:endParaRP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tabLst>
                <a:tab pos="1099820" algn="l"/>
              </a:tabLst>
            </a:pPr>
            <a:r>
              <a:rPr lang="en-GB" sz="2400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	survey[3][5][6];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3199129"/>
            <a:ext cx="287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</a:tabLst>
            </a:pPr>
            <a:r>
              <a:rPr sz="2400" spc="-5" dirty="0">
                <a:latin typeface="Arial"/>
                <a:cs typeface="Arial"/>
              </a:rPr>
              <a:t>float	table[5][4][5][3];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39" y="4009390"/>
            <a:ext cx="7437755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Here survey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three-dimensional array </a:t>
            </a:r>
            <a:r>
              <a:rPr lang="en-US" sz="2400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nd table is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four-dimensional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E7C169E-A654-4BD9-BE61-6A37457F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37745"/>
            <a:ext cx="7055380" cy="1400530"/>
          </a:xfrm>
        </p:spPr>
        <p:txBody>
          <a:bodyPr/>
          <a:lstStyle/>
          <a:p>
            <a:pPr algn="just"/>
            <a:r>
              <a:rPr lang="en-US" sz="3200" spc="-10" dirty="0"/>
              <a:t>Multi-dimensional</a:t>
            </a:r>
            <a:r>
              <a:rPr lang="en-US" sz="3200" spc="-50" dirty="0"/>
              <a:t> </a:t>
            </a:r>
            <a:r>
              <a:rPr lang="en-US" sz="3200" spc="-10" dirty="0"/>
              <a:t>Arrays</a:t>
            </a:r>
            <a:endParaRPr lang="en-IN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87146"/>
            <a:ext cx="489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Applications Of</a:t>
            </a:r>
            <a:r>
              <a:rPr sz="3600" spc="-60" dirty="0"/>
              <a:t> </a:t>
            </a:r>
            <a:r>
              <a:rPr sz="3600" spc="-10" dirty="0"/>
              <a:t>arrays</a:t>
            </a:r>
            <a:endParaRPr sz="36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28</a:t>
            </a:fld>
            <a:endParaRPr spc="-160" dirty="0"/>
          </a:p>
        </p:txBody>
      </p:sp>
      <p:sp>
        <p:nvSpPr>
          <p:cNvPr id="10" name="object 10"/>
          <p:cNvSpPr txBox="1"/>
          <p:nvPr/>
        </p:nvSpPr>
        <p:spPr>
          <a:xfrm>
            <a:off x="853438" y="2153920"/>
            <a:ext cx="7661911" cy="3191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00405" indent="-342900">
              <a:lnSpc>
                <a:spcPct val="120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Array can be used for sorting elements.</a:t>
            </a:r>
          </a:p>
          <a:p>
            <a:pPr marL="355600" marR="700405" indent="-342900">
              <a:lnSpc>
                <a:spcPct val="120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Array can perform matrix operations.</a:t>
            </a:r>
          </a:p>
          <a:p>
            <a:pPr marL="355600" marR="700405" indent="-342900">
              <a:lnSpc>
                <a:spcPct val="120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Array can be used for mathematical calculations.</a:t>
            </a:r>
          </a:p>
          <a:p>
            <a:pPr marL="355600" marR="700405" indent="-342900">
              <a:lnSpc>
                <a:spcPct val="120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Passing arrays as function parameters.</a:t>
            </a:r>
            <a:endParaRPr lang="en-US" sz="2400" spc="-5" dirty="0">
              <a:latin typeface="Arial"/>
              <a:cs typeface="Arial"/>
            </a:endParaRPr>
          </a:p>
          <a:p>
            <a:pPr marL="355600" marR="700405" indent="-342900">
              <a:lnSpc>
                <a:spcPct val="120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  Arrays as </a:t>
            </a:r>
            <a:r>
              <a:rPr sz="2400" dirty="0">
                <a:latin typeface="Arial"/>
                <a:cs typeface="Arial"/>
              </a:rPr>
              <a:t>members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structures.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208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Array can be used for searching elements</a:t>
            </a:r>
            <a:r>
              <a:rPr sz="2400" spc="-5" dirty="0">
                <a:latin typeface="Arial"/>
                <a:cs typeface="Arial"/>
              </a:rPr>
              <a:t>.  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Manipulating character arrays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strings.</a:t>
            </a:r>
            <a:endParaRPr lang="en-US" sz="24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F55-1F94-4F73-8E66-588C1015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search: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5B68-0C45-40E0-8242-92B59051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Linear Search is a method for finding an element within a list .</a:t>
            </a:r>
          </a:p>
          <a:p>
            <a:r>
              <a:rPr lang="en-US" sz="3200" dirty="0"/>
              <a:t>Linear search is also called as sequential search.</a:t>
            </a:r>
          </a:p>
          <a:p>
            <a:r>
              <a:rPr lang="en-US" sz="3200" dirty="0"/>
              <a:t>It sequentially checks each element of the list until a match is found or whole list has been searched.</a:t>
            </a:r>
            <a:endParaRPr lang="en-GB" sz="3200" dirty="0"/>
          </a:p>
          <a:p>
            <a:r>
              <a:rPr lang="en-US" sz="3200" dirty="0"/>
              <a:t>I</a:t>
            </a:r>
            <a:r>
              <a:rPr lang="en-GB" sz="3200" dirty="0"/>
              <a:t>t is the most basic type of searching algorithm.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732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C872-2130-4D1E-8590-479341F1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0522C-5F37-4E81-AFE4-25AFD1C13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38200"/>
            <a:ext cx="8458200" cy="5867400"/>
          </a:xfrm>
        </p:spPr>
      </p:pic>
    </p:spTree>
    <p:extLst>
      <p:ext uri="{BB962C8B-B14F-4D97-AF65-F5344CB8AC3E}">
        <p14:creationId xmlns:p14="http://schemas.microsoft.com/office/powerpoint/2010/main" val="360608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6AE1-001A-47C7-BA38-DDB6C56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6"/>
            <a:ext cx="7886700" cy="1325563"/>
          </a:xfrm>
        </p:spPr>
        <p:txBody>
          <a:bodyPr/>
          <a:lstStyle/>
          <a:p>
            <a:r>
              <a:rPr lang="en-US" dirty="0"/>
              <a:t>Linear search: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5C2D-348C-4017-9719-FDE33F6A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8" indent="0" algn="ctr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800" dirty="0"/>
              <a:t>Write a program for linear search.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94481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6A66C-F45F-4EBB-961D-8A00C4FF4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52198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778" y="1417701"/>
            <a:ext cx="1567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>
                <a:latin typeface="Arial"/>
                <a:cs typeface="Arial"/>
              </a:rPr>
              <a:t>Strings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1740" y="2667000"/>
            <a:ext cx="419925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sz="27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2700" spc="-185" dirty="0">
                <a:solidFill>
                  <a:schemeClr val="bg1"/>
                </a:solidFill>
                <a:latin typeface="Arial"/>
                <a:cs typeface="Arial"/>
              </a:rPr>
              <a:t>Reading </a:t>
            </a:r>
            <a:r>
              <a:rPr sz="2700" spc="-12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2700" spc="-114" dirty="0">
                <a:solidFill>
                  <a:schemeClr val="bg1"/>
                </a:solidFill>
                <a:latin typeface="Arial"/>
                <a:cs typeface="Arial"/>
              </a:rPr>
              <a:t>displaying</a:t>
            </a:r>
            <a:r>
              <a:rPr sz="27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-105" dirty="0">
                <a:solidFill>
                  <a:schemeClr val="bg1"/>
                </a:solidFill>
                <a:latin typeface="Arial"/>
                <a:cs typeface="Arial"/>
              </a:rPr>
              <a:t>strings  </a:t>
            </a:r>
            <a:endParaRPr lang="en-US" sz="2700" spc="-22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2700" spc="-4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700" spc="-114" dirty="0">
                <a:solidFill>
                  <a:schemeClr val="bg1"/>
                </a:solidFill>
                <a:latin typeface="Arial"/>
                <a:cs typeface="Arial"/>
              </a:rPr>
              <a:t>String </a:t>
            </a:r>
            <a:r>
              <a:rPr sz="2700" spc="-100" dirty="0">
                <a:solidFill>
                  <a:schemeClr val="bg1"/>
                </a:solidFill>
                <a:latin typeface="Arial"/>
                <a:cs typeface="Arial"/>
              </a:rPr>
              <a:t>handling</a:t>
            </a:r>
            <a:r>
              <a:rPr sz="2700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Arial"/>
                <a:cs typeface="Arial"/>
              </a:rPr>
              <a:t>functions</a:t>
            </a:r>
            <a:endParaRPr lang="en-US" sz="2700" spc="-7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873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8074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677035" algn="l"/>
                <a:tab pos="2410460" algn="l"/>
                <a:tab pos="3449320" algn="l"/>
                <a:tab pos="3986529" algn="l"/>
                <a:tab pos="5893435" algn="l"/>
                <a:tab pos="6592570" algn="l"/>
                <a:tab pos="7525384" algn="l"/>
              </a:tabLst>
            </a:pPr>
            <a:r>
              <a:rPr sz="3200" spc="-120" dirty="0">
                <a:latin typeface="Arial"/>
                <a:cs typeface="Arial"/>
              </a:rPr>
              <a:t>Str</a:t>
            </a:r>
            <a:r>
              <a:rPr sz="3200" spc="-75" dirty="0">
                <a:latin typeface="Arial"/>
                <a:cs typeface="Arial"/>
              </a:rPr>
              <a:t>i</a:t>
            </a:r>
            <a:r>
              <a:rPr sz="3200" spc="-254" dirty="0">
                <a:latin typeface="Arial"/>
                <a:cs typeface="Arial"/>
              </a:rPr>
              <a:t>ng</a:t>
            </a:r>
            <a:r>
              <a:rPr sz="3200" spc="-22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4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8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5" dirty="0">
                <a:latin typeface="Arial"/>
                <a:cs typeface="Arial"/>
              </a:rPr>
              <a:t>ar</a:t>
            </a:r>
            <a:r>
              <a:rPr sz="3200" spc="-110" dirty="0">
                <a:latin typeface="Arial"/>
                <a:cs typeface="Arial"/>
              </a:rPr>
              <a:t>r</a:t>
            </a:r>
            <a:r>
              <a:rPr sz="3200" spc="-310" dirty="0">
                <a:latin typeface="Arial"/>
                <a:cs typeface="Arial"/>
              </a:rPr>
              <a:t>a</a:t>
            </a:r>
            <a:r>
              <a:rPr sz="3200" spc="-15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of	</a:t>
            </a:r>
            <a:r>
              <a:rPr sz="3200" spc="-150" dirty="0">
                <a:latin typeface="Arial"/>
                <a:cs typeface="Arial"/>
              </a:rPr>
              <a:t>cha</a:t>
            </a:r>
            <a:r>
              <a:rPr sz="3200" spc="-165" dirty="0">
                <a:latin typeface="Arial"/>
                <a:cs typeface="Arial"/>
              </a:rPr>
              <a:t>r</a:t>
            </a:r>
            <a:r>
              <a:rPr sz="3200" spc="-120" dirty="0">
                <a:latin typeface="Arial"/>
                <a:cs typeface="Arial"/>
              </a:rPr>
              <a:t>ac</a:t>
            </a:r>
            <a:r>
              <a:rPr sz="3200" spc="-110" dirty="0">
                <a:latin typeface="Arial"/>
                <a:cs typeface="Arial"/>
              </a:rPr>
              <a:t>t</a:t>
            </a:r>
            <a:r>
              <a:rPr sz="3200" spc="-85" dirty="0">
                <a:latin typeface="Arial"/>
                <a:cs typeface="Arial"/>
              </a:rPr>
              <a:t>e</a:t>
            </a:r>
            <a:r>
              <a:rPr sz="3200" spc="-114" dirty="0">
                <a:latin typeface="Arial"/>
                <a:cs typeface="Arial"/>
              </a:rPr>
              <a:t>r</a:t>
            </a:r>
            <a:r>
              <a:rPr sz="3200" spc="-35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5" dirty="0">
                <a:latin typeface="Arial"/>
                <a:cs typeface="Arial"/>
              </a:rPr>
              <a:t>i</a:t>
            </a:r>
            <a:r>
              <a:rPr sz="3200" spc="-75" dirty="0">
                <a:latin typeface="Arial"/>
                <a:cs typeface="Arial"/>
              </a:rPr>
              <a:t>.</a:t>
            </a:r>
            <a:r>
              <a:rPr sz="3200" spc="-185" dirty="0">
                <a:latin typeface="Arial"/>
                <a:cs typeface="Arial"/>
              </a:rPr>
              <a:t>e</a:t>
            </a:r>
            <a:r>
              <a:rPr sz="3200" spc="-8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0" dirty="0">
                <a:latin typeface="Arial"/>
                <a:cs typeface="Arial"/>
              </a:rPr>
              <a:t>th</a:t>
            </a:r>
            <a:r>
              <a:rPr sz="3200" spc="-65" dirty="0">
                <a:latin typeface="Arial"/>
                <a:cs typeface="Arial"/>
              </a:rPr>
              <a:t>e</a:t>
            </a:r>
            <a:r>
              <a:rPr sz="3200" spc="-15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20" dirty="0">
                <a:latin typeface="Arial"/>
                <a:cs typeface="Arial"/>
              </a:rPr>
              <a:t>a</a:t>
            </a:r>
            <a:r>
              <a:rPr sz="3200" spc="-114" dirty="0">
                <a:latin typeface="Arial"/>
                <a:cs typeface="Arial"/>
              </a:rPr>
              <a:t>r</a:t>
            </a:r>
            <a:r>
              <a:rPr sz="3200" spc="-185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8963" y="2095626"/>
            <a:ext cx="2433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89430" algn="l"/>
              </a:tabLst>
            </a:pPr>
            <a:r>
              <a:rPr sz="3200" spc="-55" dirty="0">
                <a:latin typeface="Arial"/>
                <a:cs typeface="Arial"/>
              </a:rPr>
              <a:t>ar</a:t>
            </a:r>
            <a:r>
              <a:rPr sz="3200" spc="-105" dirty="0">
                <a:latin typeface="Arial"/>
                <a:cs typeface="Arial"/>
              </a:rPr>
              <a:t>r</a:t>
            </a:r>
            <a:r>
              <a:rPr sz="3200" spc="-204" dirty="0">
                <a:latin typeface="Arial"/>
                <a:cs typeface="Arial"/>
              </a:rPr>
              <a:t>an</a:t>
            </a:r>
            <a:r>
              <a:rPr sz="3200" spc="-229" dirty="0">
                <a:latin typeface="Arial"/>
                <a:cs typeface="Arial"/>
              </a:rPr>
              <a:t>g</a:t>
            </a:r>
            <a:r>
              <a:rPr sz="3200" spc="-145" dirty="0">
                <a:latin typeface="Arial"/>
                <a:cs typeface="Arial"/>
              </a:rPr>
              <a:t>ed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0" dirty="0">
                <a:latin typeface="Arial"/>
                <a:cs typeface="Arial"/>
              </a:rPr>
              <a:t>one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9745" y="2095626"/>
            <a:ext cx="818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Arial"/>
                <a:cs typeface="Arial"/>
              </a:rPr>
              <a:t>after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5214" y="2095626"/>
            <a:ext cx="1943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3695" algn="l"/>
              </a:tabLst>
            </a:pPr>
            <a:r>
              <a:rPr sz="3200" spc="-70" dirty="0">
                <a:latin typeface="Arial"/>
                <a:cs typeface="Arial"/>
              </a:rPr>
              <a:t>another	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4642" y="2583307"/>
            <a:ext cx="4781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56970" algn="l"/>
                <a:tab pos="1606550" algn="l"/>
                <a:tab pos="3418840" algn="l"/>
                <a:tab pos="4516120" algn="l"/>
              </a:tabLst>
            </a:pPr>
            <a:r>
              <a:rPr sz="3200" spc="-235" dirty="0">
                <a:latin typeface="Arial"/>
                <a:cs typeface="Arial"/>
              </a:rPr>
              <a:t>Thus</a:t>
            </a:r>
            <a:r>
              <a:rPr sz="3200" spc="-114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50" dirty="0">
                <a:latin typeface="Arial"/>
                <a:cs typeface="Arial"/>
              </a:rPr>
              <a:t>char</a:t>
            </a:r>
            <a:r>
              <a:rPr sz="3200" spc="-125" dirty="0">
                <a:latin typeface="Arial"/>
                <a:cs typeface="Arial"/>
              </a:rPr>
              <a:t>ac</a:t>
            </a:r>
            <a:r>
              <a:rPr sz="3200" spc="-100" dirty="0">
                <a:latin typeface="Arial"/>
                <a:cs typeface="Arial"/>
              </a:rPr>
              <a:t>t</a:t>
            </a:r>
            <a:r>
              <a:rPr sz="3200" spc="-70" dirty="0">
                <a:latin typeface="Arial"/>
                <a:cs typeface="Arial"/>
              </a:rPr>
              <a:t>er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5" dirty="0">
                <a:latin typeface="Arial"/>
                <a:cs typeface="Arial"/>
              </a:rPr>
              <a:t>ar</a:t>
            </a:r>
            <a:r>
              <a:rPr sz="3200" spc="-105" dirty="0">
                <a:latin typeface="Arial"/>
                <a:cs typeface="Arial"/>
              </a:rPr>
              <a:t>r</a:t>
            </a:r>
            <a:r>
              <a:rPr sz="3200" spc="-305" dirty="0">
                <a:latin typeface="Arial"/>
                <a:cs typeface="Arial"/>
              </a:rPr>
              <a:t>a</a:t>
            </a:r>
            <a:r>
              <a:rPr sz="3200" spc="-15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70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6190" y="2583307"/>
            <a:ext cx="993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5" dirty="0">
                <a:latin typeface="Arial"/>
                <a:cs typeface="Arial"/>
              </a:rPr>
              <a:t>c</a:t>
            </a:r>
            <a:r>
              <a:rPr sz="3200" spc="-80" dirty="0">
                <a:latin typeface="Arial"/>
                <a:cs typeface="Arial"/>
              </a:rPr>
              <a:t>al</a:t>
            </a:r>
            <a:r>
              <a:rPr sz="3200" spc="-40" dirty="0">
                <a:latin typeface="Arial"/>
                <a:cs typeface="Arial"/>
              </a:rPr>
              <a:t>l</a:t>
            </a:r>
            <a:r>
              <a:rPr sz="3200" spc="-145" dirty="0"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095626"/>
            <a:ext cx="17335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50" dirty="0">
                <a:latin typeface="Arial"/>
                <a:cs typeface="Arial"/>
              </a:rPr>
              <a:t>cha</a:t>
            </a:r>
            <a:r>
              <a:rPr sz="3200" spc="-160" dirty="0">
                <a:latin typeface="Arial"/>
                <a:cs typeface="Arial"/>
              </a:rPr>
              <a:t>r</a:t>
            </a:r>
            <a:r>
              <a:rPr sz="3200" spc="-125" dirty="0">
                <a:latin typeface="Arial"/>
                <a:cs typeface="Arial"/>
              </a:rPr>
              <a:t>ac</a:t>
            </a:r>
            <a:r>
              <a:rPr sz="3200" spc="-105" dirty="0">
                <a:latin typeface="Arial"/>
                <a:cs typeface="Arial"/>
              </a:rPr>
              <a:t>t</a:t>
            </a:r>
            <a:r>
              <a:rPr sz="3200" spc="-85" dirty="0">
                <a:latin typeface="Arial"/>
                <a:cs typeface="Arial"/>
              </a:rPr>
              <a:t>e</a:t>
            </a:r>
            <a:r>
              <a:rPr sz="3200" spc="-130" dirty="0">
                <a:latin typeface="Arial"/>
                <a:cs typeface="Arial"/>
              </a:rPr>
              <a:t>r</a:t>
            </a:r>
            <a:r>
              <a:rPr sz="3200" spc="-245" dirty="0">
                <a:latin typeface="Arial"/>
                <a:cs typeface="Arial"/>
              </a:rPr>
              <a:t>s  </a:t>
            </a:r>
            <a:r>
              <a:rPr sz="3200" spc="-130" dirty="0">
                <a:latin typeface="Arial"/>
                <a:cs typeface="Arial"/>
              </a:rPr>
              <a:t>memory.  </a:t>
            </a:r>
            <a:r>
              <a:rPr sz="3200" spc="-90" dirty="0">
                <a:latin typeface="Arial"/>
                <a:cs typeface="Arial"/>
              </a:rPr>
              <a:t>string.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656457"/>
            <a:ext cx="2956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384300" algn="l"/>
              </a:tabLst>
            </a:pPr>
            <a:r>
              <a:rPr sz="3200" spc="-625" dirty="0">
                <a:latin typeface="Arial"/>
                <a:cs typeface="Arial"/>
              </a:rPr>
              <a:t>E</a:t>
            </a:r>
            <a:r>
              <a:rPr sz="3200" spc="-200" dirty="0">
                <a:latin typeface="Arial"/>
                <a:cs typeface="Arial"/>
              </a:rPr>
              <a:t>ach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65" dirty="0">
                <a:latin typeface="Arial"/>
                <a:cs typeface="Arial"/>
              </a:rPr>
              <a:t>c</a:t>
            </a:r>
            <a:r>
              <a:rPr sz="3200" spc="-175" dirty="0">
                <a:latin typeface="Arial"/>
                <a:cs typeface="Arial"/>
              </a:rPr>
              <a:t>h</a:t>
            </a:r>
            <a:r>
              <a:rPr sz="3200" spc="-125" dirty="0">
                <a:latin typeface="Arial"/>
                <a:cs typeface="Arial"/>
              </a:rPr>
              <a:t>a</a:t>
            </a:r>
            <a:r>
              <a:rPr sz="3200" spc="-140" dirty="0">
                <a:latin typeface="Arial"/>
                <a:cs typeface="Arial"/>
              </a:rPr>
              <a:t>r</a:t>
            </a:r>
            <a:r>
              <a:rPr sz="3200" spc="-125" dirty="0">
                <a:latin typeface="Arial"/>
                <a:cs typeface="Arial"/>
              </a:rPr>
              <a:t>ac</a:t>
            </a:r>
            <a:r>
              <a:rPr sz="3200" spc="-105" dirty="0">
                <a:latin typeface="Arial"/>
                <a:cs typeface="Arial"/>
              </a:rPr>
              <a:t>t</a:t>
            </a:r>
            <a:r>
              <a:rPr sz="3200" spc="-70" dirty="0">
                <a:latin typeface="Arial"/>
                <a:cs typeface="Arial"/>
              </a:rPr>
              <a:t>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734" y="3656457"/>
            <a:ext cx="3664458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1275" algn="l"/>
                <a:tab pos="2120265" algn="l"/>
                <a:tab pos="3309620" algn="l"/>
              </a:tabLst>
            </a:pPr>
            <a:r>
              <a:rPr lang="en-US" sz="3200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	</a:t>
            </a:r>
            <a:r>
              <a:rPr sz="3200" spc="-395" dirty="0">
                <a:latin typeface="Arial"/>
                <a:cs typeface="Arial"/>
              </a:rPr>
              <a:t>s</a:t>
            </a:r>
            <a:r>
              <a:rPr sz="3200" spc="30" dirty="0">
                <a:latin typeface="Arial"/>
                <a:cs typeface="Arial"/>
              </a:rPr>
              <a:t>tri</a:t>
            </a:r>
            <a:r>
              <a:rPr sz="3200" spc="70" dirty="0">
                <a:latin typeface="Arial"/>
                <a:cs typeface="Arial"/>
              </a:rPr>
              <a:t>n</a:t>
            </a:r>
            <a:r>
              <a:rPr sz="3200" spc="-275" dirty="0">
                <a:latin typeface="Arial"/>
                <a:cs typeface="Arial"/>
              </a:rPr>
              <a:t>g</a:t>
            </a:r>
            <a:r>
              <a:rPr lang="en-US" sz="3200" spc="-27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is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5926" y="3656457"/>
            <a:ext cx="1079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80" dirty="0">
                <a:latin typeface="Arial"/>
                <a:cs typeface="Arial"/>
              </a:rPr>
              <a:t>s</a:t>
            </a:r>
            <a:r>
              <a:rPr sz="3200" spc="13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65" dirty="0">
                <a:latin typeface="Arial"/>
                <a:cs typeface="Arial"/>
              </a:rPr>
              <a:t>r</a:t>
            </a:r>
            <a:r>
              <a:rPr sz="3200" spc="-145" dirty="0">
                <a:latin typeface="Arial"/>
                <a:cs typeface="Arial"/>
              </a:rPr>
              <a:t>ed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46829"/>
            <a:ext cx="8070215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Arial"/>
                <a:cs typeface="Arial"/>
              </a:rPr>
              <a:t>within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array </a:t>
            </a:r>
            <a:r>
              <a:rPr sz="3200" spc="-204" dirty="0">
                <a:latin typeface="Arial"/>
                <a:cs typeface="Arial"/>
              </a:rPr>
              <a:t>successively.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  <a:tab pos="893444" algn="l"/>
                <a:tab pos="2129790" algn="l"/>
                <a:tab pos="2684780" algn="l"/>
                <a:tab pos="4091304" algn="l"/>
                <a:tab pos="6243955" algn="l"/>
                <a:tab pos="6943090" algn="l"/>
                <a:tab pos="7443470" algn="l"/>
              </a:tabLst>
            </a:pPr>
            <a:r>
              <a:rPr sz="3200" spc="-285" dirty="0">
                <a:latin typeface="Arial"/>
                <a:cs typeface="Arial"/>
              </a:rPr>
              <a:t>A	</a:t>
            </a:r>
            <a:r>
              <a:rPr sz="3200" spc="-395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tring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5" dirty="0">
                <a:latin typeface="Arial"/>
                <a:cs typeface="Arial"/>
              </a:rPr>
              <a:t>i</a:t>
            </a:r>
            <a:r>
              <a:rPr sz="3200" spc="-22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4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40" dirty="0">
                <a:latin typeface="Arial"/>
                <a:cs typeface="Arial"/>
              </a:rPr>
              <a:t>w</a:t>
            </a:r>
            <a:r>
              <a:rPr sz="3200" spc="-305" dirty="0">
                <a:latin typeface="Arial"/>
                <a:cs typeface="Arial"/>
              </a:rPr>
              <a:t>a</a:t>
            </a:r>
            <a:r>
              <a:rPr sz="3200" spc="-175" dirty="0">
                <a:latin typeface="Arial"/>
                <a:cs typeface="Arial"/>
              </a:rPr>
              <a:t>y</a:t>
            </a:r>
            <a:r>
              <a:rPr sz="3200" spc="-35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35" dirty="0">
                <a:latin typeface="Arial"/>
                <a:cs typeface="Arial"/>
              </a:rPr>
              <a:t>t</a:t>
            </a:r>
            <a:r>
              <a:rPr sz="3200" spc="-95" dirty="0">
                <a:latin typeface="Arial"/>
                <a:cs typeface="Arial"/>
              </a:rPr>
              <a:t>ermin</a:t>
            </a:r>
            <a:r>
              <a:rPr sz="3200" spc="-130" dirty="0">
                <a:latin typeface="Arial"/>
                <a:cs typeface="Arial"/>
              </a:rPr>
              <a:t>a</a:t>
            </a:r>
            <a:r>
              <a:rPr sz="3200" spc="135" dirty="0">
                <a:latin typeface="Arial"/>
                <a:cs typeface="Arial"/>
              </a:rPr>
              <a:t>t</a:t>
            </a:r>
            <a:r>
              <a:rPr sz="3200" spc="-145" dirty="0">
                <a:latin typeface="Arial"/>
                <a:cs typeface="Arial"/>
              </a:rPr>
              <a:t>ed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50" dirty="0">
                <a:latin typeface="Arial"/>
                <a:cs typeface="Arial"/>
              </a:rPr>
              <a:t>b</a:t>
            </a:r>
            <a:r>
              <a:rPr sz="3200" spc="-12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0" dirty="0">
                <a:latin typeface="Arial"/>
                <a:cs typeface="Arial"/>
              </a:rPr>
              <a:t>null  </a:t>
            </a:r>
            <a:r>
              <a:rPr sz="3200" spc="-120" dirty="0">
                <a:latin typeface="Arial"/>
                <a:cs typeface="Arial"/>
              </a:rPr>
              <a:t>character </a:t>
            </a:r>
            <a:r>
              <a:rPr sz="3200" spc="-90" dirty="0">
                <a:latin typeface="Arial"/>
                <a:cs typeface="Arial"/>
              </a:rPr>
              <a:t>(i.e. </a:t>
            </a:r>
            <a:r>
              <a:rPr sz="3200" spc="-210" dirty="0">
                <a:latin typeface="Arial"/>
                <a:cs typeface="Arial"/>
              </a:rPr>
              <a:t>slash </a:t>
            </a:r>
            <a:r>
              <a:rPr sz="3200" spc="-170" dirty="0">
                <a:latin typeface="Arial"/>
                <a:cs typeface="Arial"/>
              </a:rPr>
              <a:t>zero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\0</a:t>
            </a:r>
            <a:r>
              <a:rPr sz="3200" spc="-5" dirty="0">
                <a:latin typeface="Arial"/>
                <a:cs typeface="Arial"/>
              </a:rPr>
              <a:t>).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3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22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8E4C-EA91-4138-8693-BFA03BCE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F7C0-6377-4AB8-BAF2-53499305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C implements the</a:t>
            </a:r>
            <a:r>
              <a:rPr lang="en-US" sz="2800" b="1" i="1" dirty="0"/>
              <a:t> string </a:t>
            </a:r>
            <a:r>
              <a:rPr lang="en-US" sz="2800" dirty="0"/>
              <a:t>data structure using arrays of type </a:t>
            </a:r>
            <a:r>
              <a:rPr lang="en-US" sz="2800" b="1" i="1" dirty="0"/>
              <a:t>char</a:t>
            </a:r>
            <a:r>
              <a:rPr lang="en-US" sz="2800" dirty="0"/>
              <a:t>.</a:t>
            </a:r>
          </a:p>
          <a:p>
            <a:r>
              <a:rPr lang="en-US" sz="2800" dirty="0"/>
              <a:t>Since string is an array ,the declaration of a string is the same as declaring a char array.</a:t>
            </a:r>
          </a:p>
          <a:p>
            <a:r>
              <a:rPr lang="en-US" sz="2800" dirty="0"/>
              <a:t>When the compiler assigns a character string to a character array , it automatically supplies a null character (‘\0’) at the end.</a:t>
            </a:r>
          </a:p>
          <a:p>
            <a:r>
              <a:rPr lang="en-US" sz="2800" dirty="0"/>
              <a:t>The size of the string should be equal to the maximum number of characters in the string </a:t>
            </a:r>
            <a:r>
              <a:rPr lang="en-US" sz="2800" i="1" dirty="0"/>
              <a:t>plus one.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71660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B5670B1-E59D-4BE5-AFC5-460F44BD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storage</a:t>
            </a:r>
            <a:endParaRPr lang="en-GB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441" y="1393824"/>
            <a:ext cx="7941309" cy="330026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811530" marR="5080" lvl="1" indent="-341630">
              <a:spcBef>
                <a:spcPts val="675"/>
              </a:spcBef>
              <a:buFont typeface="Times New Roman"/>
              <a:buChar char="•"/>
              <a:tabLst>
                <a:tab pos="353695" algn="l"/>
                <a:tab pos="354330" algn="l"/>
              </a:tabLst>
            </a:pPr>
            <a:r>
              <a:rPr lang="en-US" sz="4000" spc="-360" dirty="0">
                <a:latin typeface="Arial "/>
                <a:cs typeface="Arial Black"/>
              </a:rPr>
              <a:t>A   string will always end with a null character ‘\0’.</a:t>
            </a:r>
          </a:p>
          <a:p>
            <a:pPr marL="811530" marR="5080" lvl="1" indent="-341630">
              <a:spcBef>
                <a:spcPts val="675"/>
              </a:spcBef>
              <a:buFont typeface="Times New Roman"/>
              <a:buChar char="•"/>
              <a:tabLst>
                <a:tab pos="353695" algn="l"/>
                <a:tab pos="354330" algn="l"/>
              </a:tabLst>
            </a:pPr>
            <a:r>
              <a:rPr sz="4000" spc="-360" dirty="0">
                <a:latin typeface="Arial "/>
                <a:cs typeface="Arial Black"/>
              </a:rPr>
              <a:t>The </a:t>
            </a:r>
            <a:r>
              <a:rPr sz="4000" spc="-409" dirty="0">
                <a:latin typeface="Arial "/>
                <a:cs typeface="Arial Black"/>
              </a:rPr>
              <a:t>characters </a:t>
            </a:r>
            <a:r>
              <a:rPr sz="4000" spc="-395" dirty="0">
                <a:latin typeface="Arial "/>
                <a:cs typeface="Arial Black"/>
              </a:rPr>
              <a:t>after </a:t>
            </a:r>
            <a:r>
              <a:rPr sz="4000" spc="-420" dirty="0">
                <a:latin typeface="Arial "/>
                <a:cs typeface="Arial Black"/>
              </a:rPr>
              <a:t>the </a:t>
            </a:r>
            <a:r>
              <a:rPr sz="4000" spc="-360" dirty="0">
                <a:latin typeface="Arial "/>
                <a:cs typeface="Arial Black"/>
              </a:rPr>
              <a:t>null </a:t>
            </a:r>
            <a:r>
              <a:rPr sz="4000" spc="-415" dirty="0">
                <a:latin typeface="Arial "/>
                <a:cs typeface="Arial Black"/>
              </a:rPr>
              <a:t>character </a:t>
            </a:r>
            <a:r>
              <a:rPr sz="4000" spc="-360" dirty="0">
                <a:latin typeface="Arial "/>
                <a:cs typeface="Arial Black"/>
              </a:rPr>
              <a:t>are  </a:t>
            </a:r>
            <a:r>
              <a:rPr sz="4000" spc="-335" dirty="0">
                <a:latin typeface="Arial "/>
                <a:cs typeface="Arial Black"/>
              </a:rPr>
              <a:t>ignored.</a:t>
            </a:r>
            <a:endParaRPr sz="4000" dirty="0">
              <a:latin typeface="Arial "/>
              <a:cs typeface="Arial Black"/>
            </a:endParaRPr>
          </a:p>
          <a:p>
            <a:pPr marL="811530" lvl="1" indent="-341630">
              <a:spcBef>
                <a:spcPts val="800"/>
              </a:spcBef>
              <a:buFont typeface="Times New Roman"/>
              <a:buChar char="•"/>
              <a:tabLst>
                <a:tab pos="353695" algn="l"/>
                <a:tab pos="354330" algn="l"/>
              </a:tabLst>
            </a:pPr>
            <a:r>
              <a:rPr sz="4000" spc="-250" dirty="0">
                <a:latin typeface="Arial "/>
                <a:cs typeface="Arial Black"/>
              </a:rPr>
              <a:t>e.g., </a:t>
            </a:r>
            <a:r>
              <a:rPr sz="4000" spc="-400" dirty="0">
                <a:latin typeface="Arial "/>
                <a:cs typeface="Arial Black"/>
              </a:rPr>
              <a:t>char </a:t>
            </a:r>
            <a:r>
              <a:rPr sz="4000" spc="-385" dirty="0">
                <a:latin typeface="Arial "/>
                <a:cs typeface="Arial Black"/>
              </a:rPr>
              <a:t>str[20] </a:t>
            </a:r>
            <a:r>
              <a:rPr sz="4000" spc="-245" dirty="0">
                <a:latin typeface="Arial "/>
                <a:cs typeface="Arial Black"/>
              </a:rPr>
              <a:t>= </a:t>
            </a:r>
            <a:r>
              <a:rPr sz="4000" spc="-405" dirty="0">
                <a:latin typeface="Arial "/>
                <a:cs typeface="Arial Black"/>
              </a:rPr>
              <a:t>“</a:t>
            </a:r>
            <a:r>
              <a:rPr lang="en-US" sz="4000" spc="-405" dirty="0">
                <a:latin typeface="Arial "/>
                <a:cs typeface="Arial Black"/>
              </a:rPr>
              <a:t>initial value”;</a:t>
            </a:r>
            <a:endParaRPr sz="4000" dirty="0">
              <a:latin typeface="Arial 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57209"/>
              </p:ext>
            </p:extLst>
          </p:nvPr>
        </p:nvGraphicFramePr>
        <p:xfrm>
          <a:off x="248057" y="5008017"/>
          <a:ext cx="8567413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dirty="0">
                          <a:solidFill>
                            <a:srgbClr val="99CC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9090" y="4615179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spc="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740" y="4615179"/>
            <a:ext cx="53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dirty="0">
                <a:latin typeface="Times New Roman"/>
                <a:cs typeface="Times New Roman"/>
              </a:rPr>
              <a:t>13]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155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04800"/>
            <a:ext cx="8128000" cy="53340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3610"/>
              </a:lnSpc>
            </a:pPr>
            <a:r>
              <a:rPr sz="3200" b="0" dirty="0">
                <a:solidFill>
                  <a:srgbClr val="000000"/>
                </a:solidFill>
                <a:latin typeface="Arial Black"/>
                <a:cs typeface="Arial Black"/>
              </a:rPr>
              <a:t>String </a:t>
            </a:r>
            <a:r>
              <a:rPr sz="3200" b="0" spc="-5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sz="3200" b="0" dirty="0">
                <a:solidFill>
                  <a:srgbClr val="000000"/>
                </a:solidFill>
                <a:latin typeface="Arial Black"/>
                <a:cs typeface="Arial Black"/>
              </a:rPr>
              <a:t>C – </a:t>
            </a:r>
            <a:r>
              <a:rPr sz="3200" b="0" spc="-375" dirty="0">
                <a:solidFill>
                  <a:srgbClr val="000000"/>
                </a:solidFill>
                <a:latin typeface="Arial Black"/>
                <a:cs typeface="Arial Black"/>
              </a:rPr>
              <a:t>Character </a:t>
            </a:r>
            <a:r>
              <a:rPr sz="3200" b="0" spc="-295" dirty="0">
                <a:solidFill>
                  <a:srgbClr val="000000"/>
                </a:solidFill>
                <a:latin typeface="Arial Black"/>
                <a:cs typeface="Arial Black"/>
              </a:rPr>
              <a:t>vs.</a:t>
            </a:r>
            <a:r>
              <a:rPr sz="3200" b="0" spc="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200" b="0" spc="-360" dirty="0">
                <a:solidFill>
                  <a:srgbClr val="000000"/>
                </a:solidFill>
                <a:latin typeface="Arial Black"/>
                <a:cs typeface="Arial Black"/>
              </a:rPr>
              <a:t>String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57530" y="2541270"/>
            <a:ext cx="8053070" cy="1455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6309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5383"/>
            <a:ext cx="8350250" cy="319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spc="-140" dirty="0">
                <a:latin typeface="Arial"/>
                <a:cs typeface="Arial"/>
              </a:rPr>
              <a:t>Strings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are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initialized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either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following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two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forms: </a:t>
            </a:r>
            <a:r>
              <a:rPr sz="27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char </a:t>
            </a:r>
            <a:r>
              <a:rPr sz="2700" spc="-140" dirty="0">
                <a:latin typeface="Arial"/>
                <a:cs typeface="Arial"/>
              </a:rPr>
              <a:t>name[4]={‘R’,‘A’,‘M’,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‘\0’};</a:t>
            </a:r>
            <a:endParaRPr sz="27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2700" spc="-114" dirty="0">
                <a:latin typeface="Arial"/>
                <a:cs typeface="Arial"/>
              </a:rPr>
              <a:t>char </a:t>
            </a:r>
            <a:r>
              <a:rPr sz="2700" spc="-145" dirty="0">
                <a:latin typeface="Arial"/>
                <a:cs typeface="Arial"/>
              </a:rPr>
              <a:t>name[]={‘R’,‘A’,‘M’,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‘\0’};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355600" marR="4902200">
              <a:lnSpc>
                <a:spcPct val="110000"/>
              </a:lnSpc>
            </a:pPr>
            <a:r>
              <a:rPr sz="2700" spc="-114" dirty="0">
                <a:latin typeface="Arial"/>
                <a:cs typeface="Arial"/>
              </a:rPr>
              <a:t>char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name[4]=“RAM”;  </a:t>
            </a:r>
            <a:r>
              <a:rPr sz="2700" spc="-114" dirty="0">
                <a:latin typeface="Arial"/>
                <a:cs typeface="Arial"/>
              </a:rPr>
              <a:t>char</a:t>
            </a:r>
            <a:r>
              <a:rPr sz="2700" spc="-18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name[]=“RAM”;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34916"/>
            <a:ext cx="18561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433195" algn="l"/>
              </a:tabLst>
            </a:pPr>
            <a:r>
              <a:rPr sz="2700" spc="-140" dirty="0">
                <a:latin typeface="Arial"/>
                <a:cs typeface="Arial"/>
              </a:rPr>
              <a:t>Wh</a:t>
            </a:r>
            <a:r>
              <a:rPr sz="2700" spc="-114" dirty="0">
                <a:latin typeface="Arial"/>
                <a:cs typeface="Arial"/>
              </a:rPr>
              <a:t>e</a:t>
            </a:r>
            <a:r>
              <a:rPr sz="2700" spc="-8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14" dirty="0">
                <a:latin typeface="Arial"/>
                <a:cs typeface="Arial"/>
              </a:rPr>
              <a:t>we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2263" y="4434916"/>
            <a:ext cx="63017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6525" algn="l"/>
                <a:tab pos="1815464" algn="l"/>
                <a:tab pos="3365500" algn="l"/>
                <a:tab pos="4316730" algn="l"/>
                <a:tab pos="4894580" algn="l"/>
                <a:tab pos="5960110" algn="l"/>
              </a:tabLst>
            </a:pPr>
            <a:r>
              <a:rPr sz="2700" spc="-35" dirty="0">
                <a:latin typeface="Arial"/>
                <a:cs typeface="Arial"/>
              </a:rPr>
              <a:t>initiali</a:t>
            </a:r>
            <a:r>
              <a:rPr sz="2700" spc="-120" dirty="0">
                <a:latin typeface="Arial"/>
                <a:cs typeface="Arial"/>
              </a:rPr>
              <a:t>z</a:t>
            </a:r>
            <a:r>
              <a:rPr sz="2700" spc="-16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210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40" dirty="0">
                <a:latin typeface="Arial"/>
                <a:cs typeface="Arial"/>
              </a:rPr>
              <a:t>c</a:t>
            </a:r>
            <a:r>
              <a:rPr sz="2700" spc="-175" dirty="0">
                <a:latin typeface="Arial"/>
                <a:cs typeface="Arial"/>
              </a:rPr>
              <a:t>h</a:t>
            </a:r>
            <a:r>
              <a:rPr sz="2700" spc="-105" dirty="0">
                <a:latin typeface="Arial"/>
                <a:cs typeface="Arial"/>
              </a:rPr>
              <a:t>a</a:t>
            </a:r>
            <a:r>
              <a:rPr sz="2700" spc="-130" dirty="0">
                <a:latin typeface="Arial"/>
                <a:cs typeface="Arial"/>
              </a:rPr>
              <a:t>r</a:t>
            </a:r>
            <a:r>
              <a:rPr sz="2700" spc="-220" dirty="0">
                <a:latin typeface="Arial"/>
                <a:cs typeface="Arial"/>
              </a:rPr>
              <a:t>a</a:t>
            </a:r>
            <a:r>
              <a:rPr sz="2700" spc="-215" dirty="0">
                <a:latin typeface="Arial"/>
                <a:cs typeface="Arial"/>
              </a:rPr>
              <a:t>c</a:t>
            </a:r>
            <a:r>
              <a:rPr sz="2700" spc="125" dirty="0">
                <a:latin typeface="Arial"/>
                <a:cs typeface="Arial"/>
              </a:rPr>
              <a:t>t</a:t>
            </a:r>
            <a:r>
              <a:rPr sz="2700" spc="-60" dirty="0">
                <a:latin typeface="Arial"/>
                <a:cs typeface="Arial"/>
              </a:rPr>
              <a:t>er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45" dirty="0">
                <a:latin typeface="Arial"/>
                <a:cs typeface="Arial"/>
              </a:rPr>
              <a:t>ar</a:t>
            </a:r>
            <a:r>
              <a:rPr sz="2700" spc="-100" dirty="0">
                <a:latin typeface="Arial"/>
                <a:cs typeface="Arial"/>
              </a:rPr>
              <a:t>r</a:t>
            </a:r>
            <a:r>
              <a:rPr sz="2700" spc="-254" dirty="0">
                <a:latin typeface="Arial"/>
                <a:cs typeface="Arial"/>
              </a:rPr>
              <a:t>a</a:t>
            </a:r>
            <a:r>
              <a:rPr sz="2700" spc="-130" dirty="0">
                <a:latin typeface="Arial"/>
                <a:cs typeface="Arial"/>
              </a:rPr>
              <a:t>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30" dirty="0">
                <a:latin typeface="Arial"/>
                <a:cs typeface="Arial"/>
              </a:rPr>
              <a:t>b</a:t>
            </a:r>
            <a:r>
              <a:rPr sz="2700" spc="-100" dirty="0">
                <a:latin typeface="Arial"/>
                <a:cs typeface="Arial"/>
              </a:rPr>
              <a:t>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60" dirty="0">
                <a:latin typeface="Arial"/>
                <a:cs typeface="Arial"/>
              </a:rPr>
              <a:t>li</a:t>
            </a:r>
            <a:r>
              <a:rPr sz="2700" spc="-170" dirty="0">
                <a:latin typeface="Arial"/>
                <a:cs typeface="Arial"/>
              </a:rPr>
              <a:t>s</a:t>
            </a:r>
            <a:r>
              <a:rPr sz="2700" spc="20" dirty="0">
                <a:latin typeface="Arial"/>
                <a:cs typeface="Arial"/>
              </a:rPr>
              <a:t>ti</a:t>
            </a:r>
            <a:r>
              <a:rPr sz="2700" spc="25" dirty="0">
                <a:latin typeface="Arial"/>
                <a:cs typeface="Arial"/>
              </a:rPr>
              <a:t>n</a:t>
            </a:r>
            <a:r>
              <a:rPr sz="2700" spc="-229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40" dirty="0">
                <a:latin typeface="Arial"/>
                <a:cs typeface="Arial"/>
              </a:rPr>
              <a:t>its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4805933"/>
            <a:ext cx="8034020" cy="807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459"/>
              </a:spcBef>
              <a:tabLst>
                <a:tab pos="1542415" algn="l"/>
                <a:tab pos="2164715" algn="l"/>
                <a:tab pos="2839720" algn="l"/>
                <a:tab pos="4500880" algn="l"/>
                <a:tab pos="4958080" algn="l"/>
                <a:tab pos="5580380" algn="l"/>
                <a:tab pos="6247765" algn="l"/>
                <a:tab pos="6691630" algn="l"/>
                <a:tab pos="7313295" algn="l"/>
              </a:tabLst>
            </a:pPr>
            <a:r>
              <a:rPr sz="2700" spc="-110" dirty="0">
                <a:latin typeface="Arial"/>
                <a:cs typeface="Arial"/>
              </a:rPr>
              <a:t>elem</a:t>
            </a:r>
            <a:r>
              <a:rPr sz="2700" spc="-125" dirty="0">
                <a:latin typeface="Arial"/>
                <a:cs typeface="Arial"/>
              </a:rPr>
              <a:t>e</a:t>
            </a:r>
            <a:r>
              <a:rPr sz="2700" spc="-114" dirty="0">
                <a:latin typeface="Arial"/>
                <a:cs typeface="Arial"/>
              </a:rPr>
              <a:t>n</a:t>
            </a:r>
            <a:r>
              <a:rPr sz="2700" spc="-75" dirty="0">
                <a:latin typeface="Arial"/>
                <a:cs typeface="Arial"/>
              </a:rPr>
              <a:t>ts,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45" dirty="0">
                <a:latin typeface="Arial"/>
                <a:cs typeface="Arial"/>
              </a:rPr>
              <a:t>nul</a:t>
            </a:r>
            <a:r>
              <a:rPr sz="2700" spc="-20" dirty="0">
                <a:latin typeface="Arial"/>
                <a:cs typeface="Arial"/>
              </a:rPr>
              <a:t>l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05" dirty="0">
                <a:latin typeface="Arial"/>
                <a:cs typeface="Arial"/>
              </a:rPr>
              <a:t>t</a:t>
            </a:r>
            <a:r>
              <a:rPr sz="2700" spc="-80" dirty="0">
                <a:latin typeface="Arial"/>
                <a:cs typeface="Arial"/>
              </a:rPr>
              <a:t>ermin</a:t>
            </a:r>
            <a:r>
              <a:rPr sz="2700" spc="-114" dirty="0">
                <a:latin typeface="Arial"/>
                <a:cs typeface="Arial"/>
              </a:rPr>
              <a:t>a</a:t>
            </a:r>
            <a:r>
              <a:rPr sz="2700" spc="105" dirty="0">
                <a:latin typeface="Arial"/>
                <a:cs typeface="Arial"/>
              </a:rPr>
              <a:t>t</a:t>
            </a:r>
            <a:r>
              <a:rPr sz="2700" spc="-30" dirty="0">
                <a:latin typeface="Arial"/>
                <a:cs typeface="Arial"/>
              </a:rPr>
              <a:t>o</a:t>
            </a:r>
            <a:r>
              <a:rPr sz="2700" spc="-15" dirty="0"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20" dirty="0">
                <a:latin typeface="Arial"/>
                <a:cs typeface="Arial"/>
              </a:rPr>
              <a:t>or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70" dirty="0">
                <a:latin typeface="Arial"/>
                <a:cs typeface="Arial"/>
              </a:rPr>
              <a:t>si</a:t>
            </a:r>
            <a:r>
              <a:rPr sz="2700" spc="-300" dirty="0">
                <a:latin typeface="Arial"/>
                <a:cs typeface="Arial"/>
              </a:rPr>
              <a:t>z</a:t>
            </a:r>
            <a:r>
              <a:rPr sz="2700" spc="-16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220" dirty="0">
                <a:latin typeface="Arial"/>
                <a:cs typeface="Arial"/>
              </a:rPr>
              <a:t>a</a:t>
            </a:r>
            <a:r>
              <a:rPr sz="2700" spc="40" dirty="0">
                <a:latin typeface="Arial"/>
                <a:cs typeface="Arial"/>
              </a:rPr>
              <a:t>r</a:t>
            </a:r>
            <a:r>
              <a:rPr sz="2700" spc="-35" dirty="0">
                <a:latin typeface="Arial"/>
                <a:cs typeface="Arial"/>
              </a:rPr>
              <a:t>r</a:t>
            </a:r>
            <a:r>
              <a:rPr sz="2700" spc="-260" dirty="0">
                <a:latin typeface="Arial"/>
                <a:cs typeface="Arial"/>
              </a:rPr>
              <a:t>a</a:t>
            </a:r>
            <a:r>
              <a:rPr sz="2700" spc="-90" dirty="0">
                <a:latin typeface="Arial"/>
                <a:cs typeface="Arial"/>
              </a:rPr>
              <a:t>y  must </a:t>
            </a:r>
            <a:r>
              <a:rPr sz="2700" spc="-125" dirty="0">
                <a:latin typeface="Arial"/>
                <a:cs typeface="Arial"/>
              </a:rPr>
              <a:t>be </a:t>
            </a:r>
            <a:r>
              <a:rPr sz="2700" spc="-85" dirty="0">
                <a:latin typeface="Arial"/>
                <a:cs typeface="Arial"/>
              </a:rPr>
              <a:t>provided</a:t>
            </a:r>
            <a:r>
              <a:rPr sz="2700" spc="-229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explicitly.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0769" y="461899"/>
            <a:ext cx="597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latin typeface="Arial"/>
                <a:cs typeface="Arial"/>
              </a:rPr>
              <a:t>Initializing </a:t>
            </a:r>
            <a:r>
              <a:rPr sz="4400" spc="-185" dirty="0">
                <a:latin typeface="Arial"/>
                <a:cs typeface="Arial"/>
              </a:rPr>
              <a:t>String</a:t>
            </a:r>
            <a:r>
              <a:rPr sz="4400" spc="-340" dirty="0">
                <a:latin typeface="Arial"/>
                <a:cs typeface="Arial"/>
              </a:rPr>
              <a:t> </a:t>
            </a:r>
            <a:r>
              <a:rPr sz="4400" spc="-235" dirty="0">
                <a:latin typeface="Arial"/>
                <a:cs typeface="Arial"/>
              </a:rPr>
              <a:t>Variables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3932" y="2973323"/>
            <a:ext cx="8702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7182" y="3055366"/>
            <a:ext cx="138175" cy="14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901" y="3061842"/>
            <a:ext cx="225425" cy="304165"/>
          </a:xfrm>
          <a:custGeom>
            <a:avLst/>
            <a:gdLst/>
            <a:ahLst/>
            <a:cxnLst/>
            <a:rect l="l" t="t" r="r" b="b"/>
            <a:pathLst>
              <a:path w="225425" h="304164">
                <a:moveTo>
                  <a:pt x="113918" y="0"/>
                </a:moveTo>
                <a:lnTo>
                  <a:pt x="71217" y="6858"/>
                </a:lnTo>
                <a:lnTo>
                  <a:pt x="31704" y="35141"/>
                </a:lnTo>
                <a:lnTo>
                  <a:pt x="8848" y="79388"/>
                </a:lnTo>
                <a:lnTo>
                  <a:pt x="1412" y="120665"/>
                </a:lnTo>
                <a:lnTo>
                  <a:pt x="0" y="150368"/>
                </a:lnTo>
                <a:lnTo>
                  <a:pt x="335" y="167651"/>
                </a:lnTo>
                <a:lnTo>
                  <a:pt x="5461" y="214122"/>
                </a:lnTo>
                <a:lnTo>
                  <a:pt x="17587" y="251983"/>
                </a:lnTo>
                <a:lnTo>
                  <a:pt x="47462" y="287279"/>
                </a:lnTo>
                <a:lnTo>
                  <a:pt x="95984" y="303010"/>
                </a:lnTo>
                <a:lnTo>
                  <a:pt x="111506" y="303657"/>
                </a:lnTo>
                <a:lnTo>
                  <a:pt x="127107" y="302916"/>
                </a:lnTo>
                <a:lnTo>
                  <a:pt x="165862" y="291719"/>
                </a:lnTo>
                <a:lnTo>
                  <a:pt x="200913" y="258826"/>
                </a:lnTo>
                <a:lnTo>
                  <a:pt x="216594" y="223821"/>
                </a:lnTo>
                <a:lnTo>
                  <a:pt x="224012" y="181943"/>
                </a:lnTo>
                <a:lnTo>
                  <a:pt x="225425" y="151637"/>
                </a:lnTo>
                <a:lnTo>
                  <a:pt x="225091" y="134969"/>
                </a:lnTo>
                <a:lnTo>
                  <a:pt x="220091" y="89535"/>
                </a:lnTo>
                <a:lnTo>
                  <a:pt x="207803" y="52155"/>
                </a:lnTo>
                <a:lnTo>
                  <a:pt x="177657" y="16920"/>
                </a:lnTo>
                <a:lnTo>
                  <a:pt x="129329" y="688"/>
                </a:lnTo>
                <a:lnTo>
                  <a:pt x="113918" y="0"/>
                </a:lnTo>
                <a:close/>
              </a:path>
            </a:pathLst>
          </a:custGeom>
          <a:ln w="18288">
            <a:solidFill>
              <a:srgbClr val="D639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8188" y="2997200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5" h="435610">
                <a:moveTo>
                  <a:pt x="26162" y="0"/>
                </a:moveTo>
                <a:lnTo>
                  <a:pt x="138303" y="0"/>
                </a:lnTo>
                <a:lnTo>
                  <a:pt x="146494" y="45"/>
                </a:lnTo>
                <a:lnTo>
                  <a:pt x="186562" y="2412"/>
                </a:lnTo>
                <a:lnTo>
                  <a:pt x="233679" y="15112"/>
                </a:lnTo>
                <a:lnTo>
                  <a:pt x="269113" y="38735"/>
                </a:lnTo>
                <a:lnTo>
                  <a:pt x="291338" y="73151"/>
                </a:lnTo>
                <a:lnTo>
                  <a:pt x="299085" y="118872"/>
                </a:lnTo>
                <a:lnTo>
                  <a:pt x="298749" y="129512"/>
                </a:lnTo>
                <a:lnTo>
                  <a:pt x="290530" y="167336"/>
                </a:lnTo>
                <a:lnTo>
                  <a:pt x="265334" y="203660"/>
                </a:lnTo>
                <a:lnTo>
                  <a:pt x="224821" y="228298"/>
                </a:lnTo>
                <a:lnTo>
                  <a:pt x="215011" y="231775"/>
                </a:lnTo>
                <a:lnTo>
                  <a:pt x="221487" y="234823"/>
                </a:lnTo>
                <a:lnTo>
                  <a:pt x="253097" y="264265"/>
                </a:lnTo>
                <a:lnTo>
                  <a:pt x="273438" y="301234"/>
                </a:lnTo>
                <a:lnTo>
                  <a:pt x="276606" y="308737"/>
                </a:lnTo>
                <a:lnTo>
                  <a:pt x="313182" y="394080"/>
                </a:lnTo>
                <a:lnTo>
                  <a:pt x="321563" y="419735"/>
                </a:lnTo>
                <a:lnTo>
                  <a:pt x="321563" y="421894"/>
                </a:lnTo>
                <a:lnTo>
                  <a:pt x="321563" y="424434"/>
                </a:lnTo>
                <a:lnTo>
                  <a:pt x="321056" y="426465"/>
                </a:lnTo>
                <a:lnTo>
                  <a:pt x="320166" y="428116"/>
                </a:lnTo>
                <a:lnTo>
                  <a:pt x="319277" y="429767"/>
                </a:lnTo>
                <a:lnTo>
                  <a:pt x="280600" y="435310"/>
                </a:lnTo>
                <a:lnTo>
                  <a:pt x="272669" y="435355"/>
                </a:lnTo>
                <a:lnTo>
                  <a:pt x="263271" y="435355"/>
                </a:lnTo>
                <a:lnTo>
                  <a:pt x="230124" y="427482"/>
                </a:lnTo>
                <a:lnTo>
                  <a:pt x="228726" y="425576"/>
                </a:lnTo>
                <a:lnTo>
                  <a:pt x="227711" y="423290"/>
                </a:lnTo>
                <a:lnTo>
                  <a:pt x="226822" y="420624"/>
                </a:lnTo>
                <a:lnTo>
                  <a:pt x="187960" y="323850"/>
                </a:lnTo>
                <a:lnTo>
                  <a:pt x="170741" y="288593"/>
                </a:lnTo>
                <a:lnTo>
                  <a:pt x="140335" y="260476"/>
                </a:lnTo>
                <a:lnTo>
                  <a:pt x="124968" y="256159"/>
                </a:lnTo>
                <a:lnTo>
                  <a:pt x="115569" y="256159"/>
                </a:lnTo>
                <a:lnTo>
                  <a:pt x="88137" y="256159"/>
                </a:lnTo>
                <a:lnTo>
                  <a:pt x="88137" y="421259"/>
                </a:lnTo>
                <a:lnTo>
                  <a:pt x="88137" y="423545"/>
                </a:lnTo>
                <a:lnTo>
                  <a:pt x="87375" y="425450"/>
                </a:lnTo>
                <a:lnTo>
                  <a:pt x="65405" y="434339"/>
                </a:lnTo>
                <a:lnTo>
                  <a:pt x="59817" y="434975"/>
                </a:lnTo>
                <a:lnTo>
                  <a:pt x="52578" y="435355"/>
                </a:lnTo>
                <a:lnTo>
                  <a:pt x="43942" y="435355"/>
                </a:lnTo>
                <a:lnTo>
                  <a:pt x="35432" y="435355"/>
                </a:lnTo>
                <a:lnTo>
                  <a:pt x="9143" y="431673"/>
                </a:lnTo>
                <a:lnTo>
                  <a:pt x="5714" y="430529"/>
                </a:lnTo>
                <a:lnTo>
                  <a:pt x="3429" y="429133"/>
                </a:lnTo>
                <a:lnTo>
                  <a:pt x="2031" y="427354"/>
                </a:lnTo>
                <a:lnTo>
                  <a:pt x="762" y="425450"/>
                </a:lnTo>
                <a:lnTo>
                  <a:pt x="0" y="423545"/>
                </a:lnTo>
                <a:lnTo>
                  <a:pt x="0" y="421259"/>
                </a:lnTo>
                <a:lnTo>
                  <a:pt x="0" y="27812"/>
                </a:lnTo>
                <a:lnTo>
                  <a:pt x="0" y="18034"/>
                </a:lnTo>
                <a:lnTo>
                  <a:pt x="2539" y="10922"/>
                </a:lnTo>
                <a:lnTo>
                  <a:pt x="7619" y="6476"/>
                </a:lnTo>
                <a:lnTo>
                  <a:pt x="12573" y="2159"/>
                </a:lnTo>
                <a:lnTo>
                  <a:pt x="18795" y="0"/>
                </a:lnTo>
                <a:lnTo>
                  <a:pt x="26162" y="0"/>
                </a:lnTo>
                <a:close/>
              </a:path>
            </a:pathLst>
          </a:custGeom>
          <a:ln w="18288">
            <a:solidFill>
              <a:srgbClr val="D639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4572" y="2989452"/>
            <a:ext cx="410209" cy="448945"/>
          </a:xfrm>
          <a:custGeom>
            <a:avLst/>
            <a:gdLst/>
            <a:ahLst/>
            <a:cxnLst/>
            <a:rect l="l" t="t" r="r" b="b"/>
            <a:pathLst>
              <a:path w="410210" h="448945">
                <a:moveTo>
                  <a:pt x="209295" y="0"/>
                </a:moveTo>
                <a:lnTo>
                  <a:pt x="255587" y="3301"/>
                </a:lnTo>
                <a:lnTo>
                  <a:pt x="296163" y="13081"/>
                </a:lnTo>
                <a:lnTo>
                  <a:pt x="330755" y="29686"/>
                </a:lnTo>
                <a:lnTo>
                  <a:pt x="370966" y="67768"/>
                </a:lnTo>
                <a:lnTo>
                  <a:pt x="390016" y="102006"/>
                </a:lnTo>
                <a:lnTo>
                  <a:pt x="402923" y="143390"/>
                </a:lnTo>
                <a:lnTo>
                  <a:pt x="409400" y="192158"/>
                </a:lnTo>
                <a:lnTo>
                  <a:pt x="410209" y="219329"/>
                </a:lnTo>
                <a:lnTo>
                  <a:pt x="409356" y="245590"/>
                </a:lnTo>
                <a:lnTo>
                  <a:pt x="402601" y="293874"/>
                </a:lnTo>
                <a:lnTo>
                  <a:pt x="389249" y="336299"/>
                </a:lnTo>
                <a:lnTo>
                  <a:pt x="369298" y="372391"/>
                </a:lnTo>
                <a:lnTo>
                  <a:pt x="342917" y="401943"/>
                </a:lnTo>
                <a:lnTo>
                  <a:pt x="310203" y="424525"/>
                </a:lnTo>
                <a:lnTo>
                  <a:pt x="271176" y="440031"/>
                </a:lnTo>
                <a:lnTo>
                  <a:pt x="226028" y="447841"/>
                </a:lnTo>
                <a:lnTo>
                  <a:pt x="201167" y="448818"/>
                </a:lnTo>
                <a:lnTo>
                  <a:pt x="176716" y="447984"/>
                </a:lnTo>
                <a:lnTo>
                  <a:pt x="132623" y="441317"/>
                </a:lnTo>
                <a:lnTo>
                  <a:pt x="94956" y="428031"/>
                </a:lnTo>
                <a:lnTo>
                  <a:pt x="50164" y="395224"/>
                </a:lnTo>
                <a:lnTo>
                  <a:pt x="19571" y="346217"/>
                </a:lnTo>
                <a:lnTo>
                  <a:pt x="7072" y="304353"/>
                </a:lnTo>
                <a:lnTo>
                  <a:pt x="785" y="254771"/>
                </a:lnTo>
                <a:lnTo>
                  <a:pt x="0" y="227075"/>
                </a:lnTo>
                <a:lnTo>
                  <a:pt x="833" y="201451"/>
                </a:lnTo>
                <a:lnTo>
                  <a:pt x="7500" y="154156"/>
                </a:lnTo>
                <a:lnTo>
                  <a:pt x="20833" y="112269"/>
                </a:lnTo>
                <a:lnTo>
                  <a:pt x="40784" y="76507"/>
                </a:lnTo>
                <a:lnTo>
                  <a:pt x="67236" y="47126"/>
                </a:lnTo>
                <a:lnTo>
                  <a:pt x="99950" y="24509"/>
                </a:lnTo>
                <a:lnTo>
                  <a:pt x="138930" y="8893"/>
                </a:lnTo>
                <a:lnTo>
                  <a:pt x="184269" y="996"/>
                </a:lnTo>
                <a:lnTo>
                  <a:pt x="209295" y="0"/>
                </a:lnTo>
                <a:close/>
              </a:path>
            </a:pathLst>
          </a:custGeom>
          <a:ln w="18288">
            <a:solidFill>
              <a:srgbClr val="D639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75013"/>
              </p:ext>
            </p:extLst>
          </p:nvPr>
        </p:nvGraphicFramePr>
        <p:xfrm>
          <a:off x="4413250" y="3457194"/>
          <a:ext cx="4646929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\0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name[0]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name[1]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name[2]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name[3]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137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95632B-8B58-4801-BFC9-82B6A70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 C- Right and Left justification of strings</a:t>
            </a:r>
            <a:endParaRPr lang="en-GB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6725" y="1690689"/>
            <a:ext cx="8210550" cy="2210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753745" algn="l"/>
                <a:tab pos="754380" algn="l"/>
              </a:tabLst>
            </a:pPr>
            <a:r>
              <a:rPr lang="en-US" sz="2400" spc="-5" dirty="0">
                <a:latin typeface="Arial"/>
                <a:cs typeface="Arial"/>
              </a:rPr>
              <a:t>The string can be right justified placing a positive number in the placeholder.</a:t>
            </a:r>
          </a:p>
          <a:p>
            <a:pPr marL="469900" lvl="1">
              <a:lnSpc>
                <a:spcPct val="100000"/>
              </a:lnSpc>
              <a:spcBef>
                <a:spcPts val="450"/>
              </a:spcBef>
              <a:tabLst>
                <a:tab pos="753745" algn="l"/>
                <a:tab pos="754380" algn="l"/>
              </a:tabLst>
            </a:pPr>
            <a:r>
              <a:rPr lang="en-US" sz="1800" spc="-5" dirty="0">
                <a:latin typeface="Arial"/>
                <a:cs typeface="Arial"/>
              </a:rPr>
              <a:t>    - </a:t>
            </a:r>
            <a:r>
              <a:rPr sz="1800" spc="-5" dirty="0" err="1">
                <a:latin typeface="Arial"/>
                <a:cs typeface="Arial"/>
              </a:rPr>
              <a:t>printf</a:t>
            </a:r>
            <a:r>
              <a:rPr sz="1800" spc="-5" dirty="0">
                <a:latin typeface="Arial"/>
                <a:cs typeface="Arial"/>
              </a:rPr>
              <a:t>(“</a:t>
            </a: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%8s</a:t>
            </a:r>
            <a:r>
              <a:rPr sz="1800" spc="-5" dirty="0">
                <a:latin typeface="Arial"/>
                <a:cs typeface="Arial"/>
              </a:rPr>
              <a:t>”,</a:t>
            </a:r>
            <a:r>
              <a:rPr sz="1800" dirty="0">
                <a:latin typeface="Arial"/>
                <a:cs typeface="Arial"/>
              </a:rPr>
              <a:t> str);</a:t>
            </a: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Font typeface="Arial" panose="020B0604020202020204" pitchFamily="34" charset="0"/>
              <a:buChar char="•"/>
              <a:tabLst>
                <a:tab pos="753745" algn="l"/>
                <a:tab pos="754380" algn="l"/>
              </a:tabLst>
            </a:pPr>
            <a:r>
              <a:rPr lang="en-US" sz="2400" spc="-5" dirty="0">
                <a:latin typeface="Arial"/>
                <a:cs typeface="Arial"/>
              </a:rPr>
              <a:t>The string can be left justified by placing a negative number in the placeholder</a:t>
            </a:r>
            <a:r>
              <a:rPr lang="en-US" sz="1800" spc="-5" dirty="0">
                <a:latin typeface="Arial"/>
                <a:cs typeface="Arial"/>
              </a:rPr>
              <a:t>.</a:t>
            </a:r>
          </a:p>
          <a:p>
            <a:pPr marL="754380" lvl="1" indent="-284480">
              <a:lnSpc>
                <a:spcPct val="100000"/>
              </a:lnSpc>
              <a:spcBef>
                <a:spcPts val="440"/>
              </a:spcBef>
              <a:buFont typeface="Times New Roman"/>
              <a:buChar char="–"/>
              <a:tabLst>
                <a:tab pos="753745" algn="l"/>
                <a:tab pos="754380" algn="l"/>
              </a:tabLst>
            </a:pPr>
            <a:r>
              <a:rPr sz="1800" spc="-5" dirty="0" err="1">
                <a:latin typeface="Arial"/>
                <a:cs typeface="Arial"/>
              </a:rPr>
              <a:t>Printf</a:t>
            </a:r>
            <a:r>
              <a:rPr sz="1800" spc="-5" dirty="0">
                <a:latin typeface="Arial"/>
                <a:cs typeface="Arial"/>
              </a:rPr>
              <a:t>(“</a:t>
            </a: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%-8s</a:t>
            </a:r>
            <a:r>
              <a:rPr sz="1800" spc="-5" dirty="0">
                <a:latin typeface="Arial"/>
                <a:cs typeface="Arial"/>
              </a:rPr>
              <a:t>”,</a:t>
            </a:r>
            <a:r>
              <a:rPr sz="1800" dirty="0">
                <a:latin typeface="Arial"/>
                <a:cs typeface="Arial"/>
              </a:rPr>
              <a:t> str);</a:t>
            </a:r>
          </a:p>
        </p:txBody>
      </p:sp>
      <p:sp>
        <p:nvSpPr>
          <p:cNvPr id="4" name="object 4"/>
          <p:cNvSpPr/>
          <p:nvPr/>
        </p:nvSpPr>
        <p:spPr>
          <a:xfrm>
            <a:off x="624787" y="4647225"/>
            <a:ext cx="8519213" cy="189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818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1656-9BC9-4B2F-BD3B-8D1C3D6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C286-7BEB-46F4-A050-142013D9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to print your name 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9611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518691"/>
            <a:ext cx="324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What </a:t>
            </a:r>
            <a:r>
              <a:rPr sz="3600" spc="-5" dirty="0"/>
              <a:t>is</a:t>
            </a:r>
            <a:r>
              <a:rPr sz="3600" spc="-90" dirty="0"/>
              <a:t> </a:t>
            </a:r>
            <a:r>
              <a:rPr sz="3600" spc="-10" dirty="0"/>
              <a:t>Array?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5259132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469900" marR="186055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An array is </a:t>
            </a:r>
            <a:r>
              <a:rPr sz="2800" dirty="0"/>
              <a:t>a </a:t>
            </a:r>
            <a:r>
              <a:rPr sz="2800" spc="-5" dirty="0"/>
              <a:t>fixed-size sequential collection of  elements of </a:t>
            </a:r>
            <a:r>
              <a:rPr sz="2800" dirty="0"/>
              <a:t>same </a:t>
            </a:r>
            <a:r>
              <a:rPr sz="2800" spc="-5" dirty="0"/>
              <a:t>data type that </a:t>
            </a:r>
            <a:r>
              <a:rPr sz="2800" dirty="0"/>
              <a:t>share a  common</a:t>
            </a:r>
            <a:r>
              <a:rPr sz="2800" spc="-10" dirty="0"/>
              <a:t> </a:t>
            </a:r>
            <a:r>
              <a:rPr sz="2800" dirty="0"/>
              <a:t>name.</a:t>
            </a:r>
            <a:endParaRPr lang="en-US" sz="2800" dirty="0"/>
          </a:p>
          <a:p>
            <a:pPr marL="298450" marR="186055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800" dirty="0"/>
              <a:t>O</a:t>
            </a:r>
            <a:r>
              <a:rPr lang="en-GB" sz="2800" dirty="0"/>
              <a:t>R</a:t>
            </a:r>
          </a:p>
          <a:p>
            <a:pPr marL="469900" marR="186055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 It is the collection of element which are of the same data type.</a:t>
            </a:r>
            <a:endParaRPr sz="2800" dirty="0"/>
          </a:p>
          <a:p>
            <a:pPr marL="469900" marR="2277745">
              <a:lnSpc>
                <a:spcPts val="4060"/>
              </a:lnSpc>
              <a:spcBef>
                <a:spcPts val="240"/>
              </a:spcBef>
            </a:pPr>
            <a:r>
              <a:rPr sz="2800" spc="-5" dirty="0"/>
              <a:t>An array is </a:t>
            </a:r>
            <a:r>
              <a:rPr sz="2800" dirty="0"/>
              <a:t>a </a:t>
            </a:r>
            <a:r>
              <a:rPr sz="2800" spc="-5" dirty="0"/>
              <a:t>derived data</a:t>
            </a:r>
            <a:r>
              <a:rPr sz="2800" spc="-25" dirty="0"/>
              <a:t> </a:t>
            </a:r>
            <a:r>
              <a:rPr sz="2800" spc="-10" dirty="0"/>
              <a:t>type.</a:t>
            </a:r>
            <a:endParaRPr sz="2800" dirty="0"/>
          </a:p>
          <a:p>
            <a:pPr marL="469900" marR="5080">
              <a:lnSpc>
                <a:spcPct val="100000"/>
              </a:lnSpc>
              <a:spcBef>
                <a:spcPts val="450"/>
              </a:spcBef>
            </a:pPr>
            <a:r>
              <a:rPr sz="2800" spc="-5" dirty="0"/>
              <a:t>An array is used </a:t>
            </a:r>
            <a:r>
              <a:rPr sz="2800" dirty="0"/>
              <a:t>to </a:t>
            </a:r>
            <a:r>
              <a:rPr sz="2800" spc="-5" dirty="0"/>
              <a:t>represent </a:t>
            </a:r>
            <a:r>
              <a:rPr sz="2800" dirty="0"/>
              <a:t>a list </a:t>
            </a:r>
            <a:r>
              <a:rPr sz="2800" spc="-5" dirty="0"/>
              <a:t>of numbers </a:t>
            </a:r>
            <a:r>
              <a:rPr sz="2800" dirty="0"/>
              <a:t>,  </a:t>
            </a:r>
            <a:r>
              <a:rPr sz="2800" spc="-5" dirty="0"/>
              <a:t>or </a:t>
            </a:r>
            <a:r>
              <a:rPr sz="2800" dirty="0"/>
              <a:t>a list </a:t>
            </a:r>
            <a:r>
              <a:rPr sz="2800" spc="-5" dirty="0"/>
              <a:t>of names.</a:t>
            </a:r>
            <a:endParaRPr lang="en-US" sz="2800" spc="-5" dirty="0"/>
          </a:p>
          <a:p>
            <a:pPr marL="298450" marR="5080" indent="0">
              <a:lnSpc>
                <a:spcPct val="100000"/>
              </a:lnSpc>
              <a:spcBef>
                <a:spcPts val="450"/>
              </a:spcBef>
              <a:buNone/>
            </a:pPr>
            <a:endParaRPr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4</a:t>
            </a:fld>
            <a:endParaRPr spc="-16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08" y="461899"/>
            <a:ext cx="5648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Arial"/>
                <a:cs typeface="Arial"/>
              </a:rPr>
              <a:t>Using </a:t>
            </a:r>
            <a:r>
              <a:rPr sz="4400" spc="-15" dirty="0">
                <a:latin typeface="Arial"/>
                <a:cs typeface="Arial"/>
              </a:rPr>
              <a:t>printf() </a:t>
            </a:r>
            <a:r>
              <a:rPr sz="4400" spc="-200" dirty="0">
                <a:latin typeface="Arial"/>
                <a:cs typeface="Arial"/>
              </a:rPr>
              <a:t>and</a:t>
            </a:r>
            <a:r>
              <a:rPr sz="4400" spc="-470" dirty="0">
                <a:latin typeface="Arial"/>
                <a:cs typeface="Arial"/>
              </a:rPr>
              <a:t> </a:t>
            </a:r>
            <a:r>
              <a:rPr sz="4400" spc="-215" dirty="0">
                <a:latin typeface="Arial"/>
                <a:cs typeface="Arial"/>
              </a:rPr>
              <a:t>scanf()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752600"/>
            <a:ext cx="75438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11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461899"/>
            <a:ext cx="5680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>
                <a:latin typeface="Arial"/>
                <a:cs typeface="Arial"/>
              </a:rPr>
              <a:t>String </a:t>
            </a:r>
            <a:r>
              <a:rPr sz="4400" spc="-155" dirty="0">
                <a:latin typeface="Arial"/>
                <a:cs typeface="Arial"/>
              </a:rPr>
              <a:t>handling</a:t>
            </a:r>
            <a:r>
              <a:rPr sz="4400" spc="-295" dirty="0">
                <a:latin typeface="Arial"/>
                <a:cs typeface="Arial"/>
              </a:rPr>
              <a:t> </a:t>
            </a:r>
            <a:r>
              <a:rPr sz="4400" spc="-110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17982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30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Strings </a:t>
            </a:r>
            <a:r>
              <a:rPr sz="3200" spc="-145" dirty="0">
                <a:latin typeface="Arial"/>
                <a:cs typeface="Arial"/>
              </a:rPr>
              <a:t>need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95" dirty="0">
                <a:latin typeface="Arial"/>
                <a:cs typeface="Arial"/>
              </a:rPr>
              <a:t>manipulated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by  </a:t>
            </a:r>
            <a:r>
              <a:rPr sz="3200" spc="-140" dirty="0">
                <a:latin typeface="Arial"/>
                <a:cs typeface="Arial"/>
              </a:rPr>
              <a:t>programmer.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done </a:t>
            </a:r>
            <a:r>
              <a:rPr sz="3200" spc="-114" dirty="0">
                <a:latin typeface="Arial"/>
                <a:cs typeface="Arial"/>
              </a:rPr>
              <a:t>manually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time  </a:t>
            </a:r>
            <a:r>
              <a:rPr sz="3200" spc="-150" dirty="0">
                <a:latin typeface="Arial"/>
                <a:cs typeface="Arial"/>
              </a:rPr>
              <a:t>consuming.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51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8804" y="1607261"/>
            <a:ext cx="1583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Arial"/>
                <a:cs typeface="Arial"/>
              </a:rPr>
              <a:t>character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4269" y="1607261"/>
            <a:ext cx="1115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95" dirty="0">
                <a:latin typeface="Arial"/>
                <a:cs typeface="Arial"/>
              </a:rPr>
              <a:t>s</a:t>
            </a:r>
            <a:r>
              <a:rPr sz="3200" spc="95" dirty="0">
                <a:latin typeface="Arial"/>
                <a:cs typeface="Arial"/>
              </a:rPr>
              <a:t>tr</a:t>
            </a:r>
            <a:r>
              <a:rPr sz="3200" spc="45" dirty="0">
                <a:latin typeface="Arial"/>
                <a:cs typeface="Arial"/>
              </a:rPr>
              <a:t>i</a:t>
            </a:r>
            <a:r>
              <a:rPr sz="3200" spc="-190" dirty="0">
                <a:latin typeface="Arial"/>
                <a:cs typeface="Arial"/>
              </a:rPr>
              <a:t>n</a:t>
            </a:r>
            <a:r>
              <a:rPr sz="3200" spc="-180" dirty="0">
                <a:latin typeface="Arial"/>
                <a:cs typeface="Arial"/>
              </a:rPr>
              <a:t>g</a:t>
            </a:r>
            <a:r>
              <a:rPr sz="3200" spc="-35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5131435" cy="356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479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2440940" algn="l"/>
                <a:tab pos="4469130" algn="l"/>
              </a:tabLst>
            </a:pPr>
            <a:r>
              <a:rPr sz="3200" spc="-175" dirty="0">
                <a:latin typeface="Arial"/>
                <a:cs typeface="Arial"/>
              </a:rPr>
              <a:t>Ope</a:t>
            </a:r>
            <a:r>
              <a:rPr sz="3200" spc="-160" dirty="0">
                <a:latin typeface="Arial"/>
                <a:cs typeface="Arial"/>
              </a:rPr>
              <a:t>r</a:t>
            </a:r>
            <a:r>
              <a:rPr sz="3200" spc="-270" dirty="0">
                <a:latin typeface="Arial"/>
                <a:cs typeface="Arial"/>
              </a:rPr>
              <a:t>a</a:t>
            </a:r>
            <a:r>
              <a:rPr sz="3200" spc="114" dirty="0">
                <a:latin typeface="Arial"/>
                <a:cs typeface="Arial"/>
              </a:rPr>
              <a:t>t</a:t>
            </a:r>
            <a:r>
              <a:rPr sz="3200" spc="75" dirty="0">
                <a:latin typeface="Arial"/>
                <a:cs typeface="Arial"/>
              </a:rPr>
              <a:t>i</a:t>
            </a:r>
            <a:r>
              <a:rPr sz="3200" spc="-190" dirty="0">
                <a:latin typeface="Arial"/>
                <a:cs typeface="Arial"/>
              </a:rPr>
              <a:t>on</a:t>
            </a:r>
            <a:r>
              <a:rPr sz="3200" spc="-16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5" dirty="0">
                <a:latin typeface="Arial"/>
                <a:cs typeface="Arial"/>
              </a:rPr>
              <a:t>per</a:t>
            </a:r>
            <a:r>
              <a:rPr sz="3200" spc="-114" dirty="0">
                <a:latin typeface="Arial"/>
                <a:cs typeface="Arial"/>
              </a:rPr>
              <a:t>f</a:t>
            </a:r>
            <a:r>
              <a:rPr sz="3200" spc="-85" dirty="0">
                <a:latin typeface="Arial"/>
                <a:cs typeface="Arial"/>
              </a:rPr>
              <a:t>o</a:t>
            </a:r>
            <a:r>
              <a:rPr sz="3200" spc="-80" dirty="0">
                <a:latin typeface="Arial"/>
                <a:cs typeface="Arial"/>
              </a:rPr>
              <a:t>rm</a:t>
            </a:r>
            <a:r>
              <a:rPr sz="3200" spc="-90" dirty="0">
                <a:latin typeface="Arial"/>
                <a:cs typeface="Arial"/>
              </a:rPr>
              <a:t>e</a:t>
            </a:r>
            <a:r>
              <a:rPr sz="3200" spc="-10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70" dirty="0">
                <a:latin typeface="Arial"/>
                <a:cs typeface="Arial"/>
              </a:rPr>
              <a:t>on  </a:t>
            </a:r>
            <a:r>
              <a:rPr sz="3200" spc="-95" dirty="0">
                <a:latin typeface="Arial"/>
                <a:cs typeface="Arial"/>
              </a:rPr>
              <a:t>include: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95" dirty="0">
                <a:latin typeface="Arial"/>
                <a:cs typeface="Arial"/>
              </a:rPr>
              <a:t>Reading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0" dirty="0">
                <a:latin typeface="Arial"/>
                <a:cs typeface="Arial"/>
              </a:rPr>
              <a:t>writing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strings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75" dirty="0">
                <a:latin typeface="Arial"/>
                <a:cs typeface="Arial"/>
              </a:rPr>
              <a:t>Copying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80" dirty="0">
                <a:latin typeface="Arial"/>
                <a:cs typeface="Arial"/>
              </a:rPr>
              <a:t>string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another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Combining </a:t>
            </a:r>
            <a:r>
              <a:rPr sz="2800" spc="-114" dirty="0">
                <a:latin typeface="Arial"/>
                <a:cs typeface="Arial"/>
              </a:rPr>
              <a:t>strings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together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50" dirty="0">
                <a:latin typeface="Arial"/>
                <a:cs typeface="Arial"/>
              </a:rPr>
              <a:t>Comparing </a:t>
            </a:r>
            <a:r>
              <a:rPr sz="2800" spc="-114" dirty="0">
                <a:latin typeface="Arial"/>
                <a:cs typeface="Arial"/>
              </a:rPr>
              <a:t>strings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equality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14" dirty="0">
                <a:latin typeface="Arial"/>
                <a:cs typeface="Arial"/>
              </a:rPr>
              <a:t>Extracting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portion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4480" y="461899"/>
            <a:ext cx="4498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>
                <a:latin typeface="Arial"/>
                <a:cs typeface="Arial"/>
              </a:rPr>
              <a:t>Arrays </a:t>
            </a:r>
            <a:r>
              <a:rPr sz="4400" spc="-200" dirty="0">
                <a:latin typeface="Arial"/>
                <a:cs typeface="Arial"/>
              </a:rPr>
              <a:t>and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spc="-365" dirty="0">
                <a:latin typeface="Arial"/>
                <a:cs typeface="Arial"/>
              </a:rPr>
              <a:t>Strings…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2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40918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75" dirty="0">
                <a:latin typeface="Arial"/>
                <a:cs typeface="Arial"/>
              </a:rPr>
              <a:t>There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30" dirty="0">
                <a:latin typeface="Arial"/>
                <a:cs typeface="Arial"/>
              </a:rPr>
              <a:t>various </a:t>
            </a:r>
            <a:r>
              <a:rPr sz="3200" spc="-90" dirty="0">
                <a:latin typeface="Arial"/>
                <a:cs typeface="Arial"/>
              </a:rPr>
              <a:t>string </a:t>
            </a:r>
            <a:r>
              <a:rPr sz="3200" spc="-114" dirty="0">
                <a:latin typeface="Arial"/>
                <a:cs typeface="Arial"/>
              </a:rPr>
              <a:t>handling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functions  </a:t>
            </a:r>
            <a:r>
              <a:rPr sz="3200" spc="-90" dirty="0">
                <a:latin typeface="Arial"/>
                <a:cs typeface="Arial"/>
              </a:rPr>
              <a:t>define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90" dirty="0">
                <a:latin typeface="Arial"/>
                <a:cs typeface="Arial"/>
              </a:rPr>
              <a:t>string.h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some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5" dirty="0">
                <a:latin typeface="Arial"/>
                <a:cs typeface="Arial"/>
              </a:rPr>
              <a:t>them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are: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754978"/>
            <a:ext cx="8587699" cy="372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359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395" y="1981200"/>
            <a:ext cx="485521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latin typeface="Bahnschrift SemiBold SemiConden" panose="020B0502040204020203" pitchFamily="34" charset="0"/>
              </a:rPr>
              <a:t>THANK</a:t>
            </a:r>
            <a:r>
              <a:rPr sz="6600" spc="-155" dirty="0">
                <a:latin typeface="Bahnschrift SemiBold SemiConden" panose="020B0502040204020203" pitchFamily="34" charset="0"/>
              </a:rPr>
              <a:t> </a:t>
            </a:r>
            <a:r>
              <a:rPr sz="6600" spc="-10" dirty="0">
                <a:latin typeface="Bahnschrift SemiBold SemiConden" panose="020B0502040204020203" pitchFamily="34" charset="0"/>
              </a:rPr>
              <a:t>YOU</a:t>
            </a:r>
            <a:endParaRPr sz="6600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569" y="467359"/>
            <a:ext cx="418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Example of</a:t>
            </a:r>
            <a:r>
              <a:rPr sz="3600" spc="-100" dirty="0"/>
              <a:t> </a:t>
            </a:r>
            <a:r>
              <a:rPr sz="3600" spc="-10" dirty="0"/>
              <a:t>Arrays: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5</a:t>
            </a:fld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71322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15" dirty="0">
                <a:solidFill>
                  <a:srgbClr val="3333CC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658620"/>
            <a:ext cx="192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2024379"/>
            <a:ext cx="6722109" cy="21672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	1.</a:t>
            </a:r>
            <a:r>
              <a:rPr sz="2400" spc="-5" dirty="0">
                <a:latin typeface="Arial"/>
                <a:cs typeface="Arial"/>
              </a:rPr>
              <a:t>List of employees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	2.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scores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class 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students.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	3.</a:t>
            </a:r>
            <a:r>
              <a:rPr sz="2400" spc="-5" dirty="0">
                <a:latin typeface="Arial"/>
                <a:cs typeface="Arial"/>
              </a:rPr>
              <a:t>List of </a:t>
            </a:r>
            <a:r>
              <a:rPr sz="2400" dirty="0">
                <a:latin typeface="Arial"/>
                <a:cs typeface="Arial"/>
              </a:rPr>
              <a:t>customers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10" dirty="0">
                <a:latin typeface="Arial"/>
                <a:cs typeface="Arial"/>
              </a:rPr>
              <a:t>telephone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	4.</a:t>
            </a:r>
            <a:r>
              <a:rPr sz="2400" spc="-5" dirty="0">
                <a:latin typeface="Arial"/>
                <a:cs typeface="Arial"/>
              </a:rPr>
              <a:t>List of students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college.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770" y="4600498"/>
            <a:ext cx="7490459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spc="-10" dirty="0">
                <a:latin typeface="Arial"/>
                <a:cs typeface="Arial"/>
              </a:rPr>
              <a:t>100 </a:t>
            </a:r>
            <a:r>
              <a:rPr sz="2400" spc="-5" dirty="0">
                <a:latin typeface="Arial"/>
                <a:cs typeface="Arial"/>
              </a:rPr>
              <a:t>students in college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can  be written as</a:t>
            </a:r>
            <a:endParaRPr sz="2400" dirty="0">
              <a:latin typeface="Arial"/>
              <a:cs typeface="Arial"/>
            </a:endParaRPr>
          </a:p>
          <a:p>
            <a:pPr marL="24130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student [100]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569" y="467359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Types </a:t>
            </a:r>
            <a:r>
              <a:rPr sz="3600" spc="-10" dirty="0"/>
              <a:t>of</a:t>
            </a:r>
            <a:r>
              <a:rPr sz="3600" spc="-60" dirty="0"/>
              <a:t> </a:t>
            </a:r>
            <a:r>
              <a:rPr sz="3600" spc="-10" dirty="0"/>
              <a:t>Arrays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6</a:t>
            </a:fld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1066800" y="2057400"/>
            <a:ext cx="2534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 Of Array</a:t>
            </a:r>
            <a:r>
              <a:rPr sz="2800" dirty="0"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5050" y="2989579"/>
            <a:ext cx="4411345" cy="15722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928"/>
              <a:tabLst>
                <a:tab pos="621665" algn="l"/>
                <a:tab pos="622300" algn="l"/>
              </a:tabLst>
            </a:pPr>
            <a:r>
              <a:rPr lang="en-US" sz="2800" spc="-5" dirty="0">
                <a:latin typeface="Arial"/>
                <a:cs typeface="Arial"/>
              </a:rPr>
              <a:t>1.</a:t>
            </a:r>
            <a:r>
              <a:rPr sz="2800" spc="-5" dirty="0">
                <a:latin typeface="Arial"/>
                <a:cs typeface="Arial"/>
              </a:rPr>
              <a:t>One-dimensional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tabLst>
                <a:tab pos="622935" algn="l"/>
                <a:tab pos="623570" algn="l"/>
              </a:tabLst>
            </a:pPr>
            <a:r>
              <a:rPr lang="en-US" sz="2800" spc="-5" dirty="0">
                <a:latin typeface="Arial"/>
                <a:cs typeface="Arial"/>
              </a:rPr>
              <a:t>2.</a:t>
            </a:r>
            <a:r>
              <a:rPr sz="2800" spc="-5" dirty="0">
                <a:latin typeface="Arial"/>
                <a:cs typeface="Arial"/>
              </a:rPr>
              <a:t>Two-dimensional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tabLst>
                <a:tab pos="641985" algn="l"/>
                <a:tab pos="642620" algn="l"/>
              </a:tabLst>
            </a:pPr>
            <a:r>
              <a:rPr lang="en-US" sz="2800" spc="-5" dirty="0">
                <a:latin typeface="Arial"/>
                <a:cs typeface="Arial"/>
              </a:rPr>
              <a:t>3.</a:t>
            </a:r>
            <a:r>
              <a:rPr sz="2800" spc="-5" dirty="0">
                <a:latin typeface="Arial"/>
                <a:cs typeface="Arial"/>
              </a:rPr>
              <a:t>Multidimensional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66128"/>
            <a:ext cx="5425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u="sng" spc="-10" dirty="0"/>
              <a:t>One-dimensional</a:t>
            </a:r>
            <a:r>
              <a:rPr sz="3600" u="sng" spc="-45" dirty="0"/>
              <a:t> </a:t>
            </a:r>
            <a:r>
              <a:rPr sz="3600" u="sng" spc="-10" dirty="0"/>
              <a:t>Arrays</a:t>
            </a:r>
            <a:endParaRPr sz="3600" u="sng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7</a:t>
            </a:fld>
            <a:endParaRPr spc="-160" dirty="0"/>
          </a:p>
        </p:txBody>
      </p:sp>
      <p:sp>
        <p:nvSpPr>
          <p:cNvPr id="5" name="object 5"/>
          <p:cNvSpPr txBox="1"/>
          <p:nvPr/>
        </p:nvSpPr>
        <p:spPr>
          <a:xfrm>
            <a:off x="853439" y="2172970"/>
            <a:ext cx="7777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 one dimensional array (or single dimensional) is a type of linear array.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39" y="3422650"/>
            <a:ext cx="7985759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 five numbers  say(35,40,20,57,19), by an array </a:t>
            </a:r>
            <a:r>
              <a:rPr sz="2400" spc="-10" dirty="0">
                <a:latin typeface="Arial"/>
                <a:cs typeface="Arial"/>
              </a:rPr>
              <a:t>variable</a:t>
            </a:r>
            <a:r>
              <a:rPr lang="en-US" sz="2400" spc="-10" dirty="0">
                <a:latin typeface="Arial"/>
                <a:cs typeface="Arial"/>
              </a:rPr>
              <a:t> name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number</a:t>
            </a:r>
            <a:r>
              <a:rPr sz="2400" spc="-5" dirty="0">
                <a:latin typeface="Arial"/>
                <a:cs typeface="Arial"/>
              </a:rPr>
              <a:t>, then  number is declared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follows</a:t>
            </a:r>
            <a:endParaRPr sz="2400" dirty="0">
              <a:latin typeface="Arial"/>
              <a:cs typeface="Arial"/>
            </a:endParaRPr>
          </a:p>
          <a:p>
            <a:pPr marL="146177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"/>
                <a:cs typeface="Arial"/>
              </a:rPr>
              <a:t>int number [5]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569" y="650240"/>
            <a:ext cx="728218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Declaring 1-D Arrays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60" dirty="0"/>
              <a:t>8</a:t>
            </a:fld>
            <a:endParaRPr spc="-160" dirty="0"/>
          </a:p>
        </p:txBody>
      </p:sp>
      <p:sp>
        <p:nvSpPr>
          <p:cNvPr id="8" name="object 8"/>
          <p:cNvSpPr txBox="1"/>
          <p:nvPr/>
        </p:nvSpPr>
        <p:spPr>
          <a:xfrm>
            <a:off x="915034" y="2057400"/>
            <a:ext cx="7969250" cy="3722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7965" marR="2459990" indent="-1485900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general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of array declaration is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type </a:t>
            </a:r>
            <a:r>
              <a:rPr sz="2400" i="1" spc="-5" dirty="0">
                <a:latin typeface="Arial"/>
                <a:cs typeface="Arial"/>
              </a:rPr>
              <a:t>array-name[size];</a:t>
            </a:r>
            <a:endParaRPr sz="2400" dirty="0">
              <a:latin typeface="Arial"/>
              <a:cs typeface="Arial"/>
            </a:endParaRPr>
          </a:p>
          <a:p>
            <a:pPr marL="12700" marR="1343660">
              <a:lnSpc>
                <a:spcPct val="100000"/>
              </a:lnSpc>
              <a:spcBef>
                <a:spcPts val="600"/>
              </a:spcBef>
            </a:pPr>
            <a:r>
              <a:rPr lang="en-IN" sz="2400" spc="-5" dirty="0">
                <a:latin typeface="Arial"/>
                <a:cs typeface="Arial"/>
              </a:rPr>
              <a:t>→</a:t>
            </a:r>
            <a:r>
              <a:rPr sz="2400" spc="-5" dirty="0">
                <a:latin typeface="Arial"/>
                <a:cs typeface="Arial"/>
              </a:rPr>
              <a:t>Here the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specifies the data </a:t>
            </a:r>
            <a:r>
              <a:rPr sz="2400" dirty="0">
                <a:latin typeface="Arial"/>
                <a:cs typeface="Arial"/>
              </a:rPr>
              <a:t>type of </a:t>
            </a:r>
            <a:r>
              <a:rPr sz="2400" spc="-5" dirty="0">
                <a:latin typeface="Arial"/>
                <a:cs typeface="Arial"/>
              </a:rPr>
              <a:t>elements  contained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array, such as int, float, 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char.</a:t>
            </a:r>
            <a:endParaRPr sz="2400" dirty="0">
              <a:latin typeface="Arial"/>
              <a:cs typeface="Arial"/>
            </a:endParaRPr>
          </a:p>
          <a:p>
            <a:pPr marL="12700" marR="133350">
              <a:lnSpc>
                <a:spcPct val="100000"/>
              </a:lnSpc>
              <a:spcBef>
                <a:spcPts val="590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And the size indicates the </a:t>
            </a:r>
            <a:r>
              <a:rPr sz="2400" dirty="0">
                <a:latin typeface="Arial"/>
                <a:cs typeface="Arial"/>
              </a:rPr>
              <a:t>maximum </a:t>
            </a:r>
            <a:r>
              <a:rPr sz="2400" spc="-5" dirty="0">
                <a:latin typeface="Arial"/>
                <a:cs typeface="Arial"/>
              </a:rPr>
              <a:t>numbers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elements  that can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stored inside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IN" sz="2400" spc="-5" dirty="0">
                <a:latin typeface="Arial"/>
                <a:cs typeface="Arial"/>
              </a:rPr>
              <a:t>→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size should be </a:t>
            </a:r>
            <a:r>
              <a:rPr sz="2400" spc="-10" dirty="0">
                <a:latin typeface="Arial"/>
                <a:cs typeface="Arial"/>
              </a:rPr>
              <a:t>either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numeric constant </a:t>
            </a:r>
            <a:r>
              <a:rPr sz="2400" dirty="0">
                <a:latin typeface="Arial"/>
                <a:cs typeface="Arial"/>
              </a:rPr>
              <a:t>or a </a:t>
            </a:r>
            <a:r>
              <a:rPr sz="2400" spc="-5" dirty="0">
                <a:latin typeface="Arial"/>
                <a:cs typeface="Arial"/>
              </a:rPr>
              <a:t>symbolic  constant.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DBBC-D4E6-4232-AE19-43540213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one dimensional array: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7016-FFFD-4C29-86E3-13F98429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055380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declare an array as</a:t>
            </a:r>
          </a:p>
          <a:p>
            <a:pPr marL="0" indent="0">
              <a:buNone/>
            </a:pPr>
            <a:r>
              <a:rPr lang="en-US" dirty="0"/>
              <a:t>             Int array[5]: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array[0]       array[1]     array[2]      array[3]      array[4]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0,1,2,3,4 refers to the index number of the array .</a:t>
            </a:r>
          </a:p>
          <a:p>
            <a:r>
              <a:rPr lang="en-US" dirty="0"/>
              <a:t>The elements of the array share the same variable name but each element has its own index number or subscript.</a:t>
            </a:r>
          </a:p>
          <a:p>
            <a:r>
              <a:rPr lang="en-US" dirty="0"/>
              <a:t> Always index number starts with 0.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BB24A-CB62-420D-A023-E973E081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14675"/>
              </p:ext>
            </p:extLst>
          </p:nvPr>
        </p:nvGraphicFramePr>
        <p:xfrm>
          <a:off x="1524000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33956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44130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59576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72068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5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6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66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1773</TotalTime>
  <Words>1720</Words>
  <Application>Microsoft Office PowerPoint</Application>
  <PresentationFormat>On-screen Show (4:3)</PresentationFormat>
  <Paragraphs>281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</vt:lpstr>
      <vt:lpstr>Arial Black</vt:lpstr>
      <vt:lpstr>Bahnschrift SemiBold SemiConden</vt:lpstr>
      <vt:lpstr>Calibri</vt:lpstr>
      <vt:lpstr>Century Gothic</vt:lpstr>
      <vt:lpstr>Symbol</vt:lpstr>
      <vt:lpstr>Times New Roman</vt:lpstr>
      <vt:lpstr>Trebuchet MS</vt:lpstr>
      <vt:lpstr>Wingdings 3</vt:lpstr>
      <vt:lpstr>Ion</vt:lpstr>
      <vt:lpstr>Arrays and strings</vt:lpstr>
      <vt:lpstr>Solve:</vt:lpstr>
      <vt:lpstr> </vt:lpstr>
      <vt:lpstr>What is Array?</vt:lpstr>
      <vt:lpstr>Example of Arrays:</vt:lpstr>
      <vt:lpstr>Types of Arrays</vt:lpstr>
      <vt:lpstr>One-dimensional Arrays</vt:lpstr>
      <vt:lpstr>Declaring 1-D Arrays</vt:lpstr>
      <vt:lpstr>Declaring one dimensional array: </vt:lpstr>
      <vt:lpstr>One-dimensional Arrays</vt:lpstr>
      <vt:lpstr>Example</vt:lpstr>
      <vt:lpstr>MEMORY ALLOCATION OF THE ARRAY:</vt:lpstr>
      <vt:lpstr>INITIALIZATION OF ONE-DIMENSIONAL ARRAYS :</vt:lpstr>
      <vt:lpstr>Compile time initialization</vt:lpstr>
      <vt:lpstr>Compile time initialization</vt:lpstr>
      <vt:lpstr>  Run time initialization</vt:lpstr>
      <vt:lpstr>Solve: </vt:lpstr>
      <vt:lpstr>PowerPoint Presentation</vt:lpstr>
      <vt:lpstr>Solve:</vt:lpstr>
      <vt:lpstr>PowerPoint Presentation</vt:lpstr>
      <vt:lpstr>Two-dimensional Arrays</vt:lpstr>
      <vt:lpstr>Declaring 2-D Arrays:</vt:lpstr>
      <vt:lpstr>INITIALIZATION OF 2-D ARRAYS :</vt:lpstr>
      <vt:lpstr>INITIALIZATION OF 2-D ARRAYS :</vt:lpstr>
      <vt:lpstr>Memory Layout of 2-D Array :</vt:lpstr>
      <vt:lpstr>Multi-dimensional Arrays</vt:lpstr>
      <vt:lpstr>Multi-dimensional Arrays</vt:lpstr>
      <vt:lpstr>Applications Of arrays</vt:lpstr>
      <vt:lpstr>Linear search: </vt:lpstr>
      <vt:lpstr>Linear search:</vt:lpstr>
      <vt:lpstr>PowerPoint Presentation</vt:lpstr>
      <vt:lpstr>Strings</vt:lpstr>
      <vt:lpstr>Introduction</vt:lpstr>
      <vt:lpstr>Implementation</vt:lpstr>
      <vt:lpstr>Memory storage</vt:lpstr>
      <vt:lpstr>String in C – Character vs. String</vt:lpstr>
      <vt:lpstr>Initializing String Variables</vt:lpstr>
      <vt:lpstr>String in C- Right and Left justification of strings</vt:lpstr>
      <vt:lpstr>Solve:</vt:lpstr>
      <vt:lpstr>Using printf() and scanf()</vt:lpstr>
      <vt:lpstr>String handling functions</vt:lpstr>
      <vt:lpstr>Arrays and Strings…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Prajwal H S</dc:creator>
  <cp:lastModifiedBy>india</cp:lastModifiedBy>
  <cp:revision>95</cp:revision>
  <dcterms:created xsi:type="dcterms:W3CDTF">2019-10-15T13:02:58Z</dcterms:created>
  <dcterms:modified xsi:type="dcterms:W3CDTF">2019-10-18T13:11:17Z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2019-10-15T00:00:00Z</vt:filetime>
  </property>
</Properties>
</file>