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324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9"/>
    <p:sldId id="272" r:id="rId20"/>
    <p:sldId id="276" r:id="rId21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6" autoAdjust="0"/>
    <p:restoredTop sz="94660"/>
  </p:normalViewPr>
  <p:slideViewPr>
    <p:cSldViewPr>
      <p:cViewPr varScale="1">
        <p:scale>
          <a:sx n="58" d="100"/>
          <a:sy n="58" d="100"/>
        </p:scale>
        <p:origin x="1508" y="56"/>
      </p:cViewPr>
      <p:guideLst>
        <p:guide orient="horz" pos="3048"/>
        <p:guide pos="21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</a:fld>
            <a:endParaRPr lang="en-US" spc="-6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</a:fld>
            <a:endParaRPr lang="en-US" spc="-6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</a:fld>
            <a:endParaRPr lang="en-US" spc="-6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</a:fld>
            <a:endParaRPr lang="en-US" spc="-60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  <a:endParaRPr lang="en-US" sz="12200" dirty="0"/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  <a:endParaRPr lang="en-US" sz="122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</a:fld>
            <a:endParaRPr lang="en-US" spc="-6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</a:fld>
            <a:endParaRPr lang="en-US" spc="-6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</a:fld>
            <a:endParaRPr lang="en-US" spc="-6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</a:fld>
            <a:endParaRPr lang="en-US" spc="-6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</a:fld>
            <a:endParaRPr lang="en-US" spc="-6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940" y="1538985"/>
            <a:ext cx="4049395" cy="3646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</a:fld>
            <a:endParaRPr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</a:fld>
            <a:endParaRPr lang="en-US"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</a:fld>
            <a:endParaRPr lang="en-US"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</a:fld>
            <a:endParaRPr lang="en-US"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</a:fld>
            <a:endParaRPr lang="en-US" spc="-6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</a:fld>
            <a:endParaRPr lang="en-US" spc="-6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</a:fld>
            <a:endParaRPr lang="en-US" spc="-6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</a:fld>
            <a:endParaRPr lang="en-US" spc="-6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</a:fld>
            <a:endParaRPr lang="en-US" spc="-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</a:fld>
            <a:endParaRPr lang="en-US" spc="-6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3070" y="1530985"/>
            <a:ext cx="6891655" cy="3082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8505" marR="731520" indent="566420" algn="l">
              <a:lnSpc>
                <a:spcPct val="110000"/>
              </a:lnSpc>
              <a:spcBef>
                <a:spcPts val="95"/>
              </a:spcBef>
            </a:pPr>
            <a:r>
              <a:rPr lang="en-US" sz="6000" spc="-140" dirty="0">
                <a:latin typeface="Arial" panose="020B0604020202020204"/>
                <a:cs typeface="Arial" panose="020B0604020202020204"/>
                <a:sym typeface="+mn-ea"/>
              </a:rPr>
              <a:t>   </a:t>
            </a:r>
            <a:endParaRPr lang="en-US" sz="6000" spc="-140" dirty="0">
              <a:latin typeface="Arial" panose="020B0604020202020204"/>
              <a:cs typeface="Arial" panose="020B0604020202020204"/>
              <a:sym typeface="+mn-ea"/>
            </a:endParaRPr>
          </a:p>
          <a:p>
            <a:pPr marL="738505" marR="731520" indent="566420" algn="l">
              <a:lnSpc>
                <a:spcPct val="110000"/>
              </a:lnSpc>
              <a:spcBef>
                <a:spcPts val="95"/>
              </a:spcBef>
            </a:pPr>
            <a:r>
              <a:rPr lang="en-US" sz="6000" spc="-140" dirty="0">
                <a:latin typeface="Arial" panose="020B0604020202020204"/>
                <a:cs typeface="Arial" panose="020B0604020202020204"/>
                <a:sym typeface="+mn-ea"/>
              </a:rPr>
              <a:t>    </a:t>
            </a:r>
            <a:r>
              <a:rPr lang="en-US" sz="6000" spc="-14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6000" spc="-14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/>
                <a:cs typeface="Arial" panose="020B0604020202020204"/>
                <a:sym typeface="+mn-ea"/>
              </a:rPr>
              <a:t>Structure</a:t>
            </a:r>
            <a:endParaRPr sz="6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/>
              <a:cs typeface="Arial" panose="020B0604020202020204"/>
            </a:endParaRPr>
          </a:p>
          <a:p>
            <a:pPr marL="738505" marR="731520" indent="566420" algn="l">
              <a:lnSpc>
                <a:spcPct val="110000"/>
              </a:lnSpc>
              <a:spcBef>
                <a:spcPts val="95"/>
              </a:spcBef>
            </a:pPr>
            <a:endParaRPr sz="6000" spc="-114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07696"/>
            <a:ext cx="8307070" cy="6039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latin typeface="Arial" panose="020B0604020202020204"/>
                <a:cs typeface="Arial" panose="020B0604020202020204"/>
              </a:rPr>
              <a:t>struct</a:t>
            </a:r>
            <a:r>
              <a:rPr sz="22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60" dirty="0">
                <a:latin typeface="Arial" panose="020B0604020202020204"/>
                <a:cs typeface="Arial" panose="020B0604020202020204"/>
              </a:rPr>
              <a:t>student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355600">
              <a:lnSpc>
                <a:spcPct val="100000"/>
              </a:lnSpc>
            </a:pPr>
            <a:r>
              <a:rPr lang="en-US" sz="2200" spc="-45" dirty="0">
                <a:latin typeface="Arial" panose="020B0604020202020204"/>
                <a:cs typeface="Arial" panose="020B0604020202020204"/>
              </a:rPr>
              <a:t>{</a:t>
            </a:r>
            <a:endParaRPr lang="en-US" sz="2200" dirty="0">
              <a:latin typeface="Arial" panose="020B0604020202020204"/>
              <a:cs typeface="Arial" panose="020B0604020202020204"/>
            </a:endParaRPr>
          </a:p>
          <a:p>
            <a:pPr marL="355600" marR="6215380">
              <a:lnSpc>
                <a:spcPct val="100000"/>
              </a:lnSpc>
            </a:pPr>
            <a:r>
              <a:rPr sz="2200" spc="-95" dirty="0">
                <a:latin typeface="Arial" panose="020B0604020202020204"/>
                <a:cs typeface="Arial" panose="020B0604020202020204"/>
              </a:rPr>
              <a:t>char</a:t>
            </a:r>
            <a:r>
              <a:rPr sz="22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70" dirty="0">
                <a:latin typeface="Arial" panose="020B0604020202020204"/>
                <a:cs typeface="Arial" panose="020B0604020202020204"/>
              </a:rPr>
              <a:t>name[20]; </a:t>
            </a:r>
            <a:endParaRPr sz="2200" spc="-70" dirty="0">
              <a:latin typeface="Arial" panose="020B0604020202020204"/>
              <a:cs typeface="Arial" panose="020B0604020202020204"/>
            </a:endParaRPr>
          </a:p>
          <a:p>
            <a:pPr marL="355600" marR="6215380">
              <a:lnSpc>
                <a:spcPct val="100000"/>
              </a:lnSpc>
            </a:pPr>
            <a:r>
              <a:rPr sz="2200" spc="10" dirty="0">
                <a:latin typeface="Arial" panose="020B0604020202020204"/>
                <a:cs typeface="Arial" panose="020B0604020202020204"/>
              </a:rPr>
              <a:t>int </a:t>
            </a:r>
            <a:r>
              <a:rPr sz="2200" spc="-45" dirty="0">
                <a:latin typeface="Arial" panose="020B0604020202020204"/>
                <a:cs typeface="Arial" panose="020B0604020202020204"/>
              </a:rPr>
              <a:t>roll_no; </a:t>
            </a:r>
            <a:endParaRPr sz="2200" spc="-45" dirty="0">
              <a:latin typeface="Arial" panose="020B0604020202020204"/>
              <a:cs typeface="Arial" panose="020B0604020202020204"/>
            </a:endParaRPr>
          </a:p>
          <a:p>
            <a:pPr marL="355600" marR="6215380">
              <a:lnSpc>
                <a:spcPct val="100000"/>
              </a:lnSpc>
            </a:pPr>
            <a:r>
              <a:rPr sz="2200" spc="-15" dirty="0">
                <a:latin typeface="Arial" panose="020B0604020202020204"/>
                <a:cs typeface="Arial" panose="020B0604020202020204"/>
              </a:rPr>
              <a:t>float </a:t>
            </a:r>
            <a:r>
              <a:rPr sz="2200" spc="-105" dirty="0">
                <a:latin typeface="Arial" panose="020B0604020202020204"/>
                <a:cs typeface="Arial" panose="020B0604020202020204"/>
              </a:rPr>
              <a:t>marks; </a:t>
            </a:r>
            <a:endParaRPr sz="2200" spc="-105" dirty="0">
              <a:latin typeface="Arial" panose="020B0604020202020204"/>
              <a:cs typeface="Arial" panose="020B0604020202020204"/>
            </a:endParaRPr>
          </a:p>
          <a:p>
            <a:pPr marL="355600" marR="6215380">
              <a:lnSpc>
                <a:spcPct val="100000"/>
              </a:lnSpc>
            </a:pPr>
            <a:r>
              <a:rPr sz="2200" spc="-100" dirty="0">
                <a:latin typeface="Arial" panose="020B0604020202020204"/>
                <a:cs typeface="Arial" panose="020B0604020202020204"/>
              </a:rPr>
              <a:t>char</a:t>
            </a:r>
            <a:r>
              <a:rPr sz="22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90" dirty="0">
                <a:latin typeface="Arial" panose="020B0604020202020204"/>
                <a:cs typeface="Arial" panose="020B0604020202020204"/>
              </a:rPr>
              <a:t>gender;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spc="-80" dirty="0">
                <a:latin typeface="Arial" panose="020B0604020202020204"/>
                <a:cs typeface="Arial" panose="020B0604020202020204"/>
              </a:rPr>
              <a:t>long 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int</a:t>
            </a:r>
            <a:r>
              <a:rPr sz="22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85" dirty="0">
                <a:latin typeface="Arial" panose="020B0604020202020204"/>
                <a:cs typeface="Arial" panose="020B0604020202020204"/>
              </a:rPr>
              <a:t>phone_no;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355600">
              <a:lnSpc>
                <a:spcPct val="100000"/>
              </a:lnSpc>
            </a:pPr>
            <a:r>
              <a:rPr sz="2200" spc="-30" dirty="0">
                <a:latin typeface="Arial" panose="020B0604020202020204"/>
                <a:cs typeface="Arial" panose="020B0604020202020204"/>
              </a:rPr>
              <a:t>};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200" spc="-65" dirty="0">
                <a:latin typeface="Arial" panose="020B0604020202020204"/>
                <a:cs typeface="Arial" panose="020B0604020202020204"/>
              </a:rPr>
              <a:t>void</a:t>
            </a:r>
            <a:r>
              <a:rPr sz="22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75" dirty="0">
                <a:latin typeface="Arial" panose="020B0604020202020204"/>
                <a:cs typeface="Arial" panose="020B0604020202020204"/>
              </a:rPr>
              <a:t>main()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200" spc="-45" dirty="0">
                <a:latin typeface="Arial" panose="020B0604020202020204"/>
                <a:cs typeface="Arial" panose="020B0604020202020204"/>
              </a:rPr>
              <a:t>{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794385" algn="l"/>
                <a:tab pos="3224530" algn="l"/>
                <a:tab pos="4811395" algn="l"/>
              </a:tabLst>
            </a:pPr>
            <a:r>
              <a:rPr sz="2200" spc="-40" dirty="0">
                <a:latin typeface="Arial" panose="020B0604020202020204"/>
                <a:cs typeface="Arial" panose="020B0604020202020204"/>
              </a:rPr>
              <a:t>struct	</a:t>
            </a:r>
            <a:r>
              <a:rPr sz="2200" spc="-60" dirty="0">
                <a:latin typeface="Arial" panose="020B0604020202020204"/>
                <a:cs typeface="Arial" panose="020B0604020202020204"/>
              </a:rPr>
              <a:t>student</a:t>
            </a:r>
            <a:r>
              <a:rPr sz="2200" spc="40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20" dirty="0">
                <a:latin typeface="Arial" panose="020B0604020202020204"/>
                <a:cs typeface="Arial" panose="020B0604020202020204"/>
              </a:rPr>
              <a:t>st1={“ABC",	</a:t>
            </a:r>
            <a:r>
              <a:rPr sz="2200" spc="-90" dirty="0">
                <a:latin typeface="Arial" panose="020B0604020202020204"/>
                <a:cs typeface="Arial" panose="020B0604020202020204"/>
              </a:rPr>
              <a:t>4,</a:t>
            </a:r>
            <a:r>
              <a:rPr sz="2200" spc="39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90" dirty="0">
                <a:latin typeface="Arial" panose="020B0604020202020204"/>
                <a:cs typeface="Arial" panose="020B0604020202020204"/>
              </a:rPr>
              <a:t>79.5,</a:t>
            </a:r>
            <a:r>
              <a:rPr sz="2200" spc="38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20" dirty="0">
                <a:latin typeface="Arial" panose="020B0604020202020204"/>
                <a:cs typeface="Arial" panose="020B0604020202020204"/>
              </a:rPr>
              <a:t>'M',	</a:t>
            </a:r>
            <a:r>
              <a:rPr sz="2200" spc="-95" dirty="0">
                <a:latin typeface="Arial" panose="020B0604020202020204"/>
                <a:cs typeface="Arial" panose="020B0604020202020204"/>
              </a:rPr>
              <a:t>5010670};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200" spc="-85" dirty="0">
                <a:latin typeface="Arial" panose="020B0604020202020204"/>
                <a:cs typeface="Arial" panose="020B0604020202020204"/>
              </a:rPr>
              <a:t>clrscr();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12700" marR="1485265">
              <a:lnSpc>
                <a:spcPct val="100000"/>
              </a:lnSpc>
            </a:pPr>
            <a:r>
              <a:rPr sz="2200" dirty="0">
                <a:latin typeface="Arial" panose="020B0604020202020204"/>
                <a:cs typeface="Arial" panose="020B0604020202020204"/>
              </a:rPr>
              <a:t>printf("Name\t\t\tRoll 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No.\tMarks\t\tGender\tPhone </a:t>
            </a:r>
            <a:r>
              <a:rPr sz="2200" spc="-50" dirty="0">
                <a:latin typeface="Arial" panose="020B0604020202020204"/>
                <a:cs typeface="Arial" panose="020B0604020202020204"/>
              </a:rPr>
              <a:t>No.");  printf("\n.........................................................................\n");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375"/>
              </a:lnSpc>
              <a:tabLst>
                <a:tab pos="4598670" algn="l"/>
              </a:tabLst>
            </a:pPr>
            <a:r>
              <a:rPr sz="2200" spc="20" dirty="0">
                <a:latin typeface="Arial" panose="020B0604020202020204"/>
                <a:cs typeface="Arial" panose="020B0604020202020204"/>
              </a:rPr>
              <a:t>printf("\n </a:t>
            </a:r>
            <a:r>
              <a:rPr sz="2200" spc="15" dirty="0">
                <a:latin typeface="Arial" panose="020B0604020202020204"/>
                <a:cs typeface="Arial" panose="020B0604020202020204"/>
              </a:rPr>
              <a:t>%s\t\t </a:t>
            </a:r>
            <a:r>
              <a:rPr sz="2200" spc="40" dirty="0">
                <a:latin typeface="Arial" panose="020B0604020202020204"/>
                <a:cs typeface="Arial" panose="020B0604020202020204"/>
              </a:rPr>
              <a:t>%d\t\t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%f\t</a:t>
            </a:r>
            <a:r>
              <a:rPr sz="2200" spc="-45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0" dirty="0">
                <a:latin typeface="Arial" panose="020B0604020202020204"/>
                <a:cs typeface="Arial" panose="020B0604020202020204"/>
              </a:rPr>
              <a:t>%c\t</a:t>
            </a:r>
            <a:r>
              <a:rPr sz="22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85" dirty="0">
                <a:latin typeface="Arial" panose="020B0604020202020204"/>
                <a:cs typeface="Arial" panose="020B0604020202020204"/>
              </a:rPr>
              <a:t>%ld",	</a:t>
            </a:r>
            <a:r>
              <a:rPr sz="2200" spc="-95" dirty="0">
                <a:latin typeface="Arial" panose="020B0604020202020204"/>
                <a:cs typeface="Arial" panose="020B0604020202020204"/>
              </a:rPr>
              <a:t>st1.name, </a:t>
            </a:r>
            <a:r>
              <a:rPr sz="2200" spc="-60" dirty="0">
                <a:latin typeface="Arial" panose="020B0604020202020204"/>
                <a:cs typeface="Arial" panose="020B0604020202020204"/>
              </a:rPr>
              <a:t>st1.roll_no,</a:t>
            </a:r>
            <a:r>
              <a:rPr sz="22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00" dirty="0">
                <a:latin typeface="Arial" panose="020B0604020202020204"/>
                <a:cs typeface="Arial" panose="020B0604020202020204"/>
              </a:rPr>
              <a:t>st1.marks,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355600">
              <a:lnSpc>
                <a:spcPts val="2375"/>
              </a:lnSpc>
            </a:pPr>
            <a:r>
              <a:rPr sz="2200" spc="-105" dirty="0">
                <a:latin typeface="Arial" panose="020B0604020202020204"/>
                <a:cs typeface="Arial" panose="020B0604020202020204"/>
              </a:rPr>
              <a:t>st1.gender,</a:t>
            </a:r>
            <a:r>
              <a:rPr sz="22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80" dirty="0">
                <a:latin typeface="Arial" panose="020B0604020202020204"/>
                <a:cs typeface="Arial" panose="020B0604020202020204"/>
              </a:rPr>
              <a:t>st1.phone_no);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90" dirty="0">
                <a:latin typeface="Arial" panose="020B0604020202020204"/>
                <a:cs typeface="Arial" panose="020B0604020202020204"/>
              </a:rPr>
              <a:t>getch();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200" spc="-45" dirty="0">
                <a:latin typeface="Arial" panose="020B0604020202020204"/>
                <a:cs typeface="Arial" panose="020B0604020202020204"/>
              </a:rPr>
              <a:t>}</a:t>
            </a:r>
            <a:endParaRPr sz="22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0471" y="1719072"/>
            <a:ext cx="3080004" cy="4343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49161" y="2201545"/>
            <a:ext cx="701040" cy="1152525"/>
          </a:xfrm>
          <a:custGeom>
            <a:avLst/>
            <a:gdLst/>
            <a:ahLst/>
            <a:cxnLst/>
            <a:rect l="l" t="t" r="r" b="b"/>
            <a:pathLst>
              <a:path w="701040" h="1152525">
                <a:moveTo>
                  <a:pt x="9905" y="982852"/>
                </a:moveTo>
                <a:lnTo>
                  <a:pt x="1904" y="990600"/>
                </a:lnTo>
                <a:lnTo>
                  <a:pt x="0" y="1152143"/>
                </a:lnTo>
                <a:lnTo>
                  <a:pt x="37859" y="1131315"/>
                </a:lnTo>
                <a:lnTo>
                  <a:pt x="32892" y="1131315"/>
                </a:lnTo>
                <a:lnTo>
                  <a:pt x="2793" y="1113281"/>
                </a:lnTo>
                <a:lnTo>
                  <a:pt x="36176" y="1057648"/>
                </a:lnTo>
                <a:lnTo>
                  <a:pt x="36836" y="1000251"/>
                </a:lnTo>
                <a:lnTo>
                  <a:pt x="36957" y="991107"/>
                </a:lnTo>
                <a:lnTo>
                  <a:pt x="29210" y="983106"/>
                </a:lnTo>
                <a:lnTo>
                  <a:pt x="9905" y="982852"/>
                </a:lnTo>
                <a:close/>
              </a:path>
              <a:path w="701040" h="1152525">
                <a:moveTo>
                  <a:pt x="36176" y="1057648"/>
                </a:moveTo>
                <a:lnTo>
                  <a:pt x="2793" y="1113281"/>
                </a:lnTo>
                <a:lnTo>
                  <a:pt x="32892" y="1131315"/>
                </a:lnTo>
                <a:lnTo>
                  <a:pt x="38226" y="1122426"/>
                </a:lnTo>
                <a:lnTo>
                  <a:pt x="35433" y="1122426"/>
                </a:lnTo>
                <a:lnTo>
                  <a:pt x="9398" y="1106931"/>
                </a:lnTo>
                <a:lnTo>
                  <a:pt x="35777" y="1092423"/>
                </a:lnTo>
                <a:lnTo>
                  <a:pt x="36176" y="1057648"/>
                </a:lnTo>
                <a:close/>
              </a:path>
              <a:path w="701040" h="1152525">
                <a:moveTo>
                  <a:pt x="122737" y="1046224"/>
                </a:moveTo>
                <a:lnTo>
                  <a:pt x="116077" y="1048257"/>
                </a:lnTo>
                <a:lnTo>
                  <a:pt x="66295" y="1075638"/>
                </a:lnTo>
                <a:lnTo>
                  <a:pt x="32892" y="1131315"/>
                </a:lnTo>
                <a:lnTo>
                  <a:pt x="37859" y="1131315"/>
                </a:lnTo>
                <a:lnTo>
                  <a:pt x="132968" y="1078991"/>
                </a:lnTo>
                <a:lnTo>
                  <a:pt x="138293" y="1074495"/>
                </a:lnTo>
                <a:lnTo>
                  <a:pt x="141366" y="1068546"/>
                </a:lnTo>
                <a:lnTo>
                  <a:pt x="141987" y="1061882"/>
                </a:lnTo>
                <a:lnTo>
                  <a:pt x="139953" y="1055242"/>
                </a:lnTo>
                <a:lnTo>
                  <a:pt x="135437" y="1049918"/>
                </a:lnTo>
                <a:lnTo>
                  <a:pt x="129444" y="1046845"/>
                </a:lnTo>
                <a:lnTo>
                  <a:pt x="122737" y="1046224"/>
                </a:lnTo>
                <a:close/>
              </a:path>
              <a:path w="701040" h="1152525">
                <a:moveTo>
                  <a:pt x="35777" y="1092423"/>
                </a:moveTo>
                <a:lnTo>
                  <a:pt x="9398" y="1106931"/>
                </a:lnTo>
                <a:lnTo>
                  <a:pt x="35433" y="1122426"/>
                </a:lnTo>
                <a:lnTo>
                  <a:pt x="35777" y="1092423"/>
                </a:lnTo>
                <a:close/>
              </a:path>
              <a:path w="701040" h="1152525">
                <a:moveTo>
                  <a:pt x="66295" y="1075638"/>
                </a:moveTo>
                <a:lnTo>
                  <a:pt x="35777" y="1092423"/>
                </a:lnTo>
                <a:lnTo>
                  <a:pt x="35433" y="1122426"/>
                </a:lnTo>
                <a:lnTo>
                  <a:pt x="38226" y="1122426"/>
                </a:lnTo>
                <a:lnTo>
                  <a:pt x="66295" y="1075638"/>
                </a:lnTo>
                <a:close/>
              </a:path>
              <a:path w="701040" h="1152525">
                <a:moveTo>
                  <a:pt x="670813" y="0"/>
                </a:moveTo>
                <a:lnTo>
                  <a:pt x="36176" y="1057648"/>
                </a:lnTo>
                <a:lnTo>
                  <a:pt x="35777" y="1092423"/>
                </a:lnTo>
                <a:lnTo>
                  <a:pt x="66295" y="1075638"/>
                </a:lnTo>
                <a:lnTo>
                  <a:pt x="700786" y="18033"/>
                </a:lnTo>
                <a:lnTo>
                  <a:pt x="67081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7820" y="461899"/>
            <a:ext cx="43878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150" dirty="0">
                <a:latin typeface="Arial" panose="020B0604020202020204"/>
                <a:cs typeface="Arial" panose="020B0604020202020204"/>
              </a:rPr>
              <a:t>Partial</a:t>
            </a:r>
            <a:r>
              <a:rPr sz="4400" b="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4400" b="0" spc="-80" dirty="0">
                <a:latin typeface="Arial" panose="020B0604020202020204"/>
                <a:cs typeface="Arial" panose="020B0604020202020204"/>
              </a:rPr>
              <a:t>Initialization</a:t>
            </a:r>
            <a:endParaRPr sz="4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72755" cy="4174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  <a:tab pos="1079500" algn="l"/>
                <a:tab pos="1831975" algn="l"/>
                <a:tab pos="3375025" algn="l"/>
                <a:tab pos="4102100" algn="l"/>
                <a:tab pos="4920615" algn="l"/>
                <a:tab pos="5699125" algn="l"/>
                <a:tab pos="7435215" algn="l"/>
              </a:tabLst>
            </a:pPr>
            <a:r>
              <a:rPr sz="3200" spc="-340" dirty="0">
                <a:latin typeface="Arial" panose="020B0604020202020204"/>
                <a:cs typeface="Arial" panose="020B0604020202020204"/>
              </a:rPr>
              <a:t>W</a:t>
            </a:r>
            <a:r>
              <a:rPr sz="3200" spc="-135" dirty="0">
                <a:latin typeface="Arial" panose="020B0604020202020204"/>
                <a:cs typeface="Arial" panose="020B0604020202020204"/>
              </a:rPr>
              <a:t>e</a:t>
            </a:r>
            <a:r>
              <a:rPr sz="3200" dirty="0">
                <a:latin typeface="Arial" panose="020B0604020202020204"/>
                <a:cs typeface="Arial" panose="020B0604020202020204"/>
              </a:rPr>
              <a:t>	</a:t>
            </a:r>
            <a:r>
              <a:rPr sz="3200" spc="-275" dirty="0">
                <a:latin typeface="Arial" panose="020B0604020202020204"/>
                <a:cs typeface="Arial" panose="020B0604020202020204"/>
              </a:rPr>
              <a:t>c</a:t>
            </a:r>
            <a:r>
              <a:rPr sz="3200" spc="-170" dirty="0">
                <a:latin typeface="Arial" panose="020B0604020202020204"/>
                <a:cs typeface="Arial" panose="020B0604020202020204"/>
              </a:rPr>
              <a:t>an</a:t>
            </a:r>
            <a:r>
              <a:rPr sz="3200" dirty="0">
                <a:latin typeface="Arial" panose="020B0604020202020204"/>
                <a:cs typeface="Arial" panose="020B0604020202020204"/>
              </a:rPr>
              <a:t>	</a:t>
            </a:r>
            <a:r>
              <a:rPr sz="3200" spc="-40" dirty="0">
                <a:latin typeface="Arial" panose="020B0604020202020204"/>
                <a:cs typeface="Arial" panose="020B0604020202020204"/>
              </a:rPr>
              <a:t>initiali</a:t>
            </a:r>
            <a:r>
              <a:rPr sz="3200" spc="-145" dirty="0">
                <a:latin typeface="Arial" panose="020B0604020202020204"/>
                <a:cs typeface="Arial" panose="020B0604020202020204"/>
              </a:rPr>
              <a:t>z</a:t>
            </a:r>
            <a:r>
              <a:rPr sz="3200" spc="-185" dirty="0">
                <a:latin typeface="Arial" panose="020B0604020202020204"/>
                <a:cs typeface="Arial" panose="020B0604020202020204"/>
              </a:rPr>
              <a:t>e</a:t>
            </a:r>
            <a:r>
              <a:rPr sz="3200" dirty="0">
                <a:latin typeface="Arial" panose="020B0604020202020204"/>
                <a:cs typeface="Arial" panose="020B0604020202020204"/>
              </a:rPr>
              <a:t>	</a:t>
            </a:r>
            <a:r>
              <a:rPr sz="3200" spc="-35" dirty="0">
                <a:latin typeface="Arial" panose="020B0604020202020204"/>
                <a:cs typeface="Arial" panose="020B0604020202020204"/>
              </a:rPr>
              <a:t>the</a:t>
            </a:r>
            <a:r>
              <a:rPr sz="3200" dirty="0">
                <a:latin typeface="Arial" panose="020B0604020202020204"/>
                <a:cs typeface="Arial" panose="020B0604020202020204"/>
              </a:rPr>
              <a:t>	</a:t>
            </a:r>
            <a:r>
              <a:rPr sz="3200" spc="55" dirty="0">
                <a:latin typeface="Arial" panose="020B0604020202020204"/>
                <a:cs typeface="Arial" panose="020B0604020202020204"/>
              </a:rPr>
              <a:t>f</a:t>
            </a:r>
            <a:r>
              <a:rPr sz="3200" spc="35" dirty="0">
                <a:latin typeface="Arial" panose="020B0604020202020204"/>
                <a:cs typeface="Arial" panose="020B0604020202020204"/>
              </a:rPr>
              <a:t>i</a:t>
            </a:r>
            <a:r>
              <a:rPr sz="3200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3200" spc="-380" dirty="0">
                <a:latin typeface="Arial" panose="020B0604020202020204"/>
                <a:cs typeface="Arial" panose="020B0604020202020204"/>
              </a:rPr>
              <a:t>s</a:t>
            </a:r>
            <a:r>
              <a:rPr sz="3200" spc="185" dirty="0">
                <a:latin typeface="Arial" panose="020B0604020202020204"/>
                <a:cs typeface="Arial" panose="020B0604020202020204"/>
              </a:rPr>
              <a:t>t</a:t>
            </a:r>
            <a:r>
              <a:rPr sz="3200" dirty="0">
                <a:latin typeface="Arial" panose="020B0604020202020204"/>
                <a:cs typeface="Arial" panose="020B0604020202020204"/>
              </a:rPr>
              <a:t>	</a:t>
            </a:r>
            <a:r>
              <a:rPr sz="3200" spc="-10" dirty="0">
                <a:latin typeface="Arial" panose="020B0604020202020204"/>
                <a:cs typeface="Arial" panose="020B0604020202020204"/>
              </a:rPr>
              <a:t>f</a:t>
            </a:r>
            <a:r>
              <a:rPr sz="3200" spc="-200" dirty="0">
                <a:latin typeface="Arial" panose="020B0604020202020204"/>
                <a:cs typeface="Arial" panose="020B0604020202020204"/>
              </a:rPr>
              <a:t>e</a:t>
            </a:r>
            <a:r>
              <a:rPr sz="3200" spc="-20" dirty="0">
                <a:latin typeface="Arial" panose="020B0604020202020204"/>
                <a:cs typeface="Arial" panose="020B0604020202020204"/>
              </a:rPr>
              <a:t>w</a:t>
            </a:r>
            <a:r>
              <a:rPr sz="3200" dirty="0">
                <a:latin typeface="Arial" panose="020B0604020202020204"/>
                <a:cs typeface="Arial" panose="020B0604020202020204"/>
              </a:rPr>
              <a:t>	</a:t>
            </a:r>
            <a:r>
              <a:rPr sz="3200" spc="-125" dirty="0">
                <a:latin typeface="Arial" panose="020B0604020202020204"/>
                <a:cs typeface="Arial" panose="020B0604020202020204"/>
              </a:rPr>
              <a:t>me</a:t>
            </a:r>
            <a:r>
              <a:rPr sz="3200" spc="-165" dirty="0">
                <a:latin typeface="Arial" panose="020B0604020202020204"/>
                <a:cs typeface="Arial" panose="020B0604020202020204"/>
              </a:rPr>
              <a:t>m</a:t>
            </a:r>
            <a:r>
              <a:rPr sz="3200" spc="-95" dirty="0">
                <a:latin typeface="Arial" panose="020B0604020202020204"/>
                <a:cs typeface="Arial" panose="020B0604020202020204"/>
              </a:rPr>
              <a:t>be</a:t>
            </a:r>
            <a:r>
              <a:rPr sz="3200" spc="-125" dirty="0">
                <a:latin typeface="Arial" panose="020B0604020202020204"/>
                <a:cs typeface="Arial" panose="020B0604020202020204"/>
              </a:rPr>
              <a:t>r</a:t>
            </a:r>
            <a:r>
              <a:rPr sz="3200" spc="-350" dirty="0">
                <a:latin typeface="Arial" panose="020B0604020202020204"/>
                <a:cs typeface="Arial" panose="020B0604020202020204"/>
              </a:rPr>
              <a:t>s</a:t>
            </a:r>
            <a:r>
              <a:rPr sz="3200" dirty="0">
                <a:latin typeface="Arial" panose="020B0604020202020204"/>
                <a:cs typeface="Arial" panose="020B0604020202020204"/>
              </a:rPr>
              <a:t>	</a:t>
            </a:r>
            <a:r>
              <a:rPr sz="3200" spc="-240" dirty="0">
                <a:latin typeface="Arial" panose="020B0604020202020204"/>
                <a:cs typeface="Arial" panose="020B0604020202020204"/>
              </a:rPr>
              <a:t>a</a:t>
            </a:r>
            <a:r>
              <a:rPr sz="3200" spc="-80" dirty="0">
                <a:latin typeface="Arial" panose="020B0604020202020204"/>
                <a:cs typeface="Arial" panose="020B0604020202020204"/>
              </a:rPr>
              <a:t>nd  </a:t>
            </a:r>
            <a:r>
              <a:rPr sz="3200" spc="-165" dirty="0">
                <a:latin typeface="Arial" panose="020B0604020202020204"/>
                <a:cs typeface="Arial" panose="020B0604020202020204"/>
              </a:rPr>
              <a:t>leave </a:t>
            </a:r>
            <a:r>
              <a:rPr sz="3200" spc="-35" dirty="0">
                <a:latin typeface="Arial" panose="020B0604020202020204"/>
                <a:cs typeface="Arial" panose="020B0604020202020204"/>
              </a:rPr>
              <a:t>the </a:t>
            </a:r>
            <a:r>
              <a:rPr sz="3200" spc="-110" dirty="0">
                <a:latin typeface="Arial" panose="020B0604020202020204"/>
                <a:cs typeface="Arial" panose="020B0604020202020204"/>
              </a:rPr>
              <a:t>remaining</a:t>
            </a:r>
            <a:r>
              <a:rPr sz="3200" spc="-31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114" dirty="0">
                <a:latin typeface="Arial" panose="020B0604020202020204"/>
                <a:cs typeface="Arial" panose="020B0604020202020204"/>
              </a:rPr>
              <a:t>blank.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marR="571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75" dirty="0">
                <a:latin typeface="Arial" panose="020B0604020202020204"/>
                <a:cs typeface="Arial" panose="020B0604020202020204"/>
              </a:rPr>
              <a:t>However, </a:t>
            </a:r>
            <a:r>
              <a:rPr sz="3200" spc="-35" dirty="0">
                <a:latin typeface="Arial" panose="020B0604020202020204"/>
                <a:cs typeface="Arial" panose="020B0604020202020204"/>
              </a:rPr>
              <a:t>the </a:t>
            </a:r>
            <a:r>
              <a:rPr sz="3200" spc="-75" dirty="0">
                <a:latin typeface="Arial" panose="020B0604020202020204"/>
                <a:cs typeface="Arial" panose="020B0604020202020204"/>
              </a:rPr>
              <a:t>uninitialized </a:t>
            </a:r>
            <a:r>
              <a:rPr sz="3200" spc="-150" dirty="0">
                <a:latin typeface="Arial" panose="020B0604020202020204"/>
                <a:cs typeface="Arial" panose="020B0604020202020204"/>
              </a:rPr>
              <a:t>members </a:t>
            </a:r>
            <a:r>
              <a:rPr sz="3200" spc="-120" dirty="0">
                <a:latin typeface="Arial" panose="020B0604020202020204"/>
                <a:cs typeface="Arial" panose="020B0604020202020204"/>
              </a:rPr>
              <a:t>should </a:t>
            </a:r>
            <a:r>
              <a:rPr sz="3200" spc="-150" dirty="0">
                <a:latin typeface="Arial" panose="020B0604020202020204"/>
                <a:cs typeface="Arial" panose="020B0604020202020204"/>
              </a:rPr>
              <a:t>be  </a:t>
            </a:r>
            <a:r>
              <a:rPr sz="3200" spc="-85" dirty="0">
                <a:latin typeface="Arial" panose="020B0604020202020204"/>
                <a:cs typeface="Arial" panose="020B0604020202020204"/>
              </a:rPr>
              <a:t>only</a:t>
            </a:r>
            <a:r>
              <a:rPr sz="32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45" dirty="0">
                <a:latin typeface="Arial" panose="020B0604020202020204"/>
                <a:cs typeface="Arial" panose="020B0604020202020204"/>
              </a:rPr>
              <a:t>at</a:t>
            </a:r>
            <a:r>
              <a:rPr sz="32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35" dirty="0">
                <a:latin typeface="Arial" panose="020B0604020202020204"/>
                <a:cs typeface="Arial" panose="020B0604020202020204"/>
              </a:rPr>
              <a:t>the</a:t>
            </a:r>
            <a:r>
              <a:rPr sz="32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125" dirty="0">
                <a:latin typeface="Arial" panose="020B0604020202020204"/>
                <a:cs typeface="Arial" panose="020B0604020202020204"/>
              </a:rPr>
              <a:t>end</a:t>
            </a:r>
            <a:r>
              <a:rPr sz="32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latin typeface="Arial" panose="020B0604020202020204"/>
                <a:cs typeface="Arial" panose="020B0604020202020204"/>
              </a:rPr>
              <a:t>of</a:t>
            </a:r>
            <a:r>
              <a:rPr sz="32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35" dirty="0">
                <a:latin typeface="Arial" panose="020B0604020202020204"/>
                <a:cs typeface="Arial" panose="020B0604020202020204"/>
              </a:rPr>
              <a:t>the</a:t>
            </a:r>
            <a:r>
              <a:rPr sz="32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55" dirty="0">
                <a:latin typeface="Arial" panose="020B0604020202020204"/>
                <a:cs typeface="Arial" panose="020B0604020202020204"/>
              </a:rPr>
              <a:t>list.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marR="571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  <a:tab pos="1358265" algn="l"/>
                <a:tab pos="3757295" algn="l"/>
                <a:tab pos="5708650" algn="l"/>
                <a:tab pos="6629400" algn="l"/>
              </a:tabLst>
            </a:pPr>
            <a:r>
              <a:rPr sz="3200" spc="-235" dirty="0">
                <a:latin typeface="Arial" panose="020B0604020202020204"/>
                <a:cs typeface="Arial" panose="020B0604020202020204"/>
              </a:rPr>
              <a:t>Th</a:t>
            </a:r>
            <a:r>
              <a:rPr sz="3200" spc="-220" dirty="0">
                <a:latin typeface="Arial" panose="020B0604020202020204"/>
                <a:cs typeface="Arial" panose="020B0604020202020204"/>
              </a:rPr>
              <a:t>e</a:t>
            </a:r>
            <a:r>
              <a:rPr sz="3200" dirty="0">
                <a:latin typeface="Arial" panose="020B0604020202020204"/>
                <a:cs typeface="Arial" panose="020B0604020202020204"/>
              </a:rPr>
              <a:t>	</a:t>
            </a:r>
            <a:r>
              <a:rPr sz="3200" spc="-80" dirty="0">
                <a:latin typeface="Arial" panose="020B0604020202020204"/>
                <a:cs typeface="Arial" panose="020B0604020202020204"/>
              </a:rPr>
              <a:t>un</a:t>
            </a:r>
            <a:r>
              <a:rPr sz="3200" spc="-20" dirty="0">
                <a:latin typeface="Arial" panose="020B0604020202020204"/>
                <a:cs typeface="Arial" panose="020B0604020202020204"/>
              </a:rPr>
              <a:t>i</a:t>
            </a:r>
            <a:r>
              <a:rPr sz="3200" spc="-55" dirty="0">
                <a:latin typeface="Arial" panose="020B0604020202020204"/>
                <a:cs typeface="Arial" panose="020B0604020202020204"/>
              </a:rPr>
              <a:t>nitiali</a:t>
            </a:r>
            <a:r>
              <a:rPr sz="3200" spc="-160" dirty="0">
                <a:latin typeface="Arial" panose="020B0604020202020204"/>
                <a:cs typeface="Arial" panose="020B0604020202020204"/>
              </a:rPr>
              <a:t>z</a:t>
            </a:r>
            <a:r>
              <a:rPr sz="3200" spc="-145" dirty="0">
                <a:latin typeface="Arial" panose="020B0604020202020204"/>
                <a:cs typeface="Arial" panose="020B0604020202020204"/>
              </a:rPr>
              <a:t>ed</a:t>
            </a:r>
            <a:r>
              <a:rPr sz="3200" dirty="0">
                <a:latin typeface="Arial" panose="020B0604020202020204"/>
                <a:cs typeface="Arial" panose="020B0604020202020204"/>
              </a:rPr>
              <a:t>	</a:t>
            </a:r>
            <a:r>
              <a:rPr sz="3200" spc="-114" dirty="0">
                <a:latin typeface="Arial" panose="020B0604020202020204"/>
                <a:cs typeface="Arial" panose="020B0604020202020204"/>
              </a:rPr>
              <a:t>membe</a:t>
            </a:r>
            <a:r>
              <a:rPr sz="3200" spc="-125" dirty="0">
                <a:latin typeface="Arial" panose="020B0604020202020204"/>
                <a:cs typeface="Arial" panose="020B0604020202020204"/>
              </a:rPr>
              <a:t>r</a:t>
            </a:r>
            <a:r>
              <a:rPr sz="3200" spc="-350" dirty="0">
                <a:latin typeface="Arial" panose="020B0604020202020204"/>
                <a:cs typeface="Arial" panose="020B0604020202020204"/>
              </a:rPr>
              <a:t>s</a:t>
            </a:r>
            <a:r>
              <a:rPr sz="3200" dirty="0">
                <a:latin typeface="Arial" panose="020B0604020202020204"/>
                <a:cs typeface="Arial" panose="020B0604020202020204"/>
              </a:rPr>
              <a:t>	</a:t>
            </a:r>
            <a:r>
              <a:rPr sz="3200" spc="-125" dirty="0">
                <a:latin typeface="Arial" panose="020B0604020202020204"/>
                <a:cs typeface="Arial" panose="020B0604020202020204"/>
              </a:rPr>
              <a:t>ar</a:t>
            </a:r>
            <a:r>
              <a:rPr sz="3200" spc="-190" dirty="0">
                <a:latin typeface="Arial" panose="020B0604020202020204"/>
                <a:cs typeface="Arial" panose="020B0604020202020204"/>
              </a:rPr>
              <a:t>e</a:t>
            </a:r>
            <a:r>
              <a:rPr sz="3200" dirty="0">
                <a:latin typeface="Arial" panose="020B0604020202020204"/>
                <a:cs typeface="Arial" panose="020B0604020202020204"/>
              </a:rPr>
              <a:t>	</a:t>
            </a:r>
            <a:r>
              <a:rPr sz="3200" spc="-270" dirty="0">
                <a:latin typeface="Arial" panose="020B0604020202020204"/>
                <a:cs typeface="Arial" panose="020B0604020202020204"/>
              </a:rPr>
              <a:t>ass</a:t>
            </a:r>
            <a:r>
              <a:rPr sz="3200" spc="-130" dirty="0">
                <a:latin typeface="Arial" panose="020B0604020202020204"/>
                <a:cs typeface="Arial" panose="020B0604020202020204"/>
              </a:rPr>
              <a:t>i</a:t>
            </a:r>
            <a:r>
              <a:rPr sz="3200" spc="-265" dirty="0">
                <a:latin typeface="Arial" panose="020B0604020202020204"/>
                <a:cs typeface="Arial" panose="020B0604020202020204"/>
              </a:rPr>
              <a:t>g</a:t>
            </a:r>
            <a:r>
              <a:rPr sz="3200" spc="-95" dirty="0">
                <a:latin typeface="Arial" panose="020B0604020202020204"/>
                <a:cs typeface="Arial" panose="020B0604020202020204"/>
              </a:rPr>
              <a:t>n</a:t>
            </a:r>
            <a:r>
              <a:rPr sz="3200" spc="-110" dirty="0">
                <a:latin typeface="Arial" panose="020B0604020202020204"/>
                <a:cs typeface="Arial" panose="020B0604020202020204"/>
              </a:rPr>
              <a:t>ed  </a:t>
            </a:r>
            <a:r>
              <a:rPr sz="3200" spc="-65" dirty="0">
                <a:latin typeface="Arial" panose="020B0604020202020204"/>
                <a:cs typeface="Arial" panose="020B0604020202020204"/>
              </a:rPr>
              <a:t>default </a:t>
            </a:r>
            <a:r>
              <a:rPr sz="3200" spc="-175" dirty="0">
                <a:latin typeface="Arial" panose="020B0604020202020204"/>
                <a:cs typeface="Arial" panose="020B0604020202020204"/>
              </a:rPr>
              <a:t>values </a:t>
            </a:r>
            <a:r>
              <a:rPr sz="3200" spc="-300" dirty="0">
                <a:latin typeface="Arial" panose="020B0604020202020204"/>
                <a:cs typeface="Arial" panose="020B0604020202020204"/>
              </a:rPr>
              <a:t>as</a:t>
            </a:r>
            <a:r>
              <a:rPr sz="32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75" dirty="0">
                <a:latin typeface="Arial" panose="020B0604020202020204"/>
                <a:cs typeface="Arial" panose="020B0604020202020204"/>
              </a:rPr>
              <a:t>follows: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180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Zero</a:t>
            </a:r>
            <a:r>
              <a:rPr sz="2800" spc="-18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5" dirty="0">
                <a:latin typeface="Arial" panose="020B0604020202020204"/>
                <a:cs typeface="Arial" panose="020B0604020202020204"/>
              </a:rPr>
              <a:t>for </a:t>
            </a:r>
            <a:r>
              <a:rPr sz="2800" spc="-75" dirty="0">
                <a:latin typeface="Arial" panose="020B0604020202020204"/>
                <a:cs typeface="Arial" panose="020B0604020202020204"/>
              </a:rPr>
              <a:t>integer 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and </a:t>
            </a:r>
            <a:r>
              <a:rPr sz="2800" spc="-55" dirty="0">
                <a:latin typeface="Arial" panose="020B0604020202020204"/>
                <a:cs typeface="Arial" panose="020B0604020202020204"/>
              </a:rPr>
              <a:t>floating </a:t>
            </a:r>
            <a:r>
              <a:rPr sz="2800" spc="-30" dirty="0">
                <a:latin typeface="Arial" panose="020B0604020202020204"/>
                <a:cs typeface="Arial" panose="020B0604020202020204"/>
              </a:rPr>
              <a:t>point</a:t>
            </a:r>
            <a:r>
              <a:rPr sz="2800" spc="-37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20" dirty="0">
                <a:latin typeface="Arial" panose="020B0604020202020204"/>
                <a:cs typeface="Arial" panose="020B0604020202020204"/>
              </a:rPr>
              <a:t>numbers.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75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‘\0’ </a:t>
            </a:r>
            <a:r>
              <a:rPr sz="2800" spc="-15" dirty="0">
                <a:latin typeface="Arial" panose="020B0604020202020204"/>
                <a:cs typeface="Arial" panose="020B0604020202020204"/>
              </a:rPr>
              <a:t>for </a:t>
            </a:r>
            <a:r>
              <a:rPr sz="2800" spc="-135" dirty="0">
                <a:latin typeface="Arial" panose="020B0604020202020204"/>
                <a:cs typeface="Arial" panose="020B0604020202020204"/>
              </a:rPr>
              <a:t>characters and</a:t>
            </a:r>
            <a:r>
              <a:rPr sz="2800" spc="-46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10" dirty="0">
                <a:latin typeface="Arial" panose="020B0604020202020204"/>
                <a:cs typeface="Arial" panose="020B0604020202020204"/>
              </a:rPr>
              <a:t>strings.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4602" y="183591"/>
            <a:ext cx="4370070" cy="5768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40" dirty="0">
                <a:latin typeface="Trebuchet MS" panose="020B0603020202020204"/>
                <a:cs typeface="Trebuchet MS" panose="020B0603020202020204"/>
              </a:rPr>
              <a:t>struct</a:t>
            </a:r>
            <a:r>
              <a:rPr sz="2200" b="1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125" dirty="0">
                <a:latin typeface="Trebuchet MS" panose="020B0603020202020204"/>
                <a:cs typeface="Trebuchet MS" panose="020B0603020202020204"/>
              </a:rPr>
              <a:t>student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200" b="1" spc="-200" dirty="0">
                <a:latin typeface="Trebuchet MS" panose="020B0603020202020204"/>
                <a:cs typeface="Trebuchet MS" panose="020B0603020202020204"/>
              </a:rPr>
              <a:t>{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4965" marR="2245360">
              <a:lnSpc>
                <a:spcPct val="100000"/>
              </a:lnSpc>
            </a:pPr>
            <a:r>
              <a:rPr sz="2200" b="1" spc="-150" dirty="0">
                <a:latin typeface="Trebuchet MS" panose="020B0603020202020204"/>
                <a:cs typeface="Trebuchet MS" panose="020B0603020202020204"/>
              </a:rPr>
              <a:t>char</a:t>
            </a:r>
            <a:r>
              <a:rPr sz="2200" b="1" spc="-2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160" dirty="0">
                <a:latin typeface="Trebuchet MS" panose="020B0603020202020204"/>
                <a:cs typeface="Trebuchet MS" panose="020B0603020202020204"/>
              </a:rPr>
              <a:t>name[20]; </a:t>
            </a:r>
            <a:endParaRPr sz="2200" b="1" spc="-160" dirty="0">
              <a:latin typeface="Trebuchet MS" panose="020B0603020202020204"/>
              <a:cs typeface="Trebuchet MS" panose="020B0603020202020204"/>
            </a:endParaRPr>
          </a:p>
          <a:p>
            <a:pPr marL="354965" marR="2245360">
              <a:lnSpc>
                <a:spcPct val="100000"/>
              </a:lnSpc>
            </a:pPr>
            <a:r>
              <a:rPr sz="2200" b="1" spc="-130" dirty="0">
                <a:latin typeface="Trebuchet MS" panose="020B0603020202020204"/>
                <a:cs typeface="Trebuchet MS" panose="020B0603020202020204"/>
              </a:rPr>
              <a:t>int</a:t>
            </a:r>
            <a:r>
              <a:rPr sz="2200" b="1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135" dirty="0">
                <a:latin typeface="Trebuchet MS" panose="020B0603020202020204"/>
                <a:cs typeface="Trebuchet MS" panose="020B0603020202020204"/>
              </a:rPr>
              <a:t>roll;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4965">
              <a:lnSpc>
                <a:spcPct val="100000"/>
              </a:lnSpc>
            </a:pPr>
            <a:r>
              <a:rPr sz="2200" b="1" spc="-150" dirty="0">
                <a:latin typeface="Trebuchet MS" panose="020B0603020202020204"/>
                <a:cs typeface="Trebuchet MS" panose="020B0603020202020204"/>
              </a:rPr>
              <a:t>char</a:t>
            </a:r>
            <a:r>
              <a:rPr sz="2200" b="1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150" dirty="0">
                <a:latin typeface="Trebuchet MS" panose="020B0603020202020204"/>
                <a:cs typeface="Trebuchet MS" panose="020B0603020202020204"/>
              </a:rPr>
              <a:t>remarks;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4965">
              <a:lnSpc>
                <a:spcPct val="100000"/>
              </a:lnSpc>
            </a:pPr>
            <a:r>
              <a:rPr sz="2200" b="1" spc="-110" dirty="0">
                <a:latin typeface="Trebuchet MS" panose="020B0603020202020204"/>
                <a:cs typeface="Trebuchet MS" panose="020B0603020202020204"/>
              </a:rPr>
              <a:t>float</a:t>
            </a:r>
            <a:r>
              <a:rPr sz="2200" b="1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140" dirty="0">
                <a:latin typeface="Trebuchet MS" panose="020B0603020202020204"/>
                <a:cs typeface="Trebuchet MS" panose="020B0603020202020204"/>
              </a:rPr>
              <a:t>marks;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4965">
              <a:lnSpc>
                <a:spcPct val="100000"/>
              </a:lnSpc>
            </a:pPr>
            <a:r>
              <a:rPr sz="2200" b="1" spc="-204" dirty="0">
                <a:latin typeface="Trebuchet MS" panose="020B0603020202020204"/>
                <a:cs typeface="Trebuchet MS" panose="020B0603020202020204"/>
              </a:rPr>
              <a:t>};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2200" b="1" spc="-110" dirty="0">
                <a:latin typeface="Trebuchet MS" panose="020B0603020202020204"/>
                <a:cs typeface="Trebuchet MS" panose="020B0603020202020204"/>
              </a:rPr>
              <a:t>void</a:t>
            </a:r>
            <a:r>
              <a:rPr sz="2200" b="1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120" dirty="0">
                <a:latin typeface="Trebuchet MS" panose="020B0603020202020204"/>
                <a:cs typeface="Trebuchet MS" panose="020B0603020202020204"/>
              </a:rPr>
              <a:t>main()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2200" b="1" spc="-200" dirty="0">
                <a:latin typeface="Trebuchet MS" panose="020B0603020202020204"/>
                <a:cs typeface="Trebuchet MS" panose="020B0603020202020204"/>
              </a:rPr>
              <a:t>{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2200" b="1" spc="-140" dirty="0">
                <a:latin typeface="Trebuchet MS" panose="020B0603020202020204"/>
                <a:cs typeface="Trebuchet MS" panose="020B0603020202020204"/>
              </a:rPr>
              <a:t>struct </a:t>
            </a:r>
            <a:r>
              <a:rPr sz="2200" b="1" spc="-125" dirty="0">
                <a:latin typeface="Trebuchet MS" panose="020B0603020202020204"/>
                <a:cs typeface="Trebuchet MS" panose="020B0603020202020204"/>
              </a:rPr>
              <a:t>student </a:t>
            </a:r>
            <a:r>
              <a:rPr sz="2200" b="1" spc="-140" dirty="0">
                <a:latin typeface="Trebuchet MS" panose="020B0603020202020204"/>
                <a:cs typeface="Trebuchet MS" panose="020B0603020202020204"/>
              </a:rPr>
              <a:t>s1={“name",</a:t>
            </a:r>
            <a:r>
              <a:rPr sz="2200" b="1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195" dirty="0">
                <a:latin typeface="Trebuchet MS" panose="020B0603020202020204"/>
                <a:cs typeface="Trebuchet MS" panose="020B0603020202020204"/>
              </a:rPr>
              <a:t>4};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2200" b="1" spc="-155" dirty="0">
                <a:latin typeface="Trebuchet MS" panose="020B0603020202020204"/>
                <a:cs typeface="Trebuchet MS" panose="020B0603020202020204"/>
              </a:rPr>
              <a:t>clrscr();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200" b="1" spc="-85" dirty="0">
                <a:latin typeface="Trebuchet MS" panose="020B0603020202020204"/>
                <a:cs typeface="Trebuchet MS" panose="020B0603020202020204"/>
              </a:rPr>
              <a:t>printf("Name=%s", </a:t>
            </a:r>
            <a:r>
              <a:rPr sz="2200" b="1" spc="-145" dirty="0">
                <a:latin typeface="Trebuchet MS" panose="020B0603020202020204"/>
                <a:cs typeface="Trebuchet MS" panose="020B0603020202020204"/>
              </a:rPr>
              <a:t>s1.name);  </a:t>
            </a:r>
            <a:r>
              <a:rPr sz="2200" b="1" spc="-70" dirty="0">
                <a:latin typeface="Trebuchet MS" panose="020B0603020202020204"/>
                <a:cs typeface="Trebuchet MS" panose="020B0603020202020204"/>
              </a:rPr>
              <a:t>printf("\n </a:t>
            </a:r>
            <a:r>
              <a:rPr sz="2200" b="1" spc="-85" dirty="0">
                <a:latin typeface="Trebuchet MS" panose="020B0603020202020204"/>
                <a:cs typeface="Trebuchet MS" panose="020B0603020202020204"/>
              </a:rPr>
              <a:t>Roll=%d", </a:t>
            </a:r>
            <a:r>
              <a:rPr sz="2200" b="1" spc="-145" dirty="0">
                <a:latin typeface="Trebuchet MS" panose="020B0603020202020204"/>
                <a:cs typeface="Trebuchet MS" panose="020B0603020202020204"/>
              </a:rPr>
              <a:t>s1.roll);  </a:t>
            </a:r>
            <a:r>
              <a:rPr sz="2200" b="1" spc="-70" dirty="0">
                <a:latin typeface="Trebuchet MS" panose="020B0603020202020204"/>
                <a:cs typeface="Trebuchet MS" panose="020B0603020202020204"/>
              </a:rPr>
              <a:t>printf("\n </a:t>
            </a:r>
            <a:r>
              <a:rPr sz="2200" b="1" spc="-114" dirty="0">
                <a:latin typeface="Trebuchet MS" panose="020B0603020202020204"/>
                <a:cs typeface="Trebuchet MS" panose="020B0603020202020204"/>
              </a:rPr>
              <a:t>Remarks=%c",</a:t>
            </a:r>
            <a:r>
              <a:rPr sz="2200" b="1" spc="-2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150" dirty="0">
                <a:latin typeface="Trebuchet MS" panose="020B0603020202020204"/>
                <a:cs typeface="Trebuchet MS" panose="020B0603020202020204"/>
              </a:rPr>
              <a:t>s1.remarks);  </a:t>
            </a:r>
            <a:r>
              <a:rPr sz="2200" b="1" spc="-75" dirty="0">
                <a:latin typeface="Trebuchet MS" panose="020B0603020202020204"/>
                <a:cs typeface="Trebuchet MS" panose="020B0603020202020204"/>
              </a:rPr>
              <a:t>printf("\n </a:t>
            </a:r>
            <a:r>
              <a:rPr sz="2200" b="1" spc="-60" dirty="0">
                <a:latin typeface="Trebuchet MS" panose="020B0603020202020204"/>
                <a:cs typeface="Trebuchet MS" panose="020B0603020202020204"/>
              </a:rPr>
              <a:t>Marks=%f", </a:t>
            </a:r>
            <a:r>
              <a:rPr sz="2200" b="1" spc="-140" dirty="0">
                <a:latin typeface="Trebuchet MS" panose="020B0603020202020204"/>
                <a:cs typeface="Trebuchet MS" panose="020B0603020202020204"/>
              </a:rPr>
              <a:t>s1.marks);  </a:t>
            </a:r>
            <a:r>
              <a:rPr sz="2200" b="1" spc="-155" dirty="0">
                <a:latin typeface="Trebuchet MS" panose="020B0603020202020204"/>
                <a:cs typeface="Trebuchet MS" panose="020B0603020202020204"/>
              </a:rPr>
              <a:t>getch();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2200" b="1" spc="-200" dirty="0">
                <a:latin typeface="Trebuchet MS" panose="020B0603020202020204"/>
                <a:cs typeface="Trebuchet MS" panose="020B0603020202020204"/>
              </a:rPr>
              <a:t>}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7680" y="192150"/>
            <a:ext cx="662876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3940" marR="5080" indent="-1031875">
              <a:lnSpc>
                <a:spcPct val="100000"/>
              </a:lnSpc>
              <a:spcBef>
                <a:spcPts val="95"/>
              </a:spcBef>
            </a:pPr>
            <a:r>
              <a:rPr sz="4000" b="0" spc="-285" dirty="0">
                <a:latin typeface="Arial" panose="020B0604020202020204"/>
                <a:cs typeface="Arial" panose="020B0604020202020204"/>
              </a:rPr>
              <a:t>Accessing </a:t>
            </a:r>
            <a:r>
              <a:rPr sz="4000" b="0" spc="-140" dirty="0">
                <a:latin typeface="Arial" panose="020B0604020202020204"/>
                <a:cs typeface="Arial" panose="020B0604020202020204"/>
              </a:rPr>
              <a:t>member </a:t>
            </a:r>
            <a:r>
              <a:rPr sz="4000" b="0" spc="-10" dirty="0">
                <a:latin typeface="Arial" panose="020B0604020202020204"/>
                <a:cs typeface="Arial" panose="020B0604020202020204"/>
              </a:rPr>
              <a:t>of</a:t>
            </a:r>
            <a:r>
              <a:rPr sz="4000" b="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4000" b="0" spc="-35" dirty="0">
                <a:latin typeface="Arial" panose="020B0604020202020204"/>
                <a:cs typeface="Arial" panose="020B0604020202020204"/>
              </a:rPr>
              <a:t>structure/  </a:t>
            </a:r>
            <a:r>
              <a:rPr sz="4000" b="0" spc="-265" dirty="0">
                <a:latin typeface="Arial" panose="020B0604020202020204"/>
                <a:cs typeface="Arial" panose="020B0604020202020204"/>
              </a:rPr>
              <a:t>Processing </a:t>
            </a:r>
            <a:r>
              <a:rPr sz="4000" b="0" spc="-315" dirty="0">
                <a:latin typeface="Arial" panose="020B0604020202020204"/>
                <a:cs typeface="Arial" panose="020B0604020202020204"/>
              </a:rPr>
              <a:t>a</a:t>
            </a:r>
            <a:r>
              <a:rPr sz="4000" b="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4000" b="0" spc="-85" dirty="0">
                <a:latin typeface="Arial" panose="020B0604020202020204"/>
                <a:cs typeface="Arial" panose="020B0604020202020204"/>
              </a:rPr>
              <a:t>structure</a:t>
            </a:r>
            <a:endParaRPr sz="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74659" cy="3733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016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spc="-290" dirty="0">
                <a:latin typeface="Arial" panose="020B0604020202020204"/>
                <a:cs typeface="Arial" panose="020B0604020202020204"/>
              </a:rPr>
              <a:t>By </a:t>
            </a:r>
            <a:r>
              <a:rPr sz="3200" spc="-165" dirty="0">
                <a:latin typeface="Arial" panose="020B0604020202020204"/>
                <a:cs typeface="Arial" panose="020B0604020202020204"/>
              </a:rPr>
              <a:t>using </a:t>
            </a:r>
            <a:r>
              <a:rPr sz="3200" spc="-5" dirty="0">
                <a:latin typeface="Arial" panose="020B0604020202020204"/>
                <a:cs typeface="Arial" panose="020B0604020202020204"/>
              </a:rPr>
              <a:t>dot </a:t>
            </a:r>
            <a:r>
              <a:rPr sz="3200" spc="-90" dirty="0">
                <a:latin typeface="Arial" panose="020B0604020202020204"/>
                <a:cs typeface="Arial" panose="020B0604020202020204"/>
              </a:rPr>
              <a:t>(.) </a:t>
            </a:r>
            <a:r>
              <a:rPr sz="3200" spc="-75" dirty="0">
                <a:latin typeface="Arial" panose="020B0604020202020204"/>
                <a:cs typeface="Arial" panose="020B0604020202020204"/>
              </a:rPr>
              <a:t>operator </a:t>
            </a:r>
            <a:r>
              <a:rPr sz="3200" spc="-20" dirty="0">
                <a:latin typeface="Arial" panose="020B0604020202020204"/>
                <a:cs typeface="Arial" panose="020B0604020202020204"/>
              </a:rPr>
              <a:t>or </a:t>
            </a:r>
            <a:r>
              <a:rPr sz="3200" spc="-75" dirty="0">
                <a:latin typeface="Arial" panose="020B0604020202020204"/>
                <a:cs typeface="Arial" panose="020B0604020202020204"/>
              </a:rPr>
              <a:t>period operator </a:t>
            </a:r>
            <a:r>
              <a:rPr sz="3200" spc="-35" dirty="0">
                <a:latin typeface="Arial" panose="020B0604020202020204"/>
                <a:cs typeface="Arial" panose="020B0604020202020204"/>
              </a:rPr>
              <a:t>or  </a:t>
            </a:r>
            <a:r>
              <a:rPr sz="3200" spc="-105" dirty="0">
                <a:latin typeface="Arial" panose="020B0604020202020204"/>
                <a:cs typeface="Arial" panose="020B0604020202020204"/>
              </a:rPr>
              <a:t>member</a:t>
            </a:r>
            <a:r>
              <a:rPr sz="32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110" dirty="0">
                <a:latin typeface="Arial" panose="020B0604020202020204"/>
                <a:cs typeface="Arial" panose="020B0604020202020204"/>
              </a:rPr>
              <a:t>operator.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95" dirty="0">
                <a:latin typeface="Arial" panose="020B0604020202020204"/>
                <a:cs typeface="Arial" panose="020B0604020202020204"/>
              </a:rPr>
              <a:t>Syntax: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927100">
              <a:lnSpc>
                <a:spcPct val="100000"/>
              </a:lnSpc>
              <a:spcBef>
                <a:spcPts val="770"/>
              </a:spcBef>
            </a:pPr>
            <a:r>
              <a:rPr sz="3200" i="1" spc="-18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structure_variable.member</a:t>
            </a:r>
            <a:endParaRPr sz="3200">
              <a:solidFill>
                <a:srgbClr val="FFFF00"/>
              </a:solidFill>
              <a:latin typeface="Trebuchet MS" panose="020B0603020202020204"/>
              <a:cs typeface="Trebuchet MS" panose="020B0603020202020204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sz="3200" spc="-160" dirty="0">
                <a:latin typeface="Arial" panose="020B0604020202020204"/>
                <a:cs typeface="Arial" panose="020B0604020202020204"/>
              </a:rPr>
              <a:t>Here, </a:t>
            </a:r>
            <a:r>
              <a:rPr sz="3200" i="1" spc="-175" dirty="0">
                <a:latin typeface="Trebuchet MS" panose="020B0603020202020204"/>
                <a:cs typeface="Trebuchet MS" panose="020B0603020202020204"/>
              </a:rPr>
              <a:t>structure_variable </a:t>
            </a:r>
            <a:r>
              <a:rPr sz="3200" spc="-130" dirty="0">
                <a:latin typeface="Arial" panose="020B0604020202020204"/>
                <a:cs typeface="Arial" panose="020B0604020202020204"/>
              </a:rPr>
              <a:t>refers </a:t>
            </a:r>
            <a:r>
              <a:rPr sz="3200" spc="20" dirty="0">
                <a:latin typeface="Arial" panose="020B0604020202020204"/>
                <a:cs typeface="Arial" panose="020B0604020202020204"/>
              </a:rPr>
              <a:t>to </a:t>
            </a:r>
            <a:r>
              <a:rPr sz="3200" spc="-35" dirty="0">
                <a:latin typeface="Arial" panose="020B0604020202020204"/>
                <a:cs typeface="Arial" panose="020B0604020202020204"/>
              </a:rPr>
              <a:t>the </a:t>
            </a:r>
            <a:r>
              <a:rPr sz="3200" spc="-165" dirty="0">
                <a:latin typeface="Arial" panose="020B0604020202020204"/>
                <a:cs typeface="Arial" panose="020B0604020202020204"/>
              </a:rPr>
              <a:t>name </a:t>
            </a:r>
            <a:r>
              <a:rPr sz="3200" spc="-5" dirty="0">
                <a:latin typeface="Arial" panose="020B0604020202020204"/>
                <a:cs typeface="Arial" panose="020B0604020202020204"/>
              </a:rPr>
              <a:t>of  </a:t>
            </a:r>
            <a:r>
              <a:rPr sz="3200" spc="-245" dirty="0">
                <a:latin typeface="Arial" panose="020B0604020202020204"/>
                <a:cs typeface="Arial" panose="020B0604020202020204"/>
              </a:rPr>
              <a:t>a </a:t>
            </a:r>
            <a:r>
              <a:rPr sz="3200" i="1" spc="-190" dirty="0">
                <a:latin typeface="Trebuchet MS" panose="020B0603020202020204"/>
                <a:cs typeface="Trebuchet MS" panose="020B0603020202020204"/>
              </a:rPr>
              <a:t>struct </a:t>
            </a:r>
            <a:r>
              <a:rPr sz="3200" spc="-65" dirty="0">
                <a:latin typeface="Arial" panose="020B0604020202020204"/>
                <a:cs typeface="Arial" panose="020B0604020202020204"/>
              </a:rPr>
              <a:t>type </a:t>
            </a:r>
            <a:r>
              <a:rPr sz="3200" spc="-110" dirty="0">
                <a:latin typeface="Arial" panose="020B0604020202020204"/>
                <a:cs typeface="Arial" panose="020B0604020202020204"/>
              </a:rPr>
              <a:t>variable </a:t>
            </a:r>
            <a:r>
              <a:rPr sz="3200" spc="-145" dirty="0">
                <a:latin typeface="Arial" panose="020B0604020202020204"/>
                <a:cs typeface="Arial" panose="020B0604020202020204"/>
              </a:rPr>
              <a:t>and </a:t>
            </a:r>
            <a:r>
              <a:rPr sz="3200" i="1" spc="-170" dirty="0">
                <a:latin typeface="Trebuchet MS" panose="020B0603020202020204"/>
                <a:cs typeface="Trebuchet MS" panose="020B0603020202020204"/>
              </a:rPr>
              <a:t>member </a:t>
            </a:r>
            <a:r>
              <a:rPr sz="3200" spc="-130" dirty="0">
                <a:latin typeface="Arial" panose="020B0604020202020204"/>
                <a:cs typeface="Arial" panose="020B0604020202020204"/>
              </a:rPr>
              <a:t>refers </a:t>
            </a:r>
            <a:r>
              <a:rPr sz="3200" spc="15" dirty="0">
                <a:latin typeface="Arial" panose="020B0604020202020204"/>
                <a:cs typeface="Arial" panose="020B0604020202020204"/>
              </a:rPr>
              <a:t>to  </a:t>
            </a:r>
            <a:r>
              <a:rPr sz="3200" spc="-35" dirty="0">
                <a:latin typeface="Arial" panose="020B0604020202020204"/>
                <a:cs typeface="Arial" panose="020B0604020202020204"/>
              </a:rPr>
              <a:t>the </a:t>
            </a:r>
            <a:r>
              <a:rPr sz="3200" spc="-165" dirty="0">
                <a:latin typeface="Arial" panose="020B0604020202020204"/>
                <a:cs typeface="Arial" panose="020B0604020202020204"/>
              </a:rPr>
              <a:t>name </a:t>
            </a:r>
            <a:r>
              <a:rPr sz="3200" dirty="0">
                <a:latin typeface="Arial" panose="020B0604020202020204"/>
                <a:cs typeface="Arial" panose="020B0604020202020204"/>
              </a:rPr>
              <a:t>of </a:t>
            </a:r>
            <a:r>
              <a:rPr sz="3200" spc="-245" dirty="0">
                <a:latin typeface="Arial" panose="020B0604020202020204"/>
                <a:cs typeface="Arial" panose="020B0604020202020204"/>
              </a:rPr>
              <a:t>a </a:t>
            </a:r>
            <a:r>
              <a:rPr sz="3200" spc="-110" dirty="0">
                <a:latin typeface="Arial" panose="020B0604020202020204"/>
                <a:cs typeface="Arial" panose="020B0604020202020204"/>
              </a:rPr>
              <a:t>member </a:t>
            </a:r>
            <a:r>
              <a:rPr sz="3200" dirty="0">
                <a:latin typeface="Arial" panose="020B0604020202020204"/>
                <a:cs typeface="Arial" panose="020B0604020202020204"/>
              </a:rPr>
              <a:t>within </a:t>
            </a:r>
            <a:r>
              <a:rPr sz="3200" spc="-35" dirty="0">
                <a:latin typeface="Arial" panose="020B0604020202020204"/>
                <a:cs typeface="Arial" panose="020B0604020202020204"/>
              </a:rPr>
              <a:t>the</a:t>
            </a:r>
            <a:r>
              <a:rPr sz="3200" spc="-62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70" dirty="0">
                <a:latin typeface="Arial" panose="020B0604020202020204"/>
                <a:cs typeface="Arial" panose="020B0604020202020204"/>
              </a:rPr>
              <a:t>structure.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5773" y="461899"/>
            <a:ext cx="2093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350" dirty="0">
                <a:latin typeface="Arial" panose="020B0604020202020204"/>
                <a:cs typeface="Arial" panose="020B0604020202020204"/>
              </a:rPr>
              <a:t>Que</a:t>
            </a:r>
            <a:r>
              <a:rPr sz="4400" b="0" spc="-315" dirty="0">
                <a:latin typeface="Arial" panose="020B0604020202020204"/>
                <a:cs typeface="Arial" panose="020B0604020202020204"/>
              </a:rPr>
              <a:t>s</a:t>
            </a:r>
            <a:r>
              <a:rPr sz="4400" b="0" spc="5" dirty="0">
                <a:latin typeface="Arial" panose="020B0604020202020204"/>
                <a:cs typeface="Arial" panose="020B0604020202020204"/>
              </a:rPr>
              <a:t>tion</a:t>
            </a:r>
            <a:endParaRPr sz="4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73390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spc="-185" dirty="0">
                <a:latin typeface="Arial" panose="020B0604020202020204"/>
                <a:cs typeface="Arial" panose="020B0604020202020204"/>
              </a:rPr>
              <a:t>Create </a:t>
            </a:r>
            <a:r>
              <a:rPr sz="3200" spc="-245" dirty="0">
                <a:latin typeface="Arial" panose="020B0604020202020204"/>
                <a:cs typeface="Arial" panose="020B0604020202020204"/>
              </a:rPr>
              <a:t>a </a:t>
            </a:r>
            <a:r>
              <a:rPr sz="3200" spc="-65" dirty="0">
                <a:latin typeface="Arial" panose="020B0604020202020204"/>
                <a:cs typeface="Arial" panose="020B0604020202020204"/>
              </a:rPr>
              <a:t>structure </a:t>
            </a:r>
            <a:r>
              <a:rPr sz="3200" spc="-150" dirty="0">
                <a:latin typeface="Arial" panose="020B0604020202020204"/>
                <a:cs typeface="Arial" panose="020B0604020202020204"/>
              </a:rPr>
              <a:t>named </a:t>
            </a:r>
            <a:r>
              <a:rPr sz="3200" i="1" spc="-175" dirty="0">
                <a:latin typeface="Trebuchet MS" panose="020B0603020202020204"/>
                <a:cs typeface="Trebuchet MS" panose="020B0603020202020204"/>
              </a:rPr>
              <a:t>student </a:t>
            </a:r>
            <a:r>
              <a:rPr sz="3200" dirty="0">
                <a:latin typeface="Arial" panose="020B0604020202020204"/>
                <a:cs typeface="Arial" panose="020B0604020202020204"/>
              </a:rPr>
              <a:t>that </a:t>
            </a:r>
            <a:r>
              <a:rPr sz="3200" spc="-235" dirty="0">
                <a:latin typeface="Arial" panose="020B0604020202020204"/>
                <a:cs typeface="Arial" panose="020B0604020202020204"/>
              </a:rPr>
              <a:t>has  </a:t>
            </a:r>
            <a:r>
              <a:rPr sz="3200" i="1" spc="-110" dirty="0">
                <a:latin typeface="Trebuchet MS" panose="020B0603020202020204"/>
                <a:cs typeface="Trebuchet MS" panose="020B0603020202020204"/>
              </a:rPr>
              <a:t>name</a:t>
            </a:r>
            <a:r>
              <a:rPr sz="3200" spc="-110" dirty="0">
                <a:latin typeface="Arial" panose="020B0604020202020204"/>
                <a:cs typeface="Arial" panose="020B0604020202020204"/>
              </a:rPr>
              <a:t>, </a:t>
            </a:r>
            <a:r>
              <a:rPr sz="3200" i="1" spc="-225" dirty="0">
                <a:latin typeface="Trebuchet MS" panose="020B0603020202020204"/>
                <a:cs typeface="Trebuchet MS" panose="020B0603020202020204"/>
              </a:rPr>
              <a:t>roll </a:t>
            </a:r>
            <a:r>
              <a:rPr sz="3200" i="1" spc="-95" dirty="0">
                <a:latin typeface="Trebuchet MS" panose="020B0603020202020204"/>
                <a:cs typeface="Trebuchet MS" panose="020B0603020202020204"/>
              </a:rPr>
              <a:t>and </a:t>
            </a:r>
            <a:r>
              <a:rPr sz="3200" i="1" spc="-145" dirty="0">
                <a:latin typeface="Trebuchet MS" panose="020B0603020202020204"/>
                <a:cs typeface="Trebuchet MS" panose="020B0603020202020204"/>
              </a:rPr>
              <a:t>mark </a:t>
            </a:r>
            <a:r>
              <a:rPr sz="3200" spc="-290" dirty="0">
                <a:latin typeface="Arial" panose="020B0604020202020204"/>
                <a:cs typeface="Arial" panose="020B0604020202020204"/>
              </a:rPr>
              <a:t>as</a:t>
            </a:r>
            <a:r>
              <a:rPr sz="3200" spc="30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145" dirty="0">
                <a:latin typeface="Arial" panose="020B0604020202020204"/>
                <a:cs typeface="Arial" panose="020B0604020202020204"/>
              </a:rPr>
              <a:t>members. </a:t>
            </a:r>
            <a:r>
              <a:rPr sz="3200" spc="-229" dirty="0">
                <a:latin typeface="Arial" panose="020B0604020202020204"/>
                <a:cs typeface="Arial" panose="020B0604020202020204"/>
              </a:rPr>
              <a:t>Assume  </a:t>
            </a:r>
            <a:r>
              <a:rPr sz="3200" spc="-80" dirty="0">
                <a:latin typeface="Arial" panose="020B0604020202020204"/>
                <a:cs typeface="Arial" panose="020B0604020202020204"/>
              </a:rPr>
              <a:t>appropriate </a:t>
            </a:r>
            <a:r>
              <a:rPr sz="3200" spc="-120" dirty="0">
                <a:latin typeface="Arial" panose="020B0604020202020204"/>
                <a:cs typeface="Arial" panose="020B0604020202020204"/>
              </a:rPr>
              <a:t>types </a:t>
            </a:r>
            <a:r>
              <a:rPr sz="3200" spc="-145" dirty="0">
                <a:latin typeface="Arial" panose="020B0604020202020204"/>
                <a:cs typeface="Arial" panose="020B0604020202020204"/>
              </a:rPr>
              <a:t>and </a:t>
            </a:r>
            <a:r>
              <a:rPr sz="3200" spc="-235" dirty="0">
                <a:latin typeface="Arial" panose="020B0604020202020204"/>
                <a:cs typeface="Arial" panose="020B0604020202020204"/>
              </a:rPr>
              <a:t>size </a:t>
            </a:r>
            <a:r>
              <a:rPr sz="3200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3200" spc="-150" dirty="0">
                <a:latin typeface="Arial" panose="020B0604020202020204"/>
                <a:cs typeface="Arial" panose="020B0604020202020204"/>
              </a:rPr>
              <a:t>member. </a:t>
            </a:r>
            <a:r>
              <a:rPr sz="3200" spc="-50" dirty="0">
                <a:latin typeface="Arial" panose="020B0604020202020204"/>
                <a:cs typeface="Arial" panose="020B0604020202020204"/>
              </a:rPr>
              <a:t>Write </a:t>
            </a:r>
            <a:r>
              <a:rPr sz="3200" spc="-245" dirty="0">
                <a:latin typeface="Arial" panose="020B0604020202020204"/>
                <a:cs typeface="Arial" panose="020B0604020202020204"/>
              </a:rPr>
              <a:t>a  </a:t>
            </a:r>
            <a:r>
              <a:rPr sz="3200" spc="-120" dirty="0">
                <a:latin typeface="Arial" panose="020B0604020202020204"/>
                <a:cs typeface="Arial" panose="020B0604020202020204"/>
              </a:rPr>
              <a:t>program </a:t>
            </a:r>
            <a:r>
              <a:rPr sz="3200" spc="-165" dirty="0">
                <a:latin typeface="Arial" panose="020B0604020202020204"/>
                <a:cs typeface="Arial" panose="020B0604020202020204"/>
              </a:rPr>
              <a:t>using </a:t>
            </a:r>
            <a:r>
              <a:rPr sz="3200" spc="-65" dirty="0">
                <a:latin typeface="Arial" panose="020B0604020202020204"/>
                <a:cs typeface="Arial" panose="020B0604020202020204"/>
              </a:rPr>
              <a:t>structure </a:t>
            </a:r>
            <a:r>
              <a:rPr sz="3200" spc="30" dirty="0">
                <a:latin typeface="Arial" panose="020B0604020202020204"/>
                <a:cs typeface="Arial" panose="020B0604020202020204"/>
              </a:rPr>
              <a:t>to </a:t>
            </a:r>
            <a:r>
              <a:rPr sz="3200" spc="-130" dirty="0">
                <a:latin typeface="Arial" panose="020B0604020202020204"/>
                <a:cs typeface="Arial" panose="020B0604020202020204"/>
              </a:rPr>
              <a:t>read </a:t>
            </a:r>
            <a:r>
              <a:rPr sz="3200" spc="-145" dirty="0">
                <a:latin typeface="Arial" panose="020B0604020202020204"/>
                <a:cs typeface="Arial" panose="020B0604020202020204"/>
              </a:rPr>
              <a:t>and </a:t>
            </a:r>
            <a:r>
              <a:rPr sz="3200" spc="-140" dirty="0">
                <a:latin typeface="Arial" panose="020B0604020202020204"/>
                <a:cs typeface="Arial" panose="020B0604020202020204"/>
              </a:rPr>
              <a:t>display  </a:t>
            </a:r>
            <a:r>
              <a:rPr sz="3200" spc="-35" dirty="0">
                <a:latin typeface="Arial" panose="020B0604020202020204"/>
                <a:cs typeface="Arial" panose="020B0604020202020204"/>
              </a:rPr>
              <a:t>the </a:t>
            </a:r>
            <a:r>
              <a:rPr sz="3200" spc="-125" dirty="0">
                <a:latin typeface="Arial" panose="020B0604020202020204"/>
                <a:cs typeface="Arial" panose="020B0604020202020204"/>
              </a:rPr>
              <a:t>data </a:t>
            </a:r>
            <a:r>
              <a:rPr sz="3200" spc="-90" dirty="0">
                <a:latin typeface="Arial" panose="020B0604020202020204"/>
                <a:cs typeface="Arial" panose="020B0604020202020204"/>
              </a:rPr>
              <a:t>entered </a:t>
            </a:r>
            <a:r>
              <a:rPr sz="3200" spc="-135" dirty="0">
                <a:latin typeface="Arial" panose="020B0604020202020204"/>
                <a:cs typeface="Arial" panose="020B0604020202020204"/>
              </a:rPr>
              <a:t>by </a:t>
            </a:r>
            <a:r>
              <a:rPr sz="3200" spc="-35" dirty="0">
                <a:latin typeface="Arial" panose="020B0604020202020204"/>
                <a:cs typeface="Arial" panose="020B0604020202020204"/>
              </a:rPr>
              <a:t>the</a:t>
            </a:r>
            <a:r>
              <a:rPr sz="3200" spc="-45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204" dirty="0">
                <a:latin typeface="Arial" panose="020B0604020202020204"/>
                <a:cs typeface="Arial" panose="020B0604020202020204"/>
              </a:rPr>
              <a:t>user.</a:t>
            </a:r>
            <a:endParaRPr sz="32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0922" y="192150"/>
            <a:ext cx="6976109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54605" marR="5080" indent="-2542540">
              <a:lnSpc>
                <a:spcPct val="100000"/>
              </a:lnSpc>
              <a:spcBef>
                <a:spcPts val="95"/>
              </a:spcBef>
            </a:pPr>
            <a:r>
              <a:rPr sz="4000" b="0" spc="-240" dirty="0">
                <a:latin typeface="Arial" panose="020B0604020202020204"/>
                <a:cs typeface="Arial" panose="020B0604020202020204"/>
              </a:rPr>
              <a:t>Copying </a:t>
            </a:r>
            <a:r>
              <a:rPr sz="4000" b="0" spc="-190" dirty="0">
                <a:latin typeface="Arial" panose="020B0604020202020204"/>
                <a:cs typeface="Arial" panose="020B0604020202020204"/>
              </a:rPr>
              <a:t>and </a:t>
            </a:r>
            <a:r>
              <a:rPr sz="4000" b="0" spc="-210" dirty="0">
                <a:latin typeface="Arial" panose="020B0604020202020204"/>
                <a:cs typeface="Arial" panose="020B0604020202020204"/>
              </a:rPr>
              <a:t>Comparing </a:t>
            </a:r>
            <a:r>
              <a:rPr sz="4000" b="0" spc="-130" dirty="0">
                <a:latin typeface="Arial" panose="020B0604020202020204"/>
                <a:cs typeface="Arial" panose="020B0604020202020204"/>
              </a:rPr>
              <a:t>Structure  </a:t>
            </a:r>
            <a:r>
              <a:rPr sz="4000" b="0" spc="-215" dirty="0">
                <a:latin typeface="Arial" panose="020B0604020202020204"/>
                <a:cs typeface="Arial" panose="020B0604020202020204"/>
              </a:rPr>
              <a:t>Variables</a:t>
            </a:r>
            <a:endParaRPr sz="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1545081"/>
            <a:ext cx="8072755" cy="44005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>
              <a:lnSpc>
                <a:spcPts val="24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185" dirty="0">
                <a:latin typeface="Arial" panose="020B0604020202020204"/>
                <a:cs typeface="Arial" panose="020B0604020202020204"/>
              </a:rPr>
              <a:t>Two </a:t>
            </a:r>
            <a:r>
              <a:rPr sz="2500" spc="-110" dirty="0">
                <a:latin typeface="Arial" panose="020B0604020202020204"/>
                <a:cs typeface="Arial" panose="020B0604020202020204"/>
              </a:rPr>
              <a:t>variables </a:t>
            </a:r>
            <a:r>
              <a:rPr sz="2500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2500" spc="-30" dirty="0">
                <a:latin typeface="Arial" panose="020B0604020202020204"/>
                <a:cs typeface="Arial" panose="020B0604020202020204"/>
              </a:rPr>
              <a:t>the </a:t>
            </a:r>
            <a:r>
              <a:rPr sz="2500" spc="-185" dirty="0">
                <a:latin typeface="Arial" panose="020B0604020202020204"/>
                <a:cs typeface="Arial" panose="020B0604020202020204"/>
              </a:rPr>
              <a:t>same </a:t>
            </a:r>
            <a:r>
              <a:rPr sz="2500" spc="-55" dirty="0">
                <a:latin typeface="Arial" panose="020B0604020202020204"/>
                <a:cs typeface="Arial" panose="020B0604020202020204"/>
              </a:rPr>
              <a:t>structure type </a:t>
            </a:r>
            <a:r>
              <a:rPr sz="2500" spc="-165" dirty="0">
                <a:latin typeface="Arial" panose="020B0604020202020204"/>
                <a:cs typeface="Arial" panose="020B0604020202020204"/>
              </a:rPr>
              <a:t>can </a:t>
            </a:r>
            <a:r>
              <a:rPr sz="2500" spc="-120" dirty="0">
                <a:latin typeface="Arial" panose="020B0604020202020204"/>
                <a:cs typeface="Arial" panose="020B0604020202020204"/>
              </a:rPr>
              <a:t>be </a:t>
            </a:r>
            <a:r>
              <a:rPr sz="2500" spc="-100" dirty="0">
                <a:latin typeface="Arial" panose="020B0604020202020204"/>
                <a:cs typeface="Arial" panose="020B0604020202020204"/>
              </a:rPr>
              <a:t>copied </a:t>
            </a:r>
            <a:r>
              <a:rPr sz="2500" spc="-20" dirty="0">
                <a:latin typeface="Arial" panose="020B0604020202020204"/>
                <a:cs typeface="Arial" panose="020B0604020202020204"/>
              </a:rPr>
              <a:t>in  </a:t>
            </a:r>
            <a:r>
              <a:rPr sz="2500" spc="-30" dirty="0">
                <a:latin typeface="Arial" panose="020B0604020202020204"/>
                <a:cs typeface="Arial" panose="020B0604020202020204"/>
              </a:rPr>
              <a:t>the </a:t>
            </a:r>
            <a:r>
              <a:rPr sz="2500" spc="-180" dirty="0">
                <a:latin typeface="Arial" panose="020B0604020202020204"/>
                <a:cs typeface="Arial" panose="020B0604020202020204"/>
              </a:rPr>
              <a:t>same </a:t>
            </a:r>
            <a:r>
              <a:rPr sz="2500" spc="-135" dirty="0">
                <a:latin typeface="Arial" panose="020B0604020202020204"/>
                <a:cs typeface="Arial" panose="020B0604020202020204"/>
              </a:rPr>
              <a:t>way </a:t>
            </a:r>
            <a:r>
              <a:rPr sz="2500" spc="-235" dirty="0">
                <a:latin typeface="Arial" panose="020B0604020202020204"/>
                <a:cs typeface="Arial" panose="020B0604020202020204"/>
              </a:rPr>
              <a:t>as </a:t>
            </a:r>
            <a:r>
              <a:rPr sz="2500" spc="-65" dirty="0">
                <a:latin typeface="Arial" panose="020B0604020202020204"/>
                <a:cs typeface="Arial" panose="020B0604020202020204"/>
              </a:rPr>
              <a:t>ordinary</a:t>
            </a:r>
            <a:r>
              <a:rPr sz="25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-105" dirty="0">
                <a:latin typeface="Arial" panose="020B0604020202020204"/>
                <a:cs typeface="Arial" panose="020B0604020202020204"/>
              </a:rPr>
              <a:t>variables.</a:t>
            </a:r>
            <a:endParaRPr sz="2500">
              <a:latin typeface="Arial" panose="020B0604020202020204"/>
              <a:cs typeface="Arial" panose="020B0604020202020204"/>
            </a:endParaRPr>
          </a:p>
          <a:p>
            <a:pPr marL="355600" marR="6985" indent="-342900">
              <a:lnSpc>
                <a:spcPts val="24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 panose="020B0604020202020204"/>
                <a:cs typeface="Arial" panose="020B0604020202020204"/>
              </a:rPr>
              <a:t>If </a:t>
            </a:r>
            <a:r>
              <a:rPr sz="2500" i="1" spc="-130" dirty="0">
                <a:latin typeface="Trebuchet MS" panose="020B0603020202020204"/>
                <a:cs typeface="Trebuchet MS" panose="020B0603020202020204"/>
              </a:rPr>
              <a:t>student1 </a:t>
            </a:r>
            <a:r>
              <a:rPr sz="2500" spc="-120" dirty="0">
                <a:latin typeface="Arial" panose="020B0604020202020204"/>
                <a:cs typeface="Arial" panose="020B0604020202020204"/>
              </a:rPr>
              <a:t>and </a:t>
            </a:r>
            <a:r>
              <a:rPr sz="2500" i="1" spc="-125" dirty="0">
                <a:latin typeface="Trebuchet MS" panose="020B0603020202020204"/>
                <a:cs typeface="Trebuchet MS" panose="020B0603020202020204"/>
              </a:rPr>
              <a:t>student2 </a:t>
            </a:r>
            <a:r>
              <a:rPr sz="2500" spc="-100" dirty="0">
                <a:latin typeface="Arial" panose="020B0604020202020204"/>
                <a:cs typeface="Arial" panose="020B0604020202020204"/>
              </a:rPr>
              <a:t>belong </a:t>
            </a:r>
            <a:r>
              <a:rPr sz="2500" spc="20" dirty="0">
                <a:latin typeface="Arial" panose="020B0604020202020204"/>
                <a:cs typeface="Arial" panose="020B0604020202020204"/>
              </a:rPr>
              <a:t>to</a:t>
            </a:r>
            <a:r>
              <a:rPr sz="2500" spc="-500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-30" dirty="0">
                <a:latin typeface="Arial" panose="020B0604020202020204"/>
                <a:cs typeface="Arial" panose="020B0604020202020204"/>
              </a:rPr>
              <a:t>the </a:t>
            </a:r>
            <a:r>
              <a:rPr sz="2500" spc="-180" dirty="0">
                <a:latin typeface="Arial" panose="020B0604020202020204"/>
                <a:cs typeface="Arial" panose="020B0604020202020204"/>
              </a:rPr>
              <a:t>same </a:t>
            </a:r>
            <a:r>
              <a:rPr sz="2500" spc="-60" dirty="0">
                <a:latin typeface="Arial" panose="020B0604020202020204"/>
                <a:cs typeface="Arial" panose="020B0604020202020204"/>
              </a:rPr>
              <a:t>structure, </a:t>
            </a:r>
            <a:r>
              <a:rPr sz="2500" spc="-40" dirty="0">
                <a:latin typeface="Arial" panose="020B0604020202020204"/>
                <a:cs typeface="Arial" panose="020B0604020202020204"/>
              </a:rPr>
              <a:t>then  </a:t>
            </a:r>
            <a:r>
              <a:rPr sz="2500" spc="-30" dirty="0">
                <a:latin typeface="Arial" panose="020B0604020202020204"/>
                <a:cs typeface="Arial" panose="020B0604020202020204"/>
              </a:rPr>
              <a:t>the </a:t>
            </a:r>
            <a:r>
              <a:rPr sz="2500" spc="-50" dirty="0">
                <a:latin typeface="Arial" panose="020B0604020202020204"/>
                <a:cs typeface="Arial" panose="020B0604020202020204"/>
              </a:rPr>
              <a:t>following </a:t>
            </a:r>
            <a:r>
              <a:rPr sz="2500" spc="-95" dirty="0">
                <a:latin typeface="Arial" panose="020B0604020202020204"/>
                <a:cs typeface="Arial" panose="020B0604020202020204"/>
              </a:rPr>
              <a:t>statements </a:t>
            </a:r>
            <a:r>
              <a:rPr sz="2500" spc="-114" dirty="0">
                <a:latin typeface="Arial" panose="020B0604020202020204"/>
                <a:cs typeface="Arial" panose="020B0604020202020204"/>
              </a:rPr>
              <a:t>are</a:t>
            </a:r>
            <a:r>
              <a:rPr sz="2500" spc="-325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-70" dirty="0">
                <a:latin typeface="Arial" panose="020B0604020202020204"/>
                <a:cs typeface="Arial" panose="020B0604020202020204"/>
              </a:rPr>
              <a:t>valid:</a:t>
            </a:r>
            <a:endParaRPr sz="2500">
              <a:latin typeface="Arial" panose="020B0604020202020204"/>
              <a:cs typeface="Arial" panose="020B0604020202020204"/>
            </a:endParaRPr>
          </a:p>
          <a:p>
            <a:pPr marL="1841500" marR="3717925">
              <a:lnSpc>
                <a:spcPct val="100000"/>
              </a:lnSpc>
              <a:spcBef>
                <a:spcPts val="20"/>
              </a:spcBef>
            </a:pPr>
            <a:r>
              <a:rPr sz="2500" i="1" spc="-7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500" i="1" spc="-13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tude</a:t>
            </a:r>
            <a:r>
              <a:rPr sz="2500" i="1" spc="-16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500" i="1" spc="-21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500" i="1" spc="-6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2500" i="1" spc="-7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=s</a:t>
            </a:r>
            <a:r>
              <a:rPr sz="2500" i="1" spc="-13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tude</a:t>
            </a:r>
            <a:r>
              <a:rPr sz="2500" i="1" spc="-16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500" i="1" spc="-21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500" i="1" spc="-6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2500" i="1" spc="-229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; </a:t>
            </a:r>
            <a:endParaRPr sz="2500" i="1" spc="-229" dirty="0">
              <a:solidFill>
                <a:srgbClr val="FFFF00"/>
              </a:solidFill>
              <a:latin typeface="Trebuchet MS" panose="020B0603020202020204"/>
              <a:cs typeface="Trebuchet MS" panose="020B0603020202020204"/>
            </a:endParaRPr>
          </a:p>
          <a:p>
            <a:pPr marL="1841500" marR="3717925">
              <a:lnSpc>
                <a:spcPct val="100000"/>
              </a:lnSpc>
              <a:spcBef>
                <a:spcPts val="20"/>
              </a:spcBef>
            </a:pPr>
            <a:r>
              <a:rPr sz="2500" i="1" spc="-7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500" i="1" spc="-13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tude</a:t>
            </a:r>
            <a:r>
              <a:rPr sz="2500" i="1" spc="-17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500" i="1" spc="-21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500" i="1" spc="-5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2500" i="1" spc="-6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2500" i="1" spc="-7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500" i="1" spc="-13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tude</a:t>
            </a:r>
            <a:r>
              <a:rPr sz="2500" i="1" spc="-17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500" i="1" spc="-21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500" i="1" spc="-5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2500" i="1" spc="-25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;</a:t>
            </a:r>
            <a:endParaRPr sz="2500">
              <a:solidFill>
                <a:srgbClr val="FFFF00"/>
              </a:solidFill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135" dirty="0">
                <a:latin typeface="Arial" panose="020B0604020202020204"/>
                <a:cs typeface="Arial" panose="020B0604020202020204"/>
              </a:rPr>
              <a:t>However, </a:t>
            </a:r>
            <a:r>
              <a:rPr sz="2500" spc="-30" dirty="0">
                <a:latin typeface="Arial" panose="020B0604020202020204"/>
                <a:cs typeface="Arial" panose="020B0604020202020204"/>
              </a:rPr>
              <a:t>the </a:t>
            </a:r>
            <a:r>
              <a:rPr sz="2500" spc="-95" dirty="0">
                <a:latin typeface="Arial" panose="020B0604020202020204"/>
                <a:cs typeface="Arial" panose="020B0604020202020204"/>
              </a:rPr>
              <a:t>statements </a:t>
            </a:r>
            <a:r>
              <a:rPr sz="2500" spc="-165" dirty="0">
                <a:latin typeface="Arial" panose="020B0604020202020204"/>
                <a:cs typeface="Arial" panose="020B0604020202020204"/>
              </a:rPr>
              <a:t>such</a:t>
            </a:r>
            <a:r>
              <a:rPr sz="250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-170" dirty="0">
                <a:latin typeface="Arial" panose="020B0604020202020204"/>
                <a:cs typeface="Arial" panose="020B0604020202020204"/>
              </a:rPr>
              <a:t>as:</a:t>
            </a:r>
            <a:endParaRPr sz="2500">
              <a:latin typeface="Arial" panose="020B0604020202020204"/>
              <a:cs typeface="Arial" panose="020B0604020202020204"/>
            </a:endParaRPr>
          </a:p>
          <a:p>
            <a:pPr marL="1841500" marR="3571875" indent="71120">
              <a:lnSpc>
                <a:spcPct val="100000"/>
              </a:lnSpc>
            </a:pPr>
            <a:r>
              <a:rPr sz="2500" i="1" spc="-12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student1==student2 </a:t>
            </a:r>
            <a:r>
              <a:rPr lang="en-US" sz="2500" i="1" spc="-12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;</a:t>
            </a:r>
            <a:endParaRPr sz="2500" i="1" spc="-125" dirty="0">
              <a:solidFill>
                <a:srgbClr val="FFFF00"/>
              </a:solidFill>
              <a:latin typeface="Trebuchet MS" panose="020B0603020202020204"/>
              <a:cs typeface="Trebuchet MS" panose="020B0603020202020204"/>
            </a:endParaRPr>
          </a:p>
          <a:p>
            <a:pPr marL="1841500" marR="3571875" indent="71120">
              <a:lnSpc>
                <a:spcPct val="100000"/>
              </a:lnSpc>
            </a:pPr>
            <a:r>
              <a:rPr sz="2500" i="1" spc="-12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student1!=student2</a:t>
            </a:r>
            <a:r>
              <a:rPr lang="en-US" sz="2500" i="1" spc="-12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;</a:t>
            </a:r>
            <a:endParaRPr sz="2500">
              <a:latin typeface="Trebuchet MS" panose="020B0603020202020204"/>
              <a:cs typeface="Trebuchet MS" panose="020B0603020202020204"/>
            </a:endParaRPr>
          </a:p>
          <a:p>
            <a:pPr marL="355600">
              <a:lnSpc>
                <a:spcPct val="100000"/>
              </a:lnSpc>
            </a:pPr>
            <a:r>
              <a:rPr sz="2500" spc="-110" dirty="0">
                <a:latin typeface="Arial" panose="020B0604020202020204"/>
                <a:cs typeface="Arial" panose="020B0604020202020204"/>
              </a:rPr>
              <a:t>are </a:t>
            </a:r>
            <a:r>
              <a:rPr sz="2500" spc="-10" dirty="0">
                <a:latin typeface="Arial" panose="020B0604020202020204"/>
                <a:cs typeface="Arial" panose="020B0604020202020204"/>
              </a:rPr>
              <a:t>not</a:t>
            </a:r>
            <a:r>
              <a:rPr sz="25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-35" dirty="0">
                <a:latin typeface="Arial" panose="020B0604020202020204"/>
                <a:cs typeface="Arial" panose="020B0604020202020204"/>
              </a:rPr>
              <a:t>permitted.</a:t>
            </a:r>
            <a:endParaRPr sz="2500">
              <a:latin typeface="Arial" panose="020B0604020202020204"/>
              <a:cs typeface="Arial" panose="020B0604020202020204"/>
            </a:endParaRPr>
          </a:p>
          <a:p>
            <a:pPr marL="355600" marR="5080" indent="-342900">
              <a:lnSpc>
                <a:spcPct val="80000"/>
              </a:lnSpc>
              <a:spcBef>
                <a:spcPts val="605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 panose="020B0604020202020204"/>
                <a:cs typeface="Arial" panose="020B0604020202020204"/>
              </a:rPr>
              <a:t>If </a:t>
            </a:r>
            <a:r>
              <a:rPr sz="2500" spc="-100" dirty="0">
                <a:latin typeface="Arial" panose="020B0604020202020204"/>
                <a:cs typeface="Arial" panose="020B0604020202020204"/>
              </a:rPr>
              <a:t>we </a:t>
            </a:r>
            <a:r>
              <a:rPr sz="2500" spc="-120" dirty="0">
                <a:latin typeface="Arial" panose="020B0604020202020204"/>
                <a:cs typeface="Arial" panose="020B0604020202020204"/>
              </a:rPr>
              <a:t>need </a:t>
            </a:r>
            <a:r>
              <a:rPr sz="2500" spc="20" dirty="0">
                <a:latin typeface="Arial" panose="020B0604020202020204"/>
                <a:cs typeface="Arial" panose="020B0604020202020204"/>
              </a:rPr>
              <a:t>to </a:t>
            </a:r>
            <a:r>
              <a:rPr sz="2500" spc="-120" dirty="0">
                <a:latin typeface="Arial" panose="020B0604020202020204"/>
                <a:cs typeface="Arial" panose="020B0604020202020204"/>
              </a:rPr>
              <a:t>compare </a:t>
            </a:r>
            <a:r>
              <a:rPr sz="2500" spc="-30" dirty="0">
                <a:latin typeface="Arial" panose="020B0604020202020204"/>
                <a:cs typeface="Arial" panose="020B0604020202020204"/>
              </a:rPr>
              <a:t>the </a:t>
            </a:r>
            <a:r>
              <a:rPr sz="2500" spc="-60" dirty="0">
                <a:latin typeface="Arial" panose="020B0604020202020204"/>
                <a:cs typeface="Arial" panose="020B0604020202020204"/>
              </a:rPr>
              <a:t>structure </a:t>
            </a:r>
            <a:r>
              <a:rPr sz="2500" spc="-105" dirty="0">
                <a:latin typeface="Arial" panose="020B0604020202020204"/>
                <a:cs typeface="Arial" panose="020B0604020202020204"/>
              </a:rPr>
              <a:t>variables, </a:t>
            </a:r>
            <a:r>
              <a:rPr sz="2500" spc="-100" dirty="0">
                <a:latin typeface="Arial" panose="020B0604020202020204"/>
                <a:cs typeface="Arial" panose="020B0604020202020204"/>
              </a:rPr>
              <a:t>we </a:t>
            </a:r>
            <a:r>
              <a:rPr sz="2500" spc="-150" dirty="0">
                <a:latin typeface="Arial" panose="020B0604020202020204"/>
                <a:cs typeface="Arial" panose="020B0604020202020204"/>
              </a:rPr>
              <a:t>may </a:t>
            </a:r>
            <a:r>
              <a:rPr sz="2500" spc="-75" dirty="0">
                <a:latin typeface="Arial" panose="020B0604020202020204"/>
                <a:cs typeface="Arial" panose="020B0604020202020204"/>
              </a:rPr>
              <a:t>do  </a:t>
            </a:r>
            <a:r>
              <a:rPr sz="2500" spc="-180" dirty="0">
                <a:latin typeface="Arial" panose="020B0604020202020204"/>
                <a:cs typeface="Arial" panose="020B0604020202020204"/>
              </a:rPr>
              <a:t>so </a:t>
            </a:r>
            <a:r>
              <a:rPr sz="2500" spc="-110" dirty="0">
                <a:latin typeface="Arial" panose="020B0604020202020204"/>
                <a:cs typeface="Arial" panose="020B0604020202020204"/>
              </a:rPr>
              <a:t>by </a:t>
            </a:r>
            <a:r>
              <a:rPr sz="2500" spc="-105" dirty="0">
                <a:latin typeface="Arial" panose="020B0604020202020204"/>
                <a:cs typeface="Arial" panose="020B0604020202020204"/>
              </a:rPr>
              <a:t>comparing </a:t>
            </a:r>
            <a:r>
              <a:rPr sz="2500" spc="-120" dirty="0">
                <a:latin typeface="Arial" panose="020B0604020202020204"/>
                <a:cs typeface="Arial" panose="020B0604020202020204"/>
              </a:rPr>
              <a:t>members</a:t>
            </a:r>
            <a:r>
              <a:rPr sz="25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-70" dirty="0">
                <a:latin typeface="Arial" panose="020B0604020202020204"/>
                <a:cs typeface="Arial" panose="020B0604020202020204"/>
              </a:rPr>
              <a:t>individually.</a:t>
            </a:r>
            <a:endParaRPr sz="25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685" y="89535"/>
            <a:ext cx="228727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b="1" spc="-140" dirty="0">
                <a:latin typeface="Malgun Gothic" panose="020B0503020000020004" charset="-127"/>
                <a:ea typeface="Malgun Gothic" panose="020B0503020000020004" charset="-127"/>
              </a:rPr>
              <a:t>   </a:t>
            </a:r>
            <a:r>
              <a:rPr sz="2200" b="1" spc="-140" dirty="0">
                <a:latin typeface="Malgun Gothic" panose="020B0503020000020004" charset="-127"/>
                <a:ea typeface="Malgun Gothic" panose="020B0503020000020004" charset="-127"/>
              </a:rPr>
              <a:t>struct</a:t>
            </a:r>
            <a:r>
              <a:rPr sz="2200" b="1" spc="-210" dirty="0">
                <a:latin typeface="Malgun Gothic" panose="020B0503020000020004" charset="-127"/>
                <a:ea typeface="Malgun Gothic" panose="020B0503020000020004" charset="-127"/>
              </a:rPr>
              <a:t> </a:t>
            </a:r>
            <a:r>
              <a:rPr sz="2200" b="1" spc="-125" dirty="0">
                <a:latin typeface="Malgun Gothic" panose="020B0503020000020004" charset="-127"/>
                <a:ea typeface="Malgun Gothic" panose="020B0503020000020004" charset="-127"/>
              </a:rPr>
              <a:t>student</a:t>
            </a:r>
            <a:endParaRPr sz="2200" b="1">
              <a:latin typeface="Malgun Gothic" panose="020B0503020000020004" charset="-127"/>
              <a:ea typeface="Malgun Gothic" panose="020B0503020000020004" charset="-127"/>
            </a:endParaRPr>
          </a:p>
          <a:p>
            <a:pPr marL="355600">
              <a:lnSpc>
                <a:spcPct val="100000"/>
              </a:lnSpc>
            </a:pPr>
            <a:r>
              <a:rPr sz="2200" b="1" spc="-200" dirty="0">
                <a:latin typeface="Malgun Gothic" panose="020B0503020000020004" charset="-127"/>
                <a:ea typeface="Malgun Gothic" panose="020B0503020000020004" charset="-127"/>
              </a:rPr>
              <a:t>{</a:t>
            </a:r>
            <a:endParaRPr sz="2200" b="1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778510"/>
            <a:ext cx="4255135" cy="3071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130425">
              <a:lnSpc>
                <a:spcPct val="100000"/>
              </a:lnSpc>
              <a:spcBef>
                <a:spcPts val="95"/>
              </a:spcBef>
            </a:pPr>
            <a:r>
              <a:rPr lang="en-US" sz="2200" b="1" spc="-150" dirty="0">
                <a:latin typeface="Trebuchet MS" panose="020B0603020202020204"/>
                <a:cs typeface="Trebuchet MS" panose="020B0603020202020204"/>
              </a:rPr>
              <a:t>    </a:t>
            </a:r>
            <a:r>
              <a:rPr sz="2200" b="1" spc="-150" dirty="0">
                <a:latin typeface="Trebuchet MS" panose="020B0603020202020204"/>
                <a:cs typeface="Trebuchet MS" panose="020B0603020202020204"/>
              </a:rPr>
              <a:t>char</a:t>
            </a:r>
            <a:r>
              <a:rPr sz="2200" b="1" spc="-2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160" dirty="0">
                <a:latin typeface="Trebuchet MS" panose="020B0603020202020204"/>
                <a:cs typeface="Trebuchet MS" panose="020B0603020202020204"/>
              </a:rPr>
              <a:t>name[20]; </a:t>
            </a:r>
            <a:endParaRPr sz="2200" b="1" spc="-160" dirty="0">
              <a:latin typeface="Trebuchet MS" panose="020B0603020202020204"/>
              <a:cs typeface="Trebuchet MS" panose="020B0603020202020204"/>
            </a:endParaRPr>
          </a:p>
          <a:p>
            <a:pPr marL="355600" marR="2130425">
              <a:lnSpc>
                <a:spcPct val="100000"/>
              </a:lnSpc>
              <a:spcBef>
                <a:spcPts val="95"/>
              </a:spcBef>
            </a:pPr>
            <a:r>
              <a:rPr sz="2200" b="1" spc="-160" dirty="0">
                <a:latin typeface="Trebuchet MS" panose="020B0603020202020204"/>
                <a:cs typeface="Trebuchet MS" panose="020B0603020202020204"/>
              </a:rPr>
              <a:t>      </a:t>
            </a:r>
            <a:r>
              <a:rPr sz="2200" b="1" spc="-130" dirty="0">
                <a:latin typeface="Trebuchet MS" panose="020B0603020202020204"/>
                <a:cs typeface="Trebuchet MS" panose="020B0603020202020204"/>
              </a:rPr>
              <a:t>int</a:t>
            </a:r>
            <a:r>
              <a:rPr sz="2200" b="1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135" dirty="0">
                <a:latin typeface="Trebuchet MS" panose="020B0603020202020204"/>
                <a:cs typeface="Trebuchet MS" panose="020B0603020202020204"/>
              </a:rPr>
              <a:t>roll;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5600">
              <a:lnSpc>
                <a:spcPct val="100000"/>
              </a:lnSpc>
            </a:pPr>
            <a:r>
              <a:rPr sz="2200" b="1" spc="-204" dirty="0">
                <a:latin typeface="Trebuchet MS" panose="020B0603020202020204"/>
                <a:cs typeface="Trebuchet MS" panose="020B0603020202020204"/>
              </a:rPr>
              <a:t>   };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2200" b="1" spc="-110" dirty="0">
                <a:latin typeface="Trebuchet MS" panose="020B0603020202020204"/>
                <a:cs typeface="Trebuchet MS" panose="020B0603020202020204"/>
              </a:rPr>
              <a:t>void</a:t>
            </a:r>
            <a:r>
              <a:rPr sz="2200" b="1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120" dirty="0">
                <a:latin typeface="Trebuchet MS" panose="020B0603020202020204"/>
                <a:cs typeface="Trebuchet MS" panose="020B0603020202020204"/>
              </a:rPr>
              <a:t>main()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200" dirty="0">
                <a:latin typeface="Trebuchet MS" panose="020B0603020202020204"/>
                <a:cs typeface="Trebuchet MS" panose="020B0603020202020204"/>
              </a:rPr>
              <a:t>{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</a:pPr>
            <a:r>
              <a:rPr sz="2200" b="1" spc="-140" dirty="0">
                <a:latin typeface="Trebuchet MS" panose="020B0603020202020204"/>
                <a:cs typeface="Trebuchet MS" panose="020B0603020202020204"/>
              </a:rPr>
              <a:t>struct </a:t>
            </a:r>
            <a:r>
              <a:rPr sz="2200" b="1" spc="-125" dirty="0">
                <a:latin typeface="Trebuchet MS" panose="020B0603020202020204"/>
                <a:cs typeface="Trebuchet MS" panose="020B0603020202020204"/>
              </a:rPr>
              <a:t>student </a:t>
            </a:r>
            <a:r>
              <a:rPr sz="2200" b="1" spc="-150" dirty="0">
                <a:latin typeface="Trebuchet MS" panose="020B0603020202020204"/>
                <a:cs typeface="Trebuchet MS" panose="020B0603020202020204"/>
              </a:rPr>
              <a:t>student1={“ABC", </a:t>
            </a:r>
            <a:r>
              <a:rPr sz="2200" b="1" spc="-210" dirty="0">
                <a:latin typeface="Trebuchet MS" panose="020B0603020202020204"/>
                <a:cs typeface="Trebuchet MS" panose="020B0603020202020204"/>
              </a:rPr>
              <a:t>4, </a:t>
            </a:r>
            <a:r>
              <a:rPr sz="2200" b="1" spc="-204" dirty="0">
                <a:latin typeface="Trebuchet MS" panose="020B0603020202020204"/>
                <a:cs typeface="Trebuchet MS" panose="020B0603020202020204"/>
              </a:rPr>
              <a:t>};  </a:t>
            </a:r>
            <a:r>
              <a:rPr sz="2200" b="1" spc="-140" dirty="0">
                <a:latin typeface="Trebuchet MS" panose="020B0603020202020204"/>
                <a:cs typeface="Trebuchet MS" panose="020B0603020202020204"/>
              </a:rPr>
              <a:t>struct </a:t>
            </a:r>
            <a:r>
              <a:rPr sz="2200" b="1" spc="-125" dirty="0">
                <a:latin typeface="Trebuchet MS" panose="020B0603020202020204"/>
                <a:cs typeface="Trebuchet MS" panose="020B0603020202020204"/>
              </a:rPr>
              <a:t>student</a:t>
            </a:r>
            <a:r>
              <a:rPr sz="2200" b="1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140" dirty="0">
                <a:latin typeface="Trebuchet MS" panose="020B0603020202020204"/>
                <a:cs typeface="Trebuchet MS" panose="020B0603020202020204"/>
              </a:rPr>
              <a:t>student2;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2200" b="1" spc="-155" dirty="0">
                <a:latin typeface="Trebuchet MS" panose="020B0603020202020204"/>
                <a:cs typeface="Trebuchet MS" panose="020B0603020202020204"/>
              </a:rPr>
              <a:t>clrscr();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2200" b="1" spc="-140" dirty="0">
                <a:latin typeface="Trebuchet MS" panose="020B0603020202020204"/>
                <a:cs typeface="Trebuchet MS" panose="020B0603020202020204"/>
              </a:rPr>
              <a:t>student2=student1;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3796665"/>
            <a:ext cx="5934710" cy="297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32410">
              <a:lnSpc>
                <a:spcPct val="100000"/>
              </a:lnSpc>
              <a:spcBef>
                <a:spcPts val="95"/>
              </a:spcBef>
            </a:pPr>
            <a:r>
              <a:rPr sz="2200" b="1" spc="-100" dirty="0">
                <a:latin typeface="Trebuchet MS" panose="020B0603020202020204"/>
                <a:cs typeface="Trebuchet MS" panose="020B0603020202020204"/>
              </a:rPr>
              <a:t>printf("\nStudent2.name=%s", </a:t>
            </a:r>
            <a:r>
              <a:rPr sz="2200" b="1" spc="-140" dirty="0">
                <a:latin typeface="Trebuchet MS" panose="020B0603020202020204"/>
                <a:cs typeface="Trebuchet MS" panose="020B0603020202020204"/>
              </a:rPr>
              <a:t>student2.name);  </a:t>
            </a:r>
            <a:r>
              <a:rPr sz="2200" b="1" spc="-100" dirty="0">
                <a:latin typeface="Trebuchet MS" panose="020B0603020202020204"/>
                <a:cs typeface="Trebuchet MS" panose="020B0603020202020204"/>
              </a:rPr>
              <a:t>printf("\nStudent2.roll=%d", </a:t>
            </a:r>
            <a:r>
              <a:rPr sz="2200" b="1" spc="-140" dirty="0">
                <a:latin typeface="Trebuchet MS" panose="020B0603020202020204"/>
                <a:cs typeface="Trebuchet MS" panose="020B0603020202020204"/>
              </a:rPr>
              <a:t>student2.roll);  if(strcmp(student1.name,student2.name)==0</a:t>
            </a:r>
            <a:r>
              <a:rPr sz="2200" b="1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10" dirty="0">
                <a:latin typeface="Trebuchet MS" panose="020B0603020202020204"/>
                <a:cs typeface="Trebuchet MS" panose="020B0603020202020204"/>
              </a:rPr>
              <a:t>&amp;&amp;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5600">
              <a:lnSpc>
                <a:spcPts val="2110"/>
              </a:lnSpc>
            </a:pPr>
            <a:r>
              <a:rPr sz="2200" b="1" spc="-140" dirty="0">
                <a:latin typeface="Trebuchet MS" panose="020B0603020202020204"/>
                <a:cs typeface="Trebuchet MS" panose="020B0603020202020204"/>
              </a:rPr>
              <a:t>(student1.roll==student2.roll))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5600">
              <a:lnSpc>
                <a:spcPct val="100000"/>
              </a:lnSpc>
            </a:pPr>
            <a:r>
              <a:rPr sz="2200" b="1" spc="-200" dirty="0">
                <a:latin typeface="Trebuchet MS" panose="020B0603020202020204"/>
                <a:cs typeface="Trebuchet MS" panose="020B0603020202020204"/>
              </a:rPr>
              <a:t>{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5600">
              <a:lnSpc>
                <a:spcPct val="100000"/>
              </a:lnSpc>
            </a:pPr>
            <a:r>
              <a:rPr sz="2200" b="1" spc="-60" dirty="0">
                <a:latin typeface="Trebuchet MS" panose="020B0603020202020204"/>
                <a:cs typeface="Trebuchet MS" panose="020B0603020202020204"/>
              </a:rPr>
              <a:t>printf("\n\n </a:t>
            </a:r>
            <a:r>
              <a:rPr sz="2200" b="1" spc="-130" dirty="0">
                <a:latin typeface="Trebuchet MS" panose="020B0603020202020204"/>
                <a:cs typeface="Trebuchet MS" panose="020B0603020202020204"/>
              </a:rPr>
              <a:t>student1 </a:t>
            </a:r>
            <a:r>
              <a:rPr sz="2200" b="1" spc="-110" dirty="0">
                <a:latin typeface="Trebuchet MS" panose="020B0603020202020204"/>
                <a:cs typeface="Trebuchet MS" panose="020B0603020202020204"/>
              </a:rPr>
              <a:t>and </a:t>
            </a:r>
            <a:r>
              <a:rPr sz="2200" b="1" spc="-130" dirty="0">
                <a:latin typeface="Trebuchet MS" panose="020B0603020202020204"/>
                <a:cs typeface="Trebuchet MS" panose="020B0603020202020204"/>
              </a:rPr>
              <a:t>student2 </a:t>
            </a:r>
            <a:r>
              <a:rPr sz="2200" b="1" spc="-150" dirty="0">
                <a:latin typeface="Trebuchet MS" panose="020B0603020202020204"/>
                <a:cs typeface="Trebuchet MS" panose="020B0603020202020204"/>
              </a:rPr>
              <a:t>are</a:t>
            </a:r>
            <a:r>
              <a:rPr sz="2200" b="1" spc="-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105" dirty="0">
                <a:latin typeface="Trebuchet MS" panose="020B0603020202020204"/>
                <a:cs typeface="Trebuchet MS" panose="020B0603020202020204"/>
              </a:rPr>
              <a:t>same.");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5600">
              <a:lnSpc>
                <a:spcPct val="100000"/>
              </a:lnSpc>
            </a:pPr>
            <a:r>
              <a:rPr sz="2200" b="1" spc="-200" dirty="0">
                <a:latin typeface="Trebuchet MS" panose="020B0603020202020204"/>
                <a:cs typeface="Trebuchet MS" panose="020B0603020202020204"/>
              </a:rPr>
              <a:t>}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2200" b="1" spc="-155" dirty="0">
                <a:latin typeface="Trebuchet MS" panose="020B0603020202020204"/>
                <a:cs typeface="Trebuchet MS" panose="020B0603020202020204"/>
              </a:rPr>
              <a:t>getch();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2200" b="1" spc="-200" dirty="0">
                <a:latin typeface="Trebuchet MS" panose="020B0603020202020204"/>
                <a:cs typeface="Trebuchet MS" panose="020B0603020202020204"/>
              </a:rPr>
              <a:t>}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6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 panose="020B0604020202020204"/>
                <a:cs typeface="Arial" panose="020B0604020202020204"/>
              </a:rPr>
              <a:t>16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6175" y="474675"/>
            <a:ext cx="3281679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4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Here, </a:t>
            </a:r>
            <a:r>
              <a:rPr sz="1800" b="1" spc="-114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structure </a:t>
            </a:r>
            <a:r>
              <a:rPr sz="1800" b="1" spc="-7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has </a:t>
            </a:r>
            <a:r>
              <a:rPr sz="1800" b="1" spc="-11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been</a:t>
            </a:r>
            <a:r>
              <a:rPr sz="1800" b="1" spc="-33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114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declared  </a:t>
            </a:r>
            <a:r>
              <a:rPr sz="1800" b="1" spc="-7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global </a:t>
            </a:r>
            <a:r>
              <a:rPr sz="1800" b="1" spc="-14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i.e. </a:t>
            </a:r>
            <a:r>
              <a:rPr sz="1800" b="1" spc="-8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outside </a:t>
            </a:r>
            <a:r>
              <a:rPr sz="1800" b="1" spc="-7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1800" b="1" spc="-9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main()  </a:t>
            </a:r>
            <a:r>
              <a:rPr sz="1800" b="1" spc="-11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function. </a:t>
            </a:r>
            <a:r>
              <a:rPr sz="1800" b="1" spc="-12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Now, </a:t>
            </a:r>
            <a:r>
              <a:rPr sz="1800" b="1" spc="-10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any </a:t>
            </a:r>
            <a:r>
              <a:rPr sz="1800" b="1" spc="-10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function </a:t>
            </a:r>
            <a:r>
              <a:rPr sz="1800" b="1" spc="-114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can  </a:t>
            </a:r>
            <a:r>
              <a:rPr sz="1800" b="1" spc="-11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access </a:t>
            </a:r>
            <a:r>
              <a:rPr sz="1800" b="1" spc="-9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it </a:t>
            </a:r>
            <a:r>
              <a:rPr sz="1800" b="1" spc="-8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1800" b="1" spc="-13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create </a:t>
            </a:r>
            <a:r>
              <a:rPr sz="1800" b="1" spc="-7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1800" b="1" spc="-114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structure  </a:t>
            </a:r>
            <a:r>
              <a:rPr sz="1800" b="1" spc="-11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variable.</a:t>
            </a:r>
            <a:endParaRPr sz="1800" b="1" spc="-110" dirty="0">
              <a:solidFill>
                <a:srgbClr val="FFFF00"/>
              </a:solidFill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322" y="496950"/>
            <a:ext cx="7439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90" dirty="0">
                <a:latin typeface="Arial" panose="020B0604020202020204"/>
                <a:cs typeface="Arial" panose="020B0604020202020204"/>
              </a:rPr>
              <a:t>How </a:t>
            </a:r>
            <a:r>
              <a:rPr sz="4000" b="0" spc="-85" dirty="0">
                <a:latin typeface="Arial" panose="020B0604020202020204"/>
                <a:cs typeface="Arial" panose="020B0604020202020204"/>
              </a:rPr>
              <a:t>structure </a:t>
            </a:r>
            <a:r>
              <a:rPr sz="4000" b="0" spc="-150" dirty="0">
                <a:latin typeface="Arial" panose="020B0604020202020204"/>
                <a:cs typeface="Arial" panose="020B0604020202020204"/>
              </a:rPr>
              <a:t>elements </a:t>
            </a:r>
            <a:r>
              <a:rPr sz="4000" b="0" spc="-180" dirty="0">
                <a:latin typeface="Arial" panose="020B0604020202020204"/>
                <a:cs typeface="Arial" panose="020B0604020202020204"/>
              </a:rPr>
              <a:t>are</a:t>
            </a:r>
            <a:r>
              <a:rPr sz="4000" b="0" spc="-495" dirty="0">
                <a:latin typeface="Arial" panose="020B0604020202020204"/>
                <a:cs typeface="Arial" panose="020B0604020202020204"/>
              </a:rPr>
              <a:t> </a:t>
            </a:r>
            <a:r>
              <a:rPr sz="4000" b="0" spc="-165" dirty="0">
                <a:latin typeface="Arial" panose="020B0604020202020204"/>
                <a:cs typeface="Arial" panose="020B0604020202020204"/>
              </a:rPr>
              <a:t>stored?</a:t>
            </a:r>
            <a:endParaRPr sz="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26489"/>
            <a:ext cx="8075295" cy="29762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7620" indent="-342900" algn="just">
              <a:lnSpc>
                <a:spcPts val="2880"/>
              </a:lnSpc>
              <a:spcBef>
                <a:spcPts val="795"/>
              </a:spcBef>
              <a:buChar char="•"/>
              <a:tabLst>
                <a:tab pos="355600" algn="l"/>
              </a:tabLst>
            </a:pPr>
            <a:r>
              <a:rPr sz="3000" spc="-215" dirty="0">
                <a:latin typeface="Arial" panose="020B0604020202020204"/>
                <a:cs typeface="Arial" panose="020B0604020202020204"/>
              </a:rPr>
              <a:t>The </a:t>
            </a:r>
            <a:r>
              <a:rPr sz="3000" spc="-114" dirty="0">
                <a:latin typeface="Arial" panose="020B0604020202020204"/>
                <a:cs typeface="Arial" panose="020B0604020202020204"/>
              </a:rPr>
              <a:t>elements </a:t>
            </a:r>
            <a:r>
              <a:rPr sz="3000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3000" spc="-235" dirty="0">
                <a:latin typeface="Arial" panose="020B0604020202020204"/>
                <a:cs typeface="Arial" panose="020B0604020202020204"/>
              </a:rPr>
              <a:t>a </a:t>
            </a:r>
            <a:r>
              <a:rPr sz="3000" spc="-65" dirty="0">
                <a:latin typeface="Arial" panose="020B0604020202020204"/>
                <a:cs typeface="Arial" panose="020B0604020202020204"/>
              </a:rPr>
              <a:t>structure </a:t>
            </a:r>
            <a:r>
              <a:rPr sz="3000" spc="-135" dirty="0">
                <a:latin typeface="Arial" panose="020B0604020202020204"/>
                <a:cs typeface="Arial" panose="020B0604020202020204"/>
              </a:rPr>
              <a:t>are </a:t>
            </a:r>
            <a:r>
              <a:rPr sz="3000" spc="-180" dirty="0">
                <a:latin typeface="Arial" panose="020B0604020202020204"/>
                <a:cs typeface="Arial" panose="020B0604020202020204"/>
              </a:rPr>
              <a:t>always </a:t>
            </a:r>
            <a:r>
              <a:rPr sz="3000" spc="-100" dirty="0">
                <a:latin typeface="Arial" panose="020B0604020202020204"/>
                <a:cs typeface="Arial" panose="020B0604020202020204"/>
              </a:rPr>
              <a:t>stored </a:t>
            </a:r>
            <a:r>
              <a:rPr sz="3000" spc="-40" dirty="0">
                <a:latin typeface="Arial" panose="020B0604020202020204"/>
                <a:cs typeface="Arial" panose="020B0604020202020204"/>
              </a:rPr>
              <a:t>in  </a:t>
            </a:r>
            <a:r>
              <a:rPr sz="3000" spc="-114" dirty="0">
                <a:latin typeface="Arial" panose="020B0604020202020204"/>
                <a:cs typeface="Arial" panose="020B0604020202020204"/>
              </a:rPr>
              <a:t>contiguous </a:t>
            </a:r>
            <a:r>
              <a:rPr sz="3000" spc="-95" dirty="0">
                <a:latin typeface="Arial" panose="020B0604020202020204"/>
                <a:cs typeface="Arial" panose="020B0604020202020204"/>
              </a:rPr>
              <a:t>memory</a:t>
            </a:r>
            <a:r>
              <a:rPr sz="30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3000" spc="-100" dirty="0">
                <a:latin typeface="Arial" panose="020B0604020202020204"/>
                <a:cs typeface="Arial" panose="020B0604020202020204"/>
              </a:rPr>
              <a:t>locations.</a:t>
            </a:r>
            <a:endParaRPr sz="3000" spc="-100" dirty="0">
              <a:latin typeface="Arial" panose="020B0604020202020204"/>
              <a:cs typeface="Arial" panose="020B0604020202020204"/>
            </a:endParaRPr>
          </a:p>
          <a:p>
            <a:pPr marL="355600" marR="7620" indent="-342900" algn="just">
              <a:lnSpc>
                <a:spcPts val="2880"/>
              </a:lnSpc>
              <a:spcBef>
                <a:spcPts val="795"/>
              </a:spcBef>
              <a:buChar char="•"/>
              <a:tabLst>
                <a:tab pos="355600" algn="l"/>
              </a:tabLst>
            </a:pPr>
            <a:endParaRPr sz="3000">
              <a:latin typeface="Arial" panose="020B0604020202020204"/>
              <a:cs typeface="Arial" panose="020B0604020202020204"/>
            </a:endParaRPr>
          </a:p>
          <a:p>
            <a:pPr marL="355600" marR="8255" indent="-342900" algn="just">
              <a:lnSpc>
                <a:spcPts val="2880"/>
              </a:lnSpc>
              <a:spcBef>
                <a:spcPts val="725"/>
              </a:spcBef>
              <a:buChar char="•"/>
              <a:tabLst>
                <a:tab pos="355600" algn="l"/>
              </a:tabLst>
            </a:pPr>
            <a:r>
              <a:rPr sz="3000" spc="-270" dirty="0">
                <a:latin typeface="Arial" panose="020B0604020202020204"/>
                <a:cs typeface="Arial" panose="020B0604020202020204"/>
              </a:rPr>
              <a:t>A </a:t>
            </a:r>
            <a:r>
              <a:rPr sz="3000" spc="-70" dirty="0">
                <a:latin typeface="Arial" panose="020B0604020202020204"/>
                <a:cs typeface="Arial" panose="020B0604020202020204"/>
              </a:rPr>
              <a:t>structure </a:t>
            </a:r>
            <a:r>
              <a:rPr sz="3000" spc="-105" dirty="0">
                <a:latin typeface="Arial" panose="020B0604020202020204"/>
                <a:cs typeface="Arial" panose="020B0604020202020204"/>
              </a:rPr>
              <a:t>variable </a:t>
            </a:r>
            <a:r>
              <a:rPr sz="3000" spc="-165" dirty="0">
                <a:latin typeface="Arial" panose="020B0604020202020204"/>
                <a:cs typeface="Arial" panose="020B0604020202020204"/>
              </a:rPr>
              <a:t>reserves </a:t>
            </a:r>
            <a:r>
              <a:rPr sz="3000" spc="-95" dirty="0">
                <a:latin typeface="Arial" panose="020B0604020202020204"/>
                <a:cs typeface="Arial" panose="020B0604020202020204"/>
              </a:rPr>
              <a:t>number </a:t>
            </a:r>
            <a:r>
              <a:rPr sz="3000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3000" spc="-125" dirty="0">
                <a:latin typeface="Arial" panose="020B0604020202020204"/>
                <a:cs typeface="Arial" panose="020B0604020202020204"/>
              </a:rPr>
              <a:t>bytes  </a:t>
            </a:r>
            <a:r>
              <a:rPr sz="3000" spc="-114" dirty="0">
                <a:latin typeface="Arial" panose="020B0604020202020204"/>
                <a:cs typeface="Arial" panose="020B0604020202020204"/>
              </a:rPr>
              <a:t>equal </a:t>
            </a:r>
            <a:r>
              <a:rPr sz="3000" spc="30" dirty="0">
                <a:latin typeface="Arial" panose="020B0604020202020204"/>
                <a:cs typeface="Arial" panose="020B0604020202020204"/>
              </a:rPr>
              <a:t>to </a:t>
            </a:r>
            <a:r>
              <a:rPr sz="3000" spc="-180" dirty="0">
                <a:latin typeface="Arial" panose="020B0604020202020204"/>
                <a:cs typeface="Arial" panose="020B0604020202020204"/>
              </a:rPr>
              <a:t>sum </a:t>
            </a:r>
            <a:r>
              <a:rPr sz="3000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3000" spc="-125" dirty="0">
                <a:latin typeface="Arial" panose="020B0604020202020204"/>
                <a:cs typeface="Arial" panose="020B0604020202020204"/>
              </a:rPr>
              <a:t>bytes </a:t>
            </a:r>
            <a:r>
              <a:rPr sz="3000" spc="-145" dirty="0">
                <a:latin typeface="Arial" panose="020B0604020202020204"/>
                <a:cs typeface="Arial" panose="020B0604020202020204"/>
              </a:rPr>
              <a:t>needed </a:t>
            </a:r>
            <a:r>
              <a:rPr sz="3000" spc="30" dirty="0">
                <a:latin typeface="Arial" panose="020B0604020202020204"/>
                <a:cs typeface="Arial" panose="020B0604020202020204"/>
              </a:rPr>
              <a:t>to </a:t>
            </a:r>
            <a:r>
              <a:rPr sz="3000" spc="-190" dirty="0">
                <a:latin typeface="Arial" panose="020B0604020202020204"/>
                <a:cs typeface="Arial" panose="020B0604020202020204"/>
              </a:rPr>
              <a:t>each</a:t>
            </a:r>
            <a:r>
              <a:rPr sz="3000" spc="450" dirty="0">
                <a:latin typeface="Arial" panose="020B0604020202020204"/>
                <a:cs typeface="Arial" panose="020B0604020202020204"/>
              </a:rPr>
              <a:t> </a:t>
            </a:r>
            <a:r>
              <a:rPr sz="3000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3000" spc="-55" dirty="0">
                <a:latin typeface="Arial" panose="020B0604020202020204"/>
                <a:cs typeface="Arial" panose="020B0604020202020204"/>
              </a:rPr>
              <a:t>its  </a:t>
            </a:r>
            <a:r>
              <a:rPr sz="3000" spc="-135" dirty="0">
                <a:latin typeface="Arial" panose="020B0604020202020204"/>
                <a:cs typeface="Arial" panose="020B0604020202020204"/>
              </a:rPr>
              <a:t>members.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745"/>
              </a:spcBef>
              <a:buChar char="•"/>
              <a:tabLst>
                <a:tab pos="355600" algn="l"/>
              </a:tabLst>
            </a:pPr>
            <a:endParaRPr sz="3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261"/>
            <a:ext cx="7303770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45" dirty="0">
                <a:latin typeface="Arial" panose="020B0604020202020204"/>
                <a:cs typeface="Arial" panose="020B0604020202020204"/>
              </a:rPr>
              <a:t>Write </a:t>
            </a:r>
            <a:r>
              <a:rPr sz="3200" spc="-245" dirty="0">
                <a:latin typeface="Arial" panose="020B0604020202020204"/>
                <a:cs typeface="Arial" panose="020B0604020202020204"/>
              </a:rPr>
              <a:t>a </a:t>
            </a:r>
            <a:r>
              <a:rPr sz="3200" spc="-120" dirty="0">
                <a:latin typeface="Arial" panose="020B0604020202020204"/>
                <a:cs typeface="Arial" panose="020B0604020202020204"/>
              </a:rPr>
              <a:t>program </a:t>
            </a:r>
            <a:r>
              <a:rPr sz="3200" dirty="0">
                <a:latin typeface="Arial" panose="020B0604020202020204"/>
                <a:cs typeface="Arial" panose="020B0604020202020204"/>
              </a:rPr>
              <a:t>that </a:t>
            </a:r>
            <a:r>
              <a:rPr sz="3200" spc="-180" dirty="0">
                <a:latin typeface="Arial" panose="020B0604020202020204"/>
                <a:cs typeface="Arial" panose="020B0604020202020204"/>
              </a:rPr>
              <a:t>takes </a:t>
            </a:r>
            <a:r>
              <a:rPr sz="3200" spc="-75" dirty="0">
                <a:latin typeface="Arial" panose="020B0604020202020204"/>
                <a:cs typeface="Arial" panose="020B0604020202020204"/>
              </a:rPr>
              <a:t>roll_no,</a:t>
            </a:r>
            <a:r>
              <a:rPr sz="3200" spc="-46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114" dirty="0">
                <a:latin typeface="Arial" panose="020B0604020202020204"/>
                <a:cs typeface="Arial" panose="020B0604020202020204"/>
              </a:rPr>
              <a:t>fname  </a:t>
            </a:r>
            <a:r>
              <a:rPr sz="3200" spc="-125" dirty="0">
                <a:latin typeface="Arial" panose="020B0604020202020204"/>
                <a:cs typeface="Arial" panose="020B0604020202020204"/>
              </a:rPr>
              <a:t>lname </a:t>
            </a:r>
            <a:r>
              <a:rPr sz="3200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3200" spc="-160" dirty="0">
                <a:latin typeface="Arial" panose="020B0604020202020204"/>
                <a:cs typeface="Arial" panose="020B0604020202020204"/>
              </a:rPr>
              <a:t>5 </a:t>
            </a:r>
            <a:r>
              <a:rPr sz="3200" spc="-114" dirty="0">
                <a:latin typeface="Arial" panose="020B0604020202020204"/>
                <a:cs typeface="Arial" panose="020B0604020202020204"/>
              </a:rPr>
              <a:t>students </a:t>
            </a:r>
            <a:r>
              <a:rPr sz="3200" spc="-150" dirty="0">
                <a:latin typeface="Arial" panose="020B0604020202020204"/>
                <a:cs typeface="Arial" panose="020B0604020202020204"/>
              </a:rPr>
              <a:t>and </a:t>
            </a:r>
            <a:r>
              <a:rPr sz="3200" spc="-60" dirty="0">
                <a:latin typeface="Arial" panose="020B0604020202020204"/>
                <a:cs typeface="Arial" panose="020B0604020202020204"/>
              </a:rPr>
              <a:t>prints </a:t>
            </a:r>
            <a:r>
              <a:rPr sz="3200" spc="-35" dirty="0">
                <a:latin typeface="Arial" panose="020B0604020202020204"/>
                <a:cs typeface="Arial" panose="020B0604020202020204"/>
              </a:rPr>
              <a:t>the </a:t>
            </a:r>
            <a:r>
              <a:rPr sz="3200" spc="-229" dirty="0">
                <a:latin typeface="Arial" panose="020B0604020202020204"/>
                <a:cs typeface="Arial" panose="020B0604020202020204"/>
              </a:rPr>
              <a:t>same  </a:t>
            </a:r>
            <a:r>
              <a:rPr sz="3200" spc="-140" dirty="0">
                <a:latin typeface="Arial" panose="020B0604020202020204"/>
                <a:cs typeface="Arial" panose="020B0604020202020204"/>
              </a:rPr>
              <a:t>records</a:t>
            </a:r>
            <a:r>
              <a:rPr lang="en-US" sz="3200" spc="-140" dirty="0">
                <a:latin typeface="Arial" panose="020B0604020202020204"/>
                <a:cs typeface="Arial" panose="020B0604020202020204"/>
              </a:rPr>
              <a:t>.</a:t>
            </a:r>
            <a:endParaRPr lang="en-US" sz="3200" spc="-14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284855" y="768985"/>
            <a:ext cx="19672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sz="3600" spc="-350" dirty="0">
                <a:latin typeface="Arial" panose="020B0604020202020204"/>
                <a:cs typeface="Arial" panose="020B0604020202020204"/>
                <a:sym typeface="+mn-ea"/>
              </a:rPr>
              <a:t>Que</a:t>
            </a:r>
            <a:r>
              <a:rPr sz="3600" spc="-315" dirty="0">
                <a:latin typeface="Arial" panose="020B0604020202020204"/>
                <a:cs typeface="Arial" panose="020B0604020202020204"/>
                <a:sym typeface="+mn-ea"/>
              </a:rPr>
              <a:t>s</a:t>
            </a:r>
            <a:r>
              <a:rPr sz="3600" spc="5" dirty="0">
                <a:latin typeface="Arial" panose="020B0604020202020204"/>
                <a:cs typeface="Arial" panose="020B0604020202020204"/>
                <a:sym typeface="+mn-ea"/>
              </a:rPr>
              <a:t>tion</a:t>
            </a:r>
            <a:endParaRPr 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976" y="461899"/>
            <a:ext cx="57010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65" dirty="0">
                <a:latin typeface="Arial" panose="020B0604020202020204"/>
                <a:cs typeface="Arial" panose="020B0604020202020204"/>
              </a:rPr>
              <a:t>Introduction </a:t>
            </a:r>
            <a:r>
              <a:rPr sz="4400" b="0" spc="40" dirty="0">
                <a:latin typeface="Arial" panose="020B0604020202020204"/>
                <a:cs typeface="Arial" panose="020B0604020202020204"/>
              </a:rPr>
              <a:t>to</a:t>
            </a:r>
            <a:r>
              <a:rPr sz="4400" b="0" spc="-425" dirty="0">
                <a:latin typeface="Arial" panose="020B0604020202020204"/>
                <a:cs typeface="Arial" panose="020B0604020202020204"/>
              </a:rPr>
              <a:t> </a:t>
            </a:r>
            <a:r>
              <a:rPr sz="4400" b="0" spc="-135" dirty="0">
                <a:latin typeface="Arial" panose="020B0604020202020204"/>
                <a:cs typeface="Arial" panose="020B0604020202020204"/>
              </a:rPr>
              <a:t>Structure</a:t>
            </a:r>
            <a:endParaRPr sz="4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91584" y="3332226"/>
            <a:ext cx="797560" cy="0"/>
          </a:xfrm>
          <a:custGeom>
            <a:avLst/>
            <a:gdLst/>
            <a:ahLst/>
            <a:cxnLst/>
            <a:rect l="l" t="t" r="r" b="b"/>
            <a:pathLst>
              <a:path w="797560">
                <a:moveTo>
                  <a:pt x="0" y="0"/>
                </a:moveTo>
                <a:lnTo>
                  <a:pt x="797051" y="0"/>
                </a:lnTo>
              </a:path>
            </a:pathLst>
          </a:custGeom>
          <a:ln w="3200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1506226"/>
            <a:ext cx="8073390" cy="263588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u="heavy" spc="-12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Problem</a:t>
            </a:r>
            <a:r>
              <a:rPr sz="3200" spc="-125" dirty="0">
                <a:latin typeface="Arial" panose="020B0604020202020204"/>
                <a:cs typeface="Arial" panose="020B0604020202020204"/>
              </a:rPr>
              <a:t>: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756285" marR="5080" indent="-287020" algn="just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 panose="020B0604020202020204"/>
                <a:cs typeface="Arial" panose="020B0604020202020204"/>
              </a:rPr>
              <a:t>– 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How </a:t>
            </a:r>
            <a:r>
              <a:rPr sz="2800" spc="25" dirty="0">
                <a:latin typeface="Arial" panose="020B0604020202020204"/>
                <a:cs typeface="Arial" panose="020B0604020202020204"/>
              </a:rPr>
              <a:t>to </a:t>
            </a:r>
            <a:r>
              <a:rPr sz="2800" spc="-100" dirty="0">
                <a:latin typeface="Arial" panose="020B0604020202020204"/>
                <a:cs typeface="Arial" panose="020B0604020202020204"/>
              </a:rPr>
              <a:t>group </a:t>
            </a:r>
            <a:r>
              <a:rPr sz="2800" spc="-60" dirty="0">
                <a:latin typeface="Arial" panose="020B0604020202020204"/>
                <a:cs typeface="Arial" panose="020B0604020202020204"/>
              </a:rPr>
              <a:t>together </a:t>
            </a:r>
            <a:r>
              <a:rPr sz="2800" spc="-220" dirty="0">
                <a:latin typeface="Arial" panose="020B0604020202020204"/>
                <a:cs typeface="Arial" panose="020B0604020202020204"/>
              </a:rPr>
              <a:t>a </a:t>
            </a:r>
            <a:r>
              <a:rPr sz="2800" spc="-70" dirty="0">
                <a:latin typeface="Arial" panose="020B0604020202020204"/>
                <a:cs typeface="Arial" panose="020B0604020202020204"/>
              </a:rPr>
              <a:t>collection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2800" spc="-110" dirty="0">
                <a:latin typeface="Arial" panose="020B0604020202020204"/>
                <a:cs typeface="Arial" panose="020B0604020202020204"/>
              </a:rPr>
              <a:t>data </a:t>
            </a:r>
            <a:r>
              <a:rPr sz="2800" spc="-85" dirty="0">
                <a:latin typeface="Arial" panose="020B0604020202020204"/>
                <a:cs typeface="Arial" panose="020B0604020202020204"/>
              </a:rPr>
              <a:t>items 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2800" spc="-40" dirty="0">
                <a:latin typeface="Arial" panose="020B0604020202020204"/>
                <a:cs typeface="Arial" panose="020B0604020202020204"/>
              </a:rPr>
              <a:t>different </a:t>
            </a:r>
            <a:r>
              <a:rPr sz="2800" spc="-110" dirty="0">
                <a:latin typeface="Arial" panose="020B0604020202020204"/>
                <a:cs typeface="Arial" panose="020B0604020202020204"/>
              </a:rPr>
              <a:t>types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that </a:t>
            </a:r>
            <a:r>
              <a:rPr sz="2800" spc="-130" dirty="0">
                <a:latin typeface="Arial" panose="020B0604020202020204"/>
                <a:cs typeface="Arial" panose="020B0604020202020204"/>
              </a:rPr>
              <a:t>are </a:t>
            </a:r>
            <a:r>
              <a:rPr sz="2800" spc="-100" dirty="0">
                <a:latin typeface="Arial" panose="020B0604020202020204"/>
                <a:cs typeface="Arial" panose="020B0604020202020204"/>
              </a:rPr>
              <a:t>logically </a:t>
            </a:r>
            <a:r>
              <a:rPr sz="2800" spc="-75" dirty="0">
                <a:latin typeface="Arial" panose="020B0604020202020204"/>
                <a:cs typeface="Arial" panose="020B0604020202020204"/>
              </a:rPr>
              <a:t>related </a:t>
            </a:r>
            <a:r>
              <a:rPr sz="2800" spc="25" dirty="0">
                <a:latin typeface="Arial" panose="020B0604020202020204"/>
                <a:cs typeface="Arial" panose="020B0604020202020204"/>
              </a:rPr>
              <a:t>to </a:t>
            </a:r>
            <a:r>
              <a:rPr sz="2800" spc="-220" dirty="0">
                <a:latin typeface="Arial" panose="020B0604020202020204"/>
                <a:cs typeface="Arial" panose="020B0604020202020204"/>
              </a:rPr>
              <a:t>a  </a:t>
            </a:r>
            <a:r>
              <a:rPr sz="2800" spc="-60" dirty="0">
                <a:latin typeface="Arial" panose="020B0604020202020204"/>
                <a:cs typeface="Arial" panose="020B0604020202020204"/>
              </a:rPr>
              <a:t>particular </a:t>
            </a:r>
            <a:r>
              <a:rPr sz="2800" spc="-100" dirty="0">
                <a:latin typeface="Arial" panose="020B0604020202020204"/>
                <a:cs typeface="Arial" panose="020B0604020202020204"/>
              </a:rPr>
              <a:t>entity???</a:t>
            </a:r>
            <a:r>
              <a:rPr sz="28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50" dirty="0">
                <a:latin typeface="Arial" panose="020B0604020202020204"/>
                <a:cs typeface="Arial" panose="020B0604020202020204"/>
              </a:rPr>
              <a:t>(</a:t>
            </a:r>
            <a:r>
              <a:rPr sz="2800" b="1" spc="-15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Array</a:t>
            </a:r>
            <a:r>
              <a:rPr sz="2800" spc="-150" dirty="0">
                <a:latin typeface="Arial" panose="020B0604020202020204"/>
                <a:cs typeface="Arial" panose="020B0604020202020204"/>
              </a:rPr>
              <a:t>)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825"/>
              </a:spcBef>
            </a:pPr>
            <a:r>
              <a:rPr sz="2800" i="1" spc="-165" dirty="0">
                <a:latin typeface="Trebuchet MS" panose="020B0603020202020204"/>
                <a:cs typeface="Trebuchet MS" panose="020B0603020202020204"/>
              </a:rPr>
              <a:t>Solution:</a:t>
            </a:r>
            <a:r>
              <a:rPr sz="2800" i="1" spc="-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i="1" spc="-254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Structure</a:t>
            </a:r>
            <a:endParaRPr sz="3600" b="1" i="1" spc="-254" dirty="0">
              <a:solidFill>
                <a:srgbClr val="FFFF00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object 10"/>
          <p:cNvSpPr/>
          <p:nvPr/>
        </p:nvSpPr>
        <p:spPr>
          <a:xfrm>
            <a:off x="4953761" y="1448561"/>
            <a:ext cx="0" cy="4800600"/>
          </a:xfrm>
          <a:custGeom>
            <a:avLst/>
            <a:gdLst/>
            <a:ahLst/>
            <a:cxnLst/>
            <a:rect l="l" t="t" r="r" b="b"/>
            <a:pathLst>
              <a:path h="4800600">
                <a:moveTo>
                  <a:pt x="0" y="0"/>
                </a:moveTo>
                <a:lnTo>
                  <a:pt x="0" y="4800600"/>
                </a:lnTo>
              </a:path>
            </a:pathLst>
          </a:custGeom>
          <a:ln w="25908">
            <a:solidFill>
              <a:srgbClr val="001F5F"/>
            </a:solidFill>
            <a:prstDash val="dash"/>
          </a:ln>
        </p:spPr>
        <p:txBody>
          <a:bodyPr wrap="square" lIns="0" tIns="0" rIns="0" bIns="0" rtlCol="0"/>
          <a:p/>
        </p:txBody>
      </p:sp>
      <p:sp>
        <p:nvSpPr>
          <p:cNvPr id="7" name="Text Box 6"/>
          <p:cNvSpPr txBox="1"/>
          <p:nvPr/>
        </p:nvSpPr>
        <p:spPr>
          <a:xfrm>
            <a:off x="5692775" y="1593215"/>
            <a:ext cx="3085465" cy="3246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 algn="l">
              <a:lnSpc>
                <a:spcPct val="100000"/>
              </a:lnSpc>
              <a:spcBef>
                <a:spcPts val="580"/>
              </a:spcBef>
            </a:pPr>
            <a:r>
              <a:rPr lang="en-US" sz="2800" i="1" spc="-1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/>
                <a:cs typeface="Trebuchet MS" panose="020B0603020202020204"/>
              </a:rPr>
              <a:t>Program with Structures</a:t>
            </a:r>
            <a:endParaRPr lang="en-US" sz="2000" i="1" spc="-1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rebuchet MS" panose="020B0603020202020204"/>
              <a:cs typeface="Trebuchet MS" panose="020B0603020202020204"/>
            </a:endParaRPr>
          </a:p>
          <a:p>
            <a:pPr marL="12700" algn="l">
              <a:lnSpc>
                <a:spcPct val="100000"/>
              </a:lnSpc>
              <a:spcBef>
                <a:spcPts val="580"/>
              </a:spcBef>
            </a:pPr>
            <a:endParaRPr lang="en-US" sz="2000" i="1" spc="-100" dirty="0">
              <a:solidFill>
                <a:schemeClr val="tx1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algn="l">
              <a:lnSpc>
                <a:spcPct val="100000"/>
              </a:lnSpc>
              <a:spcBef>
                <a:spcPts val="580"/>
              </a:spcBef>
            </a:pPr>
            <a:r>
              <a:rPr lang="en-US" sz="2000" i="1" spc="-100" dirty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rPr>
              <a:t>void main()</a:t>
            </a:r>
            <a:endParaRPr lang="en-US" sz="2000" i="1" spc="-100" dirty="0">
              <a:solidFill>
                <a:schemeClr val="tx1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algn="l">
              <a:lnSpc>
                <a:spcPct val="100000"/>
              </a:lnSpc>
              <a:spcBef>
                <a:spcPts val="580"/>
              </a:spcBef>
            </a:pPr>
            <a:r>
              <a:rPr lang="en-US" sz="2000" i="1" spc="-100" dirty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rPr>
              <a:t>{</a:t>
            </a:r>
            <a:endParaRPr lang="en-US" sz="2000" i="1" spc="-100" dirty="0">
              <a:solidFill>
                <a:schemeClr val="tx1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algn="l">
              <a:lnSpc>
                <a:spcPct val="100000"/>
              </a:lnSpc>
              <a:spcBef>
                <a:spcPts val="580"/>
              </a:spcBef>
            </a:pPr>
            <a:r>
              <a:rPr lang="en-US" sz="2000" i="1" spc="-100" dirty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rPr>
              <a:t>	struct student s1[3];</a:t>
            </a:r>
            <a:endParaRPr lang="en-US" sz="2000" i="1" spc="-100" dirty="0">
              <a:solidFill>
                <a:schemeClr val="tx1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algn="l">
              <a:lnSpc>
                <a:spcPct val="100000"/>
              </a:lnSpc>
              <a:spcBef>
                <a:spcPts val="580"/>
              </a:spcBef>
            </a:pPr>
            <a:r>
              <a:rPr lang="en-US" sz="2000" i="1" spc="-100" dirty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rPr>
              <a:t>}</a:t>
            </a:r>
            <a:endParaRPr lang="en-US" sz="2000" i="1" spc="-100" dirty="0">
              <a:solidFill>
                <a:schemeClr val="tx1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algn="l">
              <a:lnSpc>
                <a:spcPct val="100000"/>
              </a:lnSpc>
              <a:spcBef>
                <a:spcPts val="580"/>
              </a:spcBef>
            </a:pPr>
            <a:endParaRPr lang="en-US" sz="2000" i="1" spc="-100" dirty="0">
              <a:solidFill>
                <a:schemeClr val="tx1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17575" y="1746885"/>
            <a:ext cx="3497580" cy="3246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 algn="l">
              <a:lnSpc>
                <a:spcPct val="100000"/>
              </a:lnSpc>
              <a:spcBef>
                <a:spcPts val="580"/>
              </a:spcBef>
            </a:pPr>
            <a:r>
              <a:rPr lang="en-US" sz="2800" i="1" spc="-1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/>
                <a:cs typeface="Trebuchet MS" panose="020B0603020202020204"/>
                <a:sym typeface="+mn-ea"/>
              </a:rPr>
              <a:t>Program without Structures</a:t>
            </a:r>
            <a:endParaRPr lang="en-US" sz="2800" i="1" spc="-1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rebuchet MS" panose="020B0603020202020204"/>
              <a:cs typeface="Trebuchet MS" panose="020B0603020202020204"/>
            </a:endParaRPr>
          </a:p>
          <a:p>
            <a:pPr marL="12700" algn="l">
              <a:lnSpc>
                <a:spcPct val="100000"/>
              </a:lnSpc>
              <a:spcBef>
                <a:spcPts val="580"/>
              </a:spcBef>
            </a:pPr>
            <a:r>
              <a:rPr lang="en-US" sz="2000">
                <a:latin typeface="Trebuchet MS" panose="020B0603020202020204"/>
                <a:cs typeface="Trebuchet MS" panose="020B0603020202020204"/>
                <a:sym typeface="+mn-ea"/>
              </a:rPr>
              <a:t>void main()</a:t>
            </a:r>
            <a:endParaRPr lang="en-US" sz="2000">
              <a:latin typeface="Trebuchet MS" panose="020B0603020202020204"/>
              <a:cs typeface="Trebuchet MS" panose="020B0603020202020204"/>
            </a:endParaRPr>
          </a:p>
          <a:p>
            <a:pPr marL="12700" algn="l">
              <a:lnSpc>
                <a:spcPct val="100000"/>
              </a:lnSpc>
              <a:spcBef>
                <a:spcPts val="580"/>
              </a:spcBef>
            </a:pPr>
            <a:r>
              <a:rPr lang="en-US" sz="2000">
                <a:latin typeface="Trebuchet MS" panose="020B0603020202020204"/>
                <a:cs typeface="Trebuchet MS" panose="020B0603020202020204"/>
                <a:sym typeface="+mn-ea"/>
              </a:rPr>
              <a:t>{</a:t>
            </a:r>
            <a:endParaRPr lang="en-US" sz="2000">
              <a:latin typeface="Trebuchet MS" panose="020B0603020202020204"/>
              <a:cs typeface="Trebuchet MS" panose="020B0603020202020204"/>
            </a:endParaRPr>
          </a:p>
          <a:p>
            <a:pPr marL="12700" algn="l">
              <a:lnSpc>
                <a:spcPct val="100000"/>
              </a:lnSpc>
              <a:spcBef>
                <a:spcPts val="580"/>
              </a:spcBef>
            </a:pPr>
            <a:r>
              <a:rPr lang="en-US" sz="2000">
                <a:latin typeface="Trebuchet MS" panose="020B0603020202020204"/>
                <a:cs typeface="Trebuchet MS" panose="020B0603020202020204"/>
                <a:sym typeface="+mn-ea"/>
              </a:rPr>
              <a:t>    char name[3][10];</a:t>
            </a:r>
            <a:endParaRPr lang="en-US" sz="2000">
              <a:latin typeface="Trebuchet MS" panose="020B0603020202020204"/>
              <a:cs typeface="Trebuchet MS" panose="020B0603020202020204"/>
            </a:endParaRPr>
          </a:p>
          <a:p>
            <a:pPr marL="12700" algn="l">
              <a:lnSpc>
                <a:spcPct val="100000"/>
              </a:lnSpc>
              <a:spcBef>
                <a:spcPts val="580"/>
              </a:spcBef>
            </a:pPr>
            <a:r>
              <a:rPr lang="en-US" sz="2000">
                <a:latin typeface="Trebuchet MS" panose="020B0603020202020204"/>
                <a:cs typeface="Trebuchet MS" panose="020B0603020202020204"/>
                <a:sym typeface="+mn-ea"/>
              </a:rPr>
              <a:t>    int roll[3];</a:t>
            </a:r>
            <a:endParaRPr lang="en-US" sz="2000">
              <a:latin typeface="Trebuchet MS" panose="020B0603020202020204"/>
              <a:cs typeface="Trebuchet MS" panose="020B0603020202020204"/>
            </a:endParaRPr>
          </a:p>
          <a:p>
            <a:pPr marL="12700" algn="l">
              <a:lnSpc>
                <a:spcPct val="100000"/>
              </a:lnSpc>
              <a:spcBef>
                <a:spcPts val="580"/>
              </a:spcBef>
            </a:pPr>
            <a:r>
              <a:rPr lang="en-US" sz="2000">
                <a:latin typeface="Trebuchet MS" panose="020B0603020202020204"/>
                <a:cs typeface="Trebuchet MS" panose="020B0603020202020204"/>
                <a:sym typeface="+mn-ea"/>
              </a:rPr>
              <a:t>     float marks[3];</a:t>
            </a:r>
            <a:endParaRPr lang="en-US" sz="2000">
              <a:latin typeface="Trebuchet MS" panose="020B0603020202020204"/>
              <a:cs typeface="Trebuchet MS" panose="020B0603020202020204"/>
            </a:endParaRPr>
          </a:p>
          <a:p>
            <a:pPr marL="12700" algn="l">
              <a:lnSpc>
                <a:spcPct val="100000"/>
              </a:lnSpc>
              <a:spcBef>
                <a:spcPts val="580"/>
              </a:spcBef>
            </a:pPr>
            <a:r>
              <a:rPr lang="en-US" sz="2000">
                <a:latin typeface="Trebuchet MS" panose="020B0603020202020204"/>
                <a:cs typeface="Trebuchet MS" panose="020B0603020202020204"/>
                <a:sym typeface="+mn-ea"/>
              </a:rPr>
              <a:t>}</a:t>
            </a:r>
            <a:endParaRPr lang="en-US" sz="20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827700" y="2052925"/>
            <a:ext cx="6711654" cy="3283585"/>
          </a:xfrm>
          <a:prstGeom prst="rect">
            <a:avLst/>
          </a:prstGeom>
        </p:spPr>
        <p:txBody>
          <a:bodyPr vert="horz" wrap="square" lIns="0" tIns="501294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865"/>
              </a:spcBef>
              <a:buNone/>
            </a:pPr>
            <a:r>
              <a:rPr lang="en-US" sz="2800" spc="-40" dirty="0">
                <a:latin typeface="Microsoft JhengHei UI" panose="020B0604030504040204" charset="-120"/>
                <a:ea typeface="Microsoft JhengHei UI" panose="020B0604030504040204" charset="-120"/>
              </a:rPr>
              <a:t>A structure is a collection of variables of </a:t>
            </a:r>
            <a:r>
              <a:rPr sz="2800" spc="-40" dirty="0">
                <a:latin typeface="Microsoft JhengHei UI" panose="020B0604030504040204" charset="-120"/>
                <a:ea typeface="Microsoft JhengHei UI" panose="020B0604030504040204" charset="-120"/>
              </a:rPr>
              <a:t>different </a:t>
            </a:r>
            <a:r>
              <a:rPr sz="2800" spc="-125" dirty="0">
                <a:latin typeface="Microsoft JhengHei UI" panose="020B0604030504040204" charset="-120"/>
                <a:ea typeface="Microsoft JhengHei UI" panose="020B0604030504040204" charset="-120"/>
              </a:rPr>
              <a:t>data </a:t>
            </a:r>
            <a:r>
              <a:rPr sz="2800" spc="-120" dirty="0">
                <a:latin typeface="Microsoft JhengHei UI" panose="020B0604030504040204" charset="-120"/>
                <a:ea typeface="Microsoft JhengHei UI" panose="020B0604030504040204" charset="-120"/>
              </a:rPr>
              <a:t>types </a:t>
            </a:r>
            <a:r>
              <a:rPr sz="2800" spc="-90" dirty="0">
                <a:latin typeface="Microsoft JhengHei UI" panose="020B0604030504040204" charset="-120"/>
                <a:ea typeface="Microsoft JhengHei UI" panose="020B0604030504040204" charset="-120"/>
              </a:rPr>
              <a:t>under </a:t>
            </a:r>
            <a:r>
              <a:rPr sz="2800" spc="-245" dirty="0">
                <a:latin typeface="Microsoft JhengHei UI" panose="020B0604030504040204" charset="-120"/>
                <a:ea typeface="Microsoft JhengHei UI" panose="020B0604030504040204" charset="-120"/>
              </a:rPr>
              <a:t>a </a:t>
            </a:r>
            <a:r>
              <a:rPr sz="2800" spc="-150" dirty="0">
                <a:latin typeface="Microsoft JhengHei UI" panose="020B0604030504040204" charset="-120"/>
                <a:ea typeface="Microsoft JhengHei UI" panose="020B0604030504040204" charset="-120"/>
              </a:rPr>
              <a:t>single</a:t>
            </a:r>
            <a:r>
              <a:rPr sz="2800" spc="-355" dirty="0">
                <a:latin typeface="Microsoft JhengHei UI" panose="020B0604030504040204" charset="-120"/>
                <a:ea typeface="Microsoft JhengHei UI" panose="020B0604030504040204" charset="-120"/>
              </a:rPr>
              <a:t> </a:t>
            </a:r>
            <a:r>
              <a:rPr sz="2800" spc="-150" dirty="0">
                <a:latin typeface="Microsoft JhengHei UI" panose="020B0604030504040204" charset="-120"/>
                <a:ea typeface="Microsoft JhengHei UI" panose="020B0604030504040204" charset="-120"/>
              </a:rPr>
              <a:t>name.</a:t>
            </a:r>
            <a:endParaRPr sz="2800" spc="-150" dirty="0"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  <a:tab pos="1247140" algn="l"/>
                <a:tab pos="2995295" algn="l"/>
                <a:tab pos="3807460" algn="l"/>
                <a:tab pos="5051425" algn="l"/>
                <a:tab pos="6889750" algn="l"/>
                <a:tab pos="7505700" algn="l"/>
              </a:tabLst>
            </a:pPr>
            <a:r>
              <a:rPr sz="2800" spc="-235" dirty="0">
                <a:latin typeface="Microsoft JhengHei UI" panose="020B0604030504040204" charset="-120"/>
                <a:ea typeface="Microsoft JhengHei UI" panose="020B0604030504040204" charset="-120"/>
              </a:rPr>
              <a:t>Th</a:t>
            </a:r>
            <a:r>
              <a:rPr sz="2800" spc="-220" dirty="0">
                <a:latin typeface="Microsoft JhengHei UI" panose="020B0604030504040204" charset="-120"/>
                <a:ea typeface="Microsoft JhengHei UI" panose="020B0604030504040204" charset="-120"/>
              </a:rPr>
              <a:t>e</a:t>
            </a:r>
            <a:r>
              <a:rPr lang="en-US" sz="2800" spc="-220" dirty="0">
                <a:latin typeface="Microsoft JhengHei UI" panose="020B0604030504040204" charset="-120"/>
                <a:ea typeface="Microsoft JhengHei UI" panose="020B0604030504040204" charset="-120"/>
              </a:rPr>
              <a:t>   </a:t>
            </a:r>
            <a:r>
              <a:rPr sz="2800" spc="-200" dirty="0">
                <a:latin typeface="Microsoft JhengHei UI" panose="020B0604030504040204" charset="-120"/>
                <a:ea typeface="Microsoft JhengHei UI" panose="020B0604030504040204" charset="-120"/>
              </a:rPr>
              <a:t>v</a:t>
            </a:r>
            <a:r>
              <a:rPr sz="2800" spc="-90" dirty="0">
                <a:latin typeface="Microsoft JhengHei UI" panose="020B0604030504040204" charset="-120"/>
                <a:ea typeface="Microsoft JhengHei UI" panose="020B0604030504040204" charset="-120"/>
              </a:rPr>
              <a:t>ariab</a:t>
            </a:r>
            <a:r>
              <a:rPr sz="2800" spc="-60" dirty="0">
                <a:latin typeface="Microsoft JhengHei UI" panose="020B0604030504040204" charset="-120"/>
                <a:ea typeface="Microsoft JhengHei UI" panose="020B0604030504040204" charset="-120"/>
              </a:rPr>
              <a:t>l</a:t>
            </a:r>
            <a:r>
              <a:rPr sz="2800" spc="-270" dirty="0">
                <a:latin typeface="Microsoft JhengHei UI" panose="020B0604030504040204" charset="-120"/>
                <a:ea typeface="Microsoft JhengHei UI" panose="020B0604030504040204" charset="-120"/>
              </a:rPr>
              <a:t>es</a:t>
            </a:r>
            <a:r>
              <a:rPr lang="en-US" sz="2800" spc="-270" dirty="0">
                <a:latin typeface="Microsoft JhengHei UI" panose="020B0604030504040204" charset="-120"/>
                <a:ea typeface="Microsoft JhengHei UI" panose="020B0604030504040204" charset="-120"/>
              </a:rPr>
              <a:t>  </a:t>
            </a:r>
            <a:r>
              <a:rPr sz="2800" spc="-125" dirty="0">
                <a:latin typeface="Microsoft JhengHei UI" panose="020B0604030504040204" charset="-120"/>
                <a:ea typeface="Microsoft JhengHei UI" panose="020B0604030504040204" charset="-120"/>
              </a:rPr>
              <a:t>a</a:t>
            </a:r>
            <a:r>
              <a:rPr sz="2800" spc="-114" dirty="0">
                <a:latin typeface="Microsoft JhengHei UI" panose="020B0604030504040204" charset="-120"/>
                <a:ea typeface="Microsoft JhengHei UI" panose="020B0604030504040204" charset="-120"/>
              </a:rPr>
              <a:t>r</a:t>
            </a:r>
            <a:r>
              <a:rPr sz="2800" spc="-190" dirty="0">
                <a:latin typeface="Microsoft JhengHei UI" panose="020B0604030504040204" charset="-120"/>
                <a:ea typeface="Microsoft JhengHei UI" panose="020B0604030504040204" charset="-120"/>
              </a:rPr>
              <a:t>e</a:t>
            </a:r>
            <a:r>
              <a:rPr lang="en-US" sz="2800" spc="-190" dirty="0">
                <a:latin typeface="Microsoft JhengHei UI" panose="020B0604030504040204" charset="-120"/>
                <a:ea typeface="Microsoft JhengHei UI" panose="020B0604030504040204" charset="-120"/>
              </a:rPr>
              <a:t>  </a:t>
            </a:r>
            <a:r>
              <a:rPr sz="2800" spc="-275" dirty="0">
                <a:latin typeface="Microsoft JhengHei UI" panose="020B0604030504040204" charset="-120"/>
                <a:ea typeface="Microsoft JhengHei UI" panose="020B0604030504040204" charset="-120"/>
              </a:rPr>
              <a:t>c</a:t>
            </a:r>
            <a:r>
              <a:rPr sz="2800" spc="-100" dirty="0">
                <a:latin typeface="Microsoft JhengHei UI" panose="020B0604030504040204" charset="-120"/>
                <a:ea typeface="Microsoft JhengHei UI" panose="020B0604030504040204" charset="-120"/>
              </a:rPr>
              <a:t>alled</a:t>
            </a:r>
            <a:r>
              <a:rPr lang="en-US" sz="2800" spc="-100" dirty="0">
                <a:latin typeface="Microsoft JhengHei UI" panose="020B0604030504040204" charset="-120"/>
                <a:ea typeface="Microsoft JhengHei UI" panose="020B0604030504040204" charset="-120"/>
              </a:rPr>
              <a:t>  </a:t>
            </a:r>
            <a:r>
              <a:rPr sz="2800" spc="-135" dirty="0">
                <a:solidFill>
                  <a:srgbClr val="FFFF00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mem</a:t>
            </a:r>
            <a:r>
              <a:rPr sz="2800" spc="-110" dirty="0">
                <a:solidFill>
                  <a:srgbClr val="FFFF00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b</a:t>
            </a:r>
            <a:r>
              <a:rPr sz="2800" spc="-85" dirty="0">
                <a:solidFill>
                  <a:srgbClr val="FFFF00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e</a:t>
            </a:r>
            <a:r>
              <a:rPr sz="2800" spc="-114" dirty="0">
                <a:solidFill>
                  <a:srgbClr val="FFFF00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r</a:t>
            </a:r>
            <a:r>
              <a:rPr sz="2800" spc="-350" dirty="0">
                <a:solidFill>
                  <a:srgbClr val="FFFF00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s</a:t>
            </a:r>
            <a:r>
              <a:rPr lang="en-US" sz="2800" spc="-350" dirty="0">
                <a:solidFill>
                  <a:srgbClr val="FFFF00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  </a:t>
            </a:r>
            <a:r>
              <a:rPr lang="en-US" sz="2800" spc="-350" dirty="0">
                <a:solidFill>
                  <a:srgbClr val="FF0000"/>
                </a:solidFill>
                <a:latin typeface="Microsoft JhengHei UI" panose="020B0604030504040204" charset="-120"/>
                <a:ea typeface="Microsoft JhengHei UI" panose="020B0604030504040204" charset="-120"/>
              </a:rPr>
              <a:t>   </a:t>
            </a:r>
            <a:r>
              <a:rPr sz="2800" spc="-5" dirty="0">
                <a:latin typeface="Microsoft JhengHei UI" panose="020B0604030504040204" charset="-120"/>
                <a:ea typeface="Microsoft JhengHei UI" panose="020B0604030504040204" charset="-120"/>
              </a:rPr>
              <a:t>of</a:t>
            </a:r>
            <a:r>
              <a:rPr lang="en-US" sz="2800" spc="-5" dirty="0">
                <a:latin typeface="Microsoft JhengHei UI" panose="020B0604030504040204" charset="-120"/>
                <a:ea typeface="Microsoft JhengHei UI" panose="020B0604030504040204" charset="-120"/>
              </a:rPr>
              <a:t> </a:t>
            </a:r>
            <a:r>
              <a:rPr sz="2800" spc="-30" dirty="0">
                <a:latin typeface="Microsoft JhengHei UI" panose="020B0604030504040204" charset="-120"/>
                <a:ea typeface="Microsoft JhengHei UI" panose="020B0604030504040204" charset="-120"/>
              </a:rPr>
              <a:t>the  </a:t>
            </a:r>
            <a:r>
              <a:rPr sz="2800" spc="-70" dirty="0">
                <a:latin typeface="Microsoft JhengHei UI" panose="020B0604030504040204" charset="-120"/>
                <a:ea typeface="Microsoft JhengHei UI" panose="020B0604030504040204" charset="-120"/>
              </a:rPr>
              <a:t>structure.</a:t>
            </a:r>
            <a:endParaRPr sz="2800" spc="-70" dirty="0">
              <a:latin typeface="Microsoft JhengHei UI" panose="020B0604030504040204" charset="-120"/>
              <a:ea typeface="Microsoft JhengHei UI" panose="020B0604030504040204" charset="-120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229" dirty="0">
                <a:latin typeface="Microsoft JhengHei UI" panose="020B0604030504040204" charset="-120"/>
                <a:ea typeface="Microsoft JhengHei UI" panose="020B0604030504040204" charset="-120"/>
              </a:rPr>
              <a:t>The</a:t>
            </a:r>
            <a:r>
              <a:rPr lang="en-US" sz="2800" spc="-229" dirty="0">
                <a:latin typeface="Microsoft JhengHei UI" panose="020B0604030504040204" charset="-120"/>
                <a:ea typeface="Microsoft JhengHei UI" panose="020B0604030504040204" charset="-120"/>
              </a:rPr>
              <a:t> </a:t>
            </a:r>
            <a:r>
              <a:rPr sz="2800" spc="-229" dirty="0">
                <a:latin typeface="Microsoft JhengHei UI" panose="020B0604030504040204" charset="-120"/>
                <a:ea typeface="Microsoft JhengHei UI" panose="020B0604030504040204" charset="-120"/>
              </a:rPr>
              <a:t> </a:t>
            </a:r>
            <a:r>
              <a:rPr sz="2800" spc="-70" dirty="0">
                <a:latin typeface="Microsoft JhengHei UI" panose="020B0604030504040204" charset="-120"/>
                <a:ea typeface="Microsoft JhengHei UI" panose="020B0604030504040204" charset="-120"/>
              </a:rPr>
              <a:t>structure </a:t>
            </a:r>
            <a:r>
              <a:rPr sz="2800" spc="-165" dirty="0">
                <a:latin typeface="Microsoft JhengHei UI" panose="020B0604030504040204" charset="-120"/>
                <a:ea typeface="Microsoft JhengHei UI" panose="020B0604030504040204" charset="-120"/>
              </a:rPr>
              <a:t>is also </a:t>
            </a:r>
            <a:r>
              <a:rPr sz="2800" spc="-125" dirty="0">
                <a:latin typeface="Microsoft JhengHei UI" panose="020B0604030504040204" charset="-120"/>
                <a:ea typeface="Microsoft JhengHei UI" panose="020B0604030504040204" charset="-120"/>
              </a:rPr>
              <a:t>called </a:t>
            </a:r>
            <a:r>
              <a:rPr sz="2800" spc="-245" dirty="0">
                <a:latin typeface="Microsoft JhengHei UI" panose="020B0604030504040204" charset="-120"/>
                <a:ea typeface="Microsoft JhengHei UI" panose="020B0604030504040204" charset="-120"/>
              </a:rPr>
              <a:t>a </a:t>
            </a:r>
            <a:r>
              <a:rPr lang="en-US" sz="2800" spc="-245" dirty="0">
                <a:latin typeface="Microsoft JhengHei UI" panose="020B0604030504040204" charset="-120"/>
                <a:ea typeface="Microsoft JhengHei UI" panose="020B0604030504040204" charset="-120"/>
              </a:rPr>
              <a:t> </a:t>
            </a:r>
            <a:r>
              <a:rPr sz="2800" spc="-110" dirty="0">
                <a:latin typeface="Microsoft JhengHei UI" panose="020B0604030504040204" charset="-120"/>
                <a:ea typeface="Microsoft JhengHei UI" panose="020B0604030504040204" charset="-120"/>
              </a:rPr>
              <a:t>user-defined </a:t>
            </a:r>
            <a:r>
              <a:rPr sz="2800" spc="-120" dirty="0">
                <a:latin typeface="Microsoft JhengHei UI" panose="020B0604030504040204" charset="-120"/>
                <a:ea typeface="Microsoft JhengHei UI" panose="020B0604030504040204" charset="-120"/>
              </a:rPr>
              <a:t>data  </a:t>
            </a:r>
            <a:r>
              <a:rPr sz="2800" spc="-70" dirty="0">
                <a:latin typeface="Microsoft JhengHei UI" panose="020B0604030504040204" charset="-120"/>
                <a:ea typeface="Microsoft JhengHei UI" panose="020B0604030504040204" charset="-120"/>
              </a:rPr>
              <a:t>type.</a:t>
            </a:r>
            <a:endParaRPr sz="2800" spc="-70" dirty="0">
              <a:latin typeface="Microsoft JhengHei UI" panose="020B0604030504040204" charset="-120"/>
              <a:ea typeface="Microsoft JhengHei UI" panose="020B0604030504040204" charset="-120"/>
            </a:endParaRPr>
          </a:p>
        </p:txBody>
      </p:sp>
      <p:sp>
        <p:nvSpPr>
          <p:cNvPr id="10" name="object 2"/>
          <p:cNvSpPr txBox="1">
            <a:spLocks noGrp="1"/>
          </p:cNvSpPr>
          <p:nvPr>
            <p:ph type="title"/>
          </p:nvPr>
        </p:nvSpPr>
        <p:spPr>
          <a:xfrm>
            <a:off x="2308225" y="470535"/>
            <a:ext cx="3296285" cy="1028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6600" b="0" spc="-14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Structure</a:t>
            </a:r>
            <a:endParaRPr sz="6600" b="0" spc="-14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526" y="263397"/>
            <a:ext cx="4560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5" dirty="0">
                <a:latin typeface="Arial" panose="020B0604020202020204"/>
                <a:cs typeface="Arial" panose="020B0604020202020204"/>
              </a:rPr>
              <a:t>Defining </a:t>
            </a:r>
            <a:r>
              <a:rPr sz="4400" b="0" spc="-340" dirty="0">
                <a:latin typeface="Arial" panose="020B0604020202020204"/>
                <a:cs typeface="Arial" panose="020B0604020202020204"/>
              </a:rPr>
              <a:t>a</a:t>
            </a:r>
            <a:r>
              <a:rPr sz="4400" b="0" spc="-370" dirty="0">
                <a:latin typeface="Arial" panose="020B0604020202020204"/>
                <a:cs typeface="Arial" panose="020B0604020202020204"/>
              </a:rPr>
              <a:t> </a:t>
            </a:r>
            <a:r>
              <a:rPr sz="4400" b="0" spc="-135" dirty="0">
                <a:latin typeface="Arial" panose="020B0604020202020204"/>
                <a:cs typeface="Arial" panose="020B0604020202020204"/>
              </a:rPr>
              <a:t>Structure</a:t>
            </a:r>
            <a:endParaRPr sz="4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080261"/>
            <a:ext cx="8474075" cy="522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170" dirty="0">
                <a:latin typeface="Arial" panose="020B0604020202020204"/>
                <a:cs typeface="Arial" panose="020B0604020202020204"/>
              </a:rPr>
              <a:t>Syntax:</a:t>
            </a:r>
            <a:endParaRPr sz="2700" dirty="0">
              <a:latin typeface="Arial" panose="020B0604020202020204"/>
              <a:cs typeface="Arial" panose="020B0604020202020204"/>
            </a:endParaRPr>
          </a:p>
          <a:p>
            <a:pPr marL="927100">
              <a:lnSpc>
                <a:spcPct val="100000"/>
              </a:lnSpc>
            </a:pPr>
            <a:r>
              <a:rPr sz="2700" i="1" spc="-16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struct</a:t>
            </a:r>
            <a:r>
              <a:rPr sz="2700" i="1" spc="-22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i="1" spc="-14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structure_name</a:t>
            </a:r>
            <a:endParaRPr sz="2700" dirty="0">
              <a:solidFill>
                <a:srgbClr val="FFFF00"/>
              </a:solidFill>
              <a:latin typeface="Trebuchet MS" panose="020B0603020202020204"/>
              <a:cs typeface="Trebuchet MS" panose="020B0603020202020204"/>
            </a:endParaRPr>
          </a:p>
          <a:p>
            <a:pPr marL="1841500">
              <a:lnSpc>
                <a:spcPct val="100000"/>
              </a:lnSpc>
            </a:pPr>
            <a:r>
              <a:rPr sz="2700" i="1" spc="-14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{</a:t>
            </a:r>
            <a:endParaRPr sz="2700" dirty="0">
              <a:solidFill>
                <a:srgbClr val="FFFF00"/>
              </a:solidFill>
              <a:latin typeface="Trebuchet MS" panose="020B0603020202020204"/>
              <a:cs typeface="Trebuchet MS" panose="020B0603020202020204"/>
            </a:endParaRPr>
          </a:p>
          <a:p>
            <a:pPr marL="1841500" marR="2407920">
              <a:lnSpc>
                <a:spcPct val="100000"/>
              </a:lnSpc>
            </a:pPr>
            <a:r>
              <a:rPr sz="2700" i="1" spc="-13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data_type</a:t>
            </a:r>
            <a:r>
              <a:rPr sz="2700" i="1" spc="-28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i="1" spc="-14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member_variable1;  </a:t>
            </a:r>
            <a:endParaRPr sz="2700" i="1" spc="-140" dirty="0">
              <a:solidFill>
                <a:srgbClr val="FFFF00"/>
              </a:solidFill>
              <a:latin typeface="Trebuchet MS" panose="020B0603020202020204"/>
              <a:cs typeface="Trebuchet MS" panose="020B0603020202020204"/>
            </a:endParaRPr>
          </a:p>
          <a:p>
            <a:pPr marL="1841500" marR="2407920">
              <a:lnSpc>
                <a:spcPct val="100000"/>
              </a:lnSpc>
            </a:pPr>
            <a:r>
              <a:rPr sz="2700" i="1" spc="-13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data_type</a:t>
            </a:r>
            <a:r>
              <a:rPr sz="2700" i="1" spc="-28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i="1" spc="-14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member_variable2;</a:t>
            </a:r>
            <a:endParaRPr sz="2700" dirty="0">
              <a:solidFill>
                <a:srgbClr val="FFFF00"/>
              </a:solidFill>
              <a:latin typeface="Trebuchet MS" panose="020B0603020202020204"/>
              <a:cs typeface="Trebuchet MS" panose="020B0603020202020204"/>
            </a:endParaRPr>
          </a:p>
          <a:p>
            <a:pPr marL="1841500" marR="2360295">
              <a:lnSpc>
                <a:spcPct val="100000"/>
              </a:lnSpc>
            </a:pPr>
            <a:r>
              <a:rPr sz="2700" i="1" spc="-13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    ………………………………; </a:t>
            </a:r>
            <a:endParaRPr sz="2700" i="1" spc="-135" dirty="0">
              <a:solidFill>
                <a:srgbClr val="FFFF00"/>
              </a:solidFill>
              <a:latin typeface="Trebuchet MS" panose="020B0603020202020204"/>
              <a:cs typeface="Trebuchet MS" panose="020B0603020202020204"/>
            </a:endParaRPr>
          </a:p>
          <a:p>
            <a:pPr marL="1841500" marR="2360295">
              <a:lnSpc>
                <a:spcPct val="100000"/>
              </a:lnSpc>
            </a:pPr>
            <a:r>
              <a:rPr sz="2700" i="1" spc="-13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i="1" spc="-13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data_type</a:t>
            </a:r>
            <a:r>
              <a:rPr sz="2700" i="1" spc="-29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i="1" spc="-13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member_variableN;</a:t>
            </a:r>
            <a:endParaRPr sz="2700" dirty="0">
              <a:solidFill>
                <a:srgbClr val="FFFF00"/>
              </a:solidFill>
              <a:latin typeface="Trebuchet MS" panose="020B0603020202020204"/>
              <a:cs typeface="Trebuchet MS" panose="020B0603020202020204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2700" i="1" spc="-21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};</a:t>
            </a:r>
            <a:endParaRPr sz="2700" dirty="0">
              <a:solidFill>
                <a:srgbClr val="FFFF00"/>
              </a:solidFill>
              <a:latin typeface="Trebuchet MS" panose="020B0603020202020204"/>
              <a:cs typeface="Trebuchet MS" panose="020B0603020202020204"/>
            </a:endParaRPr>
          </a:p>
          <a:p>
            <a:pPr marL="355600" marR="5080">
              <a:lnSpc>
                <a:spcPct val="80000"/>
              </a:lnSpc>
              <a:spcBef>
                <a:spcPts val="645"/>
              </a:spcBef>
            </a:pPr>
            <a:r>
              <a:rPr sz="2700" spc="-195" dirty="0">
                <a:latin typeface="Arial" panose="020B0604020202020204"/>
                <a:cs typeface="Arial" panose="020B0604020202020204"/>
              </a:rPr>
              <a:t>Once </a:t>
            </a:r>
            <a:r>
              <a:rPr sz="2700" spc="-95" dirty="0">
                <a:latin typeface="Arial" panose="020B0604020202020204"/>
                <a:cs typeface="Arial" panose="020B0604020202020204"/>
              </a:rPr>
              <a:t>structure_name </a:t>
            </a:r>
            <a:r>
              <a:rPr sz="2700" spc="-140" dirty="0">
                <a:latin typeface="Arial" panose="020B0604020202020204"/>
                <a:cs typeface="Arial" panose="020B0604020202020204"/>
              </a:rPr>
              <a:t>is </a:t>
            </a:r>
            <a:r>
              <a:rPr sz="2700" spc="-120" dirty="0">
                <a:latin typeface="Arial" panose="020B0604020202020204"/>
                <a:cs typeface="Arial" panose="020B0604020202020204"/>
              </a:rPr>
              <a:t>declared </a:t>
            </a:r>
            <a:r>
              <a:rPr sz="2700" spc="-254" dirty="0">
                <a:latin typeface="Arial" panose="020B0604020202020204"/>
                <a:cs typeface="Arial" panose="020B0604020202020204"/>
              </a:rPr>
              <a:t>as </a:t>
            </a:r>
            <a:r>
              <a:rPr sz="2700" spc="-100" dirty="0">
                <a:latin typeface="Arial" panose="020B0604020202020204"/>
                <a:cs typeface="Arial" panose="020B0604020202020204"/>
              </a:rPr>
              <a:t>new </a:t>
            </a:r>
            <a:r>
              <a:rPr sz="2700" spc="-110" dirty="0">
                <a:latin typeface="Arial" panose="020B0604020202020204"/>
                <a:cs typeface="Arial" panose="020B0604020202020204"/>
              </a:rPr>
              <a:t>data </a:t>
            </a:r>
            <a:r>
              <a:rPr sz="2700" spc="-60" dirty="0">
                <a:latin typeface="Arial" panose="020B0604020202020204"/>
                <a:cs typeface="Arial" panose="020B0604020202020204"/>
              </a:rPr>
              <a:t>type, </a:t>
            </a:r>
            <a:r>
              <a:rPr sz="2700" spc="-45" dirty="0">
                <a:latin typeface="Arial" panose="020B0604020202020204"/>
                <a:cs typeface="Arial" panose="020B0604020202020204"/>
              </a:rPr>
              <a:t>then  </a:t>
            </a:r>
            <a:r>
              <a:rPr sz="2700" spc="-114" dirty="0">
                <a:latin typeface="Arial" panose="020B0604020202020204"/>
                <a:cs typeface="Arial" panose="020B0604020202020204"/>
              </a:rPr>
              <a:t>variables </a:t>
            </a:r>
            <a:r>
              <a:rPr sz="2700" spc="-5" dirty="0">
                <a:latin typeface="Arial" panose="020B0604020202020204"/>
                <a:cs typeface="Arial" panose="020B0604020202020204"/>
              </a:rPr>
              <a:t>of that </a:t>
            </a:r>
            <a:r>
              <a:rPr sz="2700" spc="-60" dirty="0">
                <a:latin typeface="Arial" panose="020B0604020202020204"/>
                <a:cs typeface="Arial" panose="020B0604020202020204"/>
              </a:rPr>
              <a:t>type</a:t>
            </a:r>
            <a:r>
              <a:rPr sz="2700" spc="-550" dirty="0">
                <a:latin typeface="Arial" panose="020B0604020202020204"/>
                <a:cs typeface="Arial" panose="020B0604020202020204"/>
              </a:rPr>
              <a:t> </a:t>
            </a:r>
            <a:r>
              <a:rPr sz="2700" spc="-180" dirty="0">
                <a:latin typeface="Arial" panose="020B0604020202020204"/>
                <a:cs typeface="Arial" panose="020B0604020202020204"/>
              </a:rPr>
              <a:t>can </a:t>
            </a:r>
            <a:r>
              <a:rPr sz="2700" spc="-125" dirty="0">
                <a:latin typeface="Arial" panose="020B0604020202020204"/>
                <a:cs typeface="Arial" panose="020B0604020202020204"/>
              </a:rPr>
              <a:t>be </a:t>
            </a:r>
            <a:r>
              <a:rPr sz="2700" spc="-114" dirty="0">
                <a:latin typeface="Arial" panose="020B0604020202020204"/>
                <a:cs typeface="Arial" panose="020B0604020202020204"/>
              </a:rPr>
              <a:t>declared </a:t>
            </a:r>
            <a:r>
              <a:rPr sz="2700" spc="-180" dirty="0">
                <a:latin typeface="Arial" panose="020B0604020202020204"/>
                <a:cs typeface="Arial" panose="020B0604020202020204"/>
              </a:rPr>
              <a:t>as:  </a:t>
            </a:r>
            <a:endParaRPr sz="2700" spc="-180" dirty="0">
              <a:latin typeface="Arial" panose="020B0604020202020204"/>
              <a:cs typeface="Arial" panose="020B0604020202020204"/>
            </a:endParaRPr>
          </a:p>
          <a:p>
            <a:pPr marL="355600" marR="5080">
              <a:lnSpc>
                <a:spcPct val="80000"/>
              </a:lnSpc>
              <a:spcBef>
                <a:spcPts val="645"/>
              </a:spcBef>
            </a:pPr>
            <a:r>
              <a:rPr sz="2700" spc="-180" dirty="0">
                <a:latin typeface="Arial" panose="020B0604020202020204"/>
                <a:cs typeface="Arial" panose="020B0604020202020204"/>
              </a:rPr>
              <a:t>     </a:t>
            </a:r>
            <a:r>
              <a:rPr sz="2700" spc="-180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2700" i="1" spc="-16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struct </a:t>
            </a:r>
            <a:r>
              <a:rPr sz="2700" i="1" spc="-14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structure_name</a:t>
            </a:r>
            <a:r>
              <a:rPr sz="2700" i="1" spc="-254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i="1" spc="-15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structure_variable;</a:t>
            </a:r>
            <a:endParaRPr sz="2700" dirty="0">
              <a:solidFill>
                <a:srgbClr val="FFFF00"/>
              </a:solidFill>
              <a:latin typeface="Trebuchet MS" panose="020B0603020202020204"/>
              <a:cs typeface="Trebuchet MS" panose="020B0603020202020204"/>
            </a:endParaRPr>
          </a:p>
          <a:p>
            <a:pPr marL="355600" marR="6350">
              <a:lnSpc>
                <a:spcPts val="2450"/>
              </a:lnSpc>
              <a:spcBef>
                <a:spcPts val="740"/>
              </a:spcBef>
              <a:tabLst>
                <a:tab pos="1222375" algn="l"/>
                <a:tab pos="1842770" algn="l"/>
                <a:tab pos="3210560" algn="l"/>
                <a:tab pos="3622040" algn="l"/>
                <a:tab pos="3931285" algn="l"/>
                <a:tab pos="5255895" algn="l"/>
                <a:tab pos="5732780" algn="l"/>
                <a:tab pos="6316345" algn="l"/>
                <a:tab pos="7365365" algn="l"/>
              </a:tabLst>
            </a:pPr>
            <a:r>
              <a:rPr sz="2500" b="1" i="1" spc="-165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500" b="1" i="1" spc="-125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500" b="1" i="1" spc="-9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500" b="1" i="1" spc="-165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500" b="1" i="1" spc="-145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5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500" b="1" i="1" spc="-235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rPr>
              <a:t>Th</a:t>
            </a:r>
            <a:r>
              <a:rPr sz="2500" b="1" i="1" spc="-21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5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500" b="1" i="1" spc="-215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rPr>
              <a:t>members</a:t>
            </a:r>
            <a:r>
              <a:rPr sz="25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500" b="1" i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500" b="1" i="1" spc="-9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25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500" b="1" i="1" spc="-75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5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500" b="1" i="1" spc="-434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500" b="1" i="1" spc="-75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rPr>
              <a:t>tr</a:t>
            </a:r>
            <a:r>
              <a:rPr sz="2500" b="1" i="1" spc="-14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500" b="1" i="1" spc="-17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rPr>
              <a:t>ctu</a:t>
            </a:r>
            <a:r>
              <a:rPr sz="2500" b="1" i="1" spc="-145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500" b="1" i="1" spc="-165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5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500" b="1" i="1" spc="-215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rPr>
              <a:t>do</a:t>
            </a:r>
            <a:r>
              <a:rPr sz="25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500" b="1" i="1" spc="-16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2500" b="1" i="1" spc="-85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5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500" b="1" i="1" spc="-31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500" b="1" i="1" spc="-305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500" b="1" i="1" spc="-375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500" b="1" i="1" spc="-225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rPr>
              <a:t>up</a:t>
            </a:r>
            <a:r>
              <a:rPr sz="2500" b="1" i="1" spc="-2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5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500" b="1" i="1" spc="-175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rPr>
              <a:t>memory </a:t>
            </a:r>
            <a:r>
              <a:rPr sz="2500" b="1" i="1" spc="-8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500" b="1" i="1" spc="-12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rPr>
              <a:t>until </a:t>
            </a:r>
            <a:r>
              <a:rPr sz="2500" b="1" i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rPr>
              <a:t>they </a:t>
            </a:r>
            <a:r>
              <a:rPr sz="2500" b="1" i="1" spc="-114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z="2500" b="1" i="1" spc="-2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rPr>
              <a:t>associated </a:t>
            </a:r>
            <a:r>
              <a:rPr sz="2500" b="1" i="1" spc="-9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2500" b="1" i="1" spc="-75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500" b="1" i="1" spc="-125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500" b="1" i="1" spc="-145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rPr>
              <a:t>structure_variable.</a:t>
            </a:r>
            <a:endParaRPr sz="2500" b="1" i="1" spc="-145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27861"/>
            <a:ext cx="832294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180" dirty="0">
                <a:latin typeface="Arial" panose="020B0604020202020204"/>
                <a:cs typeface="Arial" panose="020B0604020202020204"/>
              </a:rPr>
              <a:t>Example</a:t>
            </a:r>
            <a:endParaRPr sz="2700">
              <a:latin typeface="Arial" panose="020B0604020202020204"/>
              <a:cs typeface="Arial" panose="020B0604020202020204"/>
            </a:endParaRPr>
          </a:p>
          <a:p>
            <a:pPr marL="927100">
              <a:lnSpc>
                <a:spcPct val="100000"/>
              </a:lnSpc>
            </a:pPr>
            <a:r>
              <a:rPr sz="2700" i="1" spc="-16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struct</a:t>
            </a:r>
            <a:r>
              <a:rPr sz="2700" i="1" spc="-22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i="1" spc="-15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student</a:t>
            </a:r>
            <a:endParaRPr sz="2700">
              <a:solidFill>
                <a:srgbClr val="FFFF00"/>
              </a:solidFill>
              <a:latin typeface="Trebuchet MS" panose="020B0603020202020204"/>
              <a:cs typeface="Trebuchet MS" panose="020B0603020202020204"/>
            </a:endParaRPr>
          </a:p>
          <a:p>
            <a:pPr marL="1841500">
              <a:lnSpc>
                <a:spcPct val="100000"/>
              </a:lnSpc>
            </a:pPr>
            <a:r>
              <a:rPr sz="2700" i="1" spc="-14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{</a:t>
            </a:r>
            <a:endParaRPr sz="2700">
              <a:solidFill>
                <a:srgbClr val="FFFF00"/>
              </a:solidFill>
              <a:latin typeface="Trebuchet MS" panose="020B0603020202020204"/>
              <a:cs typeface="Trebuchet MS" panose="020B0603020202020204"/>
            </a:endParaRPr>
          </a:p>
          <a:p>
            <a:pPr marL="1841500" marR="4344670">
              <a:lnSpc>
                <a:spcPct val="100000"/>
              </a:lnSpc>
            </a:pPr>
            <a:r>
              <a:rPr sz="2700" i="1" spc="-12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char</a:t>
            </a:r>
            <a:r>
              <a:rPr sz="2700" i="1" spc="-26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i="1" spc="-12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name[20];  </a:t>
            </a:r>
            <a:endParaRPr sz="2700" i="1" spc="-125" dirty="0">
              <a:solidFill>
                <a:srgbClr val="FFFF00"/>
              </a:solidFill>
              <a:latin typeface="Trebuchet MS" panose="020B0603020202020204"/>
              <a:cs typeface="Trebuchet MS" panose="020B0603020202020204"/>
            </a:endParaRPr>
          </a:p>
          <a:p>
            <a:pPr marL="1841500" marR="4344670">
              <a:lnSpc>
                <a:spcPct val="100000"/>
              </a:lnSpc>
            </a:pPr>
            <a:r>
              <a:rPr sz="2700" i="1" spc="-18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int </a:t>
            </a:r>
            <a:r>
              <a:rPr sz="2700" i="1" spc="-16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roll_no;  </a:t>
            </a:r>
            <a:endParaRPr sz="2700" i="1" spc="-160" dirty="0">
              <a:solidFill>
                <a:srgbClr val="FFFF00"/>
              </a:solidFill>
              <a:latin typeface="Trebuchet MS" panose="020B0603020202020204"/>
              <a:cs typeface="Trebuchet MS" panose="020B0603020202020204"/>
            </a:endParaRPr>
          </a:p>
          <a:p>
            <a:pPr marL="1841500" marR="4344670">
              <a:lnSpc>
                <a:spcPct val="100000"/>
              </a:lnSpc>
            </a:pPr>
            <a:r>
              <a:rPr sz="2700" i="1" spc="-17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float </a:t>
            </a:r>
            <a:r>
              <a:rPr sz="2700" i="1" spc="-13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marks;  </a:t>
            </a:r>
            <a:endParaRPr sz="2700" i="1" spc="-135" dirty="0">
              <a:solidFill>
                <a:srgbClr val="FFFF00"/>
              </a:solidFill>
              <a:latin typeface="Trebuchet MS" panose="020B0603020202020204"/>
              <a:cs typeface="Trebuchet MS" panose="020B0603020202020204"/>
            </a:endParaRPr>
          </a:p>
          <a:p>
            <a:pPr marL="1841500" marR="4344670">
              <a:lnSpc>
                <a:spcPct val="100000"/>
              </a:lnSpc>
            </a:pPr>
            <a:r>
              <a:rPr sz="2700" i="1" spc="-9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long </a:t>
            </a:r>
            <a:r>
              <a:rPr sz="2700" i="1" spc="-18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int</a:t>
            </a:r>
            <a:r>
              <a:rPr sz="2700" i="1" spc="-32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i="1" spc="-12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phone_no;</a:t>
            </a:r>
            <a:endParaRPr sz="2700">
              <a:solidFill>
                <a:srgbClr val="FFFF00"/>
              </a:solidFill>
              <a:latin typeface="Trebuchet MS" panose="020B0603020202020204"/>
              <a:cs typeface="Trebuchet MS" panose="020B0603020202020204"/>
            </a:endParaRPr>
          </a:p>
          <a:p>
            <a:pPr marL="1841500">
              <a:lnSpc>
                <a:spcPct val="100000"/>
              </a:lnSpc>
            </a:pPr>
            <a:r>
              <a:rPr sz="2700" i="1" spc="-21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};</a:t>
            </a:r>
            <a:endParaRPr sz="2700">
              <a:solidFill>
                <a:srgbClr val="FFFF00"/>
              </a:solidFill>
              <a:latin typeface="Trebuchet MS" panose="020B0603020202020204"/>
              <a:cs typeface="Trebuchet MS" panose="020B0603020202020204"/>
            </a:endParaRPr>
          </a:p>
          <a:p>
            <a:pPr marL="927100">
              <a:lnSpc>
                <a:spcPct val="100000"/>
              </a:lnSpc>
            </a:pPr>
            <a:r>
              <a:rPr sz="2700" i="1" spc="-16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struct </a:t>
            </a:r>
            <a:r>
              <a:rPr sz="2700" i="1" spc="-15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student</a:t>
            </a:r>
            <a:r>
              <a:rPr sz="2700" i="1" spc="-28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i="1" spc="-19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st;</a:t>
            </a:r>
            <a:endParaRPr sz="2700">
              <a:solidFill>
                <a:srgbClr val="FFFF00"/>
              </a:solidFill>
              <a:latin typeface="Trebuchet MS" panose="020B0603020202020204"/>
              <a:cs typeface="Trebuchet MS" panose="020B0603020202020204"/>
            </a:endParaRPr>
          </a:p>
          <a:p>
            <a:pPr marL="355600" marR="5080" indent="-342900">
              <a:lnSpc>
                <a:spcPct val="8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Multiple </a:t>
            </a:r>
            <a:r>
              <a:rPr sz="2700" spc="-12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variables </a:t>
            </a:r>
            <a:r>
              <a:rPr sz="2700" spc="-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700" i="1" spc="-165" dirty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rPr>
              <a:t>struct </a:t>
            </a:r>
            <a:r>
              <a:rPr sz="2700" i="1" spc="-155" dirty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rPr>
              <a:t>student </a:t>
            </a:r>
            <a:r>
              <a:rPr sz="2700" spc="-5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type </a:t>
            </a:r>
            <a:r>
              <a:rPr sz="2700" spc="-18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2700" spc="-13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2700" spc="-114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declared  </a:t>
            </a:r>
            <a:r>
              <a:rPr sz="2700" spc="-17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as:</a:t>
            </a:r>
            <a:endParaRPr sz="2700">
              <a:solidFill>
                <a:schemeClr val="tx1"/>
              </a:solidFill>
              <a:latin typeface="Arial" panose="020B0604020202020204"/>
              <a:cs typeface="Arial" panose="020B0604020202020204"/>
            </a:endParaRPr>
          </a:p>
          <a:p>
            <a:pPr marL="1841500">
              <a:lnSpc>
                <a:spcPct val="100000"/>
              </a:lnSpc>
            </a:pPr>
            <a:r>
              <a:rPr sz="2700" i="1" spc="-16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struct </a:t>
            </a:r>
            <a:r>
              <a:rPr sz="2700" i="1" spc="-15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student </a:t>
            </a:r>
            <a:r>
              <a:rPr sz="2700" i="1" spc="-17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st1, </a:t>
            </a:r>
            <a:r>
              <a:rPr sz="2700" i="1" spc="-17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st2,</a:t>
            </a:r>
            <a:r>
              <a:rPr sz="2700" i="1" spc="-36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i="1" spc="-16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st3;</a:t>
            </a:r>
            <a:endParaRPr sz="2700" i="1" spc="-160" dirty="0">
              <a:solidFill>
                <a:srgbClr val="FFFF00"/>
              </a:solidFill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0264" y="461899"/>
            <a:ext cx="490093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160" dirty="0">
                <a:latin typeface="Arial" panose="020B0604020202020204"/>
                <a:cs typeface="Arial" panose="020B0604020202020204"/>
              </a:rPr>
              <a:t>Defining </a:t>
            </a:r>
            <a:r>
              <a:rPr sz="4400" b="0" spc="-340" dirty="0">
                <a:latin typeface="Arial" panose="020B0604020202020204"/>
                <a:cs typeface="Arial" panose="020B0604020202020204"/>
              </a:rPr>
              <a:t>a</a:t>
            </a:r>
            <a:r>
              <a:rPr sz="4400" b="0" spc="-320" dirty="0">
                <a:latin typeface="Arial" panose="020B0604020202020204"/>
                <a:cs typeface="Arial" panose="020B0604020202020204"/>
              </a:rPr>
              <a:t> </a:t>
            </a:r>
            <a:r>
              <a:rPr sz="4400" b="0" spc="-220" dirty="0">
                <a:latin typeface="Arial" panose="020B0604020202020204"/>
                <a:cs typeface="Arial" panose="020B0604020202020204"/>
              </a:rPr>
              <a:t>structur</a:t>
            </a:r>
            <a:r>
              <a:rPr lang="en-US" sz="4400" b="0" spc="-220" dirty="0">
                <a:latin typeface="Arial" panose="020B0604020202020204"/>
                <a:cs typeface="Arial" panose="020B0604020202020204"/>
              </a:rPr>
              <a:t>e</a:t>
            </a:r>
            <a:endParaRPr lang="en-US" sz="4400" b="0" spc="-22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74659" cy="4124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spc="-305" dirty="0">
                <a:latin typeface="Arial" panose="020B0604020202020204"/>
                <a:cs typeface="Arial" panose="020B0604020202020204"/>
              </a:rPr>
              <a:t>Each </a:t>
            </a:r>
            <a:r>
              <a:rPr sz="3200" spc="-110" dirty="0">
                <a:latin typeface="Arial" panose="020B0604020202020204"/>
                <a:cs typeface="Arial" panose="020B0604020202020204"/>
              </a:rPr>
              <a:t>variable </a:t>
            </a:r>
            <a:r>
              <a:rPr sz="3200" dirty="0">
                <a:latin typeface="Arial" panose="020B0604020202020204"/>
                <a:cs typeface="Arial" panose="020B0604020202020204"/>
              </a:rPr>
              <a:t>of </a:t>
            </a:r>
            <a:r>
              <a:rPr sz="3200" spc="-65" dirty="0">
                <a:latin typeface="Arial" panose="020B0604020202020204"/>
                <a:cs typeface="Arial" panose="020B0604020202020204"/>
              </a:rPr>
              <a:t>structure </a:t>
            </a:r>
            <a:r>
              <a:rPr sz="3200" spc="-235" dirty="0">
                <a:latin typeface="Arial" panose="020B0604020202020204"/>
                <a:cs typeface="Arial" panose="020B0604020202020204"/>
              </a:rPr>
              <a:t>has </a:t>
            </a:r>
            <a:r>
              <a:rPr sz="3200" spc="-50" dirty="0">
                <a:latin typeface="Arial" panose="020B0604020202020204"/>
                <a:cs typeface="Arial" panose="020B0604020202020204"/>
              </a:rPr>
              <a:t>its </a:t>
            </a:r>
            <a:r>
              <a:rPr sz="3200" spc="-75" dirty="0">
                <a:latin typeface="Arial" panose="020B0604020202020204"/>
                <a:cs typeface="Arial" panose="020B0604020202020204"/>
              </a:rPr>
              <a:t>own </a:t>
            </a:r>
            <a:r>
              <a:rPr sz="3200" spc="-160" dirty="0">
                <a:latin typeface="Arial" panose="020B0604020202020204"/>
                <a:cs typeface="Arial" panose="020B0604020202020204"/>
              </a:rPr>
              <a:t>copy </a:t>
            </a:r>
            <a:r>
              <a:rPr sz="3200" dirty="0">
                <a:latin typeface="Arial" panose="020B0604020202020204"/>
                <a:cs typeface="Arial" panose="020B0604020202020204"/>
              </a:rPr>
              <a:t>of  </a:t>
            </a:r>
            <a:r>
              <a:rPr sz="3200" spc="-105" dirty="0">
                <a:latin typeface="Arial" panose="020B0604020202020204"/>
                <a:cs typeface="Arial" panose="020B0604020202020204"/>
              </a:rPr>
              <a:t>member</a:t>
            </a:r>
            <a:r>
              <a:rPr sz="32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135" dirty="0">
                <a:latin typeface="Arial" panose="020B0604020202020204"/>
                <a:cs typeface="Arial" panose="020B0604020202020204"/>
              </a:rPr>
              <a:t>variables.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sz="3200" spc="-229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200" spc="-105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member </a:t>
            </a:r>
            <a:r>
              <a:rPr sz="3200" spc="-135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variables </a:t>
            </a:r>
            <a:r>
              <a:rPr sz="3200" spc="-140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z="3200" spc="-245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accessed </a:t>
            </a:r>
            <a:r>
              <a:rPr sz="3200" spc="-160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z="3200" spc="-35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3200" spc="-5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dot </a:t>
            </a:r>
            <a:r>
              <a:rPr sz="3200" spc="-95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(.) </a:t>
            </a:r>
            <a:r>
              <a:rPr sz="3200" spc="-75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operator </a:t>
            </a:r>
            <a:r>
              <a:rPr sz="3200" spc="-20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3200" spc="-110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member</a:t>
            </a:r>
            <a:r>
              <a:rPr sz="3200" spc="-655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110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operator.</a:t>
            </a:r>
            <a:endParaRPr sz="3200">
              <a:solidFill>
                <a:srgbClr val="FFFF00"/>
              </a:solidFill>
              <a:latin typeface="Arial" panose="020B0604020202020204"/>
              <a:cs typeface="Arial" panose="020B0604020202020204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sz="3200" spc="-195" dirty="0">
                <a:latin typeface="Arial" panose="020B0604020202020204"/>
                <a:cs typeface="Arial" panose="020B0604020202020204"/>
              </a:rPr>
              <a:t>For </a:t>
            </a:r>
            <a:r>
              <a:rPr sz="3200" spc="-145" dirty="0">
                <a:latin typeface="Arial" panose="020B0604020202020204"/>
                <a:cs typeface="Arial" panose="020B0604020202020204"/>
              </a:rPr>
              <a:t>example: </a:t>
            </a:r>
            <a:r>
              <a:rPr sz="3200" i="1" spc="-155" dirty="0">
                <a:latin typeface="Trebuchet MS" panose="020B0603020202020204"/>
                <a:cs typeface="Trebuchet MS" panose="020B0603020202020204"/>
              </a:rPr>
              <a:t>st1.name </a:t>
            </a:r>
            <a:r>
              <a:rPr sz="3200" spc="-165" dirty="0">
                <a:latin typeface="Arial" panose="020B0604020202020204"/>
                <a:cs typeface="Arial" panose="020B0604020202020204"/>
              </a:rPr>
              <a:t>is</a:t>
            </a:r>
            <a:r>
              <a:rPr sz="3200" spc="55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105" dirty="0">
                <a:latin typeface="Arial" panose="020B0604020202020204"/>
                <a:cs typeface="Arial" panose="020B0604020202020204"/>
              </a:rPr>
              <a:t>member </a:t>
            </a:r>
            <a:r>
              <a:rPr sz="3200" spc="-114" dirty="0">
                <a:latin typeface="Arial" panose="020B0604020202020204"/>
                <a:cs typeface="Arial" panose="020B0604020202020204"/>
              </a:rPr>
              <a:t>variable  </a:t>
            </a:r>
            <a:r>
              <a:rPr sz="3200" i="1" spc="-120" dirty="0">
                <a:latin typeface="Trebuchet MS" panose="020B0603020202020204"/>
                <a:cs typeface="Trebuchet MS" panose="020B0603020202020204"/>
              </a:rPr>
              <a:t>name </a:t>
            </a:r>
            <a:r>
              <a:rPr sz="3200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3200" i="1" spc="-140" dirty="0">
                <a:latin typeface="Trebuchet MS" panose="020B0603020202020204"/>
                <a:cs typeface="Trebuchet MS" panose="020B0603020202020204"/>
              </a:rPr>
              <a:t>st1 </a:t>
            </a:r>
            <a:r>
              <a:rPr sz="3200" spc="-70" dirty="0">
                <a:latin typeface="Arial" panose="020B0604020202020204"/>
                <a:cs typeface="Arial" panose="020B0604020202020204"/>
              </a:rPr>
              <a:t>structure </a:t>
            </a:r>
            <a:r>
              <a:rPr sz="3200" spc="-114" dirty="0">
                <a:latin typeface="Arial" panose="020B0604020202020204"/>
                <a:cs typeface="Arial" panose="020B0604020202020204"/>
              </a:rPr>
              <a:t>variable </a:t>
            </a:r>
            <a:r>
              <a:rPr sz="3200" spc="-55" dirty="0">
                <a:latin typeface="Arial" panose="020B0604020202020204"/>
                <a:cs typeface="Arial" panose="020B0604020202020204"/>
              </a:rPr>
              <a:t>while  </a:t>
            </a:r>
            <a:r>
              <a:rPr sz="3200" i="1" spc="-165" dirty="0">
                <a:latin typeface="Trebuchet MS" panose="020B0603020202020204"/>
                <a:cs typeface="Trebuchet MS" panose="020B0603020202020204"/>
              </a:rPr>
              <a:t>st3.gender </a:t>
            </a:r>
            <a:r>
              <a:rPr sz="3200" spc="-165" dirty="0">
                <a:latin typeface="Arial" panose="020B0604020202020204"/>
                <a:cs typeface="Arial" panose="020B0604020202020204"/>
              </a:rPr>
              <a:t>is </a:t>
            </a:r>
            <a:r>
              <a:rPr sz="3200" spc="-110" dirty="0">
                <a:latin typeface="Arial" panose="020B0604020202020204"/>
                <a:cs typeface="Arial" panose="020B0604020202020204"/>
              </a:rPr>
              <a:t>member variable </a:t>
            </a:r>
            <a:r>
              <a:rPr sz="3200" i="1" spc="-140" dirty="0">
                <a:latin typeface="Trebuchet MS" panose="020B0603020202020204"/>
                <a:cs typeface="Trebuchet MS" panose="020B0603020202020204"/>
              </a:rPr>
              <a:t>gender </a:t>
            </a:r>
            <a:r>
              <a:rPr sz="3200" dirty="0">
                <a:latin typeface="Arial" panose="020B0604020202020204"/>
                <a:cs typeface="Arial" panose="020B0604020202020204"/>
              </a:rPr>
              <a:t>of </a:t>
            </a:r>
            <a:r>
              <a:rPr sz="3200" i="1" spc="-145" dirty="0">
                <a:latin typeface="Trebuchet MS" panose="020B0603020202020204"/>
                <a:cs typeface="Trebuchet MS" panose="020B0603020202020204"/>
              </a:rPr>
              <a:t>st3  </a:t>
            </a:r>
            <a:r>
              <a:rPr sz="3200" spc="-65" dirty="0">
                <a:latin typeface="Arial" panose="020B0604020202020204"/>
                <a:cs typeface="Arial" panose="020B0604020202020204"/>
              </a:rPr>
              <a:t>structure</a:t>
            </a:r>
            <a:r>
              <a:rPr sz="32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110" dirty="0">
                <a:latin typeface="Arial" panose="020B0604020202020204"/>
                <a:cs typeface="Arial" panose="020B0604020202020204"/>
              </a:rPr>
              <a:t>variable.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0264" y="461899"/>
            <a:ext cx="490093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160" dirty="0">
                <a:latin typeface="Arial" panose="020B0604020202020204"/>
                <a:cs typeface="Arial" panose="020B0604020202020204"/>
              </a:rPr>
              <a:t>Defining </a:t>
            </a:r>
            <a:r>
              <a:rPr sz="4400" b="0" spc="-340" dirty="0">
                <a:latin typeface="Arial" panose="020B0604020202020204"/>
                <a:cs typeface="Arial" panose="020B0604020202020204"/>
              </a:rPr>
              <a:t>a</a:t>
            </a:r>
            <a:r>
              <a:rPr sz="4400" b="0" spc="-320" dirty="0">
                <a:latin typeface="Arial" panose="020B0604020202020204"/>
                <a:cs typeface="Arial" panose="020B0604020202020204"/>
              </a:rPr>
              <a:t> </a:t>
            </a:r>
            <a:r>
              <a:rPr sz="4400" b="0" spc="-220" dirty="0">
                <a:latin typeface="Arial" panose="020B0604020202020204"/>
                <a:cs typeface="Arial" panose="020B0604020202020204"/>
              </a:rPr>
              <a:t>structure</a:t>
            </a:r>
            <a:endParaRPr sz="4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1464309"/>
            <a:ext cx="7531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spc="-145" dirty="0">
                <a:latin typeface="Arial" panose="020B0604020202020204"/>
                <a:cs typeface="Arial" panose="020B0604020202020204"/>
              </a:rPr>
              <a:t>The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9694" y="1464309"/>
            <a:ext cx="22682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7935" algn="l"/>
              </a:tabLst>
            </a:pPr>
            <a:r>
              <a:rPr sz="2000" spc="-45" dirty="0">
                <a:latin typeface="Arial" panose="020B0604020202020204"/>
                <a:cs typeface="Arial" panose="020B0604020202020204"/>
              </a:rPr>
              <a:t>structure	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definition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3944" y="1768805"/>
            <a:ext cx="30499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70305" algn="l"/>
                <a:tab pos="2673350" algn="l"/>
              </a:tabLst>
            </a:pPr>
            <a:r>
              <a:rPr sz="2000" spc="-125" dirty="0">
                <a:latin typeface="Arial" panose="020B0604020202020204"/>
                <a:cs typeface="Arial" panose="020B0604020202020204"/>
              </a:rPr>
              <a:t>v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ar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i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able</a:t>
            </a:r>
            <a:r>
              <a:rPr sz="2000" dirty="0">
                <a:latin typeface="Arial" panose="020B0604020202020204"/>
                <a:cs typeface="Arial" panose="020B0604020202020204"/>
              </a:rPr>
              <a:t>	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decla</a:t>
            </a:r>
            <a:r>
              <a:rPr sz="2000" spc="-100" dirty="0">
                <a:latin typeface="Arial" panose="020B0604020202020204"/>
                <a:cs typeface="Arial" panose="020B0604020202020204"/>
              </a:rPr>
              <a:t>r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a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ti</a:t>
            </a:r>
            <a:r>
              <a:rPr sz="2000" spc="30" dirty="0">
                <a:latin typeface="Arial" panose="020B0604020202020204"/>
                <a:cs typeface="Arial" panose="020B0604020202020204"/>
              </a:rPr>
              <a:t>o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n</a:t>
            </a:r>
            <a:r>
              <a:rPr sz="2000" dirty="0">
                <a:latin typeface="Arial" panose="020B0604020202020204"/>
                <a:cs typeface="Arial" panose="020B0604020202020204"/>
              </a:rPr>
              <a:t>	</a:t>
            </a:r>
            <a:r>
              <a:rPr sz="2000" spc="-165" dirty="0">
                <a:latin typeface="Arial" panose="020B0604020202020204"/>
                <a:cs typeface="Arial" panose="020B0604020202020204"/>
              </a:rPr>
              <a:t>c</a:t>
            </a:r>
            <a:r>
              <a:rPr sz="2000" spc="-105" dirty="0">
                <a:latin typeface="Arial" panose="020B0604020202020204"/>
                <a:cs typeface="Arial" panose="020B0604020202020204"/>
              </a:rPr>
              <a:t>an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3640" y="2042160"/>
            <a:ext cx="3448685" cy="33356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75" dirty="0">
                <a:latin typeface="Arial" panose="020B0604020202020204"/>
                <a:cs typeface="Arial" panose="020B0604020202020204"/>
              </a:rPr>
              <a:t>combined</a:t>
            </a:r>
            <a:r>
              <a:rPr sz="20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35" dirty="0">
                <a:latin typeface="Arial" panose="020B0604020202020204"/>
                <a:cs typeface="Arial" panose="020B0604020202020204"/>
              </a:rPr>
              <a:t>as: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83565">
              <a:lnSpc>
                <a:spcPct val="100000"/>
              </a:lnSpc>
              <a:spcBef>
                <a:spcPts val="480"/>
              </a:spcBef>
            </a:pPr>
            <a:r>
              <a:rPr sz="2000" i="1" spc="-12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struct</a:t>
            </a:r>
            <a:r>
              <a:rPr sz="2000" i="1" spc="-15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i="1" spc="-11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student</a:t>
            </a:r>
            <a:endParaRPr sz="2000">
              <a:solidFill>
                <a:srgbClr val="FFFF00"/>
              </a:solidFill>
              <a:latin typeface="Trebuchet MS" panose="020B0603020202020204"/>
              <a:cs typeface="Trebuchet MS" panose="020B0603020202020204"/>
            </a:endParaRPr>
          </a:p>
          <a:p>
            <a:pPr marL="1497965">
              <a:lnSpc>
                <a:spcPct val="100000"/>
              </a:lnSpc>
              <a:spcBef>
                <a:spcPts val="480"/>
              </a:spcBef>
            </a:pPr>
            <a:r>
              <a:rPr sz="2000" i="1" spc="-10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{</a:t>
            </a:r>
            <a:endParaRPr sz="2000">
              <a:solidFill>
                <a:srgbClr val="FFFF00"/>
              </a:solidFill>
              <a:latin typeface="Trebuchet MS" panose="020B0603020202020204"/>
              <a:cs typeface="Trebuchet MS" panose="020B0603020202020204"/>
            </a:endParaRPr>
          </a:p>
          <a:p>
            <a:pPr marL="1497965" marR="363855">
              <a:lnSpc>
                <a:spcPct val="120000"/>
              </a:lnSpc>
            </a:pPr>
            <a:r>
              <a:rPr sz="2000" i="1" spc="-8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char</a:t>
            </a:r>
            <a:r>
              <a:rPr sz="2000" i="1" spc="-25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i="1" spc="-9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name[20];  </a:t>
            </a:r>
            <a:r>
              <a:rPr sz="2000" i="1" spc="-14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int </a:t>
            </a:r>
            <a:r>
              <a:rPr sz="2000" i="1" spc="-12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roll_no; </a:t>
            </a:r>
            <a:endParaRPr sz="2000" i="1" spc="-120" dirty="0">
              <a:solidFill>
                <a:srgbClr val="FFFF00"/>
              </a:solidFill>
              <a:latin typeface="Trebuchet MS" panose="020B0603020202020204"/>
              <a:cs typeface="Trebuchet MS" panose="020B0603020202020204"/>
            </a:endParaRPr>
          </a:p>
          <a:p>
            <a:pPr marL="1497965" marR="363855">
              <a:lnSpc>
                <a:spcPct val="120000"/>
              </a:lnSpc>
            </a:pPr>
            <a:r>
              <a:rPr sz="2000" i="1" spc="-12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i="1" spc="-13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float </a:t>
            </a:r>
            <a:r>
              <a:rPr sz="2000" i="1" spc="-10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marks; </a:t>
            </a:r>
            <a:endParaRPr sz="2000" i="1" spc="-100" dirty="0">
              <a:solidFill>
                <a:srgbClr val="FFFF00"/>
              </a:solidFill>
              <a:latin typeface="Trebuchet MS" panose="020B0603020202020204"/>
              <a:cs typeface="Trebuchet MS" panose="020B0603020202020204"/>
            </a:endParaRPr>
          </a:p>
          <a:p>
            <a:pPr marL="1497965" marR="363855">
              <a:lnSpc>
                <a:spcPct val="120000"/>
              </a:lnSpc>
            </a:pPr>
            <a:r>
              <a:rPr sz="2000" i="1" spc="-10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i="1" spc="-8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char</a:t>
            </a:r>
            <a:r>
              <a:rPr sz="2000" i="1" spc="-18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i="1" spc="-10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gender;</a:t>
            </a:r>
            <a:endParaRPr sz="2000">
              <a:solidFill>
                <a:srgbClr val="FFFF00"/>
              </a:solidFill>
              <a:latin typeface="Trebuchet MS" panose="020B0603020202020204"/>
              <a:cs typeface="Trebuchet MS" panose="020B0603020202020204"/>
            </a:endParaRPr>
          </a:p>
          <a:p>
            <a:pPr marL="1497965">
              <a:lnSpc>
                <a:spcPct val="100000"/>
              </a:lnSpc>
              <a:spcBef>
                <a:spcPts val="480"/>
              </a:spcBef>
            </a:pPr>
            <a:r>
              <a:rPr sz="2000" i="1" spc="-7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long </a:t>
            </a:r>
            <a:r>
              <a:rPr sz="2000" i="1" spc="-14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int</a:t>
            </a:r>
            <a:r>
              <a:rPr sz="2000" i="1" spc="-28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i="1" spc="-9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phone_no;</a:t>
            </a:r>
            <a:endParaRPr sz="2000">
              <a:solidFill>
                <a:srgbClr val="FFFF00"/>
              </a:solidFill>
              <a:latin typeface="Trebuchet MS" panose="020B0603020202020204"/>
              <a:cs typeface="Trebuchet MS" panose="020B0603020202020204"/>
            </a:endParaRPr>
          </a:p>
          <a:p>
            <a:pPr marL="1497965">
              <a:lnSpc>
                <a:spcPct val="100000"/>
              </a:lnSpc>
              <a:spcBef>
                <a:spcPts val="480"/>
              </a:spcBef>
            </a:pPr>
            <a:r>
              <a:rPr sz="2000" i="1" spc="-12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}st1, </a:t>
            </a:r>
            <a:r>
              <a:rPr sz="2000" i="1" spc="-12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st2,</a:t>
            </a:r>
            <a:r>
              <a:rPr sz="2000" i="1" spc="-23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i="1" spc="-114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st3;</a:t>
            </a:r>
            <a:endParaRPr sz="2000" i="1" spc="-114" dirty="0">
              <a:solidFill>
                <a:srgbClr val="FFFF00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4840" y="1464309"/>
            <a:ext cx="35877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98805" algn="l"/>
                <a:tab pos="1161415" algn="l"/>
                <a:tab pos="1576070" algn="l"/>
                <a:tab pos="3417570" algn="l"/>
              </a:tabLst>
            </a:pPr>
            <a:r>
              <a:rPr sz="2000" spc="-150" dirty="0">
                <a:latin typeface="Arial" panose="020B0604020202020204"/>
                <a:cs typeface="Arial" panose="020B0604020202020204"/>
              </a:rPr>
              <a:t>Th</a:t>
            </a:r>
            <a:r>
              <a:rPr sz="2000" spc="-140" dirty="0">
                <a:latin typeface="Arial" panose="020B0604020202020204"/>
                <a:cs typeface="Arial" panose="020B0604020202020204"/>
              </a:rPr>
              <a:t>e</a:t>
            </a:r>
            <a:r>
              <a:rPr sz="2000" dirty="0">
                <a:latin typeface="Arial" panose="020B0604020202020204"/>
                <a:cs typeface="Arial" panose="020B0604020202020204"/>
              </a:rPr>
              <a:t>	</a:t>
            </a:r>
            <a:r>
              <a:rPr sz="2000" spc="-135" dirty="0">
                <a:latin typeface="Arial" panose="020B0604020202020204"/>
                <a:cs typeface="Arial" panose="020B0604020202020204"/>
              </a:rPr>
              <a:t>use</a:t>
            </a:r>
            <a:r>
              <a:rPr sz="2000" dirty="0">
                <a:latin typeface="Arial" panose="020B0604020202020204"/>
                <a:cs typeface="Arial" panose="020B0604020202020204"/>
              </a:rPr>
              <a:t>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o</a:t>
            </a:r>
            <a:r>
              <a:rPr sz="2000" dirty="0">
                <a:latin typeface="Arial" panose="020B0604020202020204"/>
                <a:cs typeface="Arial" panose="020B0604020202020204"/>
              </a:rPr>
              <a:t>f	</a:t>
            </a:r>
            <a:r>
              <a:rPr sz="2000" i="1" spc="-5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000" i="1" spc="-125" dirty="0">
                <a:latin typeface="Trebuchet MS" panose="020B0603020202020204"/>
                <a:cs typeface="Trebuchet MS" panose="020B0603020202020204"/>
              </a:rPr>
              <a:t>tru</a:t>
            </a:r>
            <a:r>
              <a:rPr sz="2000" i="1" spc="-135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2000" i="1" spc="-114" dirty="0">
                <a:latin typeface="Trebuchet MS" panose="020B0603020202020204"/>
                <a:cs typeface="Trebuchet MS" panose="020B0603020202020204"/>
              </a:rPr>
              <a:t>ture</a:t>
            </a:r>
            <a:r>
              <a:rPr sz="2000" i="1" spc="-140" dirty="0">
                <a:latin typeface="Trebuchet MS" panose="020B0603020202020204"/>
                <a:cs typeface="Trebuchet MS" panose="020B0603020202020204"/>
              </a:rPr>
              <a:t>_</a:t>
            </a:r>
            <a:r>
              <a:rPr sz="2000" i="1" spc="-50" dirty="0">
                <a:latin typeface="Trebuchet MS" panose="020B0603020202020204"/>
                <a:cs typeface="Trebuchet MS" panose="020B0603020202020204"/>
              </a:rPr>
              <a:t>na</a:t>
            </a:r>
            <a:r>
              <a:rPr sz="2000" i="1" spc="-8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2000" i="1" spc="-12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i="1" dirty="0">
                <a:latin typeface="Trebuchet MS" panose="020B0603020202020204"/>
                <a:cs typeface="Trebuchet MS" panose="020B0603020202020204"/>
              </a:rPr>
              <a:t>	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is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15154" y="1464309"/>
            <a:ext cx="167957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5" dirty="0">
                <a:latin typeface="Arial" panose="020B0604020202020204"/>
                <a:cs typeface="Arial" panose="020B0604020202020204"/>
              </a:rPr>
              <a:t>and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42240">
              <a:lnSpc>
                <a:spcPct val="100000"/>
              </a:lnSpc>
              <a:tabLst>
                <a:tab pos="744220" algn="l"/>
              </a:tabLst>
            </a:pPr>
            <a:r>
              <a:rPr sz="2000" spc="-90" dirty="0">
                <a:latin typeface="Arial" panose="020B0604020202020204"/>
                <a:cs typeface="Arial" panose="020B0604020202020204"/>
              </a:rPr>
              <a:t>be	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optional.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32829" y="2074900"/>
            <a:ext cx="1962785" cy="29667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i="1" spc="-12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struct</a:t>
            </a:r>
            <a:endParaRPr sz="2000">
              <a:solidFill>
                <a:srgbClr val="FFFF00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i="1" spc="-10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{</a:t>
            </a:r>
            <a:endParaRPr sz="2000">
              <a:solidFill>
                <a:srgbClr val="FFFF00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363855">
              <a:lnSpc>
                <a:spcPct val="120000"/>
              </a:lnSpc>
            </a:pPr>
            <a:r>
              <a:rPr sz="2000" i="1" spc="-8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char</a:t>
            </a:r>
            <a:r>
              <a:rPr sz="2000" i="1" spc="-25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i="1" spc="-9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name[20];  </a:t>
            </a:r>
            <a:r>
              <a:rPr sz="2000" i="1" spc="-14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int </a:t>
            </a:r>
            <a:r>
              <a:rPr sz="2000" i="1" spc="-12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roll_no; </a:t>
            </a:r>
            <a:endParaRPr sz="2000" i="1" spc="-120" dirty="0">
              <a:solidFill>
                <a:srgbClr val="FFFF00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363855">
              <a:lnSpc>
                <a:spcPct val="120000"/>
              </a:lnSpc>
            </a:pPr>
            <a:r>
              <a:rPr sz="2000" i="1" spc="-12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i="1" spc="-13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float </a:t>
            </a:r>
            <a:r>
              <a:rPr sz="2000" i="1" spc="-10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marks; </a:t>
            </a:r>
            <a:endParaRPr sz="2000" i="1" spc="-100" dirty="0">
              <a:solidFill>
                <a:srgbClr val="FFFF00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363855">
              <a:lnSpc>
                <a:spcPct val="120000"/>
              </a:lnSpc>
            </a:pPr>
            <a:r>
              <a:rPr sz="2000" i="1" spc="-10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i="1" spc="-8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char</a:t>
            </a:r>
            <a:r>
              <a:rPr sz="2000" i="1" spc="-18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i="1" spc="-10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gender;</a:t>
            </a:r>
            <a:endParaRPr sz="2000">
              <a:solidFill>
                <a:srgbClr val="FFFF00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i="1" spc="-7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long </a:t>
            </a:r>
            <a:r>
              <a:rPr sz="2000" i="1" spc="-14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int</a:t>
            </a:r>
            <a:r>
              <a:rPr sz="2000" i="1" spc="-28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i="1" spc="-9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phone_no;</a:t>
            </a:r>
            <a:endParaRPr sz="2000">
              <a:solidFill>
                <a:srgbClr val="FFFF00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i="1" spc="-120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}st1, </a:t>
            </a:r>
            <a:r>
              <a:rPr sz="2000" i="1" spc="-125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st2,</a:t>
            </a:r>
            <a:r>
              <a:rPr sz="2000" i="1" spc="-229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i="1" spc="-114" dirty="0">
                <a:solidFill>
                  <a:srgbClr val="FFFF00"/>
                </a:solidFill>
                <a:latin typeface="Trebuchet MS" panose="020B0603020202020204"/>
                <a:cs typeface="Trebuchet MS" panose="020B0603020202020204"/>
              </a:rPr>
              <a:t>st3;</a:t>
            </a:r>
            <a:endParaRPr sz="2000" i="1" spc="-114" dirty="0">
              <a:solidFill>
                <a:srgbClr val="FFFF00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53761" y="1448561"/>
            <a:ext cx="0" cy="4800600"/>
          </a:xfrm>
          <a:custGeom>
            <a:avLst/>
            <a:gdLst/>
            <a:ahLst/>
            <a:cxnLst/>
            <a:rect l="l" t="t" r="r" b="b"/>
            <a:pathLst>
              <a:path h="4800600">
                <a:moveTo>
                  <a:pt x="0" y="0"/>
                </a:moveTo>
                <a:lnTo>
                  <a:pt x="0" y="4800600"/>
                </a:lnTo>
              </a:path>
            </a:pathLst>
          </a:custGeom>
          <a:ln w="25908">
            <a:solidFill>
              <a:srgbClr val="001F5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1685" y="461899"/>
            <a:ext cx="50349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140" dirty="0">
                <a:latin typeface="Arial" panose="020B0604020202020204"/>
                <a:cs typeface="Arial" panose="020B0604020202020204"/>
              </a:rPr>
              <a:t>Structure</a:t>
            </a:r>
            <a:r>
              <a:rPr sz="4400" b="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4400" b="0" spc="-75" dirty="0">
                <a:latin typeface="Arial" panose="020B0604020202020204"/>
                <a:cs typeface="Arial" panose="020B0604020202020204"/>
              </a:rPr>
              <a:t>initialization</a:t>
            </a:r>
            <a:endParaRPr sz="4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235" y="1477645"/>
            <a:ext cx="8740140" cy="421640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500" spc="-220" dirty="0">
                <a:latin typeface="Arial" panose="020B0604020202020204"/>
                <a:cs typeface="Arial" panose="020B0604020202020204"/>
              </a:rPr>
              <a:t>Syntax:</a:t>
            </a:r>
            <a:endParaRPr sz="3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300" b="1" i="1" spc="-145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struct structure_name </a:t>
            </a:r>
            <a:r>
              <a:rPr sz="2300" b="1" i="1" spc="-125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structure_variable={value1, </a:t>
            </a:r>
            <a:r>
              <a:rPr sz="2300" b="1" i="1" spc="-114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value2, </a:t>
            </a:r>
            <a:r>
              <a:rPr sz="2300" b="1" i="1" spc="-610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…</a:t>
            </a:r>
            <a:r>
              <a:rPr sz="2300" b="1" i="1" spc="-125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b="1" i="1" spc="-45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300" b="1" i="1" spc="80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b="1" i="1" spc="-130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valueN};</a:t>
            </a:r>
            <a:endParaRPr sz="2300" b="1" i="1" spc="-130" dirty="0">
              <a:solidFill>
                <a:srgbClr val="FFFF00"/>
              </a:solidFill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595"/>
              </a:spcBef>
              <a:buFont typeface="Arial" panose="020B0604020202020204" pitchFamily="34" charset="0"/>
              <a:buChar char="•"/>
            </a:pPr>
            <a:r>
              <a:rPr sz="3200">
                <a:latin typeface="Arial" panose="020B0604020202020204"/>
                <a:cs typeface="Arial" panose="020B0604020202020204"/>
              </a:rPr>
              <a:t>There	is a one-to-one correspondence between the	members and their initializing  values.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595"/>
              </a:spcBef>
              <a:buFont typeface="Arial" panose="020B0604020202020204" pitchFamily="34" charset="0"/>
              <a:buChar char="•"/>
            </a:pPr>
            <a:r>
              <a:rPr sz="3200" spc="-85" dirty="0">
                <a:latin typeface="Arial" panose="020B0604020202020204"/>
                <a:cs typeface="Arial" panose="020B0604020202020204"/>
                <a:sym typeface="+mn-ea"/>
              </a:rPr>
              <a:t>Note: </a:t>
            </a:r>
            <a:r>
              <a:rPr sz="3200" spc="-605" dirty="0">
                <a:latin typeface="Arial" panose="020B0604020202020204"/>
                <a:cs typeface="Arial" panose="020B0604020202020204"/>
                <a:sym typeface="+mn-ea"/>
              </a:rPr>
              <a:t>C    </a:t>
            </a:r>
            <a:r>
              <a:rPr sz="3200" spc="-185" dirty="0">
                <a:latin typeface="Arial" panose="020B0604020202020204"/>
                <a:cs typeface="Arial" panose="020B0604020202020204"/>
                <a:sym typeface="+mn-ea"/>
              </a:rPr>
              <a:t>does </a:t>
            </a:r>
            <a:r>
              <a:rPr sz="3200" spc="-5" dirty="0">
                <a:latin typeface="Arial" panose="020B0604020202020204"/>
                <a:cs typeface="Arial" panose="020B0604020202020204"/>
                <a:sym typeface="+mn-ea"/>
              </a:rPr>
              <a:t>not </a:t>
            </a:r>
            <a:r>
              <a:rPr sz="3200" spc="-65" dirty="0">
                <a:latin typeface="Arial" panose="020B0604020202020204"/>
                <a:cs typeface="Arial" panose="020B0604020202020204"/>
                <a:sym typeface="+mn-ea"/>
              </a:rPr>
              <a:t>allow </a:t>
            </a:r>
            <a:r>
              <a:rPr sz="3200" spc="-35" dirty="0">
                <a:latin typeface="Arial" panose="020B0604020202020204"/>
                <a:cs typeface="Arial" panose="020B0604020202020204"/>
                <a:sym typeface="+mn-ea"/>
              </a:rPr>
              <a:t>the </a:t>
            </a:r>
            <a:r>
              <a:rPr sz="3200" spc="-50" dirty="0">
                <a:latin typeface="Arial" panose="020B0604020202020204"/>
                <a:cs typeface="Arial" panose="020B0604020202020204"/>
                <a:sym typeface="+mn-ea"/>
              </a:rPr>
              <a:t>initialization </a:t>
            </a:r>
            <a:r>
              <a:rPr sz="3200" spc="5" dirty="0">
                <a:latin typeface="Arial" panose="020B0604020202020204"/>
                <a:cs typeface="Arial" panose="020B0604020202020204"/>
                <a:sym typeface="+mn-ea"/>
              </a:rPr>
              <a:t>of  </a:t>
            </a:r>
            <a:r>
              <a:rPr sz="3200" spc="-70" dirty="0">
                <a:latin typeface="Arial" panose="020B0604020202020204"/>
                <a:cs typeface="Arial" panose="020B0604020202020204"/>
                <a:sym typeface="+mn-ea"/>
              </a:rPr>
              <a:t>individual </a:t>
            </a:r>
            <a:r>
              <a:rPr sz="3200" spc="-65" dirty="0">
                <a:latin typeface="Arial" panose="020B0604020202020204"/>
                <a:cs typeface="Arial" panose="020B0604020202020204"/>
                <a:sym typeface="+mn-ea"/>
              </a:rPr>
              <a:t>structure </a:t>
            </a:r>
            <a:r>
              <a:rPr sz="3200" spc="-155" dirty="0">
                <a:latin typeface="Arial" panose="020B0604020202020204"/>
                <a:cs typeface="Arial" panose="020B0604020202020204"/>
                <a:sym typeface="+mn-ea"/>
              </a:rPr>
              <a:t>members </a:t>
            </a:r>
            <a:r>
              <a:rPr sz="3200" dirty="0">
                <a:latin typeface="Arial" panose="020B0604020202020204"/>
                <a:cs typeface="Arial" panose="020B0604020202020204"/>
                <a:sym typeface="+mn-ea"/>
              </a:rPr>
              <a:t>within </a:t>
            </a:r>
            <a:r>
              <a:rPr sz="3200" spc="-35" dirty="0">
                <a:latin typeface="Arial" panose="020B0604020202020204"/>
                <a:cs typeface="Arial" panose="020B0604020202020204"/>
                <a:sym typeface="+mn-ea"/>
              </a:rPr>
              <a:t>the  </a:t>
            </a:r>
            <a:r>
              <a:rPr sz="3200" spc="-65" dirty="0">
                <a:latin typeface="Arial" panose="020B0604020202020204"/>
                <a:cs typeface="Arial" panose="020B0604020202020204"/>
                <a:sym typeface="+mn-ea"/>
              </a:rPr>
              <a:t>structure </a:t>
            </a:r>
            <a:r>
              <a:rPr sz="3200" spc="-30" dirty="0">
                <a:latin typeface="Arial" panose="020B0604020202020204"/>
                <a:cs typeface="Arial" panose="020B0604020202020204"/>
                <a:sym typeface="+mn-ea"/>
              </a:rPr>
              <a:t>definition</a:t>
            </a:r>
            <a:r>
              <a:rPr sz="3200" spc="-245" dirty="0"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3200" spc="-75" dirty="0">
                <a:latin typeface="Arial" panose="020B0604020202020204"/>
                <a:cs typeface="Arial" panose="020B0604020202020204"/>
                <a:sym typeface="+mn-ea"/>
              </a:rPr>
              <a:t>template.</a:t>
            </a:r>
            <a:r>
              <a:rPr sz="3200">
                <a:latin typeface="Arial" panose="020B0604020202020204"/>
                <a:cs typeface="Arial" panose="020B0604020202020204"/>
              </a:rPr>
              <a:t>		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4886</Words>
  <Application>WPS Presentation</Application>
  <PresentationFormat>On-screen Show (4:3)</PresentationFormat>
  <Paragraphs>199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5" baseType="lpstr">
      <vt:lpstr>Arial</vt:lpstr>
      <vt:lpstr>SimSun</vt:lpstr>
      <vt:lpstr>Wingdings</vt:lpstr>
      <vt:lpstr>Wingdings 3</vt:lpstr>
      <vt:lpstr>Arial</vt:lpstr>
      <vt:lpstr>Trebuchet MS</vt:lpstr>
      <vt:lpstr>Times New Roman</vt:lpstr>
      <vt:lpstr>Microsoft JhengHei UI</vt:lpstr>
      <vt:lpstr>Microsoft YaHei</vt:lpstr>
      <vt:lpstr>Arial Unicode MS</vt:lpstr>
      <vt:lpstr>Calibri</vt:lpstr>
      <vt:lpstr>Malgun Gothic</vt:lpstr>
      <vt:lpstr>Malgun Gothic Semilight</vt:lpstr>
      <vt:lpstr>Century Gothic</vt:lpstr>
      <vt:lpstr>Segoe Print</vt:lpstr>
      <vt:lpstr>Symbol</vt:lpstr>
      <vt:lpstr>Ion</vt:lpstr>
      <vt:lpstr>Structure</vt:lpstr>
      <vt:lpstr>Introduction to Structure</vt:lpstr>
      <vt:lpstr>PowerPoint 演示文稿</vt:lpstr>
      <vt:lpstr>Structure</vt:lpstr>
      <vt:lpstr>Defining a Structure</vt:lpstr>
      <vt:lpstr>PowerPoint 演示文稿</vt:lpstr>
      <vt:lpstr>Defining a structure</vt:lpstr>
      <vt:lpstr>Defining a structure…</vt:lpstr>
      <vt:lpstr>Structure initialization</vt:lpstr>
      <vt:lpstr>PowerPoint 演示文稿</vt:lpstr>
      <vt:lpstr>Partial Initialization</vt:lpstr>
      <vt:lpstr>PowerPoint 演示文稿</vt:lpstr>
      <vt:lpstr>Accessing member of structure/  Processing a structure</vt:lpstr>
      <vt:lpstr>Question</vt:lpstr>
      <vt:lpstr>Copying and Comparing Structure  Variables</vt:lpstr>
      <vt:lpstr>{</vt:lpstr>
      <vt:lpstr>How structure elements are stored?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</dc:title>
  <dc:creator/>
  <cp:lastModifiedBy>Nimitha</cp:lastModifiedBy>
  <cp:revision>71</cp:revision>
  <dcterms:created xsi:type="dcterms:W3CDTF">2019-10-13T14:18:00Z</dcterms:created>
  <dcterms:modified xsi:type="dcterms:W3CDTF">2019-10-16T14:19:25Z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2019-10-13T00:00:00Z</vt:filetime>
  </property>
  <property fmtid="{D5CDD505-2E9C-101B-9397-08002B2CF9AE}" pid="5" name="MSIP_Label_17cb76b2-10b8-4fe1-93d4-2202842406cd_Enabled">
    <vt:lpwstr>True</vt:lpwstr>
  </property>
  <property fmtid="{D5CDD505-2E9C-101B-9397-08002B2CF9AE}" pid="6" name="MSIP_Label_17cb76b2-10b8-4fe1-93d4-2202842406cd_SiteId">
    <vt:lpwstr>945c199a-83a2-4e80-9f8c-5a91be5752dd</vt:lpwstr>
  </property>
  <property fmtid="{D5CDD505-2E9C-101B-9397-08002B2CF9AE}" pid="7" name="MSIP_Label_17cb76b2-10b8-4fe1-93d4-2202842406cd_Owner">
    <vt:lpwstr>Nikitha_J@Dell.com</vt:lpwstr>
  </property>
  <property fmtid="{D5CDD505-2E9C-101B-9397-08002B2CF9AE}" pid="8" name="MSIP_Label_17cb76b2-10b8-4fe1-93d4-2202842406cd_SetDate">
    <vt:lpwstr>2019-10-13T14:30:23.3645210Z</vt:lpwstr>
  </property>
  <property fmtid="{D5CDD505-2E9C-101B-9397-08002B2CF9AE}" pid="9" name="MSIP_Label_17cb76b2-10b8-4fe1-93d4-2202842406cd_Name">
    <vt:lpwstr>External Public</vt:lpwstr>
  </property>
  <property fmtid="{D5CDD505-2E9C-101B-9397-08002B2CF9AE}" pid="10" name="MSIP_Label_17cb76b2-10b8-4fe1-93d4-2202842406cd_Application">
    <vt:lpwstr>Microsoft Azure Information Protection</vt:lpwstr>
  </property>
  <property fmtid="{D5CDD505-2E9C-101B-9397-08002B2CF9AE}" pid="11" name="MSIP_Label_17cb76b2-10b8-4fe1-93d4-2202842406cd_Extended_MSFT_Method">
    <vt:lpwstr>Manual</vt:lpwstr>
  </property>
  <property fmtid="{D5CDD505-2E9C-101B-9397-08002B2CF9AE}" pid="12" name="aiplabel">
    <vt:lpwstr>External Public</vt:lpwstr>
  </property>
  <property fmtid="{D5CDD505-2E9C-101B-9397-08002B2CF9AE}" pid="13" name="KSOProductBuildVer">
    <vt:lpwstr>1033-11.2.0.8942</vt:lpwstr>
  </property>
</Properties>
</file>