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media/image7.jpg" ContentType="image/jpeg"/>
  <Override PartName="/ppt/media/image9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notesMasterIdLst>
    <p:notesMasterId r:id="rId35"/>
  </p:notesMasterIdLst>
  <p:sldIdLst>
    <p:sldId id="256" r:id="rId2"/>
    <p:sldId id="259" r:id="rId3"/>
    <p:sldId id="262" r:id="rId4"/>
    <p:sldId id="261" r:id="rId5"/>
    <p:sldId id="260" r:id="rId6"/>
    <p:sldId id="264" r:id="rId7"/>
    <p:sldId id="263" r:id="rId8"/>
    <p:sldId id="267" r:id="rId9"/>
    <p:sldId id="644" r:id="rId10"/>
    <p:sldId id="609" r:id="rId11"/>
    <p:sldId id="645" r:id="rId12"/>
    <p:sldId id="674" r:id="rId13"/>
    <p:sldId id="668" r:id="rId14"/>
    <p:sldId id="647" r:id="rId15"/>
    <p:sldId id="676" r:id="rId16"/>
    <p:sldId id="696" r:id="rId17"/>
    <p:sldId id="697" r:id="rId18"/>
    <p:sldId id="615" r:id="rId19"/>
    <p:sldId id="686" r:id="rId20"/>
    <p:sldId id="650" r:id="rId21"/>
    <p:sldId id="693" r:id="rId22"/>
    <p:sldId id="678" r:id="rId23"/>
    <p:sldId id="682" r:id="rId24"/>
    <p:sldId id="684" r:id="rId25"/>
    <p:sldId id="685" r:id="rId26"/>
    <p:sldId id="687" r:id="rId27"/>
    <p:sldId id="681" r:id="rId28"/>
    <p:sldId id="654" r:id="rId29"/>
    <p:sldId id="632" r:id="rId30"/>
    <p:sldId id="656" r:id="rId31"/>
    <p:sldId id="655" r:id="rId32"/>
    <p:sldId id="695" r:id="rId33"/>
    <p:sldId id="273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jna p" initials="pp" lastIdx="3" clrIdx="0">
    <p:extLst>
      <p:ext uri="{19B8F6BF-5375-455C-9EA6-DF929625EA0E}">
        <p15:presenceInfo xmlns:p15="http://schemas.microsoft.com/office/powerpoint/2012/main" userId="85bc250fd5e2802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86" autoAdjust="0"/>
    <p:restoredTop sz="94660"/>
  </p:normalViewPr>
  <p:slideViewPr>
    <p:cSldViewPr snapToGrid="0">
      <p:cViewPr varScale="1">
        <p:scale>
          <a:sx n="94" d="100"/>
          <a:sy n="94" d="100"/>
        </p:scale>
        <p:origin x="33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BFA63F-26E7-4F45-9A5D-60F217348D74}" type="datetimeFigureOut">
              <a:rPr lang="en-IN" smtClean="0"/>
              <a:t>18-10-2019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B0769B-715D-4DB6-A4A4-0192BFE0D3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020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1B2F9-43FA-4CC1-B287-B4737006DCFA}" type="datetimeFigureOut">
              <a:rPr lang="en-IN" smtClean="0"/>
              <a:t>18-10-2019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D8EAA-08BF-4796-9A10-535203721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343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1B2F9-43FA-4CC1-B287-B4737006DCFA}" type="datetimeFigureOut">
              <a:rPr lang="en-IN" smtClean="0"/>
              <a:t>18-10-2019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D8EAA-08BF-4796-9A10-535203721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958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1B2F9-43FA-4CC1-B287-B4737006DCFA}" type="datetimeFigureOut">
              <a:rPr lang="en-IN" smtClean="0"/>
              <a:t>18-10-2019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D8EAA-08BF-4796-9A10-535203721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17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1B2F9-43FA-4CC1-B287-B4737006DCFA}" type="datetimeFigureOut">
              <a:rPr lang="en-IN" smtClean="0"/>
              <a:t>18-10-2019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D8EAA-08BF-4796-9A10-5352037215C1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3859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1B2F9-43FA-4CC1-B287-B4737006DCFA}" type="datetimeFigureOut">
              <a:rPr lang="en-IN" smtClean="0"/>
              <a:t>18-10-2019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D8EAA-08BF-4796-9A10-535203721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0349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1B2F9-43FA-4CC1-B287-B4737006DCFA}" type="datetimeFigureOut">
              <a:rPr lang="en-IN" smtClean="0"/>
              <a:t>18-10-2019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D8EAA-08BF-4796-9A10-535203721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506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1B2F9-43FA-4CC1-B287-B4737006DCFA}" type="datetimeFigureOut">
              <a:rPr lang="en-IN" smtClean="0"/>
              <a:t>18-10-2019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D8EAA-08BF-4796-9A10-535203721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7043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1B2F9-43FA-4CC1-B287-B4737006DCFA}" type="datetimeFigureOut">
              <a:rPr lang="en-IN" smtClean="0"/>
              <a:t>18-10-2019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D8EAA-08BF-4796-9A10-535203721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77986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1B2F9-43FA-4CC1-B287-B4737006DCFA}" type="datetimeFigureOut">
              <a:rPr lang="en-IN" smtClean="0"/>
              <a:t>18-10-2019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D8EAA-08BF-4796-9A10-535203721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9232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1B2F9-43FA-4CC1-B287-B4737006DCFA}" type="datetimeFigureOut">
              <a:rPr lang="en-IN" smtClean="0"/>
              <a:t>18-10-2019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D8EAA-08BF-4796-9A10-535203721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35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1B2F9-43FA-4CC1-B287-B4737006DCFA}" type="datetimeFigureOut">
              <a:rPr lang="en-IN" smtClean="0"/>
              <a:t>18-10-2019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D8EAA-08BF-4796-9A10-535203721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360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1B2F9-43FA-4CC1-B287-B4737006DCFA}" type="datetimeFigureOut">
              <a:rPr lang="en-IN" smtClean="0"/>
              <a:t>18-10-2019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D8EAA-08BF-4796-9A10-535203721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338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1B2F9-43FA-4CC1-B287-B4737006DCFA}" type="datetimeFigureOut">
              <a:rPr lang="en-IN" smtClean="0"/>
              <a:t>18-10-2019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D8EAA-08BF-4796-9A10-535203721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5133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1B2F9-43FA-4CC1-B287-B4737006DCFA}" type="datetimeFigureOut">
              <a:rPr lang="en-IN" smtClean="0"/>
              <a:t>18-10-2019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D8EAA-08BF-4796-9A10-535203721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894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1B2F9-43FA-4CC1-B287-B4737006DCFA}" type="datetimeFigureOut">
              <a:rPr lang="en-IN" smtClean="0"/>
              <a:t>18-10-2019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D8EAA-08BF-4796-9A10-535203721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258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1B2F9-43FA-4CC1-B287-B4737006DCFA}" type="datetimeFigureOut">
              <a:rPr lang="en-IN" smtClean="0"/>
              <a:t>18-10-2019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D8EAA-08BF-4796-9A10-535203721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7024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1B2F9-43FA-4CC1-B287-B4737006DCFA}" type="datetimeFigureOut">
              <a:rPr lang="en-IN" smtClean="0"/>
              <a:t>18-10-2019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D8EAA-08BF-4796-9A10-535203721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9595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1B2F9-43FA-4CC1-B287-B4737006DCFA}" type="datetimeFigureOut">
              <a:rPr lang="en-IN" smtClean="0"/>
              <a:t>18-10-2019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D8EAA-08BF-4796-9A10-535203721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217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C21B2F9-43FA-4CC1-B287-B4737006DCFA}" type="datetimeFigureOut">
              <a:rPr lang="en-IN" smtClean="0"/>
              <a:t>18-10-2019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D8EAA-08BF-4796-9A10-535203721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735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  <p:sldLayoutId id="2147483816" r:id="rId15"/>
    <p:sldLayoutId id="2147483817" r:id="rId16"/>
    <p:sldLayoutId id="2147483818" r:id="rId17"/>
    <p:sldLayoutId id="2147483819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ogramming9.com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gramming9.com/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ogramming9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ogramming9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C217-EBD2-4C40-9EE2-0B9901B2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br>
              <a:rPr lang="en-IN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br>
              <a:rPr lang="en-IN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sz="8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Programming</a:t>
            </a:r>
          </a:p>
        </p:txBody>
      </p:sp>
    </p:spTree>
    <p:extLst>
      <p:ext uri="{BB962C8B-B14F-4D97-AF65-F5344CB8AC3E}">
        <p14:creationId xmlns:p14="http://schemas.microsoft.com/office/powerpoint/2010/main" val="243359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41AE1-9E92-4E37-836E-ED884A6A3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solidFill>
                  <a:srgbClr val="FFFF00"/>
                </a:solidFill>
                <a:latin typeface="Arial Black" panose="020B0A04020102020204" pitchFamily="34" charset="0"/>
              </a:rPr>
              <a:t>Documentation section</a:t>
            </a:r>
            <a:br>
              <a:rPr lang="en-IN" dirty="0"/>
            </a:br>
            <a:r>
              <a:rPr lang="en-IN" sz="2000" u="sng" dirty="0">
                <a:latin typeface="Arial Black" panose="020B0A04020102020204" pitchFamily="34" charset="0"/>
              </a:rPr>
              <a:t>COMMENTS :</a:t>
            </a:r>
            <a:r>
              <a:rPr lang="en-IN" sz="2000" dirty="0"/>
              <a:t> it is the explanation or the description to the source code of the program. At run-time , a comment is ignored by the compiler ignored by the compiler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9C099-8345-470F-B4C1-143ABAA717E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2530764"/>
            <a:ext cx="10394707" cy="3306618"/>
          </a:xfrm>
        </p:spPr>
        <p:txBody>
          <a:bodyPr/>
          <a:lstStyle/>
          <a:p>
            <a:r>
              <a:rPr lang="en-IN" dirty="0"/>
              <a:t>It contains a set of comments including the name of the program and other necessary details</a:t>
            </a:r>
          </a:p>
          <a:p>
            <a:r>
              <a:rPr lang="en-IN" dirty="0"/>
              <a:t>Comments are ignored by the compiler and is used to provide documentation to the people who reads the code .</a:t>
            </a:r>
          </a:p>
          <a:p>
            <a:r>
              <a:rPr lang="en-IN" dirty="0"/>
              <a:t>Comments are of two types </a:t>
            </a:r>
          </a:p>
          <a:p>
            <a:pPr lvl="3"/>
            <a:r>
              <a:rPr lang="en-IN" dirty="0"/>
              <a:t>Single line comments</a:t>
            </a:r>
          </a:p>
          <a:p>
            <a:pPr lvl="3"/>
            <a:r>
              <a:rPr lang="en-IN" dirty="0"/>
              <a:t>Multiline comments</a:t>
            </a:r>
          </a:p>
          <a:p>
            <a:pPr lvl="3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8353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0" y="-19026"/>
            <a:ext cx="0" cy="214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0489">
              <a:lnSpc>
                <a:spcPts val="1425"/>
              </a:lnSpc>
            </a:pP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059941" y="1531620"/>
            <a:ext cx="7795259" cy="420624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spcBef>
                <a:spcPts val="9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u="sng" spc="-5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</a:rPr>
              <a:t>Single line </a:t>
            </a:r>
            <a:r>
              <a:rPr sz="3200" u="sng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</a:rPr>
              <a:t>comment</a:t>
            </a:r>
            <a:endParaRPr sz="3200" u="sng" dirty="0">
              <a:latin typeface="Arial Black" panose="020B0A04020102020204" pitchFamily="34" charset="0"/>
              <a:cs typeface="Arial"/>
            </a:endParaRPr>
          </a:p>
          <a:p>
            <a:pPr marL="755650" lvl="1" indent="-285750">
              <a:spcBef>
                <a:spcPts val="700"/>
              </a:spcBef>
              <a:buChar char="–"/>
              <a:tabLst>
                <a:tab pos="755650" algn="l"/>
              </a:tabLst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// (double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slash)</a:t>
            </a:r>
            <a:endParaRPr sz="2800" dirty="0">
              <a:latin typeface="Arial"/>
              <a:cs typeface="Arial"/>
            </a:endParaRPr>
          </a:p>
          <a:p>
            <a:pPr marL="755650" marR="5080" lvl="1" indent="-285750">
              <a:spcBef>
                <a:spcPts val="690"/>
              </a:spcBef>
              <a:buChar char="–"/>
              <a:tabLst>
                <a:tab pos="75565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Termination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comment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is by pressing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enter 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key</a:t>
            </a:r>
            <a:endParaRPr sz="2800" dirty="0">
              <a:latin typeface="Arial"/>
              <a:cs typeface="Arial"/>
            </a:endParaRPr>
          </a:p>
          <a:p>
            <a:pPr marL="355600" indent="-342900"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u="sng" spc="-5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</a:rPr>
              <a:t>Multi line</a:t>
            </a:r>
            <a:r>
              <a:rPr sz="3200" u="sng" spc="-1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</a:rPr>
              <a:t> </a:t>
            </a:r>
            <a:r>
              <a:rPr sz="3200" u="sng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</a:rPr>
              <a:t>comment</a:t>
            </a:r>
            <a:endParaRPr sz="3200" u="sng" dirty="0">
              <a:latin typeface="Arial Black" panose="020B0A04020102020204" pitchFamily="34" charset="0"/>
              <a:cs typeface="Arial"/>
            </a:endParaRPr>
          </a:p>
          <a:p>
            <a:pPr marL="469900">
              <a:spcBef>
                <a:spcPts val="700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/*….</a:t>
            </a:r>
            <a:endParaRPr sz="2800" dirty="0">
              <a:latin typeface="Arial"/>
              <a:cs typeface="Arial"/>
            </a:endParaRPr>
          </a:p>
          <a:p>
            <a:pPr marL="469900">
              <a:spcBef>
                <a:spcPts val="690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…….*/</a:t>
            </a:r>
            <a:endParaRPr sz="2800" dirty="0">
              <a:latin typeface="Arial"/>
              <a:cs typeface="Arial"/>
            </a:endParaRPr>
          </a:p>
          <a:p>
            <a:pPr marL="469900">
              <a:spcBef>
                <a:spcPts val="700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can span over to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multiple</a:t>
            </a:r>
            <a:r>
              <a:rPr sz="28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lines</a:t>
            </a:r>
            <a:endParaRPr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5858511"/>
      </p:ext>
    </p:extLst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15738" y="467359"/>
            <a:ext cx="6097905" cy="50526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b="1" u="sng" dirty="0">
                <a:solidFill>
                  <a:srgbClr val="FFFF00"/>
                </a:solidFill>
                <a:latin typeface="Arial Black" panose="020B0A04020102020204" pitchFamily="34" charset="0"/>
                <a:cs typeface="Times New Roman"/>
              </a:rPr>
              <a:t>Preprocessor</a:t>
            </a:r>
            <a:r>
              <a:rPr sz="3200" b="1" u="sng" spc="-50" dirty="0">
                <a:solidFill>
                  <a:srgbClr val="FFFF00"/>
                </a:solidFill>
                <a:latin typeface="Arial Black" panose="020B0A04020102020204" pitchFamily="34" charset="0"/>
                <a:cs typeface="Times New Roman"/>
              </a:rPr>
              <a:t> </a:t>
            </a:r>
            <a:r>
              <a:rPr sz="3200" b="1" u="sng" dirty="0">
                <a:solidFill>
                  <a:srgbClr val="FFFF00"/>
                </a:solidFill>
                <a:latin typeface="Arial Black" panose="020B0A04020102020204" pitchFamily="34" charset="0"/>
                <a:cs typeface="Times New Roman"/>
              </a:rPr>
              <a:t>Directives</a:t>
            </a:r>
            <a:endParaRPr sz="3200" u="sng" dirty="0">
              <a:solidFill>
                <a:srgbClr val="FFFF00"/>
              </a:solidFill>
              <a:latin typeface="Arial Black" panose="020B0A04020102020204" pitchFamily="34" charset="0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8541" y="1419859"/>
            <a:ext cx="123825" cy="1438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200" dirty="0"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  <a:p>
            <a:pPr marL="12700">
              <a:spcBef>
                <a:spcPts val="1610"/>
              </a:spcBef>
            </a:pPr>
            <a:r>
              <a:rPr sz="2200" dirty="0"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  <a:p>
            <a:pPr marL="12700">
              <a:spcBef>
                <a:spcPts val="1600"/>
              </a:spcBef>
            </a:pPr>
            <a:r>
              <a:rPr sz="2200" dirty="0"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8541" y="3506470"/>
            <a:ext cx="12382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200" dirty="0"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27630" y="1435100"/>
            <a:ext cx="7270750" cy="29300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200" spc="-5" dirty="0">
                <a:latin typeface="Times New Roman"/>
                <a:cs typeface="Times New Roman"/>
              </a:rPr>
              <a:t>The first </a:t>
            </a:r>
            <a:r>
              <a:rPr sz="2200" spc="-10" dirty="0">
                <a:latin typeface="Times New Roman"/>
                <a:cs typeface="Times New Roman"/>
              </a:rPr>
              <a:t>statement </a:t>
            </a:r>
            <a:r>
              <a:rPr sz="2200" spc="-5" dirty="0">
                <a:latin typeface="Times New Roman"/>
                <a:cs typeface="Times New Roman"/>
              </a:rPr>
              <a:t>to </a:t>
            </a:r>
            <a:r>
              <a:rPr sz="2200" dirty="0">
                <a:latin typeface="Times New Roman"/>
                <a:cs typeface="Times New Roman"/>
              </a:rPr>
              <a:t>be </a:t>
            </a:r>
            <a:r>
              <a:rPr sz="2200" spc="-5" dirty="0">
                <a:latin typeface="Times New Roman"/>
                <a:cs typeface="Times New Roman"/>
              </a:rPr>
              <a:t>checked </a:t>
            </a:r>
            <a:r>
              <a:rPr sz="2200" dirty="0">
                <a:latin typeface="Times New Roman"/>
                <a:cs typeface="Times New Roman"/>
              </a:rPr>
              <a:t>by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compiler</a:t>
            </a:r>
            <a:endParaRPr sz="2200" dirty="0">
              <a:latin typeface="Times New Roman"/>
              <a:cs typeface="Times New Roman"/>
            </a:endParaRPr>
          </a:p>
          <a:p>
            <a:pPr marL="12700">
              <a:spcBef>
                <a:spcPts val="1600"/>
              </a:spcBef>
              <a:tabLst>
                <a:tab pos="4730115" algn="l"/>
              </a:tabLst>
            </a:pPr>
            <a:r>
              <a:rPr sz="2200" spc="-5" dirty="0">
                <a:latin typeface="Times New Roman"/>
                <a:cs typeface="Times New Roman"/>
              </a:rPr>
              <a:t>Preprocessor Directives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always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preceded	with </a:t>
            </a:r>
            <a:r>
              <a:rPr sz="2200" dirty="0">
                <a:latin typeface="Times New Roman"/>
                <a:cs typeface="Times New Roman"/>
              </a:rPr>
              <a:t>‘#’ </a:t>
            </a:r>
            <a:r>
              <a:rPr sz="2200" spc="-10" dirty="0">
                <a:latin typeface="Times New Roman"/>
                <a:cs typeface="Times New Roman"/>
              </a:rPr>
              <a:t>sign</a:t>
            </a:r>
            <a:endParaRPr sz="2200" dirty="0">
              <a:latin typeface="Times New Roman"/>
              <a:cs typeface="Times New Roman"/>
            </a:endParaRPr>
          </a:p>
          <a:p>
            <a:pPr marL="12700" marR="9525">
              <a:lnSpc>
                <a:spcPct val="139800"/>
              </a:lnSpc>
              <a:spcBef>
                <a:spcPts val="560"/>
              </a:spcBef>
            </a:pPr>
            <a:r>
              <a:rPr sz="2200" spc="-5" dirty="0">
                <a:latin typeface="Times New Roman"/>
                <a:cs typeface="Times New Roman"/>
              </a:rPr>
              <a:t>They contain information to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10" dirty="0">
                <a:latin typeface="Times New Roman"/>
                <a:cs typeface="Times New Roman"/>
              </a:rPr>
              <a:t>compiler </a:t>
            </a:r>
            <a:r>
              <a:rPr sz="2200" spc="-5" dirty="0">
                <a:latin typeface="Times New Roman"/>
                <a:cs typeface="Times New Roman"/>
              </a:rPr>
              <a:t>which are required </a:t>
            </a:r>
            <a:r>
              <a:rPr sz="2200" dirty="0">
                <a:latin typeface="Times New Roman"/>
                <a:cs typeface="Times New Roman"/>
              </a:rPr>
              <a:t>by  the </a:t>
            </a:r>
            <a:r>
              <a:rPr sz="2200" spc="-5" dirty="0">
                <a:latin typeface="Times New Roman"/>
                <a:cs typeface="Times New Roman"/>
              </a:rPr>
              <a:t>compiler during compilation.</a:t>
            </a:r>
            <a:endParaRPr sz="2200" dirty="0">
              <a:latin typeface="Times New Roman"/>
              <a:cs typeface="Times New Roman"/>
            </a:endParaRPr>
          </a:p>
          <a:p>
            <a:pPr marL="12700" marR="5080">
              <a:lnSpc>
                <a:spcPct val="140200"/>
              </a:lnSpc>
              <a:spcBef>
                <a:spcPts val="535"/>
              </a:spcBef>
            </a:pPr>
            <a:r>
              <a:rPr lang="en-IN" sz="2200" spc="-5" dirty="0">
                <a:latin typeface="Times New Roman"/>
                <a:cs typeface="Times New Roman"/>
              </a:rPr>
              <a:t>HEADER FILE </a:t>
            </a:r>
            <a:endParaRPr sz="2200" dirty="0">
              <a:latin typeface="Times New Roman"/>
              <a:cs typeface="Times New Roman"/>
            </a:endParaRPr>
          </a:p>
          <a:p>
            <a:pPr marL="130175">
              <a:spcBef>
                <a:spcPts val="1380"/>
              </a:spcBef>
              <a:tabLst>
                <a:tab pos="412115" algn="l"/>
              </a:tabLst>
            </a:pPr>
            <a:r>
              <a:rPr sz="2850" baseline="2923" dirty="0">
                <a:latin typeface="Arial"/>
                <a:cs typeface="Arial"/>
              </a:rPr>
              <a:t>–	</a:t>
            </a:r>
            <a:r>
              <a:rPr sz="1900" spc="-5" dirty="0">
                <a:latin typeface="Times New Roman"/>
                <a:cs typeface="Times New Roman"/>
              </a:rPr>
              <a:t>#include &lt;stdio.h&gt;</a:t>
            </a:r>
            <a:endParaRPr sz="19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02940" y="4926329"/>
            <a:ext cx="97155" cy="66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  <a:p>
            <a:pPr marL="12700">
              <a:spcBef>
                <a:spcPts val="1160"/>
              </a:spcBef>
            </a:pPr>
            <a:r>
              <a:rPr sz="1600" dirty="0"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27730" y="4937759"/>
            <a:ext cx="5382895" cy="10592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10" dirty="0">
                <a:latin typeface="Times New Roman"/>
                <a:cs typeface="Times New Roman"/>
              </a:rPr>
              <a:t>Tells </a:t>
            </a:r>
            <a:r>
              <a:rPr sz="1600" dirty="0">
                <a:latin typeface="Times New Roman"/>
                <a:cs typeface="Times New Roman"/>
              </a:rPr>
              <a:t>the </a:t>
            </a:r>
            <a:r>
              <a:rPr sz="1600" spc="-10" dirty="0">
                <a:latin typeface="Times New Roman"/>
                <a:cs typeface="Times New Roman"/>
              </a:rPr>
              <a:t>compiler </a:t>
            </a:r>
            <a:r>
              <a:rPr sz="1600" dirty="0">
                <a:latin typeface="Times New Roman"/>
                <a:cs typeface="Times New Roman"/>
              </a:rPr>
              <a:t>to include the file </a:t>
            </a:r>
            <a:r>
              <a:rPr sz="1600" spc="-5" dirty="0">
                <a:latin typeface="Times New Roman"/>
                <a:cs typeface="Times New Roman"/>
              </a:rPr>
              <a:t>stdio.h during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compilation</a:t>
            </a:r>
            <a:endParaRPr sz="1600" dirty="0">
              <a:latin typeface="Times New Roman"/>
              <a:cs typeface="Times New Roman"/>
            </a:endParaRPr>
          </a:p>
          <a:p>
            <a:pPr marL="12700">
              <a:spcBef>
                <a:spcPts val="1160"/>
              </a:spcBef>
            </a:pPr>
            <a:r>
              <a:rPr sz="1600" spc="-5" dirty="0">
                <a:latin typeface="Times New Roman"/>
                <a:cs typeface="Times New Roman"/>
              </a:rPr>
              <a:t>Anything in </a:t>
            </a:r>
            <a:r>
              <a:rPr sz="1600" dirty="0">
                <a:latin typeface="Times New Roman"/>
                <a:cs typeface="Times New Roman"/>
              </a:rPr>
              <a:t>the </a:t>
            </a:r>
            <a:r>
              <a:rPr sz="1600" spc="-5" dirty="0">
                <a:latin typeface="Times New Roman"/>
                <a:cs typeface="Times New Roman"/>
              </a:rPr>
              <a:t>header </a:t>
            </a:r>
            <a:r>
              <a:rPr sz="1600" dirty="0">
                <a:latin typeface="Times New Roman"/>
                <a:cs typeface="Times New Roman"/>
              </a:rPr>
              <a:t>file </a:t>
            </a:r>
            <a:r>
              <a:rPr sz="1600" spc="-5" dirty="0">
                <a:latin typeface="Times New Roman"/>
                <a:cs typeface="Times New Roman"/>
              </a:rPr>
              <a:t>will </a:t>
            </a:r>
            <a:r>
              <a:rPr sz="1600" dirty="0">
                <a:latin typeface="Times New Roman"/>
                <a:cs typeface="Times New Roman"/>
              </a:rPr>
              <a:t>be </a:t>
            </a:r>
            <a:r>
              <a:rPr sz="1600" spc="-5" dirty="0">
                <a:latin typeface="Times New Roman"/>
                <a:cs typeface="Times New Roman"/>
              </a:rPr>
              <a:t>included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-5" dirty="0">
                <a:latin typeface="Times New Roman"/>
                <a:cs typeface="Times New Roman"/>
              </a:rPr>
              <a:t>part </a:t>
            </a:r>
            <a:r>
              <a:rPr sz="1600" dirty="0">
                <a:latin typeface="Times New Roman"/>
                <a:cs typeface="Times New Roman"/>
              </a:rPr>
              <a:t>of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program</a:t>
            </a:r>
            <a:endParaRPr lang="en-IN" sz="1600" spc="-5" dirty="0">
              <a:latin typeface="Times New Roman"/>
              <a:cs typeface="Times New Roman"/>
            </a:endParaRPr>
          </a:p>
          <a:p>
            <a:pPr marL="12700">
              <a:spcBef>
                <a:spcPts val="1160"/>
              </a:spcBef>
            </a:pPr>
            <a:endParaRPr sz="1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84460214"/>
      </p:ext>
    </p:ext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9200" y="685800"/>
            <a:ext cx="2971800" cy="47000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128518" y="5436819"/>
            <a:ext cx="64662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35530" marR="5080" indent="-2323465"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Preprocessor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directives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are executed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before  compilation.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0937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4477" y="193078"/>
            <a:ext cx="8010522" cy="1305486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  <a:tabLst>
                <a:tab pos="1380490" algn="l"/>
              </a:tabLst>
            </a:pPr>
            <a:r>
              <a:rPr lang="en-IN" dirty="0">
                <a:solidFill>
                  <a:srgbClr val="FFFF00"/>
                </a:solidFill>
                <a:latin typeface="Arial Black" panose="020B0A04020102020204" pitchFamily="34" charset="0"/>
              </a:rPr>
              <a:t>main() function</a:t>
            </a:r>
            <a:br>
              <a:rPr lang="en-IN" dirty="0"/>
            </a:b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0" y="3979020"/>
            <a:ext cx="0" cy="1659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IN" dirty="0"/>
              <a:t>1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0" y="0"/>
            <a:ext cx="0" cy="1952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0489">
              <a:lnSpc>
                <a:spcPts val="1425"/>
              </a:lnSpc>
            </a:pPr>
            <a:fld id="{81D60167-4931-47E6-BA6A-407CBD079E47}" type="slidenum">
              <a:rPr dirty="0"/>
              <a:pPr marL="110489">
                <a:lnSpc>
                  <a:spcPts val="1425"/>
                </a:lnSpc>
              </a:pPr>
              <a:t>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059940" y="1530351"/>
            <a:ext cx="7702550" cy="3572773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355600" indent="-342900">
              <a:spcBef>
                <a:spcPts val="52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the entry point of a program</a:t>
            </a:r>
            <a:endParaRPr sz="3200" dirty="0">
              <a:latin typeface="Arial"/>
              <a:cs typeface="Arial"/>
            </a:endParaRPr>
          </a:p>
          <a:p>
            <a:pPr marL="355600" marR="27305" indent="-342900">
              <a:lnSpc>
                <a:spcPts val="3450"/>
              </a:lnSpc>
              <a:spcBef>
                <a:spcPts val="86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When a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file is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executed,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start point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is  the main</a:t>
            </a:r>
            <a:r>
              <a:rPr sz="3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endParaRPr sz="3200" dirty="0">
              <a:latin typeface="Arial"/>
              <a:cs typeface="Arial"/>
            </a:endParaRPr>
          </a:p>
          <a:p>
            <a:pPr marL="355600" marR="96520" indent="-342900">
              <a:lnSpc>
                <a:spcPts val="345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From main function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the flow goes as per 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the programmers</a:t>
            </a:r>
            <a:r>
              <a:rPr sz="3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choice</a:t>
            </a:r>
            <a:r>
              <a:rPr lang="en-IN" sz="32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lang="en-IN" sz="3200" dirty="0">
              <a:latin typeface="Arial"/>
              <a:cs typeface="Arial"/>
            </a:endParaRPr>
          </a:p>
          <a:p>
            <a:pPr marL="355600" marR="638810" indent="-342900">
              <a:lnSpc>
                <a:spcPts val="345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Main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function 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compulsory for any c  program</a:t>
            </a:r>
            <a:endParaRPr sz="3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8016217"/>
      </p:ext>
    </p:extLst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19371" y="231140"/>
            <a:ext cx="4453837" cy="751488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sz="4800" b="1" spc="-15" dirty="0">
                <a:solidFill>
                  <a:srgbClr val="FFFF00"/>
                </a:solidFill>
                <a:latin typeface="Arial Black" panose="020B0A04020102020204" pitchFamily="34" charset="0"/>
                <a:cs typeface="Times New Roman"/>
              </a:rPr>
              <a:t>p</a:t>
            </a:r>
            <a:r>
              <a:rPr sz="4800" b="1" spc="5" dirty="0">
                <a:solidFill>
                  <a:srgbClr val="FFFF00"/>
                </a:solidFill>
                <a:latin typeface="Arial Black" panose="020B0A04020102020204" pitchFamily="34" charset="0"/>
                <a:cs typeface="Times New Roman"/>
              </a:rPr>
              <a:t>r</a:t>
            </a:r>
            <a:r>
              <a:rPr sz="4800" b="1" spc="-5" dirty="0">
                <a:solidFill>
                  <a:srgbClr val="FFFF00"/>
                </a:solidFill>
                <a:latin typeface="Arial Black" panose="020B0A04020102020204" pitchFamily="34" charset="0"/>
                <a:cs typeface="Times New Roman"/>
              </a:rPr>
              <a:t>i</a:t>
            </a:r>
            <a:r>
              <a:rPr sz="4800" b="1" spc="-15" dirty="0">
                <a:solidFill>
                  <a:srgbClr val="FFFF00"/>
                </a:solidFill>
                <a:latin typeface="Arial Black" panose="020B0A04020102020204" pitchFamily="34" charset="0"/>
                <a:cs typeface="Times New Roman"/>
              </a:rPr>
              <a:t>n</a:t>
            </a:r>
            <a:r>
              <a:rPr sz="4800" b="1" dirty="0">
                <a:solidFill>
                  <a:srgbClr val="FFFF00"/>
                </a:solidFill>
                <a:latin typeface="Arial Black" panose="020B0A04020102020204" pitchFamily="34" charset="0"/>
                <a:cs typeface="Times New Roman"/>
              </a:rPr>
              <a:t>tf</a:t>
            </a:r>
            <a:r>
              <a:rPr sz="4800" b="1" spc="-10" dirty="0">
                <a:solidFill>
                  <a:srgbClr val="FFFF00"/>
                </a:solidFill>
                <a:latin typeface="Arial Black" panose="020B0A04020102020204" pitchFamily="34" charset="0"/>
                <a:cs typeface="Times New Roman"/>
              </a:rPr>
              <a:t>(</a:t>
            </a:r>
            <a:r>
              <a:rPr sz="4800" b="1" dirty="0">
                <a:solidFill>
                  <a:srgbClr val="FFFF00"/>
                </a:solidFill>
                <a:latin typeface="Arial Black" panose="020B0A04020102020204" pitchFamily="34" charset="0"/>
                <a:cs typeface="Times New Roman"/>
              </a:rPr>
              <a:t>)</a:t>
            </a:r>
            <a:endParaRPr sz="4800" dirty="0">
              <a:solidFill>
                <a:srgbClr val="FFFF00"/>
              </a:solidFill>
              <a:latin typeface="Arial Black" panose="020B0A04020102020204" pitchFamily="34" charset="0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8541" y="1192529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8541" y="221869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solidFill>
                  <a:srgbClr val="FF00FF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88541" y="3229609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88541" y="425577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solidFill>
                  <a:srgbClr val="FF00FF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103312" y="982628"/>
            <a:ext cx="9207015" cy="46365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49250">
              <a:lnSpc>
                <a:spcPct val="129900"/>
              </a:lnSpc>
              <a:spcBef>
                <a:spcPts val="95"/>
              </a:spcBef>
            </a:pPr>
            <a:r>
              <a:rPr spc="-5" dirty="0"/>
              <a:t>Used </a:t>
            </a:r>
            <a:r>
              <a:rPr dirty="0"/>
              <a:t>to </a:t>
            </a:r>
            <a:r>
              <a:rPr spc="-5" dirty="0"/>
              <a:t>send </a:t>
            </a:r>
            <a:r>
              <a:rPr dirty="0"/>
              <a:t>data to the standard output (usually the  </a:t>
            </a:r>
            <a:r>
              <a:rPr spc="-5" dirty="0"/>
              <a:t>monitor) </a:t>
            </a:r>
            <a:r>
              <a:rPr dirty="0"/>
              <a:t>to be printed according to </a:t>
            </a:r>
            <a:r>
              <a:rPr spc="-5" dirty="0"/>
              <a:t>specific</a:t>
            </a:r>
            <a:r>
              <a:rPr spc="-15" dirty="0"/>
              <a:t> </a:t>
            </a:r>
            <a:r>
              <a:rPr spc="-5" dirty="0"/>
              <a:t>format.</a:t>
            </a:r>
          </a:p>
          <a:p>
            <a:pPr marL="12700">
              <a:spcBef>
                <a:spcPts val="1460"/>
              </a:spcBef>
            </a:pPr>
            <a:r>
              <a:rPr b="1" u="sng" spc="-5" dirty="0">
                <a:solidFill>
                  <a:srgbClr val="FFFF00"/>
                </a:solidFill>
                <a:latin typeface="Arial Black" panose="020B0A04020102020204" pitchFamily="34" charset="0"/>
                <a:cs typeface="Times New Roman"/>
              </a:rPr>
              <a:t>General </a:t>
            </a:r>
            <a:r>
              <a:rPr b="1" u="sng" dirty="0">
                <a:solidFill>
                  <a:srgbClr val="FFFF00"/>
                </a:solidFill>
                <a:latin typeface="Arial Black" panose="020B0A04020102020204" pitchFamily="34" charset="0"/>
                <a:cs typeface="Times New Roman"/>
              </a:rPr>
              <a:t>format</a:t>
            </a:r>
            <a:r>
              <a:rPr b="1" dirty="0">
                <a:solidFill>
                  <a:srgbClr val="FF00FF"/>
                </a:solidFill>
                <a:latin typeface="Times New Roman"/>
                <a:cs typeface="Times New Roman"/>
              </a:rPr>
              <a:t>:</a:t>
            </a:r>
          </a:p>
          <a:p>
            <a:pPr marL="412750" indent="-281940">
              <a:spcBef>
                <a:spcPts val="1220"/>
              </a:spcBef>
              <a:buFont typeface="Arial"/>
              <a:buChar char="–"/>
              <a:tabLst>
                <a:tab pos="412115" algn="l"/>
                <a:tab pos="412750" algn="l"/>
              </a:tabLst>
            </a:pPr>
            <a:r>
              <a:rPr spc="-5" dirty="0" err="1"/>
              <a:t>printf</a:t>
            </a:r>
            <a:r>
              <a:rPr spc="-5" dirty="0"/>
              <a:t>(“</a:t>
            </a:r>
            <a:r>
              <a:rPr lang="en-IN" spc="-5" dirty="0"/>
              <a:t>     text     </a:t>
            </a:r>
            <a:r>
              <a:rPr spc="-5" dirty="0"/>
              <a:t>”</a:t>
            </a:r>
            <a:r>
              <a:rPr lang="en-IN" spc="-5" dirty="0"/>
              <a:t>)</a:t>
            </a:r>
            <a:r>
              <a:rPr spc="-5" dirty="0"/>
              <a:t>;</a:t>
            </a:r>
            <a:endParaRPr lang="en-IN" spc="-5" dirty="0"/>
          </a:p>
          <a:p>
            <a:pPr marL="412750" indent="-281940">
              <a:spcBef>
                <a:spcPts val="1220"/>
              </a:spcBef>
              <a:buFont typeface="Arial"/>
              <a:buChar char="–"/>
              <a:tabLst>
                <a:tab pos="412115" algn="l"/>
                <a:tab pos="412750" algn="l"/>
              </a:tabLst>
            </a:pPr>
            <a:r>
              <a:rPr lang="en-IN" spc="-5" dirty="0" err="1"/>
              <a:t>printf</a:t>
            </a:r>
            <a:r>
              <a:rPr lang="en-IN" spc="-5" dirty="0"/>
              <a:t>(“     text  and format specifier   ”, variable);</a:t>
            </a:r>
          </a:p>
          <a:p>
            <a:pPr marL="0" marR="5080" indent="0">
              <a:lnSpc>
                <a:spcPct val="129900"/>
              </a:lnSpc>
              <a:spcBef>
                <a:spcPts val="600"/>
              </a:spcBef>
              <a:buNone/>
            </a:pPr>
            <a:endParaRPr spc="-5" dirty="0"/>
          </a:p>
          <a:p>
            <a:pPr marL="12700">
              <a:spcBef>
                <a:spcPts val="1460"/>
              </a:spcBef>
            </a:pPr>
            <a:endParaRPr lang="en-IN" b="1" u="sng" spc="-5" dirty="0">
              <a:solidFill>
                <a:srgbClr val="FFFF00"/>
              </a:solidFill>
              <a:latin typeface="Arial Black" panose="020B0A04020102020204" pitchFamily="34" charset="0"/>
              <a:cs typeface="Times New Roman"/>
            </a:endParaRPr>
          </a:p>
          <a:p>
            <a:pPr marL="12700">
              <a:spcBef>
                <a:spcPts val="1460"/>
              </a:spcBef>
            </a:pPr>
            <a:r>
              <a:rPr b="1" u="sng" spc="-5" dirty="0">
                <a:solidFill>
                  <a:srgbClr val="FFFF00"/>
                </a:solidFill>
                <a:latin typeface="Arial Black" panose="020B0A04020102020204" pitchFamily="34" charset="0"/>
                <a:cs typeface="Times New Roman"/>
              </a:rPr>
              <a:t>Example:</a:t>
            </a:r>
          </a:p>
          <a:p>
            <a:pPr marL="412750" indent="-281940">
              <a:spcBef>
                <a:spcPts val="1220"/>
              </a:spcBef>
              <a:buFont typeface="Arial"/>
              <a:buChar char="–"/>
              <a:tabLst>
                <a:tab pos="412115" algn="l"/>
                <a:tab pos="412750" algn="l"/>
              </a:tabLst>
            </a:pPr>
            <a:r>
              <a:rPr dirty="0"/>
              <a:t>printf(“Thank</a:t>
            </a:r>
            <a:r>
              <a:rPr spc="10" dirty="0"/>
              <a:t> </a:t>
            </a:r>
            <a:r>
              <a:rPr dirty="0"/>
              <a:t>you”);</a:t>
            </a:r>
          </a:p>
          <a:p>
            <a:pPr marL="130810" indent="0">
              <a:spcBef>
                <a:spcPts val="1220"/>
              </a:spcBef>
              <a:buNone/>
              <a:tabLst>
                <a:tab pos="412115" algn="l"/>
                <a:tab pos="412750" algn="l"/>
              </a:tabLst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2576430"/>
      </p:ext>
    </p:extLst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82FAD-2D66-46C0-981C-629EA24F6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205391" cy="1400530"/>
          </a:xfrm>
        </p:spPr>
        <p:txBody>
          <a:bodyPr/>
          <a:lstStyle/>
          <a:p>
            <a:r>
              <a:rPr lang="en-IN" sz="2800" dirty="0">
                <a:solidFill>
                  <a:srgbClr val="FFFF00"/>
                </a:solidFill>
                <a:latin typeface="Arial Black" panose="020B0A04020102020204" pitchFamily="34" charset="0"/>
                <a:cs typeface="Angsana New" panose="020B0502040204020203" pitchFamily="18" charset="-34"/>
              </a:rPr>
              <a:t>ESCAPE SEQENCES </a:t>
            </a:r>
            <a:r>
              <a:rPr lang="en-IN" sz="2800" dirty="0">
                <a:solidFill>
                  <a:schemeClr val="tx1"/>
                </a:solidFill>
                <a:latin typeface="Angsana New" panose="020B0502040204020203" pitchFamily="18" charset="-34"/>
                <a:cs typeface="Angsana New" panose="020B0502040204020203" pitchFamily="18" charset="-34"/>
              </a:rPr>
              <a:t>:when a character is preceded by a backslash , it is  an escape sequence and it has special meaning to the compiler.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9D832F-92DD-46A8-9629-65A2A3383334}"/>
              </a:ext>
            </a:extLst>
          </p:cNvPr>
          <p:cNvSpPr txBox="1"/>
          <p:nvPr/>
        </p:nvSpPr>
        <p:spPr>
          <a:xfrm>
            <a:off x="1110343" y="2397967"/>
            <a:ext cx="9741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53B0DF-E705-4FA8-9740-28642E7A73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50" y="2090057"/>
            <a:ext cx="10771043" cy="439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622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A6012-784B-405B-A26D-DF2394ADF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solidFill>
                  <a:srgbClr val="FFFF00"/>
                </a:solidFill>
                <a:latin typeface="Arial Black" panose="020B0A04020102020204" pitchFamily="34" charset="0"/>
              </a:rPr>
              <a:t>Errors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FF0B0-8AD5-4F97-9247-B02DF34A8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6" y="1278294"/>
            <a:ext cx="10552923" cy="4970105"/>
          </a:xfrm>
        </p:spPr>
        <p:txBody>
          <a:bodyPr/>
          <a:lstStyle/>
          <a:p>
            <a:r>
              <a:rPr lang="en-IN" sz="2400" u="sng" dirty="0">
                <a:latin typeface="Arial Black" panose="020B0A04020102020204" pitchFamily="34" charset="0"/>
              </a:rPr>
              <a:t>LOGICAL ERRORS </a:t>
            </a:r>
            <a:r>
              <a:rPr lang="en-IN" dirty="0"/>
              <a:t>: these errors are occurred in the logic of the program and results in unexpected output . Compiler does not report logical errors</a:t>
            </a:r>
          </a:p>
          <a:p>
            <a:endParaRPr lang="en-IN" dirty="0"/>
          </a:p>
          <a:p>
            <a:r>
              <a:rPr lang="en-IN" sz="2400" u="sng" dirty="0">
                <a:latin typeface="Arial Black" panose="020B0A04020102020204" pitchFamily="34" charset="0"/>
              </a:rPr>
              <a:t>SYNTACTICAL ERRORS : </a:t>
            </a:r>
            <a:r>
              <a:rPr lang="en-IN" dirty="0"/>
              <a:t>this error occurs when syntax is not followed. These errors are listed by the compiler.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sz="2800" u="sng" dirty="0">
                <a:solidFill>
                  <a:srgbClr val="FFFF00"/>
                </a:solidFill>
                <a:latin typeface="Arial Black" panose="020B0A04020102020204" pitchFamily="34" charset="0"/>
              </a:rPr>
              <a:t>DEBUGGING</a:t>
            </a:r>
            <a:r>
              <a:rPr lang="en-IN" dirty="0"/>
              <a:t>- process of removing errors in a program</a:t>
            </a:r>
          </a:p>
        </p:txBody>
      </p:sp>
    </p:spTree>
    <p:extLst>
      <p:ext uri="{BB962C8B-B14F-4D97-AF65-F5344CB8AC3E}">
        <p14:creationId xmlns:p14="http://schemas.microsoft.com/office/powerpoint/2010/main" val="3586465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762" y="1719834"/>
            <a:ext cx="8408035" cy="4407535"/>
          </a:xfrm>
          <a:custGeom>
            <a:avLst/>
            <a:gdLst/>
            <a:ahLst/>
            <a:cxnLst/>
            <a:rect l="l" t="t" r="r" b="b"/>
            <a:pathLst>
              <a:path w="8408035" h="4407535">
                <a:moveTo>
                  <a:pt x="0" y="4407408"/>
                </a:moveTo>
                <a:lnTo>
                  <a:pt x="8407908" y="4407408"/>
                </a:lnTo>
                <a:lnTo>
                  <a:pt x="8407908" y="0"/>
                </a:lnTo>
                <a:lnTo>
                  <a:pt x="0" y="0"/>
                </a:lnTo>
                <a:lnTo>
                  <a:pt x="0" y="4407408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98394" y="1638196"/>
            <a:ext cx="3524250" cy="12102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95"/>
              </a:spcBef>
            </a:pPr>
            <a:r>
              <a:rPr sz="3400" spc="-5" dirty="0">
                <a:latin typeface="Arial"/>
                <a:cs typeface="Arial"/>
              </a:rPr>
              <a:t>#include&lt;stdio.h&gt;  #inclu</a:t>
            </a:r>
            <a:r>
              <a:rPr sz="3400" spc="-20" dirty="0">
                <a:latin typeface="Arial"/>
                <a:cs typeface="Arial"/>
              </a:rPr>
              <a:t>d</a:t>
            </a:r>
            <a:r>
              <a:rPr sz="3400" spc="-5" dirty="0">
                <a:latin typeface="Arial"/>
                <a:cs typeface="Arial"/>
              </a:rPr>
              <a:t>e</a:t>
            </a:r>
            <a:r>
              <a:rPr sz="3400" spc="-15" dirty="0">
                <a:latin typeface="Arial"/>
                <a:cs typeface="Arial"/>
              </a:rPr>
              <a:t>&lt;</a:t>
            </a:r>
            <a:r>
              <a:rPr sz="3400" spc="-5" dirty="0">
                <a:latin typeface="Arial"/>
                <a:cs typeface="Arial"/>
              </a:rPr>
              <a:t>conio.</a:t>
            </a:r>
            <a:r>
              <a:rPr sz="3400" spc="-20" dirty="0">
                <a:latin typeface="Arial"/>
                <a:cs typeface="Arial"/>
              </a:rPr>
              <a:t>h</a:t>
            </a:r>
            <a:r>
              <a:rPr sz="3400" spc="-5" dirty="0">
                <a:latin typeface="Arial"/>
                <a:cs typeface="Arial"/>
              </a:rPr>
              <a:t>&gt;</a:t>
            </a:r>
            <a:endParaRPr sz="3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98395" y="3502749"/>
            <a:ext cx="2158365" cy="1270635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12700">
              <a:spcBef>
                <a:spcPts val="919"/>
              </a:spcBef>
            </a:pPr>
            <a:r>
              <a:rPr sz="3400" spc="-5" dirty="0">
                <a:latin typeface="Arial"/>
                <a:cs typeface="Arial"/>
              </a:rPr>
              <a:t>void</a:t>
            </a:r>
            <a:r>
              <a:rPr sz="3400" spc="-75" dirty="0">
                <a:latin typeface="Arial"/>
                <a:cs typeface="Arial"/>
              </a:rPr>
              <a:t> </a:t>
            </a:r>
            <a:r>
              <a:rPr sz="3400" spc="-5" dirty="0">
                <a:latin typeface="Arial"/>
                <a:cs typeface="Arial"/>
              </a:rPr>
              <a:t>main()</a:t>
            </a:r>
            <a:endParaRPr sz="3400">
              <a:latin typeface="Arial"/>
              <a:cs typeface="Arial"/>
            </a:endParaRPr>
          </a:p>
          <a:p>
            <a:pPr marL="12700">
              <a:spcBef>
                <a:spcPts val="819"/>
              </a:spcBef>
            </a:pPr>
            <a:r>
              <a:rPr sz="3400" spc="-5" dirty="0">
                <a:latin typeface="Arial"/>
                <a:cs typeface="Arial"/>
              </a:rPr>
              <a:t>{</a:t>
            </a:r>
            <a:endParaRPr sz="3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98395" y="4747841"/>
            <a:ext cx="5349866" cy="1278555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355600">
              <a:spcBef>
                <a:spcPts val="910"/>
              </a:spcBef>
            </a:pPr>
            <a:r>
              <a:rPr lang="en-IN" sz="3400" spc="-5" dirty="0" err="1">
                <a:latin typeface="Arial"/>
                <a:cs typeface="Arial"/>
              </a:rPr>
              <a:t>printf</a:t>
            </a:r>
            <a:r>
              <a:rPr lang="en-IN" sz="3400" spc="-5" dirty="0">
                <a:latin typeface="Arial"/>
                <a:cs typeface="Arial"/>
              </a:rPr>
              <a:t>(“hello world”);</a:t>
            </a:r>
          </a:p>
          <a:p>
            <a:pPr marL="355600">
              <a:spcBef>
                <a:spcPts val="910"/>
              </a:spcBef>
            </a:pPr>
            <a:r>
              <a:rPr lang="en-IN" sz="3400" spc="-5" dirty="0">
                <a:latin typeface="Arial"/>
                <a:cs typeface="Arial"/>
              </a:rPr>
              <a:t>}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66925" y="16640"/>
            <a:ext cx="7456805" cy="1367682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i="0" spc="-1100" dirty="0">
                <a:latin typeface="Times New Roman"/>
                <a:cs typeface="Times New Roman"/>
              </a:rPr>
              <a:t> </a:t>
            </a:r>
            <a:r>
              <a:rPr spc="-465" dirty="0"/>
              <a:t>Basic </a:t>
            </a:r>
            <a:r>
              <a:rPr spc="-310" dirty="0"/>
              <a:t>Structure </a:t>
            </a:r>
            <a:r>
              <a:rPr spc="-280" dirty="0"/>
              <a:t>Of </a:t>
            </a:r>
            <a:r>
              <a:rPr spc="-455" dirty="0"/>
              <a:t>“C”</a:t>
            </a:r>
            <a:r>
              <a:rPr spc="105" dirty="0"/>
              <a:t> </a:t>
            </a:r>
            <a:r>
              <a:rPr spc="-360" dirty="0"/>
              <a:t>Programs</a:t>
            </a:r>
          </a:p>
        </p:txBody>
      </p:sp>
      <p:sp>
        <p:nvSpPr>
          <p:cNvPr id="7" name="object 7"/>
          <p:cNvSpPr/>
          <p:nvPr/>
        </p:nvSpPr>
        <p:spPr>
          <a:xfrm>
            <a:off x="6371082" y="2062860"/>
            <a:ext cx="963930" cy="406400"/>
          </a:xfrm>
          <a:custGeom>
            <a:avLst/>
            <a:gdLst/>
            <a:ahLst/>
            <a:cxnLst/>
            <a:rect l="l" t="t" r="r" b="b"/>
            <a:pathLst>
              <a:path w="963929" h="406400">
                <a:moveTo>
                  <a:pt x="963929" y="0"/>
                </a:moveTo>
                <a:lnTo>
                  <a:pt x="754379" y="0"/>
                </a:lnTo>
                <a:lnTo>
                  <a:pt x="0" y="406018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544561" y="1905761"/>
            <a:ext cx="2514600" cy="602088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200025" rIns="0" bIns="0" rtlCol="0">
            <a:spAutoFit/>
          </a:bodyPr>
          <a:lstStyle/>
          <a:p>
            <a:pPr marL="416559">
              <a:spcBef>
                <a:spcPts val="1575"/>
              </a:spcBef>
            </a:pPr>
            <a:r>
              <a:rPr sz="2600" b="1" i="1" u="heavy" spc="-160" dirty="0">
                <a:solidFill>
                  <a:srgbClr val="974707"/>
                </a:solidFill>
                <a:uFill>
                  <a:solidFill>
                    <a:srgbClr val="974707"/>
                  </a:solidFill>
                </a:uFill>
                <a:latin typeface="Arial"/>
                <a:cs typeface="Arial"/>
              </a:rPr>
              <a:t>Header</a:t>
            </a:r>
            <a:r>
              <a:rPr sz="2600" b="1" i="1" u="heavy" spc="-195" dirty="0">
                <a:solidFill>
                  <a:srgbClr val="974707"/>
                </a:solidFill>
                <a:uFill>
                  <a:solidFill>
                    <a:srgbClr val="974707"/>
                  </a:solidFill>
                </a:uFill>
                <a:latin typeface="Arial"/>
                <a:cs typeface="Arial"/>
              </a:rPr>
              <a:t> </a:t>
            </a:r>
            <a:r>
              <a:rPr sz="2600" b="1" i="1" u="heavy" spc="-229" dirty="0">
                <a:solidFill>
                  <a:srgbClr val="974707"/>
                </a:solidFill>
                <a:uFill>
                  <a:solidFill>
                    <a:srgbClr val="974707"/>
                  </a:solidFill>
                </a:uFill>
                <a:latin typeface="Arial"/>
                <a:cs typeface="Arial"/>
              </a:rPr>
              <a:t>Files</a:t>
            </a:r>
            <a:endParaRPr sz="2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23515" y="4243578"/>
            <a:ext cx="2771775" cy="384810"/>
          </a:xfrm>
          <a:custGeom>
            <a:avLst/>
            <a:gdLst/>
            <a:ahLst/>
            <a:cxnLst/>
            <a:rect l="l" t="t" r="r" b="b"/>
            <a:pathLst>
              <a:path w="2771775" h="384810">
                <a:moveTo>
                  <a:pt x="2771648" y="0"/>
                </a:moveTo>
                <a:lnTo>
                  <a:pt x="1112901" y="29464"/>
                </a:lnTo>
                <a:lnTo>
                  <a:pt x="0" y="384429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553961" y="4039361"/>
            <a:ext cx="2286000" cy="705962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486409" marR="122555" indent="-360045">
              <a:spcBef>
                <a:spcPts val="225"/>
              </a:spcBef>
            </a:pPr>
            <a:r>
              <a:rPr sz="2200" b="1" i="1" u="heavy" spc="-155" dirty="0">
                <a:solidFill>
                  <a:srgbClr val="974707"/>
                </a:solidFill>
                <a:uFill>
                  <a:solidFill>
                    <a:srgbClr val="974707"/>
                  </a:solidFill>
                </a:uFill>
                <a:latin typeface="Arial"/>
                <a:cs typeface="Arial"/>
              </a:rPr>
              <a:t>Indicates </a:t>
            </a:r>
            <a:r>
              <a:rPr sz="2200" b="1" i="1" u="heavy" spc="-130" dirty="0">
                <a:solidFill>
                  <a:srgbClr val="974707"/>
                </a:solidFill>
                <a:uFill>
                  <a:solidFill>
                    <a:srgbClr val="974707"/>
                  </a:solidFill>
                </a:uFill>
                <a:latin typeface="Arial"/>
                <a:cs typeface="Arial"/>
              </a:rPr>
              <a:t>Starting </a:t>
            </a:r>
            <a:r>
              <a:rPr sz="2200" b="1" i="1" spc="-130" dirty="0">
                <a:solidFill>
                  <a:srgbClr val="974707"/>
                </a:solidFill>
                <a:latin typeface="Arial"/>
                <a:cs typeface="Arial"/>
              </a:rPr>
              <a:t> </a:t>
            </a:r>
            <a:r>
              <a:rPr sz="2200" b="1" i="1" u="heavy" spc="-114" dirty="0">
                <a:solidFill>
                  <a:srgbClr val="974707"/>
                </a:solidFill>
                <a:uFill>
                  <a:solidFill>
                    <a:srgbClr val="974707"/>
                  </a:solidFill>
                </a:uFill>
                <a:latin typeface="Arial"/>
                <a:cs typeface="Arial"/>
              </a:rPr>
              <a:t>of</a:t>
            </a:r>
            <a:r>
              <a:rPr sz="2200" b="1" i="1" u="heavy" spc="-130" dirty="0">
                <a:solidFill>
                  <a:srgbClr val="974707"/>
                </a:solidFill>
                <a:uFill>
                  <a:solidFill>
                    <a:srgbClr val="974707"/>
                  </a:solidFill>
                </a:uFill>
                <a:latin typeface="Arial"/>
                <a:cs typeface="Arial"/>
              </a:rPr>
              <a:t> </a:t>
            </a:r>
            <a:r>
              <a:rPr sz="2200" b="1" i="1" u="heavy" spc="-160" dirty="0">
                <a:solidFill>
                  <a:srgbClr val="974707"/>
                </a:solidFill>
                <a:uFill>
                  <a:solidFill>
                    <a:srgbClr val="974707"/>
                  </a:solidFill>
                </a:uFill>
                <a:latin typeface="Arial"/>
                <a:cs typeface="Arial"/>
              </a:rPr>
              <a:t>Program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054600" y="3129661"/>
            <a:ext cx="1442720" cy="532765"/>
          </a:xfrm>
          <a:custGeom>
            <a:avLst/>
            <a:gdLst/>
            <a:ahLst/>
            <a:cxnLst/>
            <a:rect l="l" t="t" r="r" b="b"/>
            <a:pathLst>
              <a:path w="1442720" h="532764">
                <a:moveTo>
                  <a:pt x="1442212" y="0"/>
                </a:moveTo>
                <a:lnTo>
                  <a:pt x="1007617" y="14097"/>
                </a:lnTo>
                <a:lnTo>
                  <a:pt x="0" y="532638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706361" y="2972562"/>
            <a:ext cx="2514600" cy="802143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 marL="657225" marR="297180" indent="-353695">
              <a:spcBef>
                <a:spcPts val="15"/>
              </a:spcBef>
            </a:pPr>
            <a:r>
              <a:rPr sz="2600" b="1" i="1" u="heavy" spc="-200" dirty="0">
                <a:solidFill>
                  <a:srgbClr val="974707"/>
                </a:solidFill>
                <a:uFill>
                  <a:solidFill>
                    <a:srgbClr val="974707"/>
                  </a:solidFill>
                </a:uFill>
                <a:latin typeface="Arial"/>
                <a:cs typeface="Arial"/>
              </a:rPr>
              <a:t>Entry </a:t>
            </a:r>
            <a:r>
              <a:rPr sz="2600" b="1" i="1" u="heavy" spc="-180" dirty="0">
                <a:solidFill>
                  <a:srgbClr val="974707"/>
                </a:solidFill>
                <a:uFill>
                  <a:solidFill>
                    <a:srgbClr val="974707"/>
                  </a:solidFill>
                </a:uFill>
                <a:latin typeface="Arial"/>
                <a:cs typeface="Arial"/>
              </a:rPr>
              <a:t>Point </a:t>
            </a:r>
            <a:r>
              <a:rPr sz="2600" b="1" i="1" u="heavy" spc="-170" dirty="0">
                <a:solidFill>
                  <a:srgbClr val="974707"/>
                </a:solidFill>
                <a:uFill>
                  <a:solidFill>
                    <a:srgbClr val="974707"/>
                  </a:solidFill>
                </a:uFill>
                <a:latin typeface="Arial"/>
                <a:cs typeface="Arial"/>
              </a:rPr>
              <a:t>Of </a:t>
            </a:r>
            <a:r>
              <a:rPr sz="2600" b="1" i="1" spc="-170" dirty="0">
                <a:solidFill>
                  <a:srgbClr val="974707"/>
                </a:solidFill>
                <a:latin typeface="Arial"/>
                <a:cs typeface="Arial"/>
              </a:rPr>
              <a:t> </a:t>
            </a:r>
            <a:r>
              <a:rPr sz="2600" b="1" i="1" u="heavy" spc="-185" dirty="0">
                <a:solidFill>
                  <a:srgbClr val="974707"/>
                </a:solidFill>
                <a:uFill>
                  <a:solidFill>
                    <a:srgbClr val="974707"/>
                  </a:solidFill>
                </a:uFill>
                <a:latin typeface="Arial"/>
                <a:cs typeface="Arial"/>
              </a:rPr>
              <a:t>Program</a:t>
            </a:r>
            <a:endParaRPr sz="2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0509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0341B-05BB-4225-BE41-961AD9FE4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u="sng" dirty="0">
                <a:latin typeface="Arial Black" panose="020B0A04020102020204" pitchFamily="34" charset="0"/>
              </a:rPr>
              <a:t>DATATYPES</a:t>
            </a:r>
            <a:r>
              <a:rPr lang="en-IN" sz="3200" dirty="0"/>
              <a:t> : they represent the type of data that a variable can hold</a:t>
            </a:r>
            <a:br>
              <a:rPr lang="en-IN" sz="3200" dirty="0"/>
            </a:b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57E78-F789-4D2E-A3A3-596CDB3F3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862579"/>
            <a:ext cx="9404723" cy="4395152"/>
          </a:xfrm>
        </p:spPr>
        <p:txBody>
          <a:bodyPr/>
          <a:lstStyle/>
          <a:p>
            <a:r>
              <a:rPr lang="en-IN" sz="2800" dirty="0"/>
              <a:t>Two types of data types</a:t>
            </a:r>
          </a:p>
          <a:p>
            <a:r>
              <a:rPr lang="en-IN" sz="2800" u="sng" dirty="0">
                <a:latin typeface="Arial Black" panose="020B0A04020102020204" pitchFamily="34" charset="0"/>
              </a:rPr>
              <a:t>PRIMITIVE DATATYPE </a:t>
            </a:r>
            <a:r>
              <a:rPr lang="en-IN" sz="2800" dirty="0"/>
              <a:t>– these are the default datatypes that are supported by the compiler</a:t>
            </a:r>
          </a:p>
          <a:p>
            <a:r>
              <a:rPr lang="en-IN" sz="2800" u="sng" dirty="0">
                <a:latin typeface="Arial Black" panose="020B0A04020102020204" pitchFamily="34" charset="0"/>
              </a:rPr>
              <a:t>DERIVED DATA TYPE </a:t>
            </a:r>
            <a:r>
              <a:rPr lang="en-IN" sz="2800" dirty="0"/>
              <a:t>–data types which are derived using basic datatypes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3812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E3FAA-5299-4BA1-A5A1-4449C2B17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Three levels of programming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6DB89-77B1-466F-8AF7-C3B92407E09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2170545"/>
            <a:ext cx="10877307" cy="3083967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sz="3600" dirty="0"/>
              <a:t>High level language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3600" dirty="0"/>
              <a:t>Assembly level language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3600" dirty="0"/>
              <a:t>Machine language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7471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24669D-8E3C-40F4-8BB1-4DB1E64093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16" y="404446"/>
            <a:ext cx="11693768" cy="580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3876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86FF0-DE4E-411F-9EEB-F2FD451AD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10972"/>
          </a:xfrm>
        </p:spPr>
        <p:txBody>
          <a:bodyPr/>
          <a:lstStyle/>
          <a:p>
            <a:r>
              <a:rPr lang="en-IN" sz="3200" dirty="0">
                <a:solidFill>
                  <a:srgbClr val="FFFF00"/>
                </a:solidFill>
                <a:latin typeface="Arial Black" panose="020B0A04020102020204" pitchFamily="34" charset="0"/>
              </a:rPr>
              <a:t>PRIMIVITVE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D72ED-806E-45C4-A34A-AC5E3C4E7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531" y="1063690"/>
            <a:ext cx="11079357" cy="5184709"/>
          </a:xfrm>
        </p:spPr>
        <p:txBody>
          <a:bodyPr>
            <a:normAutofit fontScale="85000" lnSpcReduction="20000"/>
          </a:bodyPr>
          <a:lstStyle/>
          <a:p>
            <a:r>
              <a:rPr lang="en-IN" sz="2800" dirty="0">
                <a:latin typeface="Arial Black" panose="020B0A04020102020204" pitchFamily="34" charset="0"/>
              </a:rPr>
              <a:t>INT</a:t>
            </a:r>
            <a:r>
              <a:rPr lang="en-US" sz="2800" spc="-5" dirty="0">
                <a:latin typeface="Arial Black" panose="020B0A04020102020204" pitchFamily="34" charset="0"/>
                <a:cs typeface="Times New Roman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used </a:t>
            </a:r>
            <a:r>
              <a:rPr lang="en-US" spc="-5" dirty="0">
                <a:latin typeface="Times New Roman"/>
                <a:cs typeface="Times New Roman"/>
              </a:rPr>
              <a:t>to store integer values only .it occupies 4 bytes of memory location</a:t>
            </a:r>
          </a:p>
          <a:p>
            <a:pPr marL="0" indent="0">
              <a:buNone/>
            </a:pPr>
            <a:r>
              <a:rPr lang="en-US" spc="-5" dirty="0">
                <a:latin typeface="Times New Roman"/>
                <a:cs typeface="Times New Roman"/>
              </a:rPr>
              <a:t>Example :</a:t>
            </a:r>
            <a:r>
              <a:rPr lang="fr-FR" spc="-45" dirty="0">
                <a:latin typeface="Georgia"/>
                <a:cs typeface="Georgia"/>
              </a:rPr>
              <a:t>int</a:t>
            </a:r>
            <a:r>
              <a:rPr lang="fr-FR" spc="-114" dirty="0">
                <a:latin typeface="Georgia"/>
                <a:cs typeface="Georgia"/>
              </a:rPr>
              <a:t> </a:t>
            </a:r>
            <a:r>
              <a:rPr lang="fr-FR" spc="-90" dirty="0">
                <a:latin typeface="Georgia"/>
                <a:cs typeface="Georgia"/>
              </a:rPr>
              <a:t>a=</a:t>
            </a:r>
            <a:r>
              <a:rPr lang="fr-FR" spc="-90" dirty="0">
                <a:latin typeface="Times New Roman"/>
                <a:cs typeface="Times New Roman"/>
              </a:rPr>
              <a:t>20</a:t>
            </a:r>
            <a:r>
              <a:rPr lang="fr-FR" spc="-90" dirty="0">
                <a:latin typeface="Georgia"/>
                <a:cs typeface="Georgia"/>
              </a:rPr>
              <a:t>;</a:t>
            </a:r>
            <a:endParaRPr lang="fr-FR" dirty="0">
              <a:latin typeface="Georgia"/>
              <a:cs typeface="Georgia"/>
            </a:endParaRPr>
          </a:p>
          <a:p>
            <a:pPr marL="0" indent="0">
              <a:spcBef>
                <a:spcPts val="390"/>
              </a:spcBef>
              <a:buNone/>
            </a:pPr>
            <a:r>
              <a:rPr lang="fr-FR" spc="-45" dirty="0">
                <a:latin typeface="Georgia"/>
                <a:cs typeface="Georgia"/>
              </a:rPr>
              <a:t>		int</a:t>
            </a:r>
            <a:r>
              <a:rPr lang="fr-FR" spc="-55" dirty="0">
                <a:latin typeface="Georgia"/>
                <a:cs typeface="Georgia"/>
              </a:rPr>
              <a:t> </a:t>
            </a:r>
            <a:r>
              <a:rPr lang="fr-FR" spc="-45" dirty="0">
                <a:latin typeface="Georgia"/>
                <a:cs typeface="Georgia"/>
              </a:rPr>
              <a:t>b=</a:t>
            </a:r>
            <a:r>
              <a:rPr lang="fr-FR" spc="-45" dirty="0">
                <a:latin typeface="Times New Roman"/>
                <a:cs typeface="Times New Roman"/>
              </a:rPr>
              <a:t>40;</a:t>
            </a:r>
            <a:endParaRPr lang="fr-FR" dirty="0">
              <a:latin typeface="Times New Roman"/>
              <a:cs typeface="Times New Roman"/>
            </a:endParaRPr>
          </a:p>
          <a:p>
            <a:pPr marL="0" indent="0">
              <a:spcBef>
                <a:spcPts val="625"/>
              </a:spcBef>
              <a:buNone/>
            </a:pPr>
            <a:r>
              <a:rPr lang="fr-FR" spc="-45" dirty="0">
                <a:latin typeface="Georgia"/>
                <a:cs typeface="Georgia"/>
              </a:rPr>
              <a:t>		int c=</a:t>
            </a:r>
            <a:r>
              <a:rPr lang="fr-FR" spc="-45" dirty="0">
                <a:latin typeface="Times New Roman"/>
                <a:cs typeface="Times New Roman"/>
              </a:rPr>
              <a:t>30;</a:t>
            </a:r>
            <a:r>
              <a:rPr lang="fr-FR" spc="-90" dirty="0">
                <a:latin typeface="Times New Roman"/>
                <a:cs typeface="Times New Roman"/>
              </a:rPr>
              <a:t> </a:t>
            </a:r>
            <a:r>
              <a:rPr lang="fr-FR" spc="-5" dirty="0">
                <a:latin typeface="Times New Roman"/>
                <a:cs typeface="Times New Roman"/>
              </a:rPr>
              <a:t>etc</a:t>
            </a:r>
          </a:p>
          <a:p>
            <a:pPr marL="0" indent="0">
              <a:spcBef>
                <a:spcPts val="625"/>
              </a:spcBef>
              <a:buNone/>
            </a:pPr>
            <a:r>
              <a:rPr lang="fr-FR" spc="-5" dirty="0">
                <a:latin typeface="Times New Roman"/>
                <a:cs typeface="Times New Roman"/>
              </a:rPr>
              <a:t>It occupies 4 bytes of memory</a:t>
            </a:r>
          </a:p>
          <a:p>
            <a:pPr>
              <a:spcBef>
                <a:spcPts val="625"/>
              </a:spcBef>
            </a:pPr>
            <a:r>
              <a:rPr lang="fr-FR" sz="2800" spc="-5" dirty="0">
                <a:latin typeface="Arial Black" panose="020B0A04020102020204" pitchFamily="34" charset="0"/>
                <a:cs typeface="Times New Roman"/>
              </a:rPr>
              <a:t>CHAR </a:t>
            </a:r>
          </a:p>
          <a:p>
            <a:pPr marL="0" indent="0">
              <a:spcBef>
                <a:spcPts val="625"/>
              </a:spcBef>
              <a:buNone/>
            </a:pPr>
            <a:r>
              <a:rPr lang="fr-FR" spc="-5" dirty="0">
                <a:latin typeface="Times New Roman"/>
                <a:cs typeface="Times New Roman"/>
              </a:rPr>
              <a:t>Datatype used to store a single character. Each character is associated with the integer value known as ASCII( ameriacn standard code for information interchange) number.</a:t>
            </a:r>
          </a:p>
          <a:p>
            <a:pPr marL="0" indent="0">
              <a:spcBef>
                <a:spcPts val="625"/>
              </a:spcBef>
              <a:buNone/>
            </a:pPr>
            <a:r>
              <a:rPr lang="fr-FR" spc="-5" dirty="0">
                <a:latin typeface="Times New Roman"/>
                <a:cs typeface="Times New Roman"/>
              </a:rPr>
              <a:t>Example : char ch= ‘A ’ ;</a:t>
            </a:r>
          </a:p>
          <a:p>
            <a:pPr marL="0" indent="0">
              <a:spcBef>
                <a:spcPts val="625"/>
              </a:spcBef>
              <a:buNone/>
            </a:pPr>
            <a:r>
              <a:rPr lang="fr-FR" spc="-5" dirty="0">
                <a:latin typeface="Times New Roman"/>
                <a:cs typeface="Times New Roman"/>
              </a:rPr>
              <a:t>It occupies 1 byte of memory</a:t>
            </a:r>
          </a:p>
          <a:p>
            <a:pPr>
              <a:spcBef>
                <a:spcPts val="625"/>
              </a:spcBef>
            </a:pPr>
            <a:r>
              <a:rPr lang="fr-FR" sz="2800" spc="-5" dirty="0">
                <a:latin typeface="Arial Black" panose="020B0A04020102020204" pitchFamily="34" charset="0"/>
                <a:cs typeface="Times New Roman"/>
              </a:rPr>
              <a:t>FLOAT</a:t>
            </a:r>
          </a:p>
          <a:p>
            <a:pPr marL="0" indent="0">
              <a:spcBef>
                <a:spcPts val="625"/>
              </a:spcBef>
              <a:buNone/>
            </a:pPr>
            <a:r>
              <a:rPr lang="fr-FR" spc="-5" dirty="0">
                <a:latin typeface="Times New Roman"/>
                <a:cs typeface="Times New Roman"/>
              </a:rPr>
              <a:t>Used to store decimal values . occupies 4 bytes of memeory</a:t>
            </a:r>
          </a:p>
          <a:p>
            <a:pPr marL="0" indent="0">
              <a:spcBef>
                <a:spcPts val="625"/>
              </a:spcBef>
              <a:buNone/>
            </a:pPr>
            <a:r>
              <a:rPr lang="fr-FR" spc="-5" dirty="0">
                <a:latin typeface="Times New Roman"/>
                <a:cs typeface="Times New Roman"/>
              </a:rPr>
              <a:t>Example : float b=10.99 ;</a:t>
            </a:r>
          </a:p>
          <a:p>
            <a:pPr marL="0" indent="0">
              <a:spcBef>
                <a:spcPts val="625"/>
              </a:spcBef>
              <a:buNone/>
            </a:pPr>
            <a:r>
              <a:rPr lang="fr-FR" spc="-5" dirty="0">
                <a:latin typeface="Times New Roman"/>
                <a:cs typeface="Times New Roman"/>
              </a:rPr>
              <a:t>It occupies 4 bytes of memory</a:t>
            </a:r>
          </a:p>
          <a:p>
            <a:pPr>
              <a:spcBef>
                <a:spcPts val="625"/>
              </a:spcBef>
            </a:pPr>
            <a:r>
              <a:rPr lang="fr-FR" sz="2800" spc="-5" dirty="0">
                <a:latin typeface="Arial Black" panose="020B0A04020102020204" pitchFamily="34" charset="0"/>
                <a:cs typeface="Times New Roman"/>
              </a:rPr>
              <a:t>DOUBLE : </a:t>
            </a:r>
            <a:r>
              <a:rPr lang="fr-FR" spc="-5" dirty="0">
                <a:latin typeface="Times New Roman"/>
                <a:cs typeface="Times New Roman"/>
              </a:rPr>
              <a:t>it is the extended version of float</a:t>
            </a:r>
          </a:p>
          <a:p>
            <a:pPr marL="0" indent="0">
              <a:spcBef>
                <a:spcPts val="625"/>
              </a:spcBef>
              <a:buNone/>
            </a:pPr>
            <a:r>
              <a:rPr lang="fr-FR" spc="-5" dirty="0">
                <a:latin typeface="Times New Roman"/>
                <a:cs typeface="Times New Roman"/>
              </a:rPr>
              <a:t>	Occupies 8 bytes of memeory</a:t>
            </a:r>
          </a:p>
          <a:p>
            <a:pPr marL="0" indent="0">
              <a:spcBef>
                <a:spcPts val="625"/>
              </a:spcBef>
              <a:buNone/>
            </a:pPr>
            <a:endParaRPr lang="fr-FR" spc="-5" dirty="0">
              <a:latin typeface="Times New Roman"/>
              <a:cs typeface="Times New Roman"/>
            </a:endParaRPr>
          </a:p>
          <a:p>
            <a:pPr marL="1371600" lvl="3" indent="0">
              <a:spcBef>
                <a:spcPts val="625"/>
              </a:spcBef>
              <a:buNone/>
            </a:pPr>
            <a:endParaRPr lang="fr-FR" spc="-5" dirty="0">
              <a:latin typeface="Times New Roman"/>
              <a:cs typeface="Times New Roman"/>
            </a:endParaRPr>
          </a:p>
          <a:p>
            <a:pPr>
              <a:spcBef>
                <a:spcPts val="625"/>
              </a:spcBef>
            </a:pPr>
            <a:endParaRPr lang="fr-FR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spc="-5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35457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7887" y="412497"/>
            <a:ext cx="7128586" cy="520655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sz="3300" spc="-5" dirty="0">
                <a:solidFill>
                  <a:srgbClr val="FFFF00"/>
                </a:solidFill>
                <a:latin typeface="Arial Black" panose="020B0A04020102020204" pitchFamily="34" charset="0"/>
              </a:rPr>
              <a:t>Keywords</a:t>
            </a:r>
            <a:endParaRPr sz="33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04491" y="1549654"/>
            <a:ext cx="8329930" cy="39318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50925">
              <a:spcBef>
                <a:spcPts val="100"/>
              </a:spcBef>
              <a:buClr>
                <a:srgbClr val="D16248"/>
              </a:buClr>
              <a:buSzPct val="85185"/>
              <a:tabLst>
                <a:tab pos="285750" algn="l"/>
              </a:tabLst>
            </a:pPr>
            <a:r>
              <a:rPr lang="en-IN" sz="2700" dirty="0">
                <a:latin typeface="Georgia"/>
                <a:cs typeface="Georgia"/>
              </a:rPr>
              <a:t> keyword is word that is reserved by a program because the word has special meaning . Keywords can be commands or parameters . Every programming language has a set of keywords that can used as variable name.</a:t>
            </a:r>
            <a:endParaRPr sz="2700" dirty="0">
              <a:latin typeface="Georgia"/>
              <a:cs typeface="Georgia"/>
            </a:endParaRPr>
          </a:p>
          <a:p>
            <a:pPr marL="285115" marR="430530" indent="-272415">
              <a:spcBef>
                <a:spcPts val="650"/>
              </a:spcBef>
              <a:buClr>
                <a:srgbClr val="D16248"/>
              </a:buClr>
              <a:buSzPct val="85185"/>
              <a:buFont typeface="Arial"/>
              <a:buChar char=""/>
              <a:tabLst>
                <a:tab pos="285750" algn="l"/>
              </a:tabLst>
            </a:pPr>
            <a:r>
              <a:rPr sz="2700" dirty="0">
                <a:latin typeface="Georgia"/>
                <a:cs typeface="Georgia"/>
              </a:rPr>
              <a:t>All </a:t>
            </a:r>
            <a:r>
              <a:rPr sz="2700" spc="-5" dirty="0">
                <a:latin typeface="Georgia"/>
                <a:cs typeface="Georgia"/>
              </a:rPr>
              <a:t>keywords have fixed </a:t>
            </a:r>
            <a:r>
              <a:rPr sz="2700" dirty="0">
                <a:latin typeface="Georgia"/>
                <a:cs typeface="Georgia"/>
              </a:rPr>
              <a:t>meanings and </a:t>
            </a:r>
            <a:r>
              <a:rPr sz="2700" spc="-5" dirty="0">
                <a:latin typeface="Georgia"/>
                <a:cs typeface="Georgia"/>
              </a:rPr>
              <a:t>you can </a:t>
            </a:r>
            <a:r>
              <a:rPr sz="2700" spc="-360" dirty="0">
                <a:latin typeface="Georgia"/>
                <a:cs typeface="Georgia"/>
              </a:rPr>
              <a:t>not  </a:t>
            </a:r>
            <a:r>
              <a:rPr sz="2700" spc="-5" dirty="0">
                <a:latin typeface="Georgia"/>
                <a:cs typeface="Georgia"/>
              </a:rPr>
              <a:t>change </a:t>
            </a:r>
            <a:r>
              <a:rPr sz="2700" dirty="0">
                <a:latin typeface="Georgia"/>
                <a:cs typeface="Georgia"/>
              </a:rPr>
              <a:t>its</a:t>
            </a:r>
            <a:r>
              <a:rPr sz="2700" spc="-20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meanings.</a:t>
            </a:r>
          </a:p>
          <a:p>
            <a:pPr marL="285115" marR="5080" indent="-272415">
              <a:spcBef>
                <a:spcPts val="650"/>
              </a:spcBef>
              <a:buClr>
                <a:srgbClr val="D16248"/>
              </a:buClr>
              <a:buSzPct val="85185"/>
              <a:buFont typeface="Arial"/>
              <a:buChar char=""/>
              <a:tabLst>
                <a:tab pos="285750" algn="l"/>
              </a:tabLst>
            </a:pPr>
            <a:r>
              <a:rPr sz="2700" spc="-5" dirty="0">
                <a:latin typeface="Georgia"/>
                <a:cs typeface="Georgia"/>
              </a:rPr>
              <a:t>Ex: </a:t>
            </a:r>
            <a:r>
              <a:rPr sz="2700" dirty="0">
                <a:latin typeface="Georgia"/>
                <a:cs typeface="Georgia"/>
              </a:rPr>
              <a:t>int, </a:t>
            </a:r>
            <a:r>
              <a:rPr sz="2700" spc="-5" dirty="0">
                <a:latin typeface="Georgia"/>
                <a:cs typeface="Georgia"/>
              </a:rPr>
              <a:t>float, </a:t>
            </a:r>
            <a:r>
              <a:rPr sz="2700" spc="-10" dirty="0">
                <a:latin typeface="Georgia"/>
                <a:cs typeface="Georgia"/>
              </a:rPr>
              <a:t>double, </a:t>
            </a:r>
            <a:r>
              <a:rPr sz="2700" spc="-5" dirty="0">
                <a:latin typeface="Georgia"/>
                <a:cs typeface="Georgia"/>
              </a:rPr>
              <a:t>extern, static, auto, continue, </a:t>
            </a:r>
            <a:r>
              <a:rPr sz="2700" spc="-290" dirty="0">
                <a:latin typeface="Georgia"/>
                <a:cs typeface="Georgia"/>
              </a:rPr>
              <a:t>if,  </a:t>
            </a:r>
            <a:r>
              <a:rPr sz="2700" spc="-5" dirty="0">
                <a:latin typeface="Georgia"/>
                <a:cs typeface="Georgia"/>
              </a:rPr>
              <a:t>goto short, long etc. </a:t>
            </a:r>
            <a:r>
              <a:rPr sz="2700" dirty="0">
                <a:latin typeface="Georgia"/>
                <a:cs typeface="Georgia"/>
              </a:rPr>
              <a:t>are </a:t>
            </a:r>
            <a:r>
              <a:rPr sz="2700" spc="-5" dirty="0">
                <a:latin typeface="Georgia"/>
                <a:cs typeface="Georgia"/>
              </a:rPr>
              <a:t>the</a:t>
            </a:r>
            <a:r>
              <a:rPr sz="2700" spc="-5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keywords</a:t>
            </a:r>
            <a:endParaRPr sz="27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63776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2490" y="466471"/>
            <a:ext cx="7237030" cy="659796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495" dirty="0"/>
              <a:t>V</a:t>
            </a:r>
            <a:r>
              <a:rPr dirty="0"/>
              <a:t>ariables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367615" y="2136140"/>
            <a:ext cx="2582545" cy="658514"/>
          </a:xfrm>
          <a:prstGeom prst="rect">
            <a:avLst/>
          </a:prstGeom>
        </p:spPr>
        <p:txBody>
          <a:bodyPr vert="horz" wrap="square" lIns="0" tIns="225425" rIns="0" bIns="0" rtlCol="0">
            <a:spAutoFit/>
          </a:bodyPr>
          <a:lstStyle/>
          <a:p>
            <a:pPr marL="12700">
              <a:spcBef>
                <a:spcPts val="1775"/>
              </a:spcBef>
            </a:pP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16801" y="2731514"/>
            <a:ext cx="3312806" cy="10111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IN" sz="3200" dirty="0">
                <a:latin typeface="Times New Roman"/>
                <a:cs typeface="Times New Roman"/>
              </a:rPr>
              <a:t>Glass = Variable</a:t>
            </a:r>
          </a:p>
          <a:p>
            <a:pPr marL="12700">
              <a:spcBef>
                <a:spcPts val="105"/>
              </a:spcBef>
            </a:pPr>
            <a:r>
              <a:rPr lang="en-IN" sz="3200" dirty="0">
                <a:latin typeface="Times New Roman"/>
                <a:cs typeface="Times New Roman"/>
              </a:rPr>
              <a:t>Water = Value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65230" y="3121533"/>
            <a:ext cx="3312806" cy="731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80"/>
              </a:lnSpc>
              <a:spcBef>
                <a:spcPts val="100"/>
              </a:spcBef>
              <a:tabLst>
                <a:tab pos="431800" algn="l"/>
                <a:tab pos="432434" algn="l"/>
              </a:tabLst>
            </a:pPr>
            <a:r>
              <a:rPr sz="2400" spc="-5" dirty="0">
                <a:latin typeface="Times New Roman"/>
                <a:cs typeface="Times New Roman"/>
              </a:rPr>
              <a:t>Example:</a:t>
            </a:r>
            <a:endParaRPr sz="2400" dirty="0">
              <a:latin typeface="Times New Roman"/>
              <a:cs typeface="Times New Roman"/>
            </a:endParaRPr>
          </a:p>
          <a:p>
            <a:pPr marL="927100">
              <a:lnSpc>
                <a:spcPts val="2780"/>
              </a:lnSpc>
            </a:pPr>
            <a:r>
              <a:rPr sz="2400" i="1" u="heavy" spc="-13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Variable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C8589DB-B069-4D77-ADDF-68AAF75A01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736" y="3314669"/>
            <a:ext cx="18097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1981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95559" y="1143000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>
                <a:moveTo>
                  <a:pt x="0" y="0"/>
                </a:moveTo>
                <a:lnTo>
                  <a:pt x="15240" y="0"/>
                </a:lnTo>
              </a:path>
            </a:pathLst>
          </a:custGeom>
          <a:ln w="8890">
            <a:solidFill>
              <a:srgbClr val="9EB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77390" y="6432550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650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11764" y="595629"/>
            <a:ext cx="9367286" cy="62837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  <a:tabLst>
                <a:tab pos="8197215" algn="l"/>
              </a:tabLst>
            </a:pPr>
            <a:r>
              <a:rPr sz="4000" u="sng" spc="-90" dirty="0">
                <a:solidFill>
                  <a:srgbClr val="FFFF00"/>
                </a:solidFill>
                <a:uFill>
                  <a:solidFill>
                    <a:srgbClr val="9EB7CC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000" b="1" u="sng" spc="-60" dirty="0">
                <a:solidFill>
                  <a:srgbClr val="FFFF00"/>
                </a:solidFill>
                <a:uFill>
                  <a:solidFill>
                    <a:srgbClr val="9EB7CC"/>
                  </a:solidFill>
                </a:uFill>
                <a:latin typeface="Georgia"/>
                <a:cs typeface="Georgia"/>
              </a:rPr>
              <a:t>Variables </a:t>
            </a:r>
            <a:r>
              <a:rPr sz="4000" b="1" u="sng" spc="-15" dirty="0">
                <a:solidFill>
                  <a:srgbClr val="FFFF00"/>
                </a:solidFill>
                <a:uFill>
                  <a:solidFill>
                    <a:srgbClr val="9EB7CC"/>
                  </a:solidFill>
                </a:uFill>
                <a:latin typeface="Georgia"/>
                <a:cs typeface="Georgia"/>
              </a:rPr>
              <a:t>in</a:t>
            </a:r>
            <a:r>
              <a:rPr sz="4000" b="1" u="sng" spc="-225" dirty="0">
                <a:solidFill>
                  <a:srgbClr val="FFFF00"/>
                </a:solidFill>
                <a:uFill>
                  <a:solidFill>
                    <a:srgbClr val="9EB7CC"/>
                  </a:solidFill>
                </a:uFill>
                <a:latin typeface="Georgia"/>
                <a:cs typeface="Georgia"/>
              </a:rPr>
              <a:t> </a:t>
            </a:r>
            <a:r>
              <a:rPr sz="4000" b="1" u="sng" spc="75" dirty="0">
                <a:solidFill>
                  <a:srgbClr val="FFFF00"/>
                </a:solidFill>
                <a:uFill>
                  <a:solidFill>
                    <a:srgbClr val="9EB7CC"/>
                  </a:solidFill>
                </a:uFill>
                <a:latin typeface="Georgia"/>
                <a:cs typeface="Georgia"/>
              </a:rPr>
              <a:t>C</a:t>
            </a:r>
            <a:r>
              <a:rPr sz="3200" b="1" u="sng" spc="75" dirty="0">
                <a:solidFill>
                  <a:srgbClr val="628BAD"/>
                </a:solidFill>
                <a:uFill>
                  <a:solidFill>
                    <a:srgbClr val="9EB7CC"/>
                  </a:solidFill>
                </a:uFill>
                <a:latin typeface="Georgia"/>
                <a:cs typeface="Georgia"/>
              </a:rPr>
              <a:t>	</a:t>
            </a:r>
            <a:endParaRPr sz="3200" dirty="0">
              <a:latin typeface="Georgia"/>
              <a:cs typeface="Georg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524000" y="1"/>
            <a:ext cx="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fld id="{81D60167-4931-47E6-BA6A-407CBD079E47}" type="slidenum">
              <a:rPr spc="-35" dirty="0"/>
              <a:pPr marL="12700"/>
              <a:t>24</a:t>
            </a:fld>
            <a:endParaRPr spc="-35" dirty="0"/>
          </a:p>
        </p:txBody>
      </p:sp>
      <p:sp>
        <p:nvSpPr>
          <p:cNvPr id="7" name="object 7"/>
          <p:cNvSpPr txBox="1"/>
          <p:nvPr/>
        </p:nvSpPr>
        <p:spPr>
          <a:xfrm>
            <a:off x="5996940" y="6403228"/>
            <a:ext cx="185166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spc="-75" dirty="0">
                <a:solidFill>
                  <a:srgbClr val="454552"/>
                </a:solidFill>
                <a:latin typeface="Trebuchet MS"/>
                <a:cs typeface="Trebuchet MS"/>
                <a:hlinkClick r:id="rId2"/>
              </a:rPr>
              <a:t>www.programming9.com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0550" y="1253491"/>
            <a:ext cx="8971576" cy="24134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6186170" algn="l"/>
              </a:tabLst>
            </a:pPr>
            <a:r>
              <a:rPr sz="2925" spc="540" baseline="12820" dirty="0">
                <a:solidFill>
                  <a:srgbClr val="717BA2"/>
                </a:solidFill>
                <a:latin typeface="Times New Roman"/>
                <a:cs typeface="Times New Roman"/>
              </a:rPr>
              <a:t> </a:t>
            </a:r>
            <a:r>
              <a:rPr sz="2925" spc="-187" baseline="12820" dirty="0">
                <a:solidFill>
                  <a:srgbClr val="717BA2"/>
                </a:solidFill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rebuchet MS"/>
                <a:cs typeface="Trebuchet MS"/>
              </a:rPr>
              <a:t>Va</a:t>
            </a:r>
            <a:r>
              <a:rPr sz="2600" spc="-45" dirty="0">
                <a:latin typeface="Trebuchet MS"/>
                <a:cs typeface="Trebuchet MS"/>
              </a:rPr>
              <a:t>r</a:t>
            </a:r>
            <a:r>
              <a:rPr sz="2600" spc="-160" dirty="0">
                <a:latin typeface="Trebuchet MS"/>
                <a:cs typeface="Trebuchet MS"/>
              </a:rPr>
              <a:t>i</a:t>
            </a:r>
            <a:r>
              <a:rPr sz="2600" spc="-275" dirty="0">
                <a:latin typeface="Trebuchet MS"/>
                <a:cs typeface="Trebuchet MS"/>
              </a:rPr>
              <a:t>a</a:t>
            </a:r>
            <a:r>
              <a:rPr sz="2600" spc="-145" dirty="0">
                <a:latin typeface="Trebuchet MS"/>
                <a:cs typeface="Trebuchet MS"/>
              </a:rPr>
              <a:t>b</a:t>
            </a:r>
            <a:r>
              <a:rPr sz="2600" spc="-135" dirty="0">
                <a:latin typeface="Trebuchet MS"/>
                <a:cs typeface="Trebuchet MS"/>
              </a:rPr>
              <a:t>l</a:t>
            </a:r>
            <a:r>
              <a:rPr sz="2600" spc="-240" dirty="0">
                <a:latin typeface="Trebuchet MS"/>
                <a:cs typeface="Trebuchet MS"/>
              </a:rPr>
              <a:t>e</a:t>
            </a:r>
            <a:r>
              <a:rPr sz="2600" spc="-55" dirty="0">
                <a:latin typeface="Trebuchet MS"/>
                <a:cs typeface="Trebuchet MS"/>
              </a:rPr>
              <a:t>s</a:t>
            </a:r>
            <a:r>
              <a:rPr sz="2600" spc="-60" dirty="0">
                <a:latin typeface="Trebuchet MS"/>
                <a:cs typeface="Trebuchet MS"/>
              </a:rPr>
              <a:t> </a:t>
            </a:r>
            <a:r>
              <a:rPr sz="2600" spc="-145" dirty="0">
                <a:latin typeface="Trebuchet MS"/>
                <a:cs typeface="Trebuchet MS"/>
              </a:rPr>
              <a:t>a</a:t>
            </a:r>
            <a:r>
              <a:rPr sz="2600" spc="-100" dirty="0">
                <a:latin typeface="Trebuchet MS"/>
                <a:cs typeface="Trebuchet MS"/>
              </a:rPr>
              <a:t>r</a:t>
            </a:r>
            <a:r>
              <a:rPr sz="2600" spc="-175" dirty="0">
                <a:latin typeface="Trebuchet MS"/>
                <a:cs typeface="Trebuchet MS"/>
              </a:rPr>
              <a:t>e</a:t>
            </a:r>
            <a:r>
              <a:rPr sz="2600" spc="-65" dirty="0">
                <a:latin typeface="Trebuchet MS"/>
                <a:cs typeface="Trebuchet MS"/>
              </a:rPr>
              <a:t> </a:t>
            </a:r>
            <a:r>
              <a:rPr sz="2600" spc="-195" dirty="0">
                <a:latin typeface="Trebuchet MS"/>
                <a:cs typeface="Trebuchet MS"/>
              </a:rPr>
              <a:t>n</a:t>
            </a:r>
            <a:r>
              <a:rPr sz="2600" spc="-175" dirty="0">
                <a:latin typeface="Trebuchet MS"/>
                <a:cs typeface="Trebuchet MS"/>
              </a:rPr>
              <a:t>a</a:t>
            </a:r>
            <a:r>
              <a:rPr sz="2600" spc="-165" dirty="0">
                <a:latin typeface="Trebuchet MS"/>
                <a:cs typeface="Trebuchet MS"/>
              </a:rPr>
              <a:t>m</a:t>
            </a:r>
            <a:r>
              <a:rPr sz="2600" spc="-175" dirty="0">
                <a:latin typeface="Trebuchet MS"/>
                <a:cs typeface="Trebuchet MS"/>
              </a:rPr>
              <a:t>e</a:t>
            </a:r>
            <a:r>
              <a:rPr sz="2600" spc="-55" dirty="0">
                <a:latin typeface="Trebuchet MS"/>
                <a:cs typeface="Trebuchet MS"/>
              </a:rPr>
              <a:t>s</a:t>
            </a:r>
            <a:r>
              <a:rPr sz="2600" spc="-60" dirty="0">
                <a:latin typeface="Trebuchet MS"/>
                <a:cs typeface="Trebuchet MS"/>
              </a:rPr>
              <a:t> </a:t>
            </a:r>
            <a:r>
              <a:rPr sz="2600" spc="-120" dirty="0">
                <a:latin typeface="Trebuchet MS"/>
                <a:cs typeface="Trebuchet MS"/>
              </a:rPr>
              <a:t>u</a:t>
            </a:r>
            <a:r>
              <a:rPr sz="2600" spc="-50" dirty="0">
                <a:latin typeface="Trebuchet MS"/>
                <a:cs typeface="Trebuchet MS"/>
              </a:rPr>
              <a:t>s</a:t>
            </a:r>
            <a:r>
              <a:rPr sz="2600" spc="-185" dirty="0">
                <a:latin typeface="Trebuchet MS"/>
                <a:cs typeface="Trebuchet MS"/>
              </a:rPr>
              <a:t>e</a:t>
            </a:r>
            <a:r>
              <a:rPr sz="2600" spc="-125" dirty="0">
                <a:latin typeface="Trebuchet MS"/>
                <a:cs typeface="Trebuchet MS"/>
              </a:rPr>
              <a:t>d</a:t>
            </a:r>
            <a:r>
              <a:rPr sz="2600" spc="-55" dirty="0">
                <a:latin typeface="Trebuchet MS"/>
                <a:cs typeface="Trebuchet MS"/>
              </a:rPr>
              <a:t> </a:t>
            </a:r>
            <a:r>
              <a:rPr sz="2600" spc="-175" dirty="0">
                <a:latin typeface="Trebuchet MS"/>
                <a:cs typeface="Trebuchet MS"/>
              </a:rPr>
              <a:t>t</a:t>
            </a:r>
            <a:r>
              <a:rPr sz="2600" spc="35" dirty="0">
                <a:latin typeface="Trebuchet MS"/>
                <a:cs typeface="Trebuchet MS"/>
              </a:rPr>
              <a:t>o</a:t>
            </a:r>
            <a:r>
              <a:rPr sz="2600" spc="-60" dirty="0">
                <a:latin typeface="Trebuchet MS"/>
                <a:cs typeface="Trebuchet MS"/>
              </a:rPr>
              <a:t> </a:t>
            </a:r>
            <a:r>
              <a:rPr sz="2600" spc="-70" dirty="0">
                <a:latin typeface="Trebuchet MS"/>
                <a:cs typeface="Trebuchet MS"/>
              </a:rPr>
              <a:t>r</a:t>
            </a:r>
            <a:r>
              <a:rPr sz="2600" spc="-90" dirty="0">
                <a:latin typeface="Trebuchet MS"/>
                <a:cs typeface="Trebuchet MS"/>
              </a:rPr>
              <a:t>e</a:t>
            </a:r>
            <a:r>
              <a:rPr sz="2600" spc="-245" dirty="0">
                <a:latin typeface="Trebuchet MS"/>
                <a:cs typeface="Trebuchet MS"/>
              </a:rPr>
              <a:t>fe</a:t>
            </a:r>
            <a:r>
              <a:rPr sz="2600" spc="15" dirty="0">
                <a:latin typeface="Trebuchet MS"/>
                <a:cs typeface="Trebuchet MS"/>
              </a:rPr>
              <a:t>r</a:t>
            </a:r>
            <a:r>
              <a:rPr sz="2600" spc="-70" dirty="0">
                <a:latin typeface="Trebuchet MS"/>
                <a:cs typeface="Trebuchet MS"/>
              </a:rPr>
              <a:t> </a:t>
            </a:r>
            <a:r>
              <a:rPr sz="2600" spc="-175" dirty="0">
                <a:latin typeface="Trebuchet MS"/>
                <a:cs typeface="Trebuchet MS"/>
              </a:rPr>
              <a:t>t</a:t>
            </a:r>
            <a:r>
              <a:rPr sz="2600" spc="35" dirty="0">
                <a:latin typeface="Trebuchet MS"/>
                <a:cs typeface="Trebuchet MS"/>
              </a:rPr>
              <a:t>o</a:t>
            </a:r>
            <a:r>
              <a:rPr sz="2600" spc="-60" dirty="0">
                <a:latin typeface="Trebuchet MS"/>
                <a:cs typeface="Trebuchet MS"/>
              </a:rPr>
              <a:t> </a:t>
            </a:r>
            <a:r>
              <a:rPr sz="2600" spc="-50" dirty="0">
                <a:latin typeface="Trebuchet MS"/>
                <a:cs typeface="Trebuchet MS"/>
              </a:rPr>
              <a:t>s</a:t>
            </a:r>
            <a:r>
              <a:rPr sz="2600" spc="35" dirty="0">
                <a:latin typeface="Trebuchet MS"/>
                <a:cs typeface="Trebuchet MS"/>
              </a:rPr>
              <a:t>o</a:t>
            </a:r>
            <a:r>
              <a:rPr sz="2600" spc="-165" dirty="0">
                <a:latin typeface="Trebuchet MS"/>
                <a:cs typeface="Trebuchet MS"/>
              </a:rPr>
              <a:t>m</a:t>
            </a:r>
            <a:r>
              <a:rPr sz="2600" spc="-175" dirty="0">
                <a:latin typeface="Trebuchet MS"/>
                <a:cs typeface="Trebuchet MS"/>
              </a:rPr>
              <a:t>e</a:t>
            </a:r>
            <a:r>
              <a:rPr sz="2600" dirty="0">
                <a:latin typeface="Trebuchet MS"/>
                <a:cs typeface="Trebuchet MS"/>
              </a:rPr>
              <a:t>	</a:t>
            </a:r>
            <a:r>
              <a:rPr sz="2600" spc="-155" dirty="0">
                <a:latin typeface="Trebuchet MS"/>
                <a:cs typeface="Trebuchet MS"/>
              </a:rPr>
              <a:t>m</a:t>
            </a:r>
            <a:r>
              <a:rPr sz="2600" spc="-185" dirty="0">
                <a:latin typeface="Trebuchet MS"/>
                <a:cs typeface="Trebuchet MS"/>
              </a:rPr>
              <a:t>e</a:t>
            </a:r>
            <a:r>
              <a:rPr sz="2600" spc="-155" dirty="0">
                <a:latin typeface="Trebuchet MS"/>
                <a:cs typeface="Trebuchet MS"/>
              </a:rPr>
              <a:t>m</a:t>
            </a:r>
            <a:r>
              <a:rPr sz="2600" spc="35" dirty="0">
                <a:latin typeface="Trebuchet MS"/>
                <a:cs typeface="Trebuchet MS"/>
              </a:rPr>
              <a:t>o</a:t>
            </a:r>
            <a:r>
              <a:rPr sz="2600" spc="-65" dirty="0">
                <a:latin typeface="Trebuchet MS"/>
                <a:cs typeface="Trebuchet MS"/>
              </a:rPr>
              <a:t>ry  </a:t>
            </a:r>
            <a:r>
              <a:rPr sz="2600" spc="-120" dirty="0">
                <a:latin typeface="Trebuchet MS"/>
                <a:cs typeface="Trebuchet MS"/>
              </a:rPr>
              <a:t>locations </a:t>
            </a:r>
            <a:r>
              <a:rPr sz="2600" spc="-140" dirty="0">
                <a:latin typeface="Trebuchet MS"/>
                <a:cs typeface="Trebuchet MS"/>
              </a:rPr>
              <a:t>of</a:t>
            </a:r>
            <a:r>
              <a:rPr sz="2600" spc="-20" dirty="0">
                <a:latin typeface="Trebuchet MS"/>
                <a:cs typeface="Trebuchet MS"/>
              </a:rPr>
              <a:t> </a:t>
            </a:r>
            <a:r>
              <a:rPr sz="2600" spc="-140" dirty="0">
                <a:latin typeface="Trebuchet MS"/>
                <a:cs typeface="Trebuchet MS"/>
              </a:rPr>
              <a:t>computer.</a:t>
            </a:r>
            <a:endParaRPr sz="2600" dirty="0">
              <a:latin typeface="Trebuchet MS"/>
              <a:cs typeface="Trebuchet MS"/>
            </a:endParaRPr>
          </a:p>
          <a:p>
            <a:pPr marL="469265" marR="372110" indent="-457200">
              <a:buFont typeface="Arial" panose="020B0604020202020204" pitchFamily="34" charset="0"/>
              <a:buChar char="•"/>
            </a:pPr>
            <a:r>
              <a:rPr sz="2925" spc="540" baseline="12820" dirty="0">
                <a:solidFill>
                  <a:srgbClr val="717BA2"/>
                </a:solidFill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rebuchet MS"/>
                <a:cs typeface="Trebuchet MS"/>
              </a:rPr>
              <a:t>The </a:t>
            </a:r>
            <a:r>
              <a:rPr sz="2600" spc="-165" dirty="0">
                <a:latin typeface="Trebuchet MS"/>
                <a:cs typeface="Trebuchet MS"/>
              </a:rPr>
              <a:t>piece </a:t>
            </a:r>
            <a:r>
              <a:rPr sz="2600" spc="-140" dirty="0">
                <a:latin typeface="Trebuchet MS"/>
                <a:cs typeface="Trebuchet MS"/>
              </a:rPr>
              <a:t>of </a:t>
            </a:r>
            <a:r>
              <a:rPr sz="2600" spc="-130" dirty="0">
                <a:latin typeface="Trebuchet MS"/>
                <a:cs typeface="Trebuchet MS"/>
              </a:rPr>
              <a:t>information </a:t>
            </a:r>
            <a:r>
              <a:rPr sz="2600" spc="-80" dirty="0">
                <a:latin typeface="Trebuchet MS"/>
                <a:cs typeface="Trebuchet MS"/>
              </a:rPr>
              <a:t>stored </a:t>
            </a:r>
            <a:r>
              <a:rPr sz="2600" spc="-210" dirty="0">
                <a:latin typeface="Trebuchet MS"/>
                <a:cs typeface="Trebuchet MS"/>
              </a:rPr>
              <a:t>at </a:t>
            </a:r>
            <a:r>
              <a:rPr sz="2600" spc="-130" dirty="0">
                <a:latin typeface="Trebuchet MS"/>
                <a:cs typeface="Trebuchet MS"/>
              </a:rPr>
              <a:t>this </a:t>
            </a:r>
            <a:r>
              <a:rPr sz="2600" spc="-125" dirty="0">
                <a:latin typeface="Trebuchet MS"/>
                <a:cs typeface="Trebuchet MS"/>
              </a:rPr>
              <a:t>location </a:t>
            </a:r>
            <a:r>
              <a:rPr sz="2600" spc="-110" dirty="0">
                <a:latin typeface="Trebuchet MS"/>
                <a:cs typeface="Trebuchet MS"/>
              </a:rPr>
              <a:t>is  </a:t>
            </a:r>
            <a:r>
              <a:rPr sz="2600" spc="-114" dirty="0">
                <a:latin typeface="Trebuchet MS"/>
                <a:cs typeface="Trebuchet MS"/>
              </a:rPr>
              <a:t>referred </a:t>
            </a:r>
            <a:r>
              <a:rPr sz="2600" spc="-160" dirty="0">
                <a:latin typeface="Trebuchet MS"/>
                <a:cs typeface="Trebuchet MS"/>
              </a:rPr>
              <a:t>as </a:t>
            </a:r>
            <a:r>
              <a:rPr sz="2600" spc="-180" dirty="0">
                <a:latin typeface="Trebuchet MS"/>
                <a:cs typeface="Trebuchet MS"/>
              </a:rPr>
              <a:t>value </a:t>
            </a:r>
            <a:r>
              <a:rPr sz="2600" spc="-140" dirty="0">
                <a:latin typeface="Trebuchet MS"/>
                <a:cs typeface="Trebuchet MS"/>
              </a:rPr>
              <a:t>of </a:t>
            </a:r>
            <a:r>
              <a:rPr sz="2600" spc="-260" dirty="0">
                <a:latin typeface="Trebuchet MS"/>
                <a:cs typeface="Trebuchet MS"/>
              </a:rPr>
              <a:t>a</a:t>
            </a:r>
            <a:r>
              <a:rPr sz="2600" spc="-254" dirty="0">
                <a:latin typeface="Trebuchet MS"/>
                <a:cs typeface="Trebuchet MS"/>
              </a:rPr>
              <a:t> </a:t>
            </a:r>
            <a:r>
              <a:rPr sz="2600" spc="-190" dirty="0">
                <a:latin typeface="Trebuchet MS"/>
                <a:cs typeface="Trebuchet MS"/>
              </a:rPr>
              <a:t>variable.</a:t>
            </a:r>
            <a:endParaRPr sz="2600" dirty="0">
              <a:latin typeface="Trebuchet MS"/>
              <a:cs typeface="Trebuchet MS"/>
            </a:endParaRPr>
          </a:p>
          <a:p>
            <a:pPr marL="469265" marR="135255" indent="-457200">
              <a:buFont typeface="Arial" panose="020B0604020202020204" pitchFamily="34" charset="0"/>
              <a:buChar char="•"/>
              <a:tabLst>
                <a:tab pos="3611245" algn="l"/>
              </a:tabLst>
            </a:pPr>
            <a:r>
              <a:rPr sz="2925" spc="540" baseline="12820" dirty="0">
                <a:solidFill>
                  <a:srgbClr val="717BA2"/>
                </a:solidFill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rebuchet MS"/>
                <a:cs typeface="Trebuchet MS"/>
              </a:rPr>
              <a:t>The </a:t>
            </a:r>
            <a:r>
              <a:rPr sz="2600" spc="-155" dirty="0">
                <a:latin typeface="Trebuchet MS"/>
                <a:cs typeface="Trebuchet MS"/>
              </a:rPr>
              <a:t>variables </a:t>
            </a:r>
            <a:r>
              <a:rPr sz="2600" spc="-140" dirty="0">
                <a:latin typeface="Trebuchet MS"/>
                <a:cs typeface="Trebuchet MS"/>
              </a:rPr>
              <a:t>are </a:t>
            </a:r>
            <a:r>
              <a:rPr sz="2600" spc="-85" dirty="0">
                <a:latin typeface="Trebuchet MS"/>
                <a:cs typeface="Trebuchet MS"/>
              </a:rPr>
              <a:t>not </a:t>
            </a:r>
            <a:r>
              <a:rPr sz="2600" spc="-160" dirty="0">
                <a:latin typeface="Trebuchet MS"/>
                <a:cs typeface="Trebuchet MS"/>
              </a:rPr>
              <a:t>fixed values </a:t>
            </a:r>
            <a:r>
              <a:rPr sz="2600" spc="-165" dirty="0">
                <a:latin typeface="Trebuchet MS"/>
                <a:cs typeface="Trebuchet MS"/>
              </a:rPr>
              <a:t>and might </a:t>
            </a:r>
            <a:r>
              <a:rPr sz="2600" spc="-175" dirty="0">
                <a:latin typeface="Trebuchet MS"/>
                <a:cs typeface="Trebuchet MS"/>
              </a:rPr>
              <a:t>change  </a:t>
            </a:r>
            <a:r>
              <a:rPr sz="2600" spc="-120" dirty="0">
                <a:latin typeface="Trebuchet MS"/>
                <a:cs typeface="Trebuchet MS"/>
              </a:rPr>
              <a:t>during </a:t>
            </a:r>
            <a:r>
              <a:rPr sz="2600" spc="-155" dirty="0">
                <a:latin typeface="Trebuchet MS"/>
                <a:cs typeface="Trebuchet MS"/>
              </a:rPr>
              <a:t>the</a:t>
            </a:r>
            <a:r>
              <a:rPr sz="2600" spc="20" dirty="0">
                <a:latin typeface="Trebuchet MS"/>
                <a:cs typeface="Trebuchet MS"/>
              </a:rPr>
              <a:t> </a:t>
            </a:r>
            <a:r>
              <a:rPr sz="2600" spc="-120" dirty="0">
                <a:latin typeface="Trebuchet MS"/>
                <a:cs typeface="Trebuchet MS"/>
              </a:rPr>
              <a:t>execution</a:t>
            </a:r>
            <a:r>
              <a:rPr sz="2600" spc="-50" dirty="0">
                <a:latin typeface="Trebuchet MS"/>
                <a:cs typeface="Trebuchet MS"/>
              </a:rPr>
              <a:t> </a:t>
            </a:r>
            <a:r>
              <a:rPr sz="2600" spc="-140" dirty="0">
                <a:latin typeface="Trebuchet MS"/>
                <a:cs typeface="Trebuchet MS"/>
              </a:rPr>
              <a:t>of</a:t>
            </a:r>
            <a:r>
              <a:rPr lang="en-IN" sz="2600" spc="-140" dirty="0">
                <a:latin typeface="Trebuchet MS"/>
                <a:cs typeface="Trebuchet MS"/>
              </a:rPr>
              <a:t> </a:t>
            </a:r>
            <a:r>
              <a:rPr sz="2600" spc="-260" dirty="0">
                <a:latin typeface="Trebuchet MS"/>
                <a:cs typeface="Trebuchet MS"/>
              </a:rPr>
              <a:t>a</a:t>
            </a:r>
            <a:r>
              <a:rPr sz="2600" spc="-70" dirty="0">
                <a:latin typeface="Trebuchet MS"/>
                <a:cs typeface="Trebuchet MS"/>
              </a:rPr>
              <a:t> </a:t>
            </a:r>
            <a:r>
              <a:rPr sz="2600" spc="-135" dirty="0">
                <a:latin typeface="Trebuchet MS"/>
                <a:cs typeface="Trebuchet MS"/>
              </a:rPr>
              <a:t>program.</a:t>
            </a:r>
            <a:endParaRPr lang="en-IN" sz="2600" spc="-135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7648378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C7735-15E0-4175-9681-530E25B3E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317358" cy="1400530"/>
          </a:xfrm>
        </p:spPr>
        <p:txBody>
          <a:bodyPr/>
          <a:lstStyle/>
          <a:p>
            <a:r>
              <a:rPr lang="en-IN" dirty="0">
                <a:solidFill>
                  <a:srgbClr val="FFFF00"/>
                </a:solidFill>
                <a:latin typeface="Arial Black" panose="020B0A04020102020204" pitchFamily="34" charset="0"/>
              </a:rPr>
              <a:t>RULES TO DECLARE VARIABLES </a:t>
            </a:r>
            <a:r>
              <a:rPr lang="en-IN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A4286-87F0-466F-A063-85413801E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878" y="1278294"/>
            <a:ext cx="9629975" cy="49701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Only alpha numeric values can be used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No special characters can be used except the underscore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Also no two successive underscores can be used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Keywords cant be used as variable name.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The first character of identifier cant be a number however last character can be a numerical character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Variable name should begin with small letter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>
                <a:latin typeface="Arial Black" panose="020B0A04020102020204" pitchFamily="34" charset="0"/>
              </a:rPr>
              <a:t>SYNATX TO DECLARE VARIABLE</a:t>
            </a:r>
          </a:p>
          <a:p>
            <a:pPr marL="0" indent="0">
              <a:buNone/>
            </a:pPr>
            <a:r>
              <a:rPr lang="en-IN" sz="2400" dirty="0">
                <a:latin typeface="Arial Nova" panose="020B0504020202020204" pitchFamily="34" charset="0"/>
              </a:rPr>
              <a:t>	datatype </a:t>
            </a:r>
            <a:r>
              <a:rPr lang="en-IN" sz="2400" dirty="0" err="1">
                <a:latin typeface="Arial Nova" panose="020B0504020202020204" pitchFamily="34" charset="0"/>
              </a:rPr>
              <a:t>variable_name</a:t>
            </a:r>
            <a:r>
              <a:rPr lang="en-IN" sz="2400" dirty="0">
                <a:latin typeface="Arial Nova" panose="020B0504020202020204" pitchFamily="34" charset="0"/>
              </a:rPr>
              <a:t> 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88245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8500" y="595629"/>
            <a:ext cx="8210550" cy="997709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  <a:tabLst>
                <a:tab pos="8197215" algn="l"/>
              </a:tabLst>
            </a:pPr>
            <a:r>
              <a:rPr lang="en-IN" sz="3200" u="sng" spc="-90" dirty="0">
                <a:solidFill>
                  <a:schemeClr val="tx1"/>
                </a:solidFill>
                <a:uFill>
                  <a:solidFill>
                    <a:srgbClr val="9EB7CC"/>
                  </a:solidFill>
                </a:uFill>
                <a:latin typeface="Arial Black" panose="020B0A04020102020204" pitchFamily="34" charset="0"/>
                <a:cs typeface="Times New Roman"/>
              </a:rPr>
              <a:t>Memory allocation to variables</a:t>
            </a:r>
            <a:br>
              <a:rPr lang="en-IN" sz="3200" u="sng" spc="-90" dirty="0">
                <a:solidFill>
                  <a:srgbClr val="628BAD"/>
                </a:solidFill>
                <a:uFill>
                  <a:solidFill>
                    <a:srgbClr val="9EB7CC"/>
                  </a:solidFill>
                </a:uFill>
                <a:latin typeface="Times New Roman"/>
                <a:cs typeface="Times New Roman"/>
              </a:rPr>
            </a:br>
            <a:r>
              <a:rPr sz="3200" b="1" u="sng" spc="-110" dirty="0">
                <a:solidFill>
                  <a:srgbClr val="628BAD"/>
                </a:solidFill>
                <a:uFill>
                  <a:solidFill>
                    <a:srgbClr val="9EB7CC"/>
                  </a:solidFill>
                </a:uFill>
                <a:latin typeface="Georgia"/>
                <a:cs typeface="Georgia"/>
              </a:rPr>
              <a:t>	</a:t>
            </a:r>
            <a:endParaRPr sz="3200" dirty="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05000" y="1219200"/>
            <a:ext cx="8305800" cy="5410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24000" y="1"/>
            <a:ext cx="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fld id="{81D60167-4931-47E6-BA6A-407CBD079E47}" type="slidenum">
              <a:rPr spc="-35" dirty="0"/>
              <a:pPr marL="12700"/>
              <a:t>26</a:t>
            </a:fld>
            <a:endParaRPr spc="-35" dirty="0"/>
          </a:p>
        </p:txBody>
      </p:sp>
      <p:sp>
        <p:nvSpPr>
          <p:cNvPr id="5" name="object 5"/>
          <p:cNvSpPr txBox="1"/>
          <p:nvPr/>
        </p:nvSpPr>
        <p:spPr>
          <a:xfrm>
            <a:off x="5996940" y="6403228"/>
            <a:ext cx="185166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spc="-75" dirty="0">
                <a:solidFill>
                  <a:srgbClr val="454552"/>
                </a:solidFill>
                <a:latin typeface="Trebuchet MS"/>
                <a:cs typeface="Trebuchet MS"/>
                <a:hlinkClick r:id="rId3"/>
              </a:rPr>
              <a:t>www.programming9.com</a:t>
            </a:r>
            <a:endParaRPr sz="14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834540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1483" y="157480"/>
            <a:ext cx="2226310" cy="93980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sz="60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sc</a:t>
            </a:r>
            <a:r>
              <a:rPr sz="6000" b="1" spc="5" dirty="0">
                <a:solidFill>
                  <a:srgbClr val="FFFF00"/>
                </a:solidFill>
                <a:latin typeface="Times New Roman"/>
                <a:cs typeface="Times New Roman"/>
              </a:rPr>
              <a:t>a</a:t>
            </a:r>
            <a:r>
              <a:rPr sz="6000" b="1" spc="-10" dirty="0">
                <a:solidFill>
                  <a:srgbClr val="FFFF00"/>
                </a:solidFill>
                <a:latin typeface="Times New Roman"/>
                <a:cs typeface="Times New Roman"/>
              </a:rPr>
              <a:t>nf</a:t>
            </a:r>
            <a:r>
              <a:rPr sz="6000" b="1" spc="5" dirty="0">
                <a:solidFill>
                  <a:srgbClr val="FFFF00"/>
                </a:solidFill>
                <a:latin typeface="Times New Roman"/>
                <a:cs typeface="Times New Roman"/>
              </a:rPr>
              <a:t>(</a:t>
            </a:r>
            <a:r>
              <a:rPr sz="6000" b="1" dirty="0">
                <a:solidFill>
                  <a:srgbClr val="FFFF00"/>
                </a:solidFill>
                <a:latin typeface="Times New Roman"/>
                <a:cs typeface="Times New Roman"/>
              </a:rPr>
              <a:t>)</a:t>
            </a:r>
            <a:endParaRPr sz="6000" dirty="0">
              <a:solidFill>
                <a:srgbClr val="FFFF00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8541" y="1446529"/>
            <a:ext cx="12382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200" dirty="0"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8541" y="2919729"/>
            <a:ext cx="12382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200" dirty="0"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88541" y="4396740"/>
            <a:ext cx="12382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200" dirty="0"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27631" y="1327150"/>
            <a:ext cx="7270115" cy="44335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40200"/>
              </a:lnSpc>
              <a:spcBef>
                <a:spcPts val="95"/>
              </a:spcBef>
            </a:pPr>
            <a:r>
              <a:rPr sz="2200" spc="-5" dirty="0">
                <a:latin typeface="Times New Roman"/>
                <a:cs typeface="Times New Roman"/>
              </a:rPr>
              <a:t>Reads data from the standard </a:t>
            </a:r>
            <a:r>
              <a:rPr sz="2200" dirty="0">
                <a:latin typeface="Times New Roman"/>
                <a:cs typeface="Times New Roman"/>
              </a:rPr>
              <a:t>input </a:t>
            </a:r>
            <a:r>
              <a:rPr sz="2200" spc="-5" dirty="0">
                <a:latin typeface="Times New Roman"/>
                <a:cs typeface="Times New Roman"/>
              </a:rPr>
              <a:t>device (usually </a:t>
            </a:r>
            <a:r>
              <a:rPr sz="2200" dirty="0">
                <a:latin typeface="Times New Roman"/>
                <a:cs typeface="Times New Roman"/>
              </a:rPr>
              <a:t>keyboard)  and </a:t>
            </a:r>
            <a:r>
              <a:rPr sz="2200" spc="-5" dirty="0">
                <a:latin typeface="Times New Roman"/>
                <a:cs typeface="Times New Roman"/>
              </a:rPr>
              <a:t>store it in </a:t>
            </a:r>
            <a:r>
              <a:rPr sz="2200" dirty="0">
                <a:latin typeface="Times New Roman"/>
                <a:cs typeface="Times New Roman"/>
              </a:rPr>
              <a:t>a </a:t>
            </a:r>
            <a:r>
              <a:rPr sz="2200" spc="-5" dirty="0">
                <a:latin typeface="Times New Roman"/>
                <a:cs typeface="Times New Roman"/>
              </a:rPr>
              <a:t>variable. The General </a:t>
            </a:r>
            <a:r>
              <a:rPr sz="2200" spc="-10" dirty="0">
                <a:latin typeface="Times New Roman"/>
                <a:cs typeface="Times New Roman"/>
              </a:rPr>
              <a:t>format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is:</a:t>
            </a:r>
            <a:endParaRPr sz="2200">
              <a:latin typeface="Times New Roman"/>
              <a:cs typeface="Times New Roman"/>
            </a:endParaRPr>
          </a:p>
          <a:p>
            <a:pPr marL="130175">
              <a:spcBef>
                <a:spcPts val="1380"/>
              </a:spcBef>
              <a:tabLst>
                <a:tab pos="412115" algn="l"/>
              </a:tabLst>
            </a:pPr>
            <a:r>
              <a:rPr sz="2850" baseline="2923" dirty="0">
                <a:latin typeface="Arial"/>
                <a:cs typeface="Arial"/>
              </a:rPr>
              <a:t>–	</a:t>
            </a:r>
            <a:r>
              <a:rPr sz="1900" spc="-5" dirty="0">
                <a:latin typeface="Times New Roman"/>
                <a:cs typeface="Times New Roman"/>
              </a:rPr>
              <a:t>scanf(“Control string”,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&amp;variable);</a:t>
            </a:r>
            <a:endParaRPr sz="19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0000"/>
              </a:lnSpc>
              <a:spcBef>
                <a:spcPts val="545"/>
              </a:spcBef>
            </a:pPr>
            <a:r>
              <a:rPr sz="2200" spc="-5" dirty="0">
                <a:latin typeface="Times New Roman"/>
                <a:cs typeface="Times New Roman"/>
              </a:rPr>
              <a:t>The general </a:t>
            </a:r>
            <a:r>
              <a:rPr sz="2200" spc="-10" dirty="0">
                <a:latin typeface="Times New Roman"/>
                <a:cs typeface="Times New Roman"/>
              </a:rPr>
              <a:t>format </a:t>
            </a:r>
            <a:r>
              <a:rPr sz="2200" spc="-5" dirty="0">
                <a:latin typeface="Times New Roman"/>
                <a:cs typeface="Times New Roman"/>
              </a:rPr>
              <a:t>is pretty much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10" dirty="0">
                <a:latin typeface="Times New Roman"/>
                <a:cs typeface="Times New Roman"/>
              </a:rPr>
              <a:t>same </a:t>
            </a:r>
            <a:r>
              <a:rPr sz="2200" dirty="0">
                <a:latin typeface="Times New Roman"/>
                <a:cs typeface="Times New Roman"/>
              </a:rPr>
              <a:t>as </a:t>
            </a:r>
            <a:r>
              <a:rPr sz="2200" spc="-5" dirty="0">
                <a:latin typeface="Times New Roman"/>
                <a:cs typeface="Times New Roman"/>
              </a:rPr>
              <a:t>printf() except </a:t>
            </a:r>
            <a:r>
              <a:rPr sz="2200" spc="5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that </a:t>
            </a:r>
            <a:r>
              <a:rPr sz="2200" spc="-5" dirty="0">
                <a:latin typeface="Times New Roman"/>
                <a:cs typeface="Times New Roman"/>
              </a:rPr>
              <a:t>it </a:t>
            </a:r>
            <a:r>
              <a:rPr sz="2200" spc="-10" dirty="0">
                <a:latin typeface="Times New Roman"/>
                <a:cs typeface="Times New Roman"/>
              </a:rPr>
              <a:t>passes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address </a:t>
            </a:r>
            <a:r>
              <a:rPr sz="2200" dirty="0">
                <a:latin typeface="Times New Roman"/>
                <a:cs typeface="Times New Roman"/>
              </a:rPr>
              <a:t>of the </a:t>
            </a:r>
            <a:r>
              <a:rPr sz="2200" spc="-5" dirty="0">
                <a:latin typeface="Times New Roman"/>
                <a:cs typeface="Times New Roman"/>
              </a:rPr>
              <a:t>variable (notice </a:t>
            </a:r>
            <a:r>
              <a:rPr sz="2200" dirty="0">
                <a:latin typeface="Times New Roman"/>
                <a:cs typeface="Times New Roman"/>
              </a:rPr>
              <a:t>the &amp; </a:t>
            </a:r>
            <a:r>
              <a:rPr sz="2200" spc="-5" dirty="0">
                <a:latin typeface="Times New Roman"/>
                <a:cs typeface="Times New Roman"/>
              </a:rPr>
              <a:t>sign)  instead </a:t>
            </a:r>
            <a:r>
              <a:rPr sz="2200" dirty="0">
                <a:latin typeface="Times New Roman"/>
                <a:cs typeface="Times New Roman"/>
              </a:rPr>
              <a:t>of the </a:t>
            </a:r>
            <a:r>
              <a:rPr sz="2200" spc="-5" dirty="0">
                <a:latin typeface="Times New Roman"/>
                <a:cs typeface="Times New Roman"/>
              </a:rPr>
              <a:t>variable itself to the second function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argument.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2595"/>
              </a:lnSpc>
              <a:spcBef>
                <a:spcPts val="1600"/>
              </a:spcBef>
            </a:pPr>
            <a:r>
              <a:rPr sz="2200" spc="-5" dirty="0">
                <a:latin typeface="Times New Roman"/>
                <a:cs typeface="Times New Roman"/>
              </a:rPr>
              <a:t>Example:</a:t>
            </a:r>
            <a:endParaRPr sz="2200">
              <a:latin typeface="Times New Roman"/>
              <a:cs typeface="Times New Roman"/>
            </a:endParaRPr>
          </a:p>
          <a:p>
            <a:pPr marL="555625">
              <a:lnSpc>
                <a:spcPts val="2595"/>
              </a:lnSpc>
            </a:pPr>
            <a:r>
              <a:rPr sz="2250" spc="-10" dirty="0">
                <a:latin typeface="Times New Roman"/>
                <a:cs typeface="Times New Roman"/>
              </a:rPr>
              <a:t>int</a:t>
            </a:r>
            <a:r>
              <a:rPr sz="2250" spc="-55" dirty="0">
                <a:latin typeface="Times New Roman"/>
                <a:cs typeface="Times New Roman"/>
              </a:rPr>
              <a:t> </a:t>
            </a:r>
            <a:r>
              <a:rPr sz="2250" spc="-25" dirty="0">
                <a:latin typeface="Times New Roman"/>
                <a:cs typeface="Times New Roman"/>
              </a:rPr>
              <a:t>age;</a:t>
            </a:r>
            <a:endParaRPr sz="2250">
              <a:latin typeface="Times New Roman"/>
              <a:cs typeface="Times New Roman"/>
            </a:endParaRPr>
          </a:p>
          <a:p>
            <a:pPr marL="555625" marR="3799840">
              <a:lnSpc>
                <a:spcPts val="2590"/>
              </a:lnSpc>
              <a:spcBef>
                <a:spcPts val="120"/>
              </a:spcBef>
            </a:pPr>
            <a:r>
              <a:rPr sz="2250" spc="-25" dirty="0">
                <a:latin typeface="Times New Roman"/>
                <a:cs typeface="Times New Roman"/>
              </a:rPr>
              <a:t>printf(“Enter </a:t>
            </a:r>
            <a:r>
              <a:rPr sz="2250" spc="-10" dirty="0">
                <a:latin typeface="Times New Roman"/>
                <a:cs typeface="Times New Roman"/>
              </a:rPr>
              <a:t>your </a:t>
            </a:r>
            <a:r>
              <a:rPr sz="2250" spc="-20" dirty="0">
                <a:latin typeface="Times New Roman"/>
                <a:cs typeface="Times New Roman"/>
              </a:rPr>
              <a:t>age:</a:t>
            </a:r>
            <a:r>
              <a:rPr sz="2250" spc="-215" dirty="0">
                <a:latin typeface="Times New Roman"/>
                <a:cs typeface="Times New Roman"/>
              </a:rPr>
              <a:t> </a:t>
            </a:r>
            <a:r>
              <a:rPr sz="2250" spc="-40" dirty="0">
                <a:latin typeface="Times New Roman"/>
                <a:cs typeface="Times New Roman"/>
              </a:rPr>
              <a:t>“);  </a:t>
            </a:r>
            <a:r>
              <a:rPr sz="2250" spc="-30" dirty="0">
                <a:latin typeface="Times New Roman"/>
                <a:cs typeface="Times New Roman"/>
              </a:rPr>
              <a:t>scanf(“%d”,</a:t>
            </a:r>
            <a:r>
              <a:rPr sz="2250" spc="-40" dirty="0">
                <a:latin typeface="Times New Roman"/>
                <a:cs typeface="Times New Roman"/>
              </a:rPr>
              <a:t> &amp;age);</a:t>
            </a:r>
            <a:endParaRPr sz="225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84591626"/>
      </p:ext>
    </p:extLst>
  </p:cSld>
  <p:clrMapOvr>
    <a:masterClrMapping/>
  </p:clrMapOvr>
  <p:transition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37E22-FF26-4CEE-B76D-402DC9D43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2398085" cy="4968368"/>
          </a:xfrm>
        </p:spPr>
        <p:txBody>
          <a:bodyPr/>
          <a:lstStyle/>
          <a:p>
            <a:r>
              <a:rPr lang="en-IN" sz="7200" dirty="0"/>
              <a:t>           </a:t>
            </a:r>
            <a:br>
              <a:rPr lang="en-IN" sz="7200" dirty="0"/>
            </a:br>
            <a:br>
              <a:rPr lang="en-IN" sz="7200" dirty="0"/>
            </a:br>
            <a:r>
              <a:rPr lang="en-IN" sz="7200" dirty="0"/>
              <a:t>           Operators</a:t>
            </a:r>
            <a:br>
              <a:rPr lang="en-IN" sz="7200" dirty="0"/>
            </a:b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10637662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9939" y="518204"/>
            <a:ext cx="6981423" cy="659796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10" dirty="0">
                <a:solidFill>
                  <a:srgbClr val="FFFF00"/>
                </a:solidFill>
                <a:latin typeface="Arial Black" panose="020B0A04020102020204" pitchFamily="34" charset="0"/>
              </a:rPr>
              <a:t>What </a:t>
            </a:r>
            <a:r>
              <a:rPr spc="20" dirty="0">
                <a:solidFill>
                  <a:srgbClr val="FFFF00"/>
                </a:solidFill>
                <a:latin typeface="Arial Black" panose="020B0A04020102020204" pitchFamily="34" charset="0"/>
              </a:rPr>
              <a:t>is </a:t>
            </a:r>
            <a:r>
              <a:rPr spc="-45" dirty="0">
                <a:solidFill>
                  <a:srgbClr val="FFFF00"/>
                </a:solidFill>
                <a:latin typeface="Arial Black" panose="020B0A04020102020204" pitchFamily="34" charset="0"/>
              </a:rPr>
              <a:t>an</a:t>
            </a:r>
            <a:r>
              <a:rPr spc="14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spc="-5" dirty="0">
                <a:solidFill>
                  <a:srgbClr val="FFFF00"/>
                </a:solidFill>
                <a:latin typeface="Arial Black" panose="020B0A04020102020204" pitchFamily="34" charset="0"/>
              </a:rPr>
              <a:t>operator?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1" y="1722129"/>
            <a:ext cx="7808595" cy="46224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265" marR="5080" indent="-457200">
              <a:spcBef>
                <a:spcPts val="105"/>
              </a:spcBef>
              <a:buFont typeface="Wingdings" panose="05000000000000000000" pitchFamily="2" charset="2"/>
              <a:buChar char="q"/>
            </a:pPr>
            <a:r>
              <a:rPr sz="3200" dirty="0">
                <a:latin typeface="Arial"/>
                <a:cs typeface="Arial"/>
              </a:rPr>
              <a:t>An </a:t>
            </a:r>
            <a:r>
              <a:rPr sz="3200" spc="-5" dirty="0">
                <a:latin typeface="Arial"/>
                <a:cs typeface="Arial"/>
              </a:rPr>
              <a:t>operator </a:t>
            </a:r>
            <a:r>
              <a:rPr sz="3200" dirty="0">
                <a:latin typeface="Arial"/>
                <a:cs typeface="Arial"/>
              </a:rPr>
              <a:t>is a symbol that </a:t>
            </a:r>
            <a:r>
              <a:rPr sz="3200" spc="-5" dirty="0">
                <a:latin typeface="Arial"/>
                <a:cs typeface="Arial"/>
              </a:rPr>
              <a:t>tells the  </a:t>
            </a:r>
            <a:r>
              <a:rPr sz="3200" dirty="0">
                <a:latin typeface="Arial"/>
                <a:cs typeface="Arial"/>
              </a:rPr>
              <a:t>computer to perform certain</a:t>
            </a:r>
            <a:r>
              <a:rPr sz="3200" spc="-14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mathematical  </a:t>
            </a:r>
            <a:r>
              <a:rPr sz="3200" dirty="0">
                <a:latin typeface="Arial"/>
                <a:cs typeface="Arial"/>
              </a:rPr>
              <a:t>or </a:t>
            </a:r>
            <a:r>
              <a:rPr sz="3200" spc="-5" dirty="0">
                <a:latin typeface="Arial"/>
                <a:cs typeface="Arial"/>
              </a:rPr>
              <a:t>logical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manipulations.</a:t>
            </a:r>
            <a:endParaRPr sz="3200" dirty="0">
              <a:latin typeface="Arial"/>
              <a:cs typeface="Arial"/>
            </a:endParaRPr>
          </a:p>
          <a:p>
            <a:pPr>
              <a:spcBef>
                <a:spcPts val="40"/>
              </a:spcBef>
            </a:pPr>
            <a:endParaRPr sz="4350" dirty="0">
              <a:latin typeface="Times New Roman"/>
              <a:cs typeface="Times New Roman"/>
            </a:endParaRPr>
          </a:p>
          <a:p>
            <a:pPr marL="469265" marR="166370" indent="-457200">
              <a:buFont typeface="Wingdings" panose="05000000000000000000" pitchFamily="2" charset="2"/>
              <a:buChar char="q"/>
            </a:pPr>
            <a:r>
              <a:rPr sz="3200" spc="-5" dirty="0">
                <a:latin typeface="Arial"/>
                <a:cs typeface="Arial"/>
              </a:rPr>
              <a:t>These operators </a:t>
            </a:r>
            <a:r>
              <a:rPr sz="3200" dirty="0">
                <a:latin typeface="Arial"/>
                <a:cs typeface="Arial"/>
              </a:rPr>
              <a:t>are used in </a:t>
            </a:r>
            <a:r>
              <a:rPr sz="3200" spc="-5" dirty="0">
                <a:latin typeface="Arial"/>
                <a:cs typeface="Arial"/>
              </a:rPr>
              <a:t>programs </a:t>
            </a:r>
            <a:r>
              <a:rPr sz="3200" spc="-445" dirty="0">
                <a:latin typeface="Arial"/>
                <a:cs typeface="Arial"/>
              </a:rPr>
              <a:t>to  </a:t>
            </a:r>
            <a:r>
              <a:rPr sz="3200" spc="-5" dirty="0">
                <a:latin typeface="Arial"/>
                <a:cs typeface="Arial"/>
              </a:rPr>
              <a:t>manipulate data and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variables.</a:t>
            </a:r>
            <a:endParaRPr lang="en-IN" sz="3200" dirty="0">
              <a:latin typeface="Arial"/>
              <a:cs typeface="Arial"/>
            </a:endParaRPr>
          </a:p>
          <a:p>
            <a:pPr marL="285115" marR="166370" indent="-273050"/>
            <a:r>
              <a:rPr lang="en-IN" sz="3200" dirty="0">
                <a:latin typeface="Arial"/>
                <a:cs typeface="Arial"/>
              </a:rPr>
              <a:t>   </a:t>
            </a:r>
          </a:p>
          <a:p>
            <a:pPr marL="469265" marR="166370" indent="-457200">
              <a:buFont typeface="Wingdings" panose="05000000000000000000" pitchFamily="2" charset="2"/>
              <a:buChar char="q"/>
            </a:pPr>
            <a:r>
              <a:rPr lang="en-IN" sz="3200" dirty="0">
                <a:latin typeface="Arial"/>
                <a:cs typeface="Arial"/>
              </a:rPr>
              <a:t>A valid sequence of operators and </a:t>
            </a:r>
            <a:r>
              <a:rPr lang="en-IN" sz="3200" dirty="0" err="1">
                <a:latin typeface="Arial"/>
                <a:cs typeface="Arial"/>
              </a:rPr>
              <a:t>operants</a:t>
            </a:r>
            <a:r>
              <a:rPr lang="en-IN" sz="3200" dirty="0">
                <a:latin typeface="Arial"/>
                <a:cs typeface="Arial"/>
              </a:rPr>
              <a:t> is called an expression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15693" y="6384747"/>
            <a:ext cx="12509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464652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67780" y="6384747"/>
            <a:ext cx="19812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10" dirty="0">
                <a:solidFill>
                  <a:srgbClr val="464652"/>
                </a:solidFill>
                <a:latin typeface="Arial"/>
                <a:cs typeface="Arial"/>
                <a:hlinkClick r:id="rId2"/>
              </a:rPr>
              <a:t>www.programming9.com</a:t>
            </a:r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6721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14D7F-3C16-465C-949A-E9DD45B14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FFFF00"/>
                </a:solidFill>
                <a:latin typeface="Arial Black" panose="020B0A04020102020204" pitchFamily="34" charset="0"/>
              </a:rPr>
              <a:t>Machine language</a:t>
            </a:r>
            <a:br>
              <a:rPr lang="en-IN" dirty="0">
                <a:solidFill>
                  <a:srgbClr val="FFFF00"/>
                </a:solidFill>
                <a:latin typeface="Arial Black" panose="020B0A04020102020204" pitchFamily="34" charset="0"/>
              </a:rPr>
            </a:br>
            <a:endParaRPr lang="en-IN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105E1-91EF-4304-99C2-9C64A11250C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/>
              <a:t>Machine language is the collection of binary </a:t>
            </a:r>
            <a:r>
              <a:rPr lang="en-IN" dirty="0" err="1"/>
              <a:t>langauge</a:t>
            </a:r>
            <a:r>
              <a:rPr lang="en-IN" dirty="0"/>
              <a:t> or bits .</a:t>
            </a:r>
          </a:p>
          <a:p>
            <a:r>
              <a:rPr lang="en-IN" dirty="0"/>
              <a:t>The computer reads and interprets it.</a:t>
            </a:r>
          </a:p>
          <a:p>
            <a:r>
              <a:rPr lang="en-IN" dirty="0"/>
              <a:t>This is the only language the computer can understand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17745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DFDC6-8168-46D2-86DE-25B62E417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9B18A-C06D-48F1-A27C-6947EAE50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Arithmetic operator</a:t>
            </a:r>
          </a:p>
          <a:p>
            <a:r>
              <a:rPr lang="en-IN" dirty="0"/>
              <a:t>Relational operator</a:t>
            </a:r>
          </a:p>
          <a:p>
            <a:r>
              <a:rPr lang="en-IN" dirty="0"/>
              <a:t>Logical operator</a:t>
            </a:r>
          </a:p>
          <a:p>
            <a:r>
              <a:rPr lang="en-IN" dirty="0"/>
              <a:t>Assignment operator</a:t>
            </a:r>
          </a:p>
          <a:p>
            <a:r>
              <a:rPr lang="en-IN" dirty="0"/>
              <a:t>Conditional operator</a:t>
            </a:r>
          </a:p>
          <a:p>
            <a:r>
              <a:rPr lang="en-IN" dirty="0"/>
              <a:t>Bitwise operator</a:t>
            </a:r>
          </a:p>
        </p:txBody>
      </p:sp>
    </p:spTree>
    <p:extLst>
      <p:ext uri="{BB962C8B-B14F-4D97-AF65-F5344CB8AC3E}">
        <p14:creationId xmlns:p14="http://schemas.microsoft.com/office/powerpoint/2010/main" val="33171095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9580E-2AE0-4100-A06F-5D6937229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FF00"/>
                </a:solidFill>
                <a:latin typeface="Arial Black" panose="020B0A04020102020204" pitchFamily="34" charset="0"/>
              </a:rPr>
              <a:t>ARITHMETIC OPERATOR </a:t>
            </a:r>
            <a:r>
              <a:rPr lang="en-IN" dirty="0"/>
              <a:t>: further divided in two 3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CC63D-9742-4AAC-B3E2-2236E1AF7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u="sng" dirty="0">
                <a:solidFill>
                  <a:srgbClr val="FFFF00"/>
                </a:solidFill>
                <a:latin typeface="Arial Black" panose="020B0A04020102020204" pitchFamily="34" charset="0"/>
              </a:rPr>
              <a:t>UNARY OPERATOR </a:t>
            </a:r>
            <a:r>
              <a:rPr lang="en-IN" dirty="0"/>
              <a:t>– acts on only one operand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Example : post and pre increment (++)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rgbClr val="FFFF00"/>
                </a:solidFill>
                <a:latin typeface="Arial Black" panose="020B0A04020102020204" pitchFamily="34" charset="0"/>
              </a:rPr>
              <a:t>BINARY OPERATOR </a:t>
            </a:r>
            <a:r>
              <a:rPr lang="en-IN" dirty="0"/>
              <a:t>– acts on two operand </a:t>
            </a:r>
          </a:p>
          <a:p>
            <a:r>
              <a:rPr lang="en-IN" dirty="0"/>
              <a:t>Example + , -, / , * ,%</a:t>
            </a:r>
          </a:p>
          <a:p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rgbClr val="FFFF00"/>
                </a:solidFill>
                <a:latin typeface="Arial Black" panose="020B0A04020102020204" pitchFamily="34" charset="0"/>
              </a:rPr>
              <a:t> TERNARY OPERATOR </a:t>
            </a:r>
            <a:r>
              <a:rPr lang="en-IN" dirty="0"/>
              <a:t>– acts on 3 operands </a:t>
            </a:r>
          </a:p>
          <a:p>
            <a:r>
              <a:rPr lang="en-IN" dirty="0"/>
              <a:t>?:</a:t>
            </a:r>
          </a:p>
          <a:p>
            <a:pPr marL="342900" indent="-342900">
              <a:buFont typeface="+mj-lt"/>
              <a:buAutoNum type="arabicParenR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19345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A2839-CB0E-4287-AA52-428B2570F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u="sng" dirty="0">
                <a:latin typeface="Arial Black" panose="020B0A04020102020204" pitchFamily="34" charset="0"/>
              </a:rPr>
              <a:t>RELETIONAL OPERATOR</a:t>
            </a:r>
            <a:r>
              <a:rPr lang="en-IN" sz="2000" dirty="0"/>
              <a:t>: &lt; , &gt;, &lt;= ,&gt;= ,==, !=</a:t>
            </a:r>
            <a:br>
              <a:rPr lang="en-IN" sz="2000" dirty="0"/>
            </a:br>
            <a:r>
              <a:rPr lang="en-IN" sz="2000" dirty="0"/>
              <a:t> it is a binary operator which tells us the relation between two variables</a:t>
            </a:r>
            <a:r>
              <a:rPr lang="en-IN" dirty="0"/>
              <a:t>.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EE500-69AE-48CA-A206-4B9D8544F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717964"/>
            <a:ext cx="9827925" cy="4428835"/>
          </a:xfrm>
        </p:spPr>
        <p:txBody>
          <a:bodyPr/>
          <a:lstStyle/>
          <a:p>
            <a:pPr marL="0" indent="0">
              <a:buNone/>
            </a:pPr>
            <a:r>
              <a:rPr lang="en-IN" u="sng" dirty="0">
                <a:latin typeface="Arial Black" panose="020B0A04020102020204" pitchFamily="34" charset="0"/>
              </a:rPr>
              <a:t>LOGICAL OPERATOR </a:t>
            </a:r>
            <a:r>
              <a:rPr lang="en-IN" dirty="0"/>
              <a:t>: &amp;&amp; , || , !</a:t>
            </a:r>
          </a:p>
          <a:p>
            <a:pPr marL="0" indent="0">
              <a:buNone/>
            </a:pPr>
            <a:r>
              <a:rPr lang="en-IN" dirty="0"/>
              <a:t>Used to check for some condition.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u="sng" dirty="0">
                <a:latin typeface="Arial Black" panose="020B0A04020102020204" pitchFamily="34" charset="0"/>
              </a:rPr>
              <a:t>BITWISE OPERATOR </a:t>
            </a:r>
            <a:r>
              <a:rPr lang="en-IN" dirty="0"/>
              <a:t>: &amp; , | , ^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u="sng" dirty="0">
                <a:latin typeface="Arial Black" panose="020B0A04020102020204" pitchFamily="34" charset="0"/>
              </a:rPr>
              <a:t>ASSIGNMENT OPERATOR </a:t>
            </a:r>
            <a:r>
              <a:rPr lang="en-IN" dirty="0"/>
              <a:t>: =</a:t>
            </a:r>
          </a:p>
          <a:p>
            <a:pPr marL="0" indent="0">
              <a:buNone/>
            </a:pPr>
            <a:r>
              <a:rPr lang="en-IN" dirty="0"/>
              <a:t>Used to assign the </a:t>
            </a:r>
            <a:r>
              <a:rPr lang="en-IN" dirty="0" err="1"/>
              <a:t>the</a:t>
            </a:r>
            <a:r>
              <a:rPr lang="en-IN" dirty="0"/>
              <a:t> value to the variable.</a:t>
            </a:r>
          </a:p>
        </p:txBody>
      </p:sp>
    </p:spTree>
    <p:extLst>
      <p:ext uri="{BB962C8B-B14F-4D97-AF65-F5344CB8AC3E}">
        <p14:creationId xmlns:p14="http://schemas.microsoft.com/office/powerpoint/2010/main" val="37739349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9941" y="-183625"/>
            <a:ext cx="5594985" cy="2044791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0" dirty="0"/>
              <a:t>Special </a:t>
            </a:r>
            <a:r>
              <a:rPr spc="-40" dirty="0"/>
              <a:t>Operators</a:t>
            </a:r>
            <a:r>
              <a:rPr spc="-320" dirty="0"/>
              <a:t> </a:t>
            </a:r>
            <a:r>
              <a:rPr spc="165" dirty="0"/>
              <a:t>Contd</a:t>
            </a:r>
            <a:r>
              <a:rPr spc="165" dirty="0">
                <a:latin typeface="Trebuchet MS"/>
                <a:cs typeface="Trebuchet MS"/>
              </a:rPr>
              <a:t>…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11283950" y="5881688"/>
            <a:ext cx="908050" cy="24923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pPr marL="25400">
                <a:lnSpc>
                  <a:spcPts val="1650"/>
                </a:lnSpc>
              </a:pPr>
              <a:t>33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5867780" y="6401638"/>
            <a:ext cx="1981200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spc="-10" dirty="0">
                <a:solidFill>
                  <a:srgbClr val="464652"/>
                </a:solidFill>
                <a:latin typeface="Arial"/>
                <a:cs typeface="Arial"/>
                <a:hlinkClick r:id="rId2"/>
              </a:rPr>
              <a:t>www.programming9.com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59940" y="1715847"/>
            <a:ext cx="7969250" cy="3654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9730">
              <a:spcBef>
                <a:spcPts val="105"/>
              </a:spcBef>
            </a:pPr>
            <a:r>
              <a:rPr sz="260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Sizeof</a:t>
            </a:r>
            <a:r>
              <a:rPr sz="2600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60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Operator:</a:t>
            </a:r>
            <a:endParaRPr sz="2600" dirty="0">
              <a:latin typeface="Arial"/>
              <a:cs typeface="Arial"/>
            </a:endParaRPr>
          </a:p>
          <a:p>
            <a:pPr>
              <a:spcBef>
                <a:spcPts val="5"/>
              </a:spcBef>
            </a:pPr>
            <a:endParaRPr sz="3750" dirty="0">
              <a:latin typeface="Times New Roman"/>
              <a:cs typeface="Times New Roman"/>
            </a:endParaRPr>
          </a:p>
          <a:p>
            <a:pPr marL="285115" marR="5080" indent="646430">
              <a:spcBef>
                <a:spcPts val="5"/>
              </a:spcBef>
              <a:tabLst>
                <a:tab pos="2035175" algn="l"/>
              </a:tabLst>
            </a:pPr>
            <a:r>
              <a:rPr sz="2600" dirty="0">
                <a:latin typeface="Arial"/>
                <a:cs typeface="Arial"/>
              </a:rPr>
              <a:t>Sizeof	</a:t>
            </a:r>
            <a:r>
              <a:rPr sz="2600" spc="-10" dirty="0">
                <a:latin typeface="Arial"/>
                <a:cs typeface="Arial"/>
              </a:rPr>
              <a:t>is </a:t>
            </a:r>
            <a:r>
              <a:rPr sz="2600" dirty="0">
                <a:latin typeface="Arial"/>
                <a:cs typeface="Arial"/>
              </a:rPr>
              <a:t>an operator used to return the number  of bytes the operand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occupies.</a:t>
            </a:r>
          </a:p>
          <a:p>
            <a:pPr>
              <a:spcBef>
                <a:spcPts val="5"/>
              </a:spcBef>
            </a:pPr>
            <a:endParaRPr sz="3750" dirty="0">
              <a:latin typeface="Times New Roman"/>
              <a:cs typeface="Times New Roman"/>
            </a:endParaRPr>
          </a:p>
          <a:p>
            <a:pPr marL="12700">
              <a:spcBef>
                <a:spcPts val="5"/>
              </a:spcBef>
            </a:pPr>
            <a:r>
              <a:rPr sz="2600" dirty="0">
                <a:latin typeface="Arial"/>
                <a:cs typeface="Arial"/>
              </a:rPr>
              <a:t>Syntax:</a:t>
            </a:r>
          </a:p>
          <a:p>
            <a:pPr marL="927100" marR="4761230">
              <a:lnSpc>
                <a:spcPct val="119200"/>
              </a:lnSpc>
            </a:pPr>
            <a:r>
              <a:rPr sz="2600" dirty="0">
                <a:latin typeface="Arial"/>
                <a:cs typeface="Arial"/>
              </a:rPr>
              <a:t>m=si</a:t>
            </a:r>
            <a:r>
              <a:rPr sz="2600" spc="5" dirty="0">
                <a:latin typeface="Arial"/>
                <a:cs typeface="Arial"/>
              </a:rPr>
              <a:t>z</a:t>
            </a:r>
            <a:r>
              <a:rPr sz="2600" dirty="0">
                <a:latin typeface="Arial"/>
                <a:cs typeface="Arial"/>
              </a:rPr>
              <a:t>eo</a:t>
            </a:r>
            <a:r>
              <a:rPr sz="2600" spc="-15" dirty="0">
                <a:latin typeface="Arial"/>
                <a:cs typeface="Arial"/>
              </a:rPr>
              <a:t>f</a:t>
            </a:r>
            <a:r>
              <a:rPr sz="2600" dirty="0">
                <a:latin typeface="Arial"/>
                <a:cs typeface="Arial"/>
              </a:rPr>
              <a:t>(sum</a:t>
            </a:r>
            <a:r>
              <a:rPr sz="2600" spc="-15" dirty="0">
                <a:latin typeface="Arial"/>
                <a:cs typeface="Arial"/>
              </a:rPr>
              <a:t>)</a:t>
            </a:r>
            <a:r>
              <a:rPr sz="2600" dirty="0">
                <a:latin typeface="Arial"/>
                <a:cs typeface="Arial"/>
              </a:rPr>
              <a:t>;  k</a:t>
            </a:r>
            <a:r>
              <a:rPr sz="2600" spc="5" dirty="0">
                <a:latin typeface="Arial"/>
                <a:cs typeface="Arial"/>
              </a:rPr>
              <a:t>=</a:t>
            </a:r>
            <a:r>
              <a:rPr sz="2600" dirty="0">
                <a:latin typeface="Arial"/>
                <a:cs typeface="Arial"/>
              </a:rPr>
              <a:t>si</a:t>
            </a:r>
            <a:r>
              <a:rPr sz="2600" spc="5" dirty="0">
                <a:latin typeface="Arial"/>
                <a:cs typeface="Arial"/>
              </a:rPr>
              <a:t>z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5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f(2351);</a:t>
            </a:r>
          </a:p>
        </p:txBody>
      </p:sp>
    </p:spTree>
    <p:extLst>
      <p:ext uri="{BB962C8B-B14F-4D97-AF65-F5344CB8AC3E}">
        <p14:creationId xmlns:p14="http://schemas.microsoft.com/office/powerpoint/2010/main" val="4178597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DB82C-4F28-4075-BA91-89660ABCA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FFFF00"/>
                </a:solidFill>
                <a:latin typeface="Arial Black" panose="020B0A04020102020204" pitchFamily="34" charset="0"/>
              </a:rPr>
              <a:t>Assembly language</a:t>
            </a:r>
            <a:br>
              <a:rPr lang="en-IN" dirty="0">
                <a:solidFill>
                  <a:srgbClr val="FFFF00"/>
                </a:solidFill>
                <a:latin typeface="Arial Black" panose="020B0A04020102020204" pitchFamily="34" charset="0"/>
              </a:rPr>
            </a:br>
            <a:endParaRPr lang="en-IN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3FA13-7034-4CCA-B621-9FB8BAB983E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/>
              <a:t>An assembly language is the low level programming language</a:t>
            </a:r>
          </a:p>
          <a:p>
            <a:r>
              <a:rPr lang="en-IN" dirty="0"/>
              <a:t>It is used in microprocessors and other programable device .</a:t>
            </a:r>
          </a:p>
          <a:p>
            <a:r>
              <a:rPr lang="en-IN" dirty="0"/>
              <a:t>It is also known as assembly code .this translation is done by the assembler.</a:t>
            </a:r>
          </a:p>
        </p:txBody>
      </p:sp>
    </p:spTree>
    <p:extLst>
      <p:ext uri="{BB962C8B-B14F-4D97-AF65-F5344CB8AC3E}">
        <p14:creationId xmlns:p14="http://schemas.microsoft.com/office/powerpoint/2010/main" val="884188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A93D3-0686-4A14-AEEC-7FF44037B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FF00"/>
                </a:solidFill>
                <a:latin typeface="Arial Black" panose="020B0A04020102020204" pitchFamily="34" charset="0"/>
              </a:rPr>
              <a:t>High level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5CD56-7AA4-4676-93E8-5BFEE110C91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High level language like c ,c ++ ,java, etc….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High level languages are designed to be used by human operator/programmer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High level languages require translation to machine languages before execution.</a:t>
            </a:r>
          </a:p>
          <a:p>
            <a:pPr marL="0" indent="0">
              <a:buNone/>
            </a:pPr>
            <a:endParaRPr lang="en-IN" sz="3600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2632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DB785-99D1-4178-A140-88CBC5D82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Bahnschrift" panose="020B0502040204020203" pitchFamily="34" charset="0"/>
              </a:rPr>
              <a:t>What converts high level language to machine language</a:t>
            </a:r>
            <a:r>
              <a:rPr lang="en-IN" dirty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2000260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4A281-0FFE-4349-9107-E6421B1A5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what is a compiler??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4345F-E45E-4FCE-BD11-284CE2449B3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The main task of the compiler is to convert the  source code written using high level programming language into machine language 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It translates the code written in one programming language to some other language without changing the meaning of the code.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The compiling process includes basic translation mechanisms and error detection.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8911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3B11E-932E-4440-82B8-5B82EBD1E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Structure of a c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758B7-2FC2-4B3E-9FB4-DDBF97CF4FE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Documentation section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Pre-processor statements (link section)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Global declaration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The main() function</a:t>
            </a:r>
          </a:p>
          <a:p>
            <a:pPr marL="0" indent="0">
              <a:buNone/>
            </a:pPr>
            <a:r>
              <a:rPr lang="en-IN" dirty="0"/>
              <a:t>               Local declarations </a:t>
            </a:r>
          </a:p>
          <a:p>
            <a:pPr marL="0" indent="0">
              <a:buNone/>
            </a:pPr>
            <a:r>
              <a:rPr lang="en-IN" dirty="0"/>
              <a:t>               Program statements and expressions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User defined functions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2450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4865" y="516243"/>
            <a:ext cx="8042986" cy="65915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FFFF00"/>
                </a:solidFill>
                <a:latin typeface="Arial Black" panose="020B0A04020102020204" pitchFamily="34" charset="0"/>
              </a:rPr>
              <a:t>Program</a:t>
            </a:r>
            <a:r>
              <a:rPr spc="-3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spc="-5" dirty="0">
                <a:solidFill>
                  <a:srgbClr val="FFFF00"/>
                </a:solidFill>
                <a:latin typeface="Arial Black" panose="020B0A04020102020204" pitchFamily="34" charset="0"/>
              </a:rPr>
              <a:t>structure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0" y="3799484"/>
            <a:ext cx="0" cy="3454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01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0" y="0"/>
            <a:ext cx="0" cy="1952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0489">
              <a:lnSpc>
                <a:spcPts val="1425"/>
              </a:lnSpc>
            </a:pPr>
            <a:fld id="{81D60167-4931-47E6-BA6A-407CBD079E47}" type="slidenum">
              <a:rPr dirty="0"/>
              <a:pPr marL="110489">
                <a:lnSpc>
                  <a:spcPts val="1425"/>
                </a:lnSpc>
              </a:pPr>
              <a:t>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346961" y="1756784"/>
            <a:ext cx="6000115" cy="34821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IN" sz="3200" dirty="0">
                <a:solidFill>
                  <a:srgbClr val="FFFFFF"/>
                </a:solidFill>
                <a:latin typeface="Arial"/>
                <a:cs typeface="Arial"/>
              </a:rPr>
              <a:t>//this is simple c program</a:t>
            </a:r>
            <a:endParaRPr sz="3000" dirty="0">
              <a:latin typeface="Times New Roman"/>
              <a:cs typeface="Times New Roman"/>
            </a:endParaRPr>
          </a:p>
          <a:p>
            <a:pPr marL="12700" marR="2785110">
              <a:lnSpc>
                <a:spcPct val="120600"/>
              </a:lnSpc>
              <a:spcBef>
                <a:spcPts val="5"/>
              </a:spcBef>
            </a:pPr>
            <a:r>
              <a:rPr sz="3200" spc="5" dirty="0">
                <a:solidFill>
                  <a:srgbClr val="FFFFFF"/>
                </a:solidFill>
                <a:latin typeface="Arial"/>
                <a:cs typeface="Arial"/>
              </a:rPr>
              <a:t>#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3200" spc="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3200" spc="5" dirty="0">
                <a:solidFill>
                  <a:srgbClr val="FFFFFF"/>
                </a:solidFill>
                <a:latin typeface="Arial"/>
                <a:cs typeface="Arial"/>
              </a:rPr>
              <a:t>ude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&lt;st</a:t>
            </a:r>
            <a:r>
              <a:rPr sz="3200" spc="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spc="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3200" spc="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&gt;  int</a:t>
            </a:r>
            <a:r>
              <a:rPr sz="3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main()</a:t>
            </a:r>
            <a:endParaRPr sz="3200" dirty="0">
              <a:latin typeface="Arial"/>
              <a:cs typeface="Arial"/>
            </a:endParaRPr>
          </a:p>
          <a:p>
            <a:pPr marL="12700">
              <a:spcBef>
                <a:spcPts val="800"/>
              </a:spcBef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endParaRPr sz="3200" dirty="0">
              <a:latin typeface="Arial"/>
              <a:cs typeface="Arial"/>
            </a:endParaRPr>
          </a:p>
          <a:p>
            <a:pPr marL="355600">
              <a:spcBef>
                <a:spcPts val="800"/>
              </a:spcBef>
            </a:pPr>
            <a:r>
              <a:rPr lang="en-IN" sz="3200" dirty="0" err="1">
                <a:latin typeface="Arial"/>
                <a:cs typeface="Arial"/>
              </a:rPr>
              <a:t>Printf</a:t>
            </a:r>
            <a:r>
              <a:rPr lang="en-IN" sz="3200" dirty="0">
                <a:latin typeface="Arial"/>
                <a:cs typeface="Arial"/>
              </a:rPr>
              <a:t>(“ hello world “);</a:t>
            </a:r>
            <a:endParaRPr sz="3200" dirty="0">
              <a:latin typeface="Arial"/>
              <a:cs typeface="Arial"/>
            </a:endParaRPr>
          </a:p>
          <a:p>
            <a:pPr marL="12700">
              <a:spcBef>
                <a:spcPts val="790"/>
              </a:spcBef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3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1774180"/>
      </p:ext>
    </p:extLst>
  </p:cSld>
  <p:clrMapOvr>
    <a:masterClrMapping/>
  </p:clrMapOvr>
  <p:transition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1037</TotalTime>
  <Words>1052</Words>
  <Application>Microsoft Office PowerPoint</Application>
  <PresentationFormat>Widescreen</PresentationFormat>
  <Paragraphs>210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6" baseType="lpstr">
      <vt:lpstr>Angsana New</vt:lpstr>
      <vt:lpstr>Arial</vt:lpstr>
      <vt:lpstr>Arial Black</vt:lpstr>
      <vt:lpstr>Arial Nova</vt:lpstr>
      <vt:lpstr>Bahnschrift</vt:lpstr>
      <vt:lpstr>Calibri</vt:lpstr>
      <vt:lpstr>Century Gothic</vt:lpstr>
      <vt:lpstr>Georgia</vt:lpstr>
      <vt:lpstr>Times New Roman</vt:lpstr>
      <vt:lpstr>Trebuchet MS</vt:lpstr>
      <vt:lpstr>Wingdings</vt:lpstr>
      <vt:lpstr>Wingdings 3</vt:lpstr>
      <vt:lpstr>Ion</vt:lpstr>
      <vt:lpstr>                     C Programming</vt:lpstr>
      <vt:lpstr>Three levels of programming language</vt:lpstr>
      <vt:lpstr>Machine language </vt:lpstr>
      <vt:lpstr>Assembly language </vt:lpstr>
      <vt:lpstr>High level language</vt:lpstr>
      <vt:lpstr>What converts high level language to machine language??</vt:lpstr>
      <vt:lpstr>what is a compiler?? </vt:lpstr>
      <vt:lpstr>Structure of a c program</vt:lpstr>
      <vt:lpstr>Program structure</vt:lpstr>
      <vt:lpstr>Documentation section COMMENTS : it is the explanation or the description to the source code of the program. At run-time , a comment is ignored by the compiler ignored by the compiler </vt:lpstr>
      <vt:lpstr>PowerPoint Presentation</vt:lpstr>
      <vt:lpstr>Preprocessor Directives</vt:lpstr>
      <vt:lpstr>PowerPoint Presentation</vt:lpstr>
      <vt:lpstr>main() function </vt:lpstr>
      <vt:lpstr>printf()</vt:lpstr>
      <vt:lpstr>ESCAPE SEQENCES :when a character is preceded by a backslash , it is  an escape sequence and it has special meaning to the compiler.</vt:lpstr>
      <vt:lpstr>Errors </vt:lpstr>
      <vt:lpstr> Basic Structure Of “C” Programs</vt:lpstr>
      <vt:lpstr>DATATYPES : they represent the type of data that a variable can hold </vt:lpstr>
      <vt:lpstr>PowerPoint Presentation</vt:lpstr>
      <vt:lpstr>PRIMIVITVE DATA TYPES</vt:lpstr>
      <vt:lpstr>Keywords</vt:lpstr>
      <vt:lpstr>Variables</vt:lpstr>
      <vt:lpstr> Variables in C </vt:lpstr>
      <vt:lpstr>RULES TO DECLARE VARIABLES :</vt:lpstr>
      <vt:lpstr>Memory allocation to variables  </vt:lpstr>
      <vt:lpstr>scanf()</vt:lpstr>
      <vt:lpstr>                        Operators </vt:lpstr>
      <vt:lpstr>What is an operator?</vt:lpstr>
      <vt:lpstr>operators</vt:lpstr>
      <vt:lpstr>ARITHMETIC OPERATOR : further divided in two 3 types</vt:lpstr>
      <vt:lpstr>RELETIONAL OPERATOR: &lt; , &gt;, &lt;= ,&gt;= ,==, !=  it is a binary operator which tells us the relation between two variables. </vt:lpstr>
      <vt:lpstr>Special Operators Contd…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programming</dc:title>
  <dc:creator>prajna p</dc:creator>
  <cp:lastModifiedBy>prajna p</cp:lastModifiedBy>
  <cp:revision>63</cp:revision>
  <dcterms:created xsi:type="dcterms:W3CDTF">2019-10-14T14:18:14Z</dcterms:created>
  <dcterms:modified xsi:type="dcterms:W3CDTF">2019-10-18T05:16:46Z</dcterms:modified>
</cp:coreProperties>
</file>