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9"/>
  </p:notesMasterIdLst>
  <p:sldIdLst>
    <p:sldId id="256" r:id="rId2"/>
    <p:sldId id="257" r:id="rId3"/>
    <p:sldId id="279" r:id="rId4"/>
    <p:sldId id="280" r:id="rId5"/>
    <p:sldId id="307" r:id="rId6"/>
    <p:sldId id="311" r:id="rId7"/>
    <p:sldId id="284" r:id="rId8"/>
    <p:sldId id="285" r:id="rId9"/>
    <p:sldId id="286" r:id="rId10"/>
    <p:sldId id="308" r:id="rId11"/>
    <p:sldId id="287" r:id="rId12"/>
    <p:sldId id="288" r:id="rId13"/>
    <p:sldId id="309" r:id="rId14"/>
    <p:sldId id="310" r:id="rId15"/>
    <p:sldId id="316" r:id="rId16"/>
    <p:sldId id="317" r:id="rId17"/>
    <p:sldId id="289" r:id="rId18"/>
    <p:sldId id="290" r:id="rId19"/>
    <p:sldId id="291" r:id="rId20"/>
    <p:sldId id="292" r:id="rId21"/>
    <p:sldId id="293" r:id="rId22"/>
    <p:sldId id="294" r:id="rId23"/>
    <p:sldId id="295" r:id="rId24"/>
    <p:sldId id="296" r:id="rId25"/>
    <p:sldId id="312" r:id="rId26"/>
    <p:sldId id="313" r:id="rId27"/>
    <p:sldId id="298" r:id="rId28"/>
    <p:sldId id="300" r:id="rId29"/>
    <p:sldId id="297" r:id="rId30"/>
    <p:sldId id="314" r:id="rId31"/>
    <p:sldId id="315" r:id="rId32"/>
    <p:sldId id="301" r:id="rId33"/>
    <p:sldId id="299" r:id="rId34"/>
    <p:sldId id="302" r:id="rId35"/>
    <p:sldId id="303" r:id="rId36"/>
    <p:sldId id="304" r:id="rId37"/>
    <p:sldId id="30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662" autoAdjust="0"/>
    <p:restoredTop sz="99822" autoAdjust="0"/>
  </p:normalViewPr>
  <p:slideViewPr>
    <p:cSldViewPr>
      <p:cViewPr>
        <p:scale>
          <a:sx n="70" d="100"/>
          <a:sy n="70" d="100"/>
        </p:scale>
        <p:origin x="-1170" y="-162"/>
      </p:cViewPr>
      <p:guideLst>
        <p:guide orient="horz" pos="2160"/>
        <p:guide pos="2880"/>
      </p:guideLst>
    </p:cSldViewPr>
  </p:slideViewPr>
  <p:outlineViewPr>
    <p:cViewPr>
      <p:scale>
        <a:sx n="33" d="100"/>
        <a:sy n="33" d="100"/>
      </p:scale>
      <p:origin x="0" y="4728"/>
    </p:cViewPr>
  </p:outlineViewPr>
  <p:notesTextViewPr>
    <p:cViewPr>
      <p:scale>
        <a:sx n="1" d="1"/>
        <a:sy n="1" d="1"/>
      </p:scale>
      <p:origin x="0" y="0"/>
    </p:cViewPr>
  </p:notesTextViewPr>
  <p:sorterViewPr>
    <p:cViewPr>
      <p:scale>
        <a:sx n="100" d="100"/>
        <a:sy n="100" d="100"/>
      </p:scale>
      <p:origin x="0" y="2610"/>
    </p:cViewPr>
  </p:sorterViewPr>
  <p:notesViewPr>
    <p:cSldViewPr>
      <p:cViewPr varScale="1">
        <p:scale>
          <a:sx n="65" d="100"/>
          <a:sy n="65" d="100"/>
        </p:scale>
        <p:origin x="-265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3D880-779B-4121-97B2-7C4780B587BC}" type="datetimeFigureOut">
              <a:rPr lang="en-IN" smtClean="0"/>
              <a:pPr/>
              <a:t>17-08-2016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41B94E-67D2-4246-9E3D-E231903574AA}" type="slidenum">
              <a:rPr lang="en-IN" smtClean="0"/>
              <a:pPr/>
              <a:t>‹#›</a:t>
            </a:fld>
            <a:endParaRPr lang="en-IN"/>
          </a:p>
        </p:txBody>
      </p:sp>
    </p:spTree>
    <p:extLst>
      <p:ext uri="{BB962C8B-B14F-4D97-AF65-F5344CB8AC3E}">
        <p14:creationId xmlns:p14="http://schemas.microsoft.com/office/powerpoint/2010/main" xmlns="" val="141098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EF3827D-E158-4851-904F-22ED935FEE5A}"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EF3827D-E158-4851-904F-22ED935FEE5A}"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EF3827D-E158-4851-904F-22ED935FEE5A}" type="slidenum">
              <a:rPr lang="en-IN" smtClean="0"/>
              <a:pPr/>
              <a:t>‹#›</a:t>
            </a:fld>
            <a:endParaRPr lang="en-IN"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EF3827D-E158-4851-904F-22ED935FEE5A}" type="slidenum">
              <a:rPr lang="en-IN" smtClean="0"/>
              <a:pPr/>
              <a:t>‹#›</a:t>
            </a:fld>
            <a:endParaRPr lang="en-IN"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EF3827D-E158-4851-904F-22ED935FEE5A}"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EF3827D-E158-4851-904F-22ED935FEE5A}" type="slidenum">
              <a:rPr lang="en-IN" smtClean="0"/>
              <a:pPr/>
              <a:t>‹#›</a:t>
            </a:fld>
            <a:endParaRPr lang="en-IN"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EF3827D-E158-4851-904F-22ED935FEE5A}"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EF3827D-E158-4851-904F-22ED935FEE5A}"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EF3827D-E158-4851-904F-22ED935FEE5A}" type="slidenum">
              <a:rPr lang="en-IN" smtClean="0"/>
              <a:pPr/>
              <a:t>‹#›</a:t>
            </a:fld>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EF3827D-E158-4851-904F-22ED935FEE5A}" type="slidenum">
              <a:rPr lang="en-IN" smtClean="0"/>
              <a:pPr/>
              <a:t>‹#›</a:t>
            </a:fld>
            <a:endParaRPr lang="en-IN"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C5004-BC63-451B-9A20-4FA5A9EB0CEE}" type="datetimeFigureOut">
              <a:rPr lang="en-IN" smtClean="0"/>
              <a:pPr/>
              <a:t>17-08-2016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EF3827D-E158-4851-904F-22ED935FEE5A}" type="slidenum">
              <a:rPr lang="en-IN" smtClean="0"/>
              <a:pPr/>
              <a:t>‹#›</a:t>
            </a:fld>
            <a:endParaRPr lang="en-IN"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EAC5004-BC63-451B-9A20-4FA5A9EB0CEE}" type="datetimeFigureOut">
              <a:rPr lang="en-IN" smtClean="0"/>
              <a:pPr/>
              <a:t>17-08-2016</a:t>
            </a:fld>
            <a:endParaRPr lang="en-IN"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EF3827D-E158-4851-904F-22ED935FEE5A}" type="slidenum">
              <a:rPr lang="en-IN" smtClean="0"/>
              <a:pPr/>
              <a:t>‹#›</a:t>
            </a:fld>
            <a:endParaRPr lang="en-IN"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tutorialspoint.com/cprogramming/c_function_call_by_reference.htm" TargetMode="External"/><Relationship Id="rId2" Type="http://schemas.openxmlformats.org/officeDocument/2006/relationships/hyperlink" Target="http://www.tutorialspoint.com/cprogramming/c_function_call_by_value.htm" TargetMode="Externa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47831" y="305536"/>
            <a:ext cx="1467272" cy="1044352"/>
          </a:xfrm>
          <a:prstGeom prst="rect">
            <a:avLst/>
          </a:prstGeom>
          <a:noFill/>
          <a:ln w="9525">
            <a:noFill/>
            <a:miter lim="800000"/>
            <a:headEnd/>
            <a:tailEnd/>
          </a:ln>
        </p:spPr>
      </p:pic>
      <p:sp>
        <p:nvSpPr>
          <p:cNvPr id="3" name="TextBox 2"/>
          <p:cNvSpPr txBox="1"/>
          <p:nvPr/>
        </p:nvSpPr>
        <p:spPr>
          <a:xfrm>
            <a:off x="1641571" y="2446548"/>
            <a:ext cx="5405647" cy="769441"/>
          </a:xfrm>
          <a:prstGeom prst="rect">
            <a:avLst/>
          </a:prstGeom>
          <a:noFill/>
        </p:spPr>
        <p:txBody>
          <a:bodyPr wrap="none" rtlCol="0">
            <a:spAutoFit/>
          </a:bodyPr>
          <a:lstStyle/>
          <a:p>
            <a:r>
              <a:rPr lang="en-US" sz="4400" b="1" dirty="0" smtClean="0"/>
              <a:t>INTRODUCTION TO C</a:t>
            </a:r>
            <a:endParaRPr lang="en-US" sz="4400" b="1" dirty="0"/>
          </a:p>
        </p:txBody>
      </p:sp>
      <p:pic>
        <p:nvPicPr>
          <p:cNvPr id="1026" name="Picture 2" descr="E:\ARNAB's Documents\IET\2016-17\C_C++ Workshop\49263_ieee_mb_black.gif"/>
          <p:cNvPicPr>
            <a:picLocks noChangeAspect="1" noChangeArrowheads="1"/>
          </p:cNvPicPr>
          <p:nvPr/>
        </p:nvPicPr>
        <p:blipFill>
          <a:blip r:embed="rId3"/>
          <a:srcRect/>
          <a:stretch>
            <a:fillRect/>
          </a:stretch>
        </p:blipFill>
        <p:spPr bwMode="auto">
          <a:xfrm>
            <a:off x="6000760" y="242871"/>
            <a:ext cx="2857500" cy="828675"/>
          </a:xfrm>
          <a:prstGeom prst="rect">
            <a:avLst/>
          </a:prstGeom>
          <a:noFill/>
        </p:spPr>
      </p:pic>
    </p:spTree>
    <p:extLst>
      <p:ext uri="{BB962C8B-B14F-4D97-AF65-F5344CB8AC3E}">
        <p14:creationId xmlns:p14="http://schemas.microsoft.com/office/powerpoint/2010/main" xmlns="" val="1356226273"/>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71539" y="2737485"/>
          <a:ext cx="7408860" cy="3326130"/>
        </p:xfrm>
        <a:graphic>
          <a:graphicData uri="http://schemas.openxmlformats.org/drawingml/2006/table">
            <a:tbl>
              <a:tblPr/>
              <a:tblGrid>
                <a:gridCol w="1852215"/>
                <a:gridCol w="1852215"/>
                <a:gridCol w="1852215"/>
                <a:gridCol w="1852215"/>
              </a:tblGrid>
              <a:tr h="369570">
                <a:tc>
                  <a:txBody>
                    <a:bodyPr/>
                    <a:lstStyle/>
                    <a:p>
                      <a:pPr algn="l" fontAlgn="t"/>
                      <a:r>
                        <a:rPr lang="en-IN" sz="1800" dirty="0">
                          <a:effectLst/>
                          <a:latin typeface="verdana"/>
                        </a:rPr>
                        <a:t>auto</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else</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long</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switch</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69570">
                <a:tc>
                  <a:txBody>
                    <a:bodyPr/>
                    <a:lstStyle/>
                    <a:p>
                      <a:pPr algn="l" fontAlgn="t"/>
                      <a:r>
                        <a:rPr lang="en-IN" sz="1800">
                          <a:effectLst/>
                          <a:latin typeface="verdana"/>
                        </a:rPr>
                        <a:t>break</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enum</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register</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typedef</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69570">
                <a:tc>
                  <a:txBody>
                    <a:bodyPr/>
                    <a:lstStyle/>
                    <a:p>
                      <a:pPr algn="l" fontAlgn="t"/>
                      <a:r>
                        <a:rPr lang="en-IN" sz="1800">
                          <a:effectLst/>
                          <a:latin typeface="verdana"/>
                        </a:rPr>
                        <a:t>case</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extern</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return</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union</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69570">
                <a:tc>
                  <a:txBody>
                    <a:bodyPr/>
                    <a:lstStyle/>
                    <a:p>
                      <a:pPr algn="l" fontAlgn="t"/>
                      <a:r>
                        <a:rPr lang="en-IN" sz="1800">
                          <a:effectLst/>
                          <a:latin typeface="verdana"/>
                        </a:rPr>
                        <a:t>char</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float</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short</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unsigned</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69570">
                <a:tc>
                  <a:txBody>
                    <a:bodyPr/>
                    <a:lstStyle/>
                    <a:p>
                      <a:pPr algn="l" fontAlgn="t"/>
                      <a:r>
                        <a:rPr lang="en-IN" sz="1800">
                          <a:effectLst/>
                          <a:latin typeface="verdana"/>
                        </a:rPr>
                        <a:t>const</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for</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signed</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void</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69570">
                <a:tc>
                  <a:txBody>
                    <a:bodyPr/>
                    <a:lstStyle/>
                    <a:p>
                      <a:pPr algn="l" fontAlgn="t"/>
                      <a:r>
                        <a:rPr lang="en-IN" sz="1800">
                          <a:effectLst/>
                          <a:latin typeface="verdana"/>
                        </a:rPr>
                        <a:t>continue</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goto</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sizeof</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volatile</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69570">
                <a:tc>
                  <a:txBody>
                    <a:bodyPr/>
                    <a:lstStyle/>
                    <a:p>
                      <a:pPr algn="l" fontAlgn="t"/>
                      <a:r>
                        <a:rPr lang="en-IN" sz="1800">
                          <a:effectLst/>
                          <a:latin typeface="verdana"/>
                        </a:rPr>
                        <a:t>default</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if</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static</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while</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69570">
                <a:tc>
                  <a:txBody>
                    <a:bodyPr/>
                    <a:lstStyle/>
                    <a:p>
                      <a:pPr algn="l" fontAlgn="t"/>
                      <a:r>
                        <a:rPr lang="en-IN" sz="1800">
                          <a:effectLst/>
                          <a:latin typeface="verdana"/>
                        </a:rPr>
                        <a:t>do</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int</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struct</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_Packed</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369570">
                <a:tc>
                  <a:txBody>
                    <a:bodyPr/>
                    <a:lstStyle/>
                    <a:p>
                      <a:pPr algn="l" fontAlgn="t"/>
                      <a:r>
                        <a:rPr lang="en-IN" sz="1800" dirty="0">
                          <a:effectLst/>
                          <a:latin typeface="verdana"/>
                        </a:rPr>
                        <a:t>double</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 </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a:effectLst/>
                          <a:latin typeface="verdana"/>
                        </a:rPr>
                        <a:t> </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IN" sz="1800" dirty="0">
                          <a:effectLst/>
                          <a:latin typeface="verdana"/>
                        </a:rPr>
                        <a:t> </a:t>
                      </a:r>
                    </a:p>
                  </a:txBody>
                  <a:tcPr marL="47625" marR="47625" marT="47625" marB="4762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bl>
          </a:graphicData>
        </a:graphic>
      </p:graphicFrame>
      <p:sp>
        <p:nvSpPr>
          <p:cNvPr id="3" name="Title 2"/>
          <p:cNvSpPr>
            <a:spLocks noGrp="1"/>
          </p:cNvSpPr>
          <p:nvPr>
            <p:ph type="title"/>
          </p:nvPr>
        </p:nvSpPr>
        <p:spPr/>
        <p:txBody>
          <a:bodyPr/>
          <a:lstStyle/>
          <a:p>
            <a:r>
              <a:rPr lang="en-IN" dirty="0" smtClean="0">
                <a:solidFill>
                  <a:schemeClr val="tx1"/>
                </a:solidFill>
              </a:rPr>
              <a:t>KEYWORDS</a:t>
            </a:r>
            <a:endParaRPr lang="en-IN" dirty="0">
              <a:solidFill>
                <a:schemeClr val="tx1"/>
              </a:solidFill>
            </a:endParaRPr>
          </a:p>
        </p:txBody>
      </p:sp>
      <p:pic>
        <p:nvPicPr>
          <p:cNvPr id="6" name="Picture 5"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pic>
        <p:nvPicPr>
          <p:cNvPr id="7" name="Picture 2" descr="E:\ARNAB's Documents\IET\2016-17\C_C++ Workshop\49263_ieee_mb_black.gif"/>
          <p:cNvPicPr>
            <a:picLocks noChangeAspect="1" noChangeArrowheads="1"/>
          </p:cNvPicPr>
          <p:nvPr/>
        </p:nvPicPr>
        <p:blipFill>
          <a:blip r:embed="rId3"/>
          <a:srcRect/>
          <a:stretch>
            <a:fillRect/>
          </a:stretch>
        </p:blipFill>
        <p:spPr bwMode="auto">
          <a:xfrm>
            <a:off x="6000760" y="285728"/>
            <a:ext cx="2857500" cy="828675"/>
          </a:xfrm>
          <a:prstGeom prst="rect">
            <a:avLst/>
          </a:prstGeom>
          <a:noFill/>
        </p:spPr>
      </p:pic>
    </p:spTree>
    <p:extLst>
      <p:ext uri="{BB962C8B-B14F-4D97-AF65-F5344CB8AC3E}">
        <p14:creationId xmlns:p14="http://schemas.microsoft.com/office/powerpoint/2010/main" xmlns="" val="2188400352"/>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pic>
        <p:nvPicPr>
          <p:cNvPr id="1026" name="Picture 2" descr="http://www.kkhsou.in/main/EVidya2/computer_science/comscience/471.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01380" y="988259"/>
            <a:ext cx="5856777" cy="637355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168184" y="988259"/>
            <a:ext cx="2354747" cy="584775"/>
          </a:xfrm>
          <a:prstGeom prst="rect">
            <a:avLst/>
          </a:prstGeom>
          <a:solidFill>
            <a:schemeClr val="accent2"/>
          </a:solidFill>
        </p:spPr>
        <p:txBody>
          <a:bodyPr wrap="none" rtlCol="0">
            <a:spAutoFit/>
          </a:bodyPr>
          <a:lstStyle/>
          <a:p>
            <a:r>
              <a:rPr lang="en-US" sz="3200" b="1" dirty="0" smtClean="0"/>
              <a:t>DATA TYPES</a:t>
            </a:r>
            <a:endParaRPr lang="en-US" sz="3200" b="1" dirty="0"/>
          </a:p>
        </p:txBody>
      </p:sp>
      <p:pic>
        <p:nvPicPr>
          <p:cNvPr id="6" name="Picture 2" descr="E:\ARNAB's Documents\IET\2016-17\C_C++ Workshop\49263_ieee_mb_black.gif"/>
          <p:cNvPicPr>
            <a:picLocks noChangeAspect="1" noChangeArrowheads="1"/>
          </p:cNvPicPr>
          <p:nvPr/>
        </p:nvPicPr>
        <p:blipFill>
          <a:blip r:embed="rId4"/>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4014136808"/>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3419872" y="548680"/>
            <a:ext cx="2354747" cy="584775"/>
          </a:xfrm>
          <a:prstGeom prst="rect">
            <a:avLst/>
          </a:prstGeom>
          <a:noFill/>
        </p:spPr>
        <p:txBody>
          <a:bodyPr wrap="none" rtlCol="0">
            <a:spAutoFit/>
          </a:bodyPr>
          <a:lstStyle/>
          <a:p>
            <a:r>
              <a:rPr lang="en-US" sz="3200" b="1" dirty="0" smtClean="0"/>
              <a:t>DATA TYPES</a:t>
            </a:r>
            <a:endParaRPr lang="en-US" sz="3200" b="1" dirty="0"/>
          </a:p>
        </p:txBody>
      </p:sp>
      <p:pic>
        <p:nvPicPr>
          <p:cNvPr id="8194" name="Picture 2" descr="http://4.bp.blogspot.com/_6ggZCDAL2e0/TMPR1IbOi8I/AAAAAAAAAeM/_H3FP5PKfH4/s1600/9.jpe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1640" y="1628800"/>
            <a:ext cx="5962650" cy="446722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E:\ARNAB's Documents\IET\2016-17\C_C++ Workshop\49263_ieee_mb_black.gif"/>
          <p:cNvPicPr>
            <a:picLocks noChangeAspect="1" noChangeArrowheads="1"/>
          </p:cNvPicPr>
          <p:nvPr/>
        </p:nvPicPr>
        <p:blipFill>
          <a:blip r:embed="rId4"/>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1171586934"/>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solidFill>
                  <a:schemeClr val="tx1"/>
                </a:solidFill>
              </a:rPr>
              <a:t>Modifiers</a:t>
            </a:r>
          </a:p>
          <a:p>
            <a:r>
              <a:rPr lang="en-IN" dirty="0">
                <a:solidFill>
                  <a:schemeClr val="tx1"/>
                </a:solidFill>
              </a:rPr>
              <a:t>The data types explained above have the following modifiers.</a:t>
            </a:r>
          </a:p>
          <a:p>
            <a:r>
              <a:rPr lang="en-IN" dirty="0">
                <a:solidFill>
                  <a:schemeClr val="tx1"/>
                </a:solidFill>
              </a:rPr>
              <a:t>short</a:t>
            </a:r>
          </a:p>
          <a:p>
            <a:r>
              <a:rPr lang="en-IN" dirty="0">
                <a:solidFill>
                  <a:schemeClr val="tx1"/>
                </a:solidFill>
              </a:rPr>
              <a:t>long</a:t>
            </a:r>
          </a:p>
          <a:p>
            <a:r>
              <a:rPr lang="en-IN" dirty="0">
                <a:solidFill>
                  <a:schemeClr val="tx1"/>
                </a:solidFill>
              </a:rPr>
              <a:t>signed</a:t>
            </a:r>
          </a:p>
          <a:p>
            <a:r>
              <a:rPr lang="en-IN" dirty="0">
                <a:solidFill>
                  <a:schemeClr val="tx1"/>
                </a:solidFill>
              </a:rPr>
              <a:t>unsigned</a:t>
            </a:r>
          </a:p>
          <a:p>
            <a:endParaRPr lang="en-IN" dirty="0"/>
          </a:p>
        </p:txBody>
      </p:sp>
      <p:sp>
        <p:nvSpPr>
          <p:cNvPr id="3" name="Title 2"/>
          <p:cNvSpPr>
            <a:spLocks noGrp="1"/>
          </p:cNvSpPr>
          <p:nvPr>
            <p:ph type="title"/>
          </p:nvPr>
        </p:nvSpPr>
        <p:spPr/>
        <p:txBody>
          <a:bodyPr/>
          <a:lstStyle/>
          <a:p>
            <a:r>
              <a:rPr lang="en-IN" dirty="0" smtClean="0">
                <a:solidFill>
                  <a:schemeClr val="tx1"/>
                </a:solidFill>
              </a:rPr>
              <a:t>MODIFIERS</a:t>
            </a:r>
            <a:endParaRPr lang="en-IN" dirty="0">
              <a:solidFill>
                <a:schemeClr val="tx1"/>
              </a:solidFill>
            </a:endParaRPr>
          </a:p>
        </p:txBody>
      </p:sp>
      <p:pic>
        <p:nvPicPr>
          <p:cNvPr id="5" name="Picture 4"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pic>
        <p:nvPicPr>
          <p:cNvPr id="6" name="Picture 2" descr="E:\ARNAB's Documents\IET\2016-17\C_C++ Workshop\49263_ieee_mb_black.gif"/>
          <p:cNvPicPr>
            <a:picLocks noChangeAspect="1" noChangeArrowheads="1"/>
          </p:cNvPicPr>
          <p:nvPr/>
        </p:nvPicPr>
        <p:blipFill>
          <a:blip r:embed="rId3"/>
          <a:srcRect/>
          <a:stretch>
            <a:fillRect/>
          </a:stretch>
        </p:blipFill>
        <p:spPr bwMode="auto">
          <a:xfrm>
            <a:off x="6000760" y="285728"/>
            <a:ext cx="2857500" cy="828675"/>
          </a:xfrm>
          <a:prstGeom prst="rect">
            <a:avLst/>
          </a:prstGeom>
          <a:noFill/>
        </p:spPr>
      </p:pic>
    </p:spTree>
    <p:extLst>
      <p:ext uri="{BB962C8B-B14F-4D97-AF65-F5344CB8AC3E}">
        <p14:creationId xmlns:p14="http://schemas.microsoft.com/office/powerpoint/2010/main" xmlns="" val="217296576"/>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665764928"/>
              </p:ext>
            </p:extLst>
          </p:nvPr>
        </p:nvGraphicFramePr>
        <p:xfrm>
          <a:off x="251520" y="764704"/>
          <a:ext cx="8424936" cy="5881497"/>
        </p:xfrm>
        <a:graphic>
          <a:graphicData uri="http://schemas.openxmlformats.org/drawingml/2006/table">
            <a:tbl>
              <a:tblPr/>
              <a:tblGrid>
                <a:gridCol w="8424936"/>
              </a:tblGrid>
              <a:tr h="1126617">
                <a:tc>
                  <a:txBody>
                    <a:bodyPr/>
                    <a:lstStyle/>
                    <a:p>
                      <a:pPr algn="l" fontAlgn="t"/>
                      <a:r>
                        <a:rPr lang="en-IN" b="1" dirty="0" smtClean="0">
                          <a:effectLst/>
                          <a:latin typeface="verdana"/>
                        </a:rPr>
                        <a:t>Type                       </a:t>
                      </a:r>
                      <a:r>
                        <a:rPr lang="en-IN" b="1" dirty="0">
                          <a:effectLst/>
                          <a:latin typeface="verdana"/>
                        </a:rPr>
                        <a:t>Bytes </a:t>
                      </a:r>
                      <a:r>
                        <a:rPr lang="en-IN" b="1" dirty="0" smtClean="0">
                          <a:effectLst/>
                          <a:latin typeface="verdana"/>
                        </a:rPr>
                        <a:t>                                             Range</a:t>
                      </a:r>
                      <a:endParaRPr lang="en-IN" dirty="0">
                        <a:effectLst/>
                        <a:latin typeface="verdana"/>
                      </a:endParaRPr>
                    </a:p>
                  </a:txBody>
                  <a:tcPr marL="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r h="4413151">
                <a:tc>
                  <a:txBody>
                    <a:bodyPr/>
                    <a:lstStyle/>
                    <a:p>
                      <a:pPr algn="l" fontAlgn="t"/>
                      <a:r>
                        <a:rPr lang="en-IN" dirty="0">
                          <a:effectLst/>
                          <a:latin typeface="verdana"/>
                        </a:rPr>
                        <a:t>short </a:t>
                      </a:r>
                      <a:r>
                        <a:rPr lang="en-IN" dirty="0" err="1">
                          <a:effectLst/>
                          <a:latin typeface="verdana"/>
                        </a:rPr>
                        <a:t>int</a:t>
                      </a:r>
                      <a:r>
                        <a:rPr lang="en-IN" dirty="0">
                          <a:effectLst/>
                          <a:latin typeface="verdana"/>
                        </a:rPr>
                        <a:t> </a:t>
                      </a:r>
                      <a:r>
                        <a:rPr lang="en-IN" dirty="0" smtClean="0">
                          <a:effectLst/>
                          <a:latin typeface="verdana"/>
                        </a:rPr>
                        <a:t>               2                                   -32,768-&gt;+32,767(32kb)</a:t>
                      </a:r>
                    </a:p>
                    <a:p>
                      <a:pPr algn="l" fontAlgn="t"/>
                      <a:endParaRPr lang="en-IN" dirty="0" smtClean="0">
                        <a:effectLst/>
                        <a:latin typeface="verdana"/>
                      </a:endParaRPr>
                    </a:p>
                    <a:p>
                      <a:pPr algn="l" fontAlgn="t"/>
                      <a:r>
                        <a:rPr lang="en-IN" dirty="0" smtClean="0">
                          <a:effectLst/>
                          <a:latin typeface="verdana"/>
                        </a:rPr>
                        <a:t>unsigned </a:t>
                      </a:r>
                      <a:r>
                        <a:rPr lang="en-IN" dirty="0">
                          <a:effectLst/>
                          <a:latin typeface="verdana"/>
                        </a:rPr>
                        <a:t>short </a:t>
                      </a:r>
                      <a:r>
                        <a:rPr lang="en-IN" dirty="0" err="1">
                          <a:effectLst/>
                          <a:latin typeface="verdana"/>
                        </a:rPr>
                        <a:t>int</a:t>
                      </a:r>
                      <a:r>
                        <a:rPr lang="en-IN" dirty="0">
                          <a:effectLst/>
                          <a:latin typeface="verdana"/>
                        </a:rPr>
                        <a:t> </a:t>
                      </a:r>
                      <a:r>
                        <a:rPr lang="en-IN" dirty="0" smtClean="0">
                          <a:effectLst/>
                          <a:latin typeface="verdana"/>
                        </a:rPr>
                        <a:t> 2                                        0 </a:t>
                      </a:r>
                      <a:r>
                        <a:rPr lang="en-IN" dirty="0">
                          <a:effectLst/>
                          <a:latin typeface="verdana"/>
                        </a:rPr>
                        <a:t>-&gt; +65,535 (64Kb</a:t>
                      </a:r>
                      <a:r>
                        <a:rPr lang="en-IN" dirty="0" smtClean="0">
                          <a:effectLst/>
                          <a:latin typeface="verdana"/>
                        </a:rPr>
                        <a:t>)</a:t>
                      </a:r>
                    </a:p>
                    <a:p>
                      <a:pPr algn="l" fontAlgn="t"/>
                      <a:endParaRPr lang="en-IN" dirty="0" smtClean="0">
                        <a:effectLst/>
                        <a:latin typeface="verdana"/>
                      </a:endParaRPr>
                    </a:p>
                    <a:p>
                      <a:pPr algn="l" fontAlgn="t"/>
                      <a:r>
                        <a:rPr lang="en-IN" dirty="0" smtClean="0">
                          <a:effectLst/>
                          <a:latin typeface="verdana"/>
                        </a:rPr>
                        <a:t>unsigned </a:t>
                      </a:r>
                      <a:r>
                        <a:rPr lang="en-IN" dirty="0" err="1">
                          <a:effectLst/>
                          <a:latin typeface="verdana"/>
                        </a:rPr>
                        <a:t>int</a:t>
                      </a:r>
                      <a:r>
                        <a:rPr lang="en-IN" dirty="0">
                          <a:effectLst/>
                          <a:latin typeface="verdana"/>
                        </a:rPr>
                        <a:t> </a:t>
                      </a:r>
                      <a:r>
                        <a:rPr lang="en-IN" dirty="0" smtClean="0">
                          <a:effectLst/>
                          <a:latin typeface="verdana"/>
                        </a:rPr>
                        <a:t>          4                              0 </a:t>
                      </a:r>
                      <a:r>
                        <a:rPr lang="en-IN" dirty="0">
                          <a:effectLst/>
                          <a:latin typeface="verdana"/>
                        </a:rPr>
                        <a:t>-&gt; +4,294,967,295 ( 4Gb</a:t>
                      </a:r>
                      <a:r>
                        <a:rPr lang="en-IN" dirty="0" smtClean="0">
                          <a:effectLst/>
                          <a:latin typeface="verdana"/>
                        </a:rPr>
                        <a:t>)</a:t>
                      </a:r>
                    </a:p>
                    <a:p>
                      <a:pPr algn="l" fontAlgn="t"/>
                      <a:endParaRPr lang="en-IN" dirty="0" smtClean="0">
                        <a:effectLst/>
                        <a:latin typeface="verdana"/>
                      </a:endParaRPr>
                    </a:p>
                    <a:p>
                      <a:pPr algn="l" fontAlgn="t"/>
                      <a:r>
                        <a:rPr lang="en-IN" dirty="0" smtClean="0">
                          <a:effectLst/>
                          <a:latin typeface="verdana"/>
                        </a:rPr>
                        <a:t> </a:t>
                      </a:r>
                      <a:r>
                        <a:rPr lang="en-IN" dirty="0" err="1">
                          <a:effectLst/>
                          <a:latin typeface="verdana"/>
                        </a:rPr>
                        <a:t>int</a:t>
                      </a:r>
                      <a:r>
                        <a:rPr lang="en-IN" dirty="0">
                          <a:effectLst/>
                          <a:latin typeface="verdana"/>
                        </a:rPr>
                        <a:t> </a:t>
                      </a:r>
                      <a:r>
                        <a:rPr lang="en-IN" dirty="0" smtClean="0">
                          <a:effectLst/>
                          <a:latin typeface="verdana"/>
                        </a:rPr>
                        <a:t>                       4          -</a:t>
                      </a:r>
                      <a:r>
                        <a:rPr lang="en-IN" dirty="0">
                          <a:effectLst/>
                          <a:latin typeface="verdana"/>
                        </a:rPr>
                        <a:t>2,147,483,648 -&gt; +2,147,483,647 ( 2Gb</a:t>
                      </a:r>
                      <a:r>
                        <a:rPr lang="en-IN" dirty="0" smtClean="0">
                          <a:effectLst/>
                          <a:latin typeface="verdana"/>
                        </a:rPr>
                        <a:t>)</a:t>
                      </a:r>
                    </a:p>
                    <a:p>
                      <a:pPr algn="l" fontAlgn="t"/>
                      <a:r>
                        <a:rPr lang="en-IN" dirty="0" smtClean="0">
                          <a:effectLst/>
                          <a:latin typeface="verdana"/>
                        </a:rPr>
                        <a:t> </a:t>
                      </a:r>
                    </a:p>
                    <a:p>
                      <a:pPr algn="l" fontAlgn="t"/>
                      <a:r>
                        <a:rPr lang="en-IN" dirty="0" smtClean="0">
                          <a:effectLst/>
                          <a:latin typeface="verdana"/>
                        </a:rPr>
                        <a:t>long </a:t>
                      </a:r>
                      <a:r>
                        <a:rPr lang="en-IN" dirty="0" err="1">
                          <a:effectLst/>
                          <a:latin typeface="verdana"/>
                        </a:rPr>
                        <a:t>int</a:t>
                      </a:r>
                      <a:r>
                        <a:rPr lang="en-IN" dirty="0">
                          <a:effectLst/>
                          <a:latin typeface="verdana"/>
                        </a:rPr>
                        <a:t> </a:t>
                      </a:r>
                      <a:r>
                        <a:rPr lang="en-IN" dirty="0" smtClean="0">
                          <a:effectLst/>
                          <a:latin typeface="verdana"/>
                        </a:rPr>
                        <a:t>                 4          -</a:t>
                      </a:r>
                      <a:r>
                        <a:rPr lang="en-IN" dirty="0">
                          <a:effectLst/>
                          <a:latin typeface="verdana"/>
                        </a:rPr>
                        <a:t>2,147,483,648 -&gt; +2,147,483,647 ( 2Gb</a:t>
                      </a:r>
                      <a:r>
                        <a:rPr lang="en-IN" dirty="0" smtClean="0">
                          <a:effectLst/>
                          <a:latin typeface="verdana"/>
                        </a:rPr>
                        <a:t>)</a:t>
                      </a:r>
                    </a:p>
                    <a:p>
                      <a:pPr algn="l" fontAlgn="t"/>
                      <a:r>
                        <a:rPr lang="en-IN" dirty="0" smtClean="0">
                          <a:effectLst/>
                          <a:latin typeface="verdana"/>
                        </a:rPr>
                        <a:t> </a:t>
                      </a:r>
                    </a:p>
                    <a:p>
                      <a:pPr algn="l" fontAlgn="t"/>
                      <a:r>
                        <a:rPr lang="en-IN" dirty="0" smtClean="0">
                          <a:effectLst/>
                          <a:latin typeface="verdana"/>
                        </a:rPr>
                        <a:t>signed </a:t>
                      </a:r>
                      <a:r>
                        <a:rPr lang="en-IN" dirty="0">
                          <a:effectLst/>
                          <a:latin typeface="verdana"/>
                        </a:rPr>
                        <a:t>char </a:t>
                      </a:r>
                      <a:r>
                        <a:rPr lang="en-IN" dirty="0" smtClean="0">
                          <a:effectLst/>
                          <a:latin typeface="verdana"/>
                        </a:rPr>
                        <a:t>            1                                   -</a:t>
                      </a:r>
                      <a:r>
                        <a:rPr lang="en-IN" dirty="0">
                          <a:effectLst/>
                          <a:latin typeface="verdana"/>
                        </a:rPr>
                        <a:t>128 -&gt; +127 </a:t>
                      </a:r>
                      <a:endParaRPr lang="en-IN" dirty="0" smtClean="0">
                        <a:effectLst/>
                        <a:latin typeface="verdana"/>
                      </a:endParaRPr>
                    </a:p>
                    <a:p>
                      <a:pPr algn="l" fontAlgn="t"/>
                      <a:endParaRPr lang="en-IN" dirty="0" smtClean="0">
                        <a:effectLst/>
                        <a:latin typeface="verdana"/>
                      </a:endParaRPr>
                    </a:p>
                    <a:p>
                      <a:pPr algn="l" fontAlgn="t"/>
                      <a:r>
                        <a:rPr lang="en-IN" dirty="0" smtClean="0">
                          <a:effectLst/>
                          <a:latin typeface="verdana"/>
                        </a:rPr>
                        <a:t>unsigned </a:t>
                      </a:r>
                      <a:r>
                        <a:rPr lang="en-IN" dirty="0">
                          <a:effectLst/>
                          <a:latin typeface="verdana"/>
                        </a:rPr>
                        <a:t>char </a:t>
                      </a:r>
                      <a:r>
                        <a:rPr lang="en-IN" dirty="0" smtClean="0">
                          <a:effectLst/>
                          <a:latin typeface="verdana"/>
                        </a:rPr>
                        <a:t>        </a:t>
                      </a:r>
                      <a:r>
                        <a:rPr lang="en-IN" baseline="0" dirty="0" smtClean="0">
                          <a:effectLst/>
                          <a:latin typeface="verdana"/>
                        </a:rPr>
                        <a:t> </a:t>
                      </a:r>
                      <a:r>
                        <a:rPr lang="en-IN" dirty="0" smtClean="0">
                          <a:effectLst/>
                          <a:latin typeface="verdana"/>
                        </a:rPr>
                        <a:t>1                                      0 </a:t>
                      </a:r>
                      <a:r>
                        <a:rPr lang="en-IN" dirty="0">
                          <a:effectLst/>
                          <a:latin typeface="verdana"/>
                        </a:rPr>
                        <a:t>-&gt; +</a:t>
                      </a:r>
                      <a:r>
                        <a:rPr lang="en-IN" dirty="0" smtClean="0">
                          <a:effectLst/>
                          <a:latin typeface="verdana"/>
                        </a:rPr>
                        <a:t>255</a:t>
                      </a:r>
                    </a:p>
                    <a:p>
                      <a:pPr algn="l" fontAlgn="t"/>
                      <a:endParaRPr lang="en-IN" dirty="0" smtClean="0">
                        <a:effectLst/>
                        <a:latin typeface="verdana"/>
                      </a:endParaRPr>
                    </a:p>
                    <a:p>
                      <a:pPr algn="l" fontAlgn="t"/>
                      <a:r>
                        <a:rPr lang="en-IN" dirty="0" smtClean="0">
                          <a:effectLst/>
                          <a:latin typeface="verdana"/>
                        </a:rPr>
                        <a:t> </a:t>
                      </a:r>
                      <a:r>
                        <a:rPr lang="en-IN" dirty="0">
                          <a:effectLst/>
                          <a:latin typeface="verdana"/>
                        </a:rPr>
                        <a:t>float </a:t>
                      </a:r>
                      <a:r>
                        <a:rPr lang="en-IN" dirty="0" smtClean="0">
                          <a:effectLst/>
                          <a:latin typeface="verdana"/>
                        </a:rPr>
                        <a:t>                      4 </a:t>
                      </a:r>
                    </a:p>
                    <a:p>
                      <a:pPr algn="l" fontAlgn="t"/>
                      <a:r>
                        <a:rPr lang="en-IN" dirty="0" smtClean="0">
                          <a:effectLst/>
                          <a:latin typeface="verdana"/>
                        </a:rPr>
                        <a:t>double                     8 </a:t>
                      </a:r>
                    </a:p>
                    <a:p>
                      <a:pPr algn="l" fontAlgn="t"/>
                      <a:r>
                        <a:rPr lang="en-IN" dirty="0" smtClean="0">
                          <a:effectLst/>
                          <a:latin typeface="verdana"/>
                        </a:rPr>
                        <a:t>long </a:t>
                      </a:r>
                      <a:r>
                        <a:rPr lang="en-IN" dirty="0">
                          <a:effectLst/>
                          <a:latin typeface="verdana"/>
                        </a:rPr>
                        <a:t>double </a:t>
                      </a:r>
                      <a:r>
                        <a:rPr lang="en-IN" dirty="0" smtClean="0">
                          <a:effectLst/>
                          <a:latin typeface="verdana"/>
                        </a:rPr>
                        <a:t>            12 </a:t>
                      </a:r>
                      <a:endParaRPr lang="en-IN" dirty="0">
                        <a:effectLst/>
                        <a:latin typeface="verdana"/>
                      </a:endParaRPr>
                    </a:p>
                  </a:txBody>
                  <a:tcPr marL="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bl>
          </a:graphicData>
        </a:graphic>
      </p:graphicFrame>
      <p:sp>
        <p:nvSpPr>
          <p:cNvPr id="3" name="Title 2"/>
          <p:cNvSpPr>
            <a:spLocks noGrp="1"/>
          </p:cNvSpPr>
          <p:nvPr>
            <p:ph type="title"/>
          </p:nvPr>
        </p:nvSpPr>
        <p:spPr>
          <a:xfrm>
            <a:off x="457200" y="338328"/>
            <a:ext cx="8229600" cy="354368"/>
          </a:xfrm>
        </p:spPr>
        <p:txBody>
          <a:bodyPr>
            <a:normAutofit fontScale="90000"/>
          </a:bodyPr>
          <a:lstStyle/>
          <a:p>
            <a:endParaRPr lang="en-IN" dirty="0"/>
          </a:p>
        </p:txBody>
      </p:sp>
      <p:pic>
        <p:nvPicPr>
          <p:cNvPr id="5" name="Picture 4" descr="C:\Users\Sloths\Documents\IET_Logo_small.gif"/>
          <p:cNvPicPr/>
          <p:nvPr/>
        </p:nvPicPr>
        <p:blipFill>
          <a:blip r:embed="rId2" cstate="print"/>
          <a:srcRect/>
          <a:stretch>
            <a:fillRect/>
          </a:stretch>
        </p:blipFill>
        <p:spPr bwMode="auto">
          <a:xfrm>
            <a:off x="251520" y="332656"/>
            <a:ext cx="962894" cy="524576"/>
          </a:xfrm>
          <a:prstGeom prst="rect">
            <a:avLst/>
          </a:prstGeom>
          <a:noFill/>
          <a:ln w="9525">
            <a:noFill/>
            <a:miter lim="800000"/>
            <a:headEnd/>
            <a:tailEnd/>
          </a:ln>
        </p:spPr>
      </p:pic>
      <p:pic>
        <p:nvPicPr>
          <p:cNvPr id="6" name="Picture 2" descr="E:\ARNAB's Documents\IET\2016-17\C_C++ Workshop\49263_ieee_mb_black.gif"/>
          <p:cNvPicPr>
            <a:picLocks noChangeAspect="1" noChangeArrowheads="1"/>
          </p:cNvPicPr>
          <p:nvPr/>
        </p:nvPicPr>
        <p:blipFill>
          <a:blip r:embed="rId3"/>
          <a:srcRect/>
          <a:stretch>
            <a:fillRect/>
          </a:stretch>
        </p:blipFill>
        <p:spPr bwMode="auto">
          <a:xfrm>
            <a:off x="6643702" y="285729"/>
            <a:ext cx="2214558" cy="642222"/>
          </a:xfrm>
          <a:prstGeom prst="rect">
            <a:avLst/>
          </a:prstGeom>
          <a:noFill/>
        </p:spPr>
      </p:pic>
    </p:spTree>
    <p:extLst>
      <p:ext uri="{BB962C8B-B14F-4D97-AF65-F5344CB8AC3E}">
        <p14:creationId xmlns:p14="http://schemas.microsoft.com/office/powerpoint/2010/main" xmlns="" val="1574954205"/>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600" y="1412776"/>
            <a:ext cx="7408333" cy="4104456"/>
          </a:xfrm>
        </p:spPr>
        <p:txBody>
          <a:bodyPr/>
          <a:lstStyle/>
          <a:p>
            <a:r>
              <a:rPr lang="en-IN" dirty="0">
                <a:solidFill>
                  <a:schemeClr val="tx1"/>
                </a:solidFill>
              </a:rPr>
              <a:t>Type casting is a way to convert a variable from one data type to another data type. For example, if you want to store a long value into a simple integer then you can type cast long to int. You can convert values from one type to another explicitly using the </a:t>
            </a:r>
            <a:r>
              <a:rPr lang="en-IN" b="1" dirty="0">
                <a:solidFill>
                  <a:schemeClr val="tx1"/>
                </a:solidFill>
              </a:rPr>
              <a:t>cast operator</a:t>
            </a:r>
            <a:r>
              <a:rPr lang="en-IN" dirty="0">
                <a:solidFill>
                  <a:schemeClr val="tx1"/>
                </a:solidFill>
              </a:rPr>
              <a:t> as follows</a:t>
            </a:r>
            <a:r>
              <a:rPr lang="en-IN" dirty="0" smtClean="0"/>
              <a:t>:</a:t>
            </a:r>
          </a:p>
          <a:p>
            <a:endParaRPr lang="en-IN" dirty="0"/>
          </a:p>
          <a:p>
            <a:endParaRPr lang="en-IN" dirty="0" smtClean="0"/>
          </a:p>
          <a:p>
            <a:r>
              <a:rPr lang="en-IN" dirty="0">
                <a:solidFill>
                  <a:schemeClr val="tx1"/>
                </a:solidFill>
              </a:rPr>
              <a:t>(</a:t>
            </a:r>
            <a:r>
              <a:rPr lang="en-IN" dirty="0" err="1">
                <a:solidFill>
                  <a:schemeClr val="tx1"/>
                </a:solidFill>
              </a:rPr>
              <a:t>type_name</a:t>
            </a:r>
            <a:r>
              <a:rPr lang="en-IN" dirty="0">
                <a:solidFill>
                  <a:schemeClr val="tx1"/>
                </a:solidFill>
              </a:rPr>
              <a:t>) </a:t>
            </a:r>
            <a:r>
              <a:rPr lang="en-IN" dirty="0" smtClean="0">
                <a:solidFill>
                  <a:schemeClr val="tx1"/>
                </a:solidFill>
              </a:rPr>
              <a:t>expression</a:t>
            </a:r>
          </a:p>
          <a:p>
            <a:endParaRPr lang="en-IN" dirty="0">
              <a:solidFill>
                <a:schemeClr val="tx1"/>
              </a:solidFill>
            </a:endParaRPr>
          </a:p>
        </p:txBody>
      </p:sp>
      <p:sp>
        <p:nvSpPr>
          <p:cNvPr id="3" name="Title 2"/>
          <p:cNvSpPr>
            <a:spLocks noGrp="1"/>
          </p:cNvSpPr>
          <p:nvPr>
            <p:ph type="title"/>
          </p:nvPr>
        </p:nvSpPr>
        <p:spPr/>
        <p:txBody>
          <a:bodyPr/>
          <a:lstStyle/>
          <a:p>
            <a:r>
              <a:rPr lang="en-IN" dirty="0" smtClean="0">
                <a:solidFill>
                  <a:schemeClr val="tx1"/>
                </a:solidFill>
              </a:rPr>
              <a:t>TYPE CAST</a:t>
            </a:r>
            <a:endParaRPr lang="en-IN" dirty="0">
              <a:solidFill>
                <a:schemeClr val="tx1"/>
              </a:solidFill>
            </a:endParaRPr>
          </a:p>
        </p:txBody>
      </p:sp>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pic>
        <p:nvPicPr>
          <p:cNvPr id="5" name="Picture 2" descr="E:\ARNAB's Documents\IET\2016-17\C_C++ Workshop\49263_ieee_mb_black.gif"/>
          <p:cNvPicPr>
            <a:picLocks noChangeAspect="1" noChangeArrowheads="1"/>
          </p:cNvPicPr>
          <p:nvPr/>
        </p:nvPicPr>
        <p:blipFill>
          <a:blip r:embed="rId3"/>
          <a:srcRect/>
          <a:stretch>
            <a:fillRect/>
          </a:stretch>
        </p:blipFill>
        <p:spPr bwMode="auto">
          <a:xfrm>
            <a:off x="6000760" y="285728"/>
            <a:ext cx="2857500" cy="828675"/>
          </a:xfrm>
          <a:prstGeom prst="rect">
            <a:avLst/>
          </a:prstGeom>
          <a:noFill/>
        </p:spPr>
      </p:pic>
    </p:spTree>
    <p:extLst>
      <p:ext uri="{BB962C8B-B14F-4D97-AF65-F5344CB8AC3E}">
        <p14:creationId xmlns:p14="http://schemas.microsoft.com/office/powerpoint/2010/main" xmlns="" val="2669481841"/>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99710" y="980728"/>
            <a:ext cx="4824536" cy="5472608"/>
          </a:xfrm>
          <a:prstGeom prst="rect">
            <a:avLst/>
          </a:prstGeom>
        </p:spPr>
      </p:pic>
      <p:pic>
        <p:nvPicPr>
          <p:cNvPr id="3" name="Picture 2" descr="C:\Users\Sloths\Documents\IET_Logo_small.gif"/>
          <p:cNvPicPr/>
          <p:nvPr/>
        </p:nvPicPr>
        <p:blipFill>
          <a:blip r:embed="rId3" cstate="print"/>
          <a:srcRect/>
          <a:stretch>
            <a:fillRect/>
          </a:stretch>
        </p:blipFill>
        <p:spPr bwMode="auto">
          <a:xfrm>
            <a:off x="251520" y="285728"/>
            <a:ext cx="1467272" cy="1044352"/>
          </a:xfrm>
          <a:prstGeom prst="rect">
            <a:avLst/>
          </a:prstGeom>
          <a:noFill/>
          <a:ln w="9525">
            <a:noFill/>
            <a:miter lim="800000"/>
            <a:headEnd/>
            <a:tailEnd/>
          </a:ln>
        </p:spPr>
      </p:pic>
      <p:pic>
        <p:nvPicPr>
          <p:cNvPr id="5" name="Picture 2" descr="E:\ARNAB's Documents\IET\2016-17\C_C++ Workshop\49263_ieee_mb_black.gif"/>
          <p:cNvPicPr>
            <a:picLocks noChangeAspect="1" noChangeArrowheads="1"/>
          </p:cNvPicPr>
          <p:nvPr/>
        </p:nvPicPr>
        <p:blipFill>
          <a:blip r:embed="rId4"/>
          <a:srcRect/>
          <a:stretch>
            <a:fillRect/>
          </a:stretch>
        </p:blipFill>
        <p:spPr bwMode="auto">
          <a:xfrm>
            <a:off x="6000760" y="285728"/>
            <a:ext cx="2857500" cy="828675"/>
          </a:xfrm>
          <a:prstGeom prst="rect">
            <a:avLst/>
          </a:prstGeom>
          <a:noFill/>
        </p:spPr>
      </p:pic>
    </p:spTree>
    <p:extLst>
      <p:ext uri="{BB962C8B-B14F-4D97-AF65-F5344CB8AC3E}">
        <p14:creationId xmlns:p14="http://schemas.microsoft.com/office/powerpoint/2010/main" xmlns="" val="243550079"/>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3419872" y="548680"/>
            <a:ext cx="2369367" cy="584775"/>
          </a:xfrm>
          <a:prstGeom prst="rect">
            <a:avLst/>
          </a:prstGeom>
          <a:noFill/>
        </p:spPr>
        <p:txBody>
          <a:bodyPr wrap="none" rtlCol="0">
            <a:spAutoFit/>
          </a:bodyPr>
          <a:lstStyle/>
          <a:p>
            <a:r>
              <a:rPr lang="en-US" sz="3200" b="1" dirty="0" smtClean="0"/>
              <a:t>OPERATORS</a:t>
            </a:r>
            <a:endParaRPr lang="en-US" sz="3200" b="1" dirty="0"/>
          </a:p>
        </p:txBody>
      </p:sp>
      <p:sp>
        <p:nvSpPr>
          <p:cNvPr id="6" name="Rectangle 5"/>
          <p:cNvSpPr/>
          <p:nvPr/>
        </p:nvSpPr>
        <p:spPr>
          <a:xfrm>
            <a:off x="251520" y="2204864"/>
            <a:ext cx="8136904" cy="3785652"/>
          </a:xfrm>
          <a:prstGeom prst="rect">
            <a:avLst/>
          </a:prstGeom>
        </p:spPr>
        <p:txBody>
          <a:bodyPr wrap="square">
            <a:spAutoFit/>
          </a:bodyPr>
          <a:lstStyle/>
          <a:p>
            <a:pPr fontAlgn="auto">
              <a:spcBef>
                <a:spcPts val="0"/>
              </a:spcBef>
              <a:spcAft>
                <a:spcPts val="0"/>
              </a:spcAft>
              <a:defRPr/>
            </a:pPr>
            <a:r>
              <a:rPr lang="en-US" sz="2400" b="1" dirty="0"/>
              <a:t>C Supports a rich set of built in operators. These are </a:t>
            </a:r>
            <a:r>
              <a:rPr lang="en-US" sz="2400" b="1" dirty="0" smtClean="0"/>
              <a:t> :</a:t>
            </a:r>
          </a:p>
          <a:p>
            <a:pPr fontAlgn="auto">
              <a:spcBef>
                <a:spcPts val="0"/>
              </a:spcBef>
              <a:spcAft>
                <a:spcPts val="0"/>
              </a:spcAft>
              <a:defRPr/>
            </a:pPr>
            <a:endParaRPr lang="en-US" sz="2400" b="1" dirty="0"/>
          </a:p>
          <a:p>
            <a:pPr marL="342900" indent="-342900" fontAlgn="auto">
              <a:spcBef>
                <a:spcPts val="0"/>
              </a:spcBef>
              <a:spcAft>
                <a:spcPts val="0"/>
              </a:spcAft>
              <a:buFont typeface="+mj-lt"/>
              <a:buAutoNum type="arabicPeriod"/>
              <a:defRPr/>
            </a:pPr>
            <a:r>
              <a:rPr lang="en-US" sz="2400" b="1" dirty="0"/>
              <a:t>Arithmetic Operators ( + - * / %)</a:t>
            </a:r>
          </a:p>
          <a:p>
            <a:pPr marL="342900" indent="-342900" fontAlgn="auto">
              <a:spcBef>
                <a:spcPts val="0"/>
              </a:spcBef>
              <a:spcAft>
                <a:spcPts val="0"/>
              </a:spcAft>
              <a:buFont typeface="+mj-lt"/>
              <a:buAutoNum type="arabicPeriod"/>
              <a:defRPr/>
            </a:pPr>
            <a:r>
              <a:rPr lang="en-US" sz="2400" b="1" dirty="0"/>
              <a:t>Relational Operators (&lt; &lt;= &gt; &gt;= == !=)</a:t>
            </a:r>
          </a:p>
          <a:p>
            <a:pPr marL="342900" indent="-342900" fontAlgn="auto">
              <a:spcBef>
                <a:spcPts val="0"/>
              </a:spcBef>
              <a:spcAft>
                <a:spcPts val="0"/>
              </a:spcAft>
              <a:buFont typeface="+mj-lt"/>
              <a:buAutoNum type="arabicPeriod"/>
              <a:defRPr/>
            </a:pPr>
            <a:r>
              <a:rPr lang="en-US" sz="2400" b="1" dirty="0"/>
              <a:t>Logical Operators ( &amp;&amp; || !)</a:t>
            </a:r>
          </a:p>
          <a:p>
            <a:pPr marL="342900" indent="-342900" fontAlgn="auto">
              <a:spcBef>
                <a:spcPts val="0"/>
              </a:spcBef>
              <a:spcAft>
                <a:spcPts val="0"/>
              </a:spcAft>
              <a:buFont typeface="+mj-lt"/>
              <a:buAutoNum type="arabicPeriod"/>
              <a:defRPr/>
            </a:pPr>
            <a:r>
              <a:rPr lang="en-US" sz="2400" b="1" dirty="0"/>
              <a:t>Assignment Operators (= += -= *= /= %=)</a:t>
            </a:r>
          </a:p>
          <a:p>
            <a:pPr marL="342900" indent="-342900" fontAlgn="auto">
              <a:spcBef>
                <a:spcPts val="0"/>
              </a:spcBef>
              <a:spcAft>
                <a:spcPts val="0"/>
              </a:spcAft>
              <a:buFont typeface="+mj-lt"/>
              <a:buAutoNum type="arabicPeriod"/>
              <a:defRPr/>
            </a:pPr>
            <a:r>
              <a:rPr lang="en-US" sz="2400" b="1" dirty="0"/>
              <a:t>Increment And Decrement Operators ( ++ --)</a:t>
            </a:r>
          </a:p>
          <a:p>
            <a:pPr marL="342900" indent="-342900" fontAlgn="auto">
              <a:spcBef>
                <a:spcPts val="0"/>
              </a:spcBef>
              <a:spcAft>
                <a:spcPts val="0"/>
              </a:spcAft>
              <a:buFont typeface="+mj-lt"/>
              <a:buAutoNum type="arabicPeriod"/>
              <a:defRPr/>
            </a:pPr>
            <a:r>
              <a:rPr lang="en-US" sz="2400" b="1" dirty="0"/>
              <a:t>Bitwise Operators (&amp; | ^ &gt;&gt; &lt;&lt;)</a:t>
            </a:r>
          </a:p>
          <a:p>
            <a:pPr marL="342900" indent="-342900" fontAlgn="auto">
              <a:spcBef>
                <a:spcPts val="0"/>
              </a:spcBef>
              <a:spcAft>
                <a:spcPts val="0"/>
              </a:spcAft>
              <a:buFont typeface="+mj-lt"/>
              <a:buAutoNum type="arabicPeriod"/>
              <a:defRPr/>
            </a:pPr>
            <a:r>
              <a:rPr lang="en-US" sz="2400" b="1" dirty="0"/>
              <a:t>Special Operators( , </a:t>
            </a:r>
            <a:r>
              <a:rPr lang="en-US" sz="2400" b="1" dirty="0" err="1"/>
              <a:t>sizeof</a:t>
            </a:r>
            <a:r>
              <a:rPr lang="en-US" sz="2400" b="1" dirty="0"/>
              <a:t>())</a:t>
            </a:r>
          </a:p>
          <a:p>
            <a:pPr marL="342900" indent="-342900" fontAlgn="auto">
              <a:spcBef>
                <a:spcPts val="0"/>
              </a:spcBef>
              <a:spcAft>
                <a:spcPts val="0"/>
              </a:spcAft>
              <a:buFont typeface="+mj-lt"/>
              <a:buAutoNum type="arabicPeriod"/>
              <a:defRPr/>
            </a:pPr>
            <a:r>
              <a:rPr lang="en-US" sz="2400" b="1" dirty="0"/>
              <a:t>Ternary Operator (? : )</a:t>
            </a:r>
          </a:p>
        </p:txBody>
      </p:sp>
      <p:pic>
        <p:nvPicPr>
          <p:cNvPr id="7" name="Picture 2" descr="E:\ARNAB's Documents\IET\2016-17\C_C++ Workshop\49263_ieee_mb_black.gif"/>
          <p:cNvPicPr>
            <a:picLocks noChangeAspect="1" noChangeArrowheads="1"/>
          </p:cNvPicPr>
          <p:nvPr/>
        </p:nvPicPr>
        <p:blipFill>
          <a:blip r:embed="rId3"/>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598604267"/>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3419872" y="548680"/>
            <a:ext cx="2369367" cy="584775"/>
          </a:xfrm>
          <a:prstGeom prst="rect">
            <a:avLst/>
          </a:prstGeom>
          <a:noFill/>
        </p:spPr>
        <p:txBody>
          <a:bodyPr wrap="none" rtlCol="0">
            <a:spAutoFit/>
          </a:bodyPr>
          <a:lstStyle/>
          <a:p>
            <a:r>
              <a:rPr lang="en-US" sz="3200" b="1" dirty="0" smtClean="0"/>
              <a:t>OPERATORS</a:t>
            </a:r>
            <a:endParaRPr lang="en-US" sz="3200" b="1" dirty="0"/>
          </a:p>
        </p:txBody>
      </p:sp>
      <p:sp>
        <p:nvSpPr>
          <p:cNvPr id="6" name="TextBox 5"/>
          <p:cNvSpPr txBox="1"/>
          <p:nvPr/>
        </p:nvSpPr>
        <p:spPr>
          <a:xfrm>
            <a:off x="985156" y="1988840"/>
            <a:ext cx="6387903" cy="3662541"/>
          </a:xfrm>
          <a:prstGeom prst="rect">
            <a:avLst/>
          </a:prstGeom>
          <a:noFill/>
        </p:spPr>
        <p:txBody>
          <a:bodyPr wrap="none" rtlCol="0">
            <a:spAutoFit/>
          </a:bodyPr>
          <a:lstStyle/>
          <a:p>
            <a:pPr marL="285750" indent="-285750">
              <a:buFont typeface="Arial" pitchFamily="34" charset="0"/>
              <a:buChar char="•"/>
            </a:pPr>
            <a:r>
              <a:rPr lang="en-US" sz="2400" b="1" dirty="0" smtClean="0"/>
              <a:t>UNARY OPERATORS</a:t>
            </a:r>
          </a:p>
          <a:p>
            <a:r>
              <a:rPr lang="en-US" sz="2400" b="1" dirty="0"/>
              <a:t> </a:t>
            </a:r>
            <a:r>
              <a:rPr lang="en-US" sz="2400" b="1" dirty="0" smtClean="0"/>
              <a:t>      </a:t>
            </a:r>
            <a:r>
              <a:rPr lang="en-US" sz="2000" dirty="0" smtClean="0"/>
              <a:t>These act on single operands</a:t>
            </a:r>
            <a:r>
              <a:rPr lang="en-US" sz="2400" b="1" dirty="0" smtClean="0"/>
              <a:t>.eg: +  -  !  ~   *</a:t>
            </a:r>
          </a:p>
          <a:p>
            <a:pPr marL="342900" indent="-342900">
              <a:buFont typeface="Arial" pitchFamily="34" charset="0"/>
              <a:buChar char="•"/>
            </a:pPr>
            <a:r>
              <a:rPr lang="en-US" sz="2400" b="1" dirty="0" smtClean="0"/>
              <a:t>BINARY OPERATORS</a:t>
            </a:r>
            <a:r>
              <a:rPr lang="en-US" sz="2000" dirty="0"/>
              <a:t> </a:t>
            </a:r>
          </a:p>
          <a:p>
            <a:r>
              <a:rPr lang="en-US" sz="2000" b="1" dirty="0"/>
              <a:t> </a:t>
            </a:r>
            <a:r>
              <a:rPr lang="en-US" sz="2000" b="1" dirty="0" smtClean="0"/>
              <a:t>        </a:t>
            </a:r>
            <a:r>
              <a:rPr lang="en-US" sz="2000" dirty="0" smtClean="0"/>
              <a:t>These act on tw0 operands.</a:t>
            </a:r>
            <a:r>
              <a:rPr lang="en-US" sz="2000" b="1" dirty="0" smtClean="0"/>
              <a:t>eg:  +  -  *  /  %</a:t>
            </a:r>
          </a:p>
          <a:p>
            <a:pPr marL="342900" indent="-342900">
              <a:buFont typeface="Arial" pitchFamily="34" charset="0"/>
              <a:buChar char="•"/>
            </a:pPr>
            <a:r>
              <a:rPr lang="en-US" sz="2000" b="1" dirty="0" smtClean="0"/>
              <a:t>INCREMENT OPERATOR</a:t>
            </a:r>
          </a:p>
          <a:p>
            <a:pPr lvl="1"/>
            <a:r>
              <a:rPr lang="en-US" sz="2000" dirty="0" smtClean="0"/>
              <a:t>Two + signs together indicate an increment operator.</a:t>
            </a:r>
          </a:p>
          <a:p>
            <a:pPr lvl="1"/>
            <a:r>
              <a:rPr lang="en-US" sz="2000" dirty="0" smtClean="0"/>
              <a:t>i.e. </a:t>
            </a:r>
            <a:r>
              <a:rPr lang="en-US" sz="2000" b="1" dirty="0" smtClean="0"/>
              <a:t>++</a:t>
            </a:r>
          </a:p>
          <a:p>
            <a:pPr marL="342900" indent="-342900">
              <a:buFont typeface="Arial" pitchFamily="34" charset="0"/>
              <a:buChar char="•"/>
            </a:pPr>
            <a:r>
              <a:rPr lang="en-US" sz="2000" b="1" dirty="0" smtClean="0"/>
              <a:t>DECREMENT </a:t>
            </a:r>
            <a:r>
              <a:rPr lang="en-US" sz="2000" b="1" dirty="0"/>
              <a:t>OPERATOR</a:t>
            </a:r>
          </a:p>
          <a:p>
            <a:pPr lvl="1"/>
            <a:r>
              <a:rPr lang="en-US" sz="2000" dirty="0"/>
              <a:t>Two </a:t>
            </a:r>
            <a:r>
              <a:rPr lang="en-US" sz="2000" dirty="0" smtClean="0"/>
              <a:t>- </a:t>
            </a:r>
            <a:r>
              <a:rPr lang="en-US" sz="2000" dirty="0"/>
              <a:t>signs together indicate </a:t>
            </a:r>
            <a:r>
              <a:rPr lang="en-US" sz="2000" dirty="0" smtClean="0"/>
              <a:t>a decrement </a:t>
            </a:r>
            <a:r>
              <a:rPr lang="en-US" sz="2000" dirty="0"/>
              <a:t>operator.</a:t>
            </a:r>
          </a:p>
          <a:p>
            <a:pPr lvl="1"/>
            <a:r>
              <a:rPr lang="en-US" sz="2000" dirty="0"/>
              <a:t>i.e. </a:t>
            </a:r>
            <a:r>
              <a:rPr lang="en-US" sz="2000" dirty="0" smtClean="0"/>
              <a:t> </a:t>
            </a:r>
            <a:r>
              <a:rPr lang="en-US" sz="2000" b="1" dirty="0" smtClean="0"/>
              <a:t>- -</a:t>
            </a:r>
            <a:endParaRPr lang="en-US" sz="2000" b="1" dirty="0"/>
          </a:p>
          <a:p>
            <a:pPr lvl="1"/>
            <a:endParaRPr lang="en-US" sz="2000" b="1" dirty="0" smtClean="0"/>
          </a:p>
        </p:txBody>
      </p:sp>
      <p:pic>
        <p:nvPicPr>
          <p:cNvPr id="7" name="Picture 2" descr="E:\ARNAB's Documents\IET\2016-17\C_C++ Workshop\49263_ieee_mb_black.gif"/>
          <p:cNvPicPr>
            <a:picLocks noChangeAspect="1" noChangeArrowheads="1"/>
          </p:cNvPicPr>
          <p:nvPr/>
        </p:nvPicPr>
        <p:blipFill>
          <a:blip r:embed="rId3"/>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3889947267"/>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3419872" y="548680"/>
            <a:ext cx="2369367" cy="584775"/>
          </a:xfrm>
          <a:prstGeom prst="rect">
            <a:avLst/>
          </a:prstGeom>
          <a:noFill/>
        </p:spPr>
        <p:txBody>
          <a:bodyPr wrap="none" rtlCol="0">
            <a:spAutoFit/>
          </a:bodyPr>
          <a:lstStyle/>
          <a:p>
            <a:r>
              <a:rPr lang="en-US" sz="3200" b="1" dirty="0" smtClean="0"/>
              <a:t>OPERATORS</a:t>
            </a:r>
            <a:endParaRPr lang="en-US" sz="3200" b="1" dirty="0"/>
          </a:p>
        </p:txBody>
      </p:sp>
      <p:sp>
        <p:nvSpPr>
          <p:cNvPr id="6" name="TextBox 5"/>
          <p:cNvSpPr txBox="1"/>
          <p:nvPr/>
        </p:nvSpPr>
        <p:spPr>
          <a:xfrm>
            <a:off x="1740750" y="1176953"/>
            <a:ext cx="6618357" cy="400110"/>
          </a:xfrm>
          <a:prstGeom prst="rect">
            <a:avLst/>
          </a:prstGeom>
          <a:noFill/>
        </p:spPr>
        <p:txBody>
          <a:bodyPr wrap="square" rtlCol="0">
            <a:spAutoFit/>
          </a:bodyPr>
          <a:lstStyle/>
          <a:p>
            <a:r>
              <a:rPr lang="en-US" sz="2000" b="1" dirty="0" smtClean="0"/>
              <a:t>Prefix and Postfix increment and decrement operators</a:t>
            </a:r>
            <a:endParaRPr lang="en-US" sz="2000" b="1" dirty="0"/>
          </a:p>
        </p:txBody>
      </p:sp>
      <p:sp>
        <p:nvSpPr>
          <p:cNvPr id="8" name="TextBox 7"/>
          <p:cNvSpPr txBox="1"/>
          <p:nvPr/>
        </p:nvSpPr>
        <p:spPr>
          <a:xfrm>
            <a:off x="41330" y="2090083"/>
            <a:ext cx="8323112" cy="3693319"/>
          </a:xfrm>
          <a:prstGeom prst="rect">
            <a:avLst/>
          </a:prstGeom>
          <a:noFill/>
        </p:spPr>
        <p:txBody>
          <a:bodyPr wrap="none" rtlCol="0">
            <a:spAutoFit/>
          </a:bodyPr>
          <a:lstStyle/>
          <a:p>
            <a:r>
              <a:rPr lang="en-US" dirty="0" smtClean="0"/>
              <a:t>x- - ;  </a:t>
            </a:r>
            <a:r>
              <a:rPr lang="en-US" dirty="0" smtClean="0">
                <a:sym typeface="Wingdings" pitchFamily="2" charset="2"/>
              </a:rPr>
              <a:t> </a:t>
            </a:r>
            <a:r>
              <a:rPr lang="en-US" dirty="0" smtClean="0"/>
              <a:t>postfix-decrement operator</a:t>
            </a:r>
          </a:p>
          <a:p>
            <a:r>
              <a:rPr lang="en-US" dirty="0" smtClean="0"/>
              <a:t>- -x ;  </a:t>
            </a:r>
            <a:r>
              <a:rPr lang="en-US" dirty="0" smtClean="0">
                <a:sym typeface="Wingdings" pitchFamily="2" charset="2"/>
              </a:rPr>
              <a:t> </a:t>
            </a:r>
            <a:r>
              <a:rPr lang="en-US" dirty="0" smtClean="0"/>
              <a:t> </a:t>
            </a:r>
            <a:r>
              <a:rPr lang="en-US" dirty="0"/>
              <a:t>prefix decrement </a:t>
            </a:r>
            <a:r>
              <a:rPr lang="en-US" dirty="0" smtClean="0"/>
              <a:t>operator</a:t>
            </a:r>
          </a:p>
          <a:p>
            <a:endParaRPr lang="en-US" dirty="0"/>
          </a:p>
          <a:p>
            <a:r>
              <a:rPr lang="en-US" dirty="0" smtClean="0"/>
              <a:t>x++ ;  </a:t>
            </a:r>
            <a:r>
              <a:rPr lang="en-US" dirty="0">
                <a:sym typeface="Wingdings" pitchFamily="2" charset="2"/>
              </a:rPr>
              <a:t> </a:t>
            </a:r>
            <a:r>
              <a:rPr lang="en-US" dirty="0" smtClean="0"/>
              <a:t>postfix-increment </a:t>
            </a:r>
            <a:r>
              <a:rPr lang="en-US" dirty="0"/>
              <a:t>operator</a:t>
            </a:r>
          </a:p>
          <a:p>
            <a:r>
              <a:rPr lang="en-US" dirty="0" smtClean="0"/>
              <a:t>++x ;  </a:t>
            </a:r>
            <a:r>
              <a:rPr lang="en-US" dirty="0">
                <a:sym typeface="Wingdings" pitchFamily="2" charset="2"/>
              </a:rPr>
              <a:t> </a:t>
            </a:r>
            <a:r>
              <a:rPr lang="en-US" dirty="0"/>
              <a:t> prefix </a:t>
            </a:r>
            <a:r>
              <a:rPr lang="en-US" dirty="0" smtClean="0"/>
              <a:t>increment </a:t>
            </a:r>
            <a:r>
              <a:rPr lang="en-US" dirty="0"/>
              <a:t>operator</a:t>
            </a:r>
          </a:p>
          <a:p>
            <a:endParaRPr lang="en-US" dirty="0"/>
          </a:p>
          <a:p>
            <a:endParaRPr lang="en-US" dirty="0" smtClean="0"/>
          </a:p>
          <a:p>
            <a:r>
              <a:rPr lang="en-US" dirty="0" smtClean="0"/>
              <a:t>The </a:t>
            </a:r>
            <a:r>
              <a:rPr lang="en-US" dirty="0"/>
              <a:t>prefix increment operator </a:t>
            </a:r>
            <a:r>
              <a:rPr lang="en-US" b="1" dirty="0"/>
              <a:t>adds</a:t>
            </a:r>
            <a:r>
              <a:rPr lang="en-US" dirty="0"/>
              <a:t> one to its operand. </a:t>
            </a:r>
            <a:endParaRPr lang="en-US" dirty="0" smtClean="0"/>
          </a:p>
          <a:p>
            <a:r>
              <a:rPr lang="en-US" dirty="0" smtClean="0"/>
              <a:t>This </a:t>
            </a:r>
            <a:r>
              <a:rPr lang="en-US" dirty="0"/>
              <a:t>incremented value is used in the expression to get the result of the expression. </a:t>
            </a:r>
            <a:endParaRPr lang="en-US" dirty="0" smtClean="0"/>
          </a:p>
          <a:p>
            <a:endParaRPr lang="en-US" dirty="0" smtClean="0"/>
          </a:p>
          <a:p>
            <a:r>
              <a:rPr lang="en-US" dirty="0" smtClean="0"/>
              <a:t>In </a:t>
            </a:r>
            <a:r>
              <a:rPr lang="en-US" dirty="0"/>
              <a:t>the postfix form, the increment or decrement takes place </a:t>
            </a:r>
            <a:r>
              <a:rPr lang="en-US" b="1" dirty="0" smtClean="0"/>
              <a:t>after</a:t>
            </a:r>
          </a:p>
          <a:p>
            <a:r>
              <a:rPr lang="en-US" dirty="0" smtClean="0"/>
              <a:t> </a:t>
            </a:r>
            <a:r>
              <a:rPr lang="en-US" dirty="0"/>
              <a:t>the value is used in expression evaluation.</a:t>
            </a:r>
          </a:p>
          <a:p>
            <a:endParaRPr lang="en-US" dirty="0"/>
          </a:p>
        </p:txBody>
      </p:sp>
      <p:pic>
        <p:nvPicPr>
          <p:cNvPr id="7" name="Picture 2" descr="E:\ARNAB's Documents\IET\2016-17\C_C++ Workshop\49263_ieee_mb_black.gif"/>
          <p:cNvPicPr>
            <a:picLocks noChangeAspect="1" noChangeArrowheads="1"/>
          </p:cNvPicPr>
          <p:nvPr/>
        </p:nvPicPr>
        <p:blipFill>
          <a:blip r:embed="rId3"/>
          <a:srcRect/>
          <a:stretch>
            <a:fillRect/>
          </a:stretch>
        </p:blipFill>
        <p:spPr bwMode="auto">
          <a:xfrm>
            <a:off x="6000760" y="285728"/>
            <a:ext cx="2857500" cy="828675"/>
          </a:xfrm>
          <a:prstGeom prst="rect">
            <a:avLst/>
          </a:prstGeom>
          <a:noFill/>
        </p:spPr>
      </p:pic>
    </p:spTree>
    <p:extLst>
      <p:ext uri="{BB962C8B-B14F-4D97-AF65-F5344CB8AC3E}">
        <p14:creationId xmlns:p14="http://schemas.microsoft.com/office/powerpoint/2010/main" xmlns="" val="4111172236"/>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Sloths\Documents\IET_Logo_small.gif"/>
          <p:cNvPicPr/>
          <p:nvPr/>
        </p:nvPicPr>
        <p:blipFill>
          <a:blip r:embed="rId2" cstate="print"/>
          <a:srcRect/>
          <a:stretch>
            <a:fillRect/>
          </a:stretch>
        </p:blipFill>
        <p:spPr bwMode="auto">
          <a:xfrm>
            <a:off x="247831" y="305536"/>
            <a:ext cx="1467272" cy="1044352"/>
          </a:xfrm>
          <a:prstGeom prst="rect">
            <a:avLst/>
          </a:prstGeom>
          <a:noFill/>
          <a:ln w="9525">
            <a:noFill/>
            <a:miter lim="800000"/>
            <a:headEnd/>
            <a:tailEnd/>
          </a:ln>
        </p:spPr>
      </p:pic>
      <p:sp>
        <p:nvSpPr>
          <p:cNvPr id="10" name="TextBox 9"/>
          <p:cNvSpPr txBox="1"/>
          <p:nvPr/>
        </p:nvSpPr>
        <p:spPr>
          <a:xfrm>
            <a:off x="1121785" y="473769"/>
            <a:ext cx="6552728" cy="707886"/>
          </a:xfrm>
          <a:prstGeom prst="rect">
            <a:avLst/>
          </a:prstGeom>
          <a:noFill/>
        </p:spPr>
        <p:txBody>
          <a:bodyPr wrap="square" rtlCol="0">
            <a:spAutoFit/>
          </a:bodyPr>
          <a:lstStyle/>
          <a:p>
            <a:pPr algn="ctr"/>
            <a:r>
              <a:rPr lang="en-US" sz="4000" b="1" dirty="0"/>
              <a:t>Today’s  Outline</a:t>
            </a:r>
            <a:endParaRPr lang="en-IN" sz="4000" b="1" dirty="0">
              <a:latin typeface="Adobe Fan Heiti Std B" pitchFamily="34" charset="-128"/>
              <a:ea typeface="Adobe Fan Heiti Std B" pitchFamily="34" charset="-128"/>
            </a:endParaRPr>
          </a:p>
        </p:txBody>
      </p:sp>
      <p:sp>
        <p:nvSpPr>
          <p:cNvPr id="11" name="TextBox 10"/>
          <p:cNvSpPr txBox="1"/>
          <p:nvPr/>
        </p:nvSpPr>
        <p:spPr>
          <a:xfrm>
            <a:off x="3914044" y="1772815"/>
            <a:ext cx="1332607" cy="461665"/>
          </a:xfrm>
          <a:prstGeom prst="rect">
            <a:avLst/>
          </a:prstGeom>
          <a:noFill/>
        </p:spPr>
        <p:txBody>
          <a:bodyPr wrap="square" rtlCol="0">
            <a:spAutoFit/>
          </a:bodyPr>
          <a:lstStyle/>
          <a:p>
            <a:endParaRPr lang="en-IN" sz="2400" b="1" dirty="0">
              <a:solidFill>
                <a:srgbClr val="FF0000"/>
              </a:solidFill>
            </a:endParaRPr>
          </a:p>
        </p:txBody>
      </p:sp>
      <p:cxnSp>
        <p:nvCxnSpPr>
          <p:cNvPr id="3" name="Straight Connector 2"/>
          <p:cNvCxnSpPr>
            <a:stCxn id="10" idx="2"/>
          </p:cNvCxnSpPr>
          <p:nvPr/>
        </p:nvCxnSpPr>
        <p:spPr>
          <a:xfrm flipH="1">
            <a:off x="2843808" y="1181655"/>
            <a:ext cx="1554341" cy="23112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74097" y="1760828"/>
            <a:ext cx="2147876" cy="461665"/>
          </a:xfrm>
          <a:prstGeom prst="rect">
            <a:avLst/>
          </a:prstGeom>
          <a:noFill/>
        </p:spPr>
        <p:txBody>
          <a:bodyPr wrap="square" rtlCol="0">
            <a:spAutoFit/>
          </a:bodyPr>
          <a:lstStyle/>
          <a:p>
            <a:endParaRPr lang="en-IN" sz="2400" b="1" dirty="0">
              <a:solidFill>
                <a:srgbClr val="FF0000"/>
              </a:solidFill>
            </a:endParaRPr>
          </a:p>
        </p:txBody>
      </p:sp>
      <p:sp>
        <p:nvSpPr>
          <p:cNvPr id="2" name="TextBox 1"/>
          <p:cNvSpPr txBox="1"/>
          <p:nvPr/>
        </p:nvSpPr>
        <p:spPr>
          <a:xfrm>
            <a:off x="2246919" y="1760828"/>
            <a:ext cx="4666855" cy="4031873"/>
          </a:xfrm>
          <a:prstGeom prst="rect">
            <a:avLst/>
          </a:prstGeom>
          <a:noFill/>
        </p:spPr>
        <p:txBody>
          <a:bodyPr wrap="none" rtlCol="0">
            <a:spAutoFit/>
          </a:bodyPr>
          <a:lstStyle/>
          <a:p>
            <a:pPr marL="285750" indent="-285750">
              <a:buFont typeface="Arial" pitchFamily="34" charset="0"/>
              <a:buChar char="•"/>
            </a:pPr>
            <a:r>
              <a:rPr lang="en-US" sz="3200" b="1" dirty="0" smtClean="0"/>
              <a:t>Brief history of C</a:t>
            </a:r>
          </a:p>
          <a:p>
            <a:pPr marL="285750" indent="-285750">
              <a:buFont typeface="Arial" pitchFamily="34" charset="0"/>
              <a:buChar char="•"/>
            </a:pPr>
            <a:r>
              <a:rPr lang="en-US" sz="3200" b="1" dirty="0" smtClean="0"/>
              <a:t>Constants and Variables</a:t>
            </a:r>
          </a:p>
          <a:p>
            <a:pPr marL="285750" indent="-285750">
              <a:buFont typeface="Arial" pitchFamily="34" charset="0"/>
              <a:buChar char="•"/>
            </a:pPr>
            <a:r>
              <a:rPr lang="en-US" sz="3200" b="1" dirty="0" smtClean="0"/>
              <a:t>Keywords</a:t>
            </a:r>
          </a:p>
          <a:p>
            <a:pPr marL="285750" indent="-285750">
              <a:buFont typeface="Arial" pitchFamily="34" charset="0"/>
              <a:buChar char="•"/>
            </a:pPr>
            <a:r>
              <a:rPr lang="en-US" sz="3200" b="1" dirty="0" smtClean="0"/>
              <a:t>Data Types in C</a:t>
            </a:r>
          </a:p>
          <a:p>
            <a:pPr marL="285750" indent="-285750">
              <a:buFont typeface="Arial" pitchFamily="34" charset="0"/>
              <a:buChar char="•"/>
            </a:pPr>
            <a:r>
              <a:rPr lang="en-US" sz="3200" b="1" dirty="0" smtClean="0"/>
              <a:t>Operators</a:t>
            </a:r>
          </a:p>
          <a:p>
            <a:pPr marL="285750" indent="-285750">
              <a:buFont typeface="Arial" pitchFamily="34" charset="0"/>
              <a:buChar char="•"/>
            </a:pPr>
            <a:r>
              <a:rPr lang="en-US" sz="3200" b="1" dirty="0" smtClean="0"/>
              <a:t>Storage Class</a:t>
            </a:r>
          </a:p>
          <a:p>
            <a:pPr marL="285750" indent="-285750">
              <a:buFont typeface="Arial" pitchFamily="34" charset="0"/>
              <a:buChar char="•"/>
            </a:pPr>
            <a:r>
              <a:rPr lang="en-US" sz="3200" b="1" dirty="0" smtClean="0"/>
              <a:t>Functions</a:t>
            </a:r>
          </a:p>
          <a:p>
            <a:pPr marL="285750" indent="-285750">
              <a:buFont typeface="Arial" pitchFamily="34" charset="0"/>
              <a:buChar char="•"/>
            </a:pPr>
            <a:r>
              <a:rPr lang="en-US" sz="3200" b="1" dirty="0" smtClean="0"/>
              <a:t>Conditional statements</a:t>
            </a:r>
          </a:p>
        </p:txBody>
      </p:sp>
      <p:pic>
        <p:nvPicPr>
          <p:cNvPr id="8" name="Picture 2" descr="E:\ARNAB's Documents\IET\2016-17\C_C++ Workshop\49263_ieee_mb_black.gif"/>
          <p:cNvPicPr>
            <a:picLocks noChangeAspect="1" noChangeArrowheads="1"/>
          </p:cNvPicPr>
          <p:nvPr/>
        </p:nvPicPr>
        <p:blipFill>
          <a:blip r:embed="rId3"/>
          <a:srcRect/>
          <a:stretch>
            <a:fillRect/>
          </a:stretch>
        </p:blipFill>
        <p:spPr bwMode="auto">
          <a:xfrm>
            <a:off x="6000760" y="285728"/>
            <a:ext cx="2857500" cy="828675"/>
          </a:xfrm>
          <a:prstGeom prst="rect">
            <a:avLst/>
          </a:prstGeom>
          <a:noFill/>
        </p:spPr>
      </p:pic>
    </p:spTree>
    <p:extLst>
      <p:ext uri="{BB962C8B-B14F-4D97-AF65-F5344CB8AC3E}">
        <p14:creationId xmlns:p14="http://schemas.microsoft.com/office/powerpoint/2010/main" xmlns="" val="1098879720"/>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2338550" y="534000"/>
            <a:ext cx="4580100" cy="1077218"/>
          </a:xfrm>
          <a:prstGeom prst="rect">
            <a:avLst/>
          </a:prstGeom>
          <a:noFill/>
        </p:spPr>
        <p:txBody>
          <a:bodyPr wrap="none" rtlCol="0">
            <a:spAutoFit/>
          </a:bodyPr>
          <a:lstStyle/>
          <a:p>
            <a:r>
              <a:rPr lang="en-US" sz="3200" b="1" dirty="0" smtClean="0"/>
              <a:t>Precedence </a:t>
            </a:r>
            <a:r>
              <a:rPr lang="en-US" sz="3200" b="1" dirty="0"/>
              <a:t>of Operators</a:t>
            </a:r>
            <a:endParaRPr lang="en-IN" sz="3200" b="1" dirty="0"/>
          </a:p>
          <a:p>
            <a:endParaRPr lang="en-US" sz="3200" b="1" dirty="0"/>
          </a:p>
        </p:txBody>
      </p:sp>
      <p:pic>
        <p:nvPicPr>
          <p:cNvPr id="12294" name="Picture 6" descr="http://4.bp.blogspot.com/-RTANrXQEtaI/Ty0UX_BdlxI/AAAAAAAAABM/1t8EBkHEARo/s1600/untitled_thumb.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90463" y="1889448"/>
            <a:ext cx="6228184" cy="496855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E:\ARNAB's Documents\IET\2016-17\C_C++ Workshop\49263_ieee_mb_black.gif"/>
          <p:cNvPicPr>
            <a:picLocks noChangeAspect="1" noChangeArrowheads="1"/>
          </p:cNvPicPr>
          <p:nvPr/>
        </p:nvPicPr>
        <p:blipFill>
          <a:blip r:embed="rId4"/>
          <a:srcRect/>
          <a:stretch>
            <a:fillRect/>
          </a:stretch>
        </p:blipFill>
        <p:spPr bwMode="auto">
          <a:xfrm>
            <a:off x="6643702" y="395272"/>
            <a:ext cx="2366958" cy="686418"/>
          </a:xfrm>
          <a:prstGeom prst="rect">
            <a:avLst/>
          </a:prstGeom>
          <a:noFill/>
        </p:spPr>
      </p:pic>
    </p:spTree>
    <p:extLst>
      <p:ext uri="{BB962C8B-B14F-4D97-AF65-F5344CB8AC3E}">
        <p14:creationId xmlns:p14="http://schemas.microsoft.com/office/powerpoint/2010/main" xmlns="" val="231273147"/>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10" name="Rounded Rectangle 9"/>
          <p:cNvSpPr/>
          <p:nvPr/>
        </p:nvSpPr>
        <p:spPr>
          <a:xfrm>
            <a:off x="1663740" y="2492896"/>
            <a:ext cx="6048375" cy="4249737"/>
          </a:xfrm>
          <a:prstGeom prst="roundRect">
            <a:avLst/>
          </a:prstGeom>
          <a:solidFill>
            <a:srgbClr val="2C843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Font typeface="Wingdings" pitchFamily="2" charset="2"/>
              <a:buChar char="Ø"/>
              <a:defRPr/>
            </a:pPr>
            <a:r>
              <a:rPr lang="en-US" dirty="0">
                <a:solidFill>
                  <a:schemeClr val="tx1"/>
                </a:solidFill>
              </a:rPr>
              <a:t>Arithmetic operations are evaluated using BODMAS rule and then assigned to a variable on left hand side.</a:t>
            </a:r>
          </a:p>
          <a:p>
            <a:pPr fontAlgn="auto">
              <a:spcBef>
                <a:spcPts val="0"/>
              </a:spcBef>
              <a:spcAft>
                <a:spcPts val="0"/>
              </a:spcAft>
              <a:buFont typeface="Wingdings" pitchFamily="2" charset="2"/>
              <a:buChar char="Ø"/>
              <a:defRPr/>
            </a:pPr>
            <a:r>
              <a:rPr lang="en-US" dirty="0">
                <a:solidFill>
                  <a:schemeClr val="tx1"/>
                </a:solidFill>
              </a:rPr>
              <a:t>C permits mixing of constants and variables of different types in an expression. During evaluation it adheres to strict  rules of type conversion. A ‘lower’ type is automatically converted to ‘higher’ type before the operation proceeds. The result is of higher type. This is called  Implicit type conversion.</a:t>
            </a:r>
          </a:p>
          <a:p>
            <a:pPr fontAlgn="auto">
              <a:spcBef>
                <a:spcPts val="0"/>
              </a:spcBef>
              <a:spcAft>
                <a:spcPts val="0"/>
              </a:spcAft>
              <a:buFont typeface="Wingdings" pitchFamily="2" charset="2"/>
              <a:buChar char="Ø"/>
              <a:defRPr/>
            </a:pPr>
            <a:r>
              <a:rPr lang="en-US" dirty="0">
                <a:solidFill>
                  <a:schemeClr val="tx1"/>
                </a:solidFill>
              </a:rPr>
              <a:t>C performs type conversion automatically. However there are instances when we force a type conversion in a way that is different from the automatic conversion. This is called explicit type conversion. </a:t>
            </a:r>
          </a:p>
          <a:p>
            <a:pPr fontAlgn="auto">
              <a:spcBef>
                <a:spcPts val="0"/>
              </a:spcBef>
              <a:spcAft>
                <a:spcPts val="0"/>
              </a:spcAft>
              <a:defRPr/>
            </a:pPr>
            <a:r>
              <a:rPr lang="en-US" dirty="0">
                <a:solidFill>
                  <a:schemeClr val="tx1"/>
                </a:solidFill>
              </a:rPr>
              <a:t>SYNTAX : (type name)expression</a:t>
            </a:r>
          </a:p>
          <a:p>
            <a:pPr fontAlgn="auto">
              <a:spcBef>
                <a:spcPts val="0"/>
              </a:spcBef>
              <a:spcAft>
                <a:spcPts val="0"/>
              </a:spcAft>
              <a:defRPr/>
            </a:pPr>
            <a:endParaRPr lang="en-US" dirty="0">
              <a:solidFill>
                <a:schemeClr val="tx1"/>
              </a:solidFill>
            </a:endParaRPr>
          </a:p>
          <a:p>
            <a:pPr fontAlgn="auto">
              <a:spcBef>
                <a:spcPts val="0"/>
              </a:spcBef>
              <a:spcAft>
                <a:spcPts val="0"/>
              </a:spcAft>
              <a:defRPr/>
            </a:pPr>
            <a:endParaRPr lang="en-US" dirty="0">
              <a:solidFill>
                <a:schemeClr val="tx1"/>
              </a:solidFill>
            </a:endParaRPr>
          </a:p>
          <a:p>
            <a:pPr fontAlgn="auto">
              <a:spcBef>
                <a:spcPts val="0"/>
              </a:spcBef>
              <a:spcAft>
                <a:spcPts val="0"/>
              </a:spcAft>
              <a:buFont typeface="Courier New" pitchFamily="49" charset="0"/>
              <a:buChar char="o"/>
              <a:defRPr/>
            </a:pPr>
            <a:endParaRPr lang="en-IN" dirty="0"/>
          </a:p>
        </p:txBody>
      </p:sp>
      <p:sp>
        <p:nvSpPr>
          <p:cNvPr id="11" name="TextBox 10"/>
          <p:cNvSpPr txBox="1"/>
          <p:nvPr/>
        </p:nvSpPr>
        <p:spPr>
          <a:xfrm>
            <a:off x="3203848" y="476672"/>
            <a:ext cx="2622834" cy="584775"/>
          </a:xfrm>
          <a:prstGeom prst="rect">
            <a:avLst/>
          </a:prstGeom>
          <a:noFill/>
        </p:spPr>
        <p:txBody>
          <a:bodyPr wrap="none" rtlCol="0">
            <a:spAutoFit/>
          </a:bodyPr>
          <a:lstStyle/>
          <a:p>
            <a:r>
              <a:rPr lang="en-US" sz="3200" b="1" dirty="0" smtClean="0"/>
              <a:t>EXPRESSIONS</a:t>
            </a:r>
            <a:endParaRPr lang="en-US" sz="3200" b="1" dirty="0"/>
          </a:p>
        </p:txBody>
      </p:sp>
      <p:pic>
        <p:nvPicPr>
          <p:cNvPr id="5" name="Picture 2" descr="E:\ARNAB's Documents\IET\2016-17\C_C++ Workshop\49263_ieee_mb_black.gif"/>
          <p:cNvPicPr>
            <a:picLocks noChangeAspect="1" noChangeArrowheads="1"/>
          </p:cNvPicPr>
          <p:nvPr/>
        </p:nvPicPr>
        <p:blipFill>
          <a:blip r:embed="rId3"/>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895608594"/>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4"/>
          <p:cNvSpPr txBox="1">
            <a:spLocks/>
          </p:cNvSpPr>
          <p:nvPr/>
        </p:nvSpPr>
        <p:spPr>
          <a:xfrm>
            <a:off x="467544" y="2420888"/>
            <a:ext cx="8207375" cy="3600450"/>
          </a:xfrm>
          <a:prstGeom prst="rect">
            <a:avLst/>
          </a:prstGeom>
        </p:spPr>
        <p:txBody>
          <a:bodyPr>
            <a:normAutofit/>
          </a:bodyPr>
          <a:lstStyle/>
          <a:p>
            <a:pPr marL="274320" indent="-274320" fontAlgn="auto">
              <a:spcBef>
                <a:spcPct val="20000"/>
              </a:spcBef>
              <a:spcAft>
                <a:spcPts val="0"/>
              </a:spcAft>
              <a:buFont typeface="Wingdings" pitchFamily="2" charset="2"/>
              <a:buChar char="Ø"/>
              <a:defRPr/>
            </a:pPr>
            <a:r>
              <a:rPr lang="en-US" sz="2000" dirty="0" smtClean="0">
                <a:cs typeface="+mn-cs"/>
              </a:rPr>
              <a:t>A directive is given as a line of source code starting with the </a:t>
            </a:r>
            <a:r>
              <a:rPr lang="en-US" sz="2000" dirty="0" smtClean="0">
                <a:latin typeface="Lucida Console" pitchFamily="49" charset="0"/>
                <a:cs typeface="+mn-cs"/>
              </a:rPr>
              <a:t>#</a:t>
            </a:r>
            <a:r>
              <a:rPr lang="en-US" sz="2000" dirty="0" smtClean="0">
                <a:cs typeface="+mn-cs"/>
              </a:rPr>
              <a:t> symbol and is processed by the preprocessor before the actual compilation takes place. </a:t>
            </a:r>
            <a:r>
              <a:rPr lang="en-US" sz="2000" dirty="0" err="1" smtClean="0">
                <a:cs typeface="+mn-cs"/>
              </a:rPr>
              <a:t>eg</a:t>
            </a:r>
            <a:r>
              <a:rPr lang="en-US" sz="2000" dirty="0" smtClean="0">
                <a:cs typeface="+mn-cs"/>
              </a:rPr>
              <a:t>. #include, #define</a:t>
            </a:r>
            <a:br>
              <a:rPr lang="en-US" sz="2000" dirty="0" smtClean="0">
                <a:cs typeface="+mn-cs"/>
              </a:rPr>
            </a:br>
            <a:endParaRPr lang="en-US" sz="2000" dirty="0" smtClean="0">
              <a:cs typeface="+mn-cs"/>
            </a:endParaRPr>
          </a:p>
          <a:p>
            <a:pPr fontAlgn="auto">
              <a:spcBef>
                <a:spcPts val="0"/>
              </a:spcBef>
              <a:spcAft>
                <a:spcPts val="0"/>
              </a:spcAft>
              <a:buFont typeface="Wingdings" pitchFamily="2" charset="2"/>
              <a:buChar char="Ø"/>
              <a:defRPr/>
            </a:pPr>
            <a:r>
              <a:rPr lang="en-US" sz="2000" dirty="0" smtClean="0">
                <a:cs typeface="+mn-cs"/>
              </a:rPr>
              <a:t>  Include directives use &lt;</a:t>
            </a:r>
            <a:r>
              <a:rPr lang="en-US" sz="2000" dirty="0" err="1" smtClean="0">
                <a:cs typeface="+mn-cs"/>
              </a:rPr>
              <a:t>x.h</a:t>
            </a:r>
            <a:r>
              <a:rPr lang="en-US" sz="2000" dirty="0" smtClean="0">
                <a:cs typeface="+mn-cs"/>
              </a:rPr>
              <a:t>&gt; (brackets) to indicate that the compiler should look in a “standard” place, such as /</a:t>
            </a:r>
            <a:r>
              <a:rPr lang="en-US" sz="2000" dirty="0" err="1" smtClean="0">
                <a:cs typeface="+mn-cs"/>
              </a:rPr>
              <a:t>usr</a:t>
            </a:r>
            <a:r>
              <a:rPr lang="en-US" sz="2000" dirty="0" smtClean="0">
                <a:cs typeface="+mn-cs"/>
              </a:rPr>
              <a:t>/include/…</a:t>
            </a:r>
          </a:p>
          <a:p>
            <a:pPr fontAlgn="auto">
              <a:spcBef>
                <a:spcPts val="0"/>
              </a:spcBef>
              <a:spcAft>
                <a:spcPts val="0"/>
              </a:spcAft>
              <a:defRPr/>
            </a:pPr>
            <a:r>
              <a:rPr lang="en-US" sz="2000" dirty="0" smtClean="0">
                <a:cs typeface="+mn-cs"/>
              </a:rPr>
              <a:t>They use “</a:t>
            </a:r>
            <a:r>
              <a:rPr lang="en-US" sz="2000" dirty="0" err="1" smtClean="0">
                <a:cs typeface="+mn-cs"/>
              </a:rPr>
              <a:t>x.h</a:t>
            </a:r>
            <a:r>
              <a:rPr lang="en-US" sz="2000" dirty="0" smtClean="0">
                <a:cs typeface="+mn-cs"/>
              </a:rPr>
              <a:t>” (double quotes) to indicate that it should look first in the current directory.</a:t>
            </a:r>
          </a:p>
          <a:p>
            <a:pPr marL="274320" indent="-274320" fontAlgn="auto">
              <a:spcBef>
                <a:spcPct val="20000"/>
              </a:spcBef>
              <a:spcAft>
                <a:spcPts val="0"/>
              </a:spcAft>
              <a:buFont typeface="Wingdings 3"/>
              <a:buNone/>
              <a:defRPr/>
            </a:pPr>
            <a:endParaRPr lang="en-US" sz="2000" dirty="0" smtClean="0">
              <a:cs typeface="+mn-cs"/>
            </a:endParaRPr>
          </a:p>
          <a:p>
            <a:pPr marL="274320" indent="-274320" algn="ctr" fontAlgn="auto">
              <a:spcBef>
                <a:spcPct val="20000"/>
              </a:spcBef>
              <a:spcAft>
                <a:spcPts val="0"/>
              </a:spcAft>
              <a:buFont typeface="Wingdings 3"/>
              <a:buNone/>
              <a:defRPr/>
            </a:pPr>
            <a:endParaRPr lang="en-US" sz="2000" dirty="0" smtClean="0">
              <a:cs typeface="+mn-cs"/>
            </a:endParaRPr>
          </a:p>
          <a:p>
            <a:pPr marL="274320" indent="-274320" algn="ctr" fontAlgn="auto">
              <a:spcBef>
                <a:spcPct val="20000"/>
              </a:spcBef>
              <a:spcAft>
                <a:spcPts val="0"/>
              </a:spcAft>
              <a:buFont typeface="Wingdings 3"/>
              <a:buNone/>
              <a:defRPr/>
            </a:pPr>
            <a:endParaRPr lang="en-US" sz="2000" dirty="0">
              <a:cs typeface="+mn-cs"/>
            </a:endParaRPr>
          </a:p>
        </p:txBody>
      </p:sp>
      <p:sp>
        <p:nvSpPr>
          <p:cNvPr id="16" name="TextBox 15"/>
          <p:cNvSpPr txBox="1"/>
          <p:nvPr/>
        </p:nvSpPr>
        <p:spPr>
          <a:xfrm>
            <a:off x="2939213" y="546848"/>
            <a:ext cx="3811493" cy="584775"/>
          </a:xfrm>
          <a:prstGeom prst="rect">
            <a:avLst/>
          </a:prstGeom>
          <a:noFill/>
        </p:spPr>
        <p:txBody>
          <a:bodyPr wrap="none" rtlCol="0">
            <a:spAutoFit/>
          </a:bodyPr>
          <a:lstStyle/>
          <a:p>
            <a:r>
              <a:rPr lang="en-US" sz="3200" b="1" dirty="0" smtClean="0"/>
              <a:t>THE PREPROCESSOR</a:t>
            </a:r>
            <a:endParaRPr lang="en-US" sz="3200" b="1" dirty="0"/>
          </a:p>
        </p:txBody>
      </p:sp>
      <p:pic>
        <p:nvPicPr>
          <p:cNvPr id="17" name="Picture 16"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pic>
        <p:nvPicPr>
          <p:cNvPr id="5" name="Picture 2" descr="E:\ARNAB's Documents\IET\2016-17\C_C++ Workshop\49263_ieee_mb_black.gif"/>
          <p:cNvPicPr>
            <a:picLocks noChangeAspect="1" noChangeArrowheads="1"/>
          </p:cNvPicPr>
          <p:nvPr/>
        </p:nvPicPr>
        <p:blipFill>
          <a:blip r:embed="rId3"/>
          <a:srcRect/>
          <a:stretch>
            <a:fillRect/>
          </a:stretch>
        </p:blipFill>
        <p:spPr bwMode="auto">
          <a:xfrm>
            <a:off x="6643702" y="395272"/>
            <a:ext cx="2366958" cy="686418"/>
          </a:xfrm>
          <a:prstGeom prst="rect">
            <a:avLst/>
          </a:prstGeom>
          <a:noFill/>
        </p:spPr>
      </p:pic>
    </p:spTree>
    <p:extLst>
      <p:ext uri="{BB962C8B-B14F-4D97-AF65-F5344CB8AC3E}">
        <p14:creationId xmlns:p14="http://schemas.microsoft.com/office/powerpoint/2010/main" xmlns="" val="555526003"/>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p:cNvSpPr txBox="1">
            <a:spLocks noChangeArrowheads="1"/>
          </p:cNvSpPr>
          <p:nvPr/>
        </p:nvSpPr>
        <p:spPr bwMode="auto">
          <a:xfrm>
            <a:off x="833561" y="3330697"/>
            <a:ext cx="877887" cy="923925"/>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latin typeface="Gill Sans MT" pitchFamily="34" charset="0"/>
              </a:rPr>
              <a:t>Your</a:t>
            </a:r>
          </a:p>
          <a:p>
            <a:pPr algn="ctr" eaLnBrk="1" hangingPunct="1"/>
            <a:r>
              <a:rPr lang="en-US" dirty="0">
                <a:latin typeface="Gill Sans MT" pitchFamily="34" charset="0"/>
              </a:rPr>
              <a:t>source</a:t>
            </a:r>
          </a:p>
          <a:p>
            <a:pPr algn="ctr" eaLnBrk="1" hangingPunct="1"/>
            <a:r>
              <a:rPr lang="en-US" dirty="0">
                <a:latin typeface="Gill Sans MT" pitchFamily="34" charset="0"/>
              </a:rPr>
              <a:t>code</a:t>
            </a:r>
          </a:p>
        </p:txBody>
      </p:sp>
      <p:sp>
        <p:nvSpPr>
          <p:cNvPr id="6" name="Oval 5"/>
          <p:cNvSpPr/>
          <p:nvPr/>
        </p:nvSpPr>
        <p:spPr>
          <a:xfrm>
            <a:off x="528761" y="4549897"/>
            <a:ext cx="2057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t>Preprocessor</a:t>
            </a:r>
          </a:p>
        </p:txBody>
      </p:sp>
      <p:sp>
        <p:nvSpPr>
          <p:cNvPr id="7" name="TextBox 6"/>
          <p:cNvSpPr txBox="1"/>
          <p:nvPr/>
        </p:nvSpPr>
        <p:spPr>
          <a:xfrm>
            <a:off x="2924298" y="3330697"/>
            <a:ext cx="1719263" cy="923925"/>
          </a:xfrm>
          <a:prstGeom prst="rect">
            <a:avLst/>
          </a:prstGeom>
          <a:solidFill>
            <a:schemeClr val="bg2">
              <a:lumMod val="75000"/>
            </a:schemeClr>
          </a:solidFill>
        </p:spPr>
        <p:txBody>
          <a:bodyPr wrap="none">
            <a:spAutoFit/>
          </a:bodyPr>
          <a:lstStyle/>
          <a:p>
            <a:pPr algn="ctr" fontAlgn="auto">
              <a:spcBef>
                <a:spcPts val="0"/>
              </a:spcBef>
              <a:spcAft>
                <a:spcPts val="0"/>
              </a:spcAft>
              <a:defRPr/>
            </a:pPr>
            <a:r>
              <a:rPr lang="en-US" dirty="0">
                <a:latin typeface="+mn-lt"/>
                <a:cs typeface="+mn-cs"/>
              </a:rPr>
              <a:t>Enhanced and</a:t>
            </a:r>
          </a:p>
          <a:p>
            <a:pPr algn="ctr" fontAlgn="auto">
              <a:spcBef>
                <a:spcPts val="0"/>
              </a:spcBef>
              <a:spcAft>
                <a:spcPts val="0"/>
              </a:spcAft>
              <a:defRPr/>
            </a:pPr>
            <a:r>
              <a:rPr lang="en-US" dirty="0">
                <a:latin typeface="+mn-lt"/>
                <a:cs typeface="+mn-cs"/>
              </a:rPr>
              <a:t>obfuscated</a:t>
            </a:r>
          </a:p>
          <a:p>
            <a:pPr algn="ctr" fontAlgn="auto">
              <a:spcBef>
                <a:spcPts val="0"/>
              </a:spcBef>
              <a:spcAft>
                <a:spcPts val="0"/>
              </a:spcAft>
              <a:defRPr/>
            </a:pPr>
            <a:r>
              <a:rPr lang="en-US" dirty="0">
                <a:latin typeface="+mn-lt"/>
                <a:cs typeface="+mn-cs"/>
              </a:rPr>
              <a:t>source code</a:t>
            </a:r>
          </a:p>
        </p:txBody>
      </p:sp>
      <p:cxnSp>
        <p:nvCxnSpPr>
          <p:cNvPr id="8" name="Elbow Connector 7"/>
          <p:cNvCxnSpPr>
            <a:stCxn id="5" idx="2"/>
            <a:endCxn id="6" idx="0"/>
          </p:cNvCxnSpPr>
          <p:nvPr/>
        </p:nvCxnSpPr>
        <p:spPr>
          <a:xfrm rot="16200000" flipH="1">
            <a:off x="1267742" y="4260178"/>
            <a:ext cx="295275" cy="2841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6" idx="6"/>
            <a:endCxn id="7" idx="1"/>
          </p:cNvCxnSpPr>
          <p:nvPr/>
        </p:nvCxnSpPr>
        <p:spPr>
          <a:xfrm flipV="1">
            <a:off x="2586161" y="3792660"/>
            <a:ext cx="338137" cy="110013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110161" y="4549897"/>
            <a:ext cx="2057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t>Compiler</a:t>
            </a:r>
          </a:p>
        </p:txBody>
      </p:sp>
      <p:cxnSp>
        <p:nvCxnSpPr>
          <p:cNvPr id="11" name="Elbow Connector 19"/>
          <p:cNvCxnSpPr>
            <a:stCxn id="7" idx="2"/>
            <a:endCxn id="10" idx="2"/>
          </p:cNvCxnSpPr>
          <p:nvPr/>
        </p:nvCxnSpPr>
        <p:spPr>
          <a:xfrm rot="16200000" flipH="1">
            <a:off x="3628354" y="4410991"/>
            <a:ext cx="638175" cy="3254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48561" y="3573585"/>
            <a:ext cx="2057400" cy="646112"/>
          </a:xfrm>
          <a:prstGeom prst="rect">
            <a:avLst/>
          </a:prstGeom>
          <a:solidFill>
            <a:schemeClr val="bg2">
              <a:lumMod val="50000"/>
            </a:schemeClr>
          </a:solidFill>
        </p:spPr>
        <p:txBody>
          <a:bodyPr>
            <a:spAutoFit/>
          </a:bodyPr>
          <a:lstStyle/>
          <a:p>
            <a:pPr algn="ctr" fontAlgn="auto">
              <a:spcBef>
                <a:spcPts val="0"/>
              </a:spcBef>
              <a:spcAft>
                <a:spcPts val="0"/>
              </a:spcAft>
              <a:defRPr/>
            </a:pPr>
            <a:r>
              <a:rPr lang="en-US" dirty="0">
                <a:solidFill>
                  <a:schemeClr val="bg1"/>
                </a:solidFill>
                <a:latin typeface="+mn-lt"/>
                <a:cs typeface="+mn-cs"/>
              </a:rPr>
              <a:t>Object</a:t>
            </a:r>
          </a:p>
          <a:p>
            <a:pPr algn="ctr" fontAlgn="auto">
              <a:spcBef>
                <a:spcPts val="0"/>
              </a:spcBef>
              <a:spcAft>
                <a:spcPts val="0"/>
              </a:spcAft>
              <a:defRPr/>
            </a:pPr>
            <a:r>
              <a:rPr lang="en-US" dirty="0">
                <a:solidFill>
                  <a:schemeClr val="bg1"/>
                </a:solidFill>
                <a:latin typeface="+mn-lt"/>
                <a:cs typeface="+mn-cs"/>
              </a:rPr>
              <a:t>code</a:t>
            </a:r>
          </a:p>
        </p:txBody>
      </p:sp>
      <p:cxnSp>
        <p:nvCxnSpPr>
          <p:cNvPr id="13" name="Shape 23"/>
          <p:cNvCxnSpPr>
            <a:stCxn id="10" idx="6"/>
            <a:endCxn id="12" idx="1"/>
          </p:cNvCxnSpPr>
          <p:nvPr/>
        </p:nvCxnSpPr>
        <p:spPr>
          <a:xfrm flipV="1">
            <a:off x="6167561" y="3895847"/>
            <a:ext cx="381000" cy="9969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4"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16" name="Rectangle 15"/>
          <p:cNvSpPr/>
          <p:nvPr/>
        </p:nvSpPr>
        <p:spPr>
          <a:xfrm>
            <a:off x="2877515" y="670166"/>
            <a:ext cx="3829125" cy="584775"/>
          </a:xfrm>
          <a:prstGeom prst="rect">
            <a:avLst/>
          </a:prstGeom>
        </p:spPr>
        <p:txBody>
          <a:bodyPr wrap="none">
            <a:spAutoFit/>
          </a:bodyPr>
          <a:lstStyle/>
          <a:p>
            <a:r>
              <a:rPr lang="en-US" sz="3200" b="1" dirty="0"/>
              <a:t>THE PREPROCESSOR</a:t>
            </a:r>
          </a:p>
        </p:txBody>
      </p:sp>
      <p:pic>
        <p:nvPicPr>
          <p:cNvPr id="14" name="Picture 2" descr="E:\ARNAB's Documents\IET\2016-17\C_C++ Workshop\49263_ieee_mb_black.gif"/>
          <p:cNvPicPr>
            <a:picLocks noChangeAspect="1" noChangeArrowheads="1"/>
          </p:cNvPicPr>
          <p:nvPr/>
        </p:nvPicPr>
        <p:blipFill>
          <a:blip r:embed="rId3"/>
          <a:srcRect/>
          <a:stretch>
            <a:fillRect/>
          </a:stretch>
        </p:blipFill>
        <p:spPr bwMode="auto">
          <a:xfrm>
            <a:off x="6678676" y="395271"/>
            <a:ext cx="2331983" cy="676275"/>
          </a:xfrm>
          <a:prstGeom prst="rect">
            <a:avLst/>
          </a:prstGeom>
          <a:noFill/>
        </p:spPr>
      </p:pic>
    </p:spTree>
    <p:extLst>
      <p:ext uri="{BB962C8B-B14F-4D97-AF65-F5344CB8AC3E}">
        <p14:creationId xmlns:p14="http://schemas.microsoft.com/office/powerpoint/2010/main" xmlns="" val="2188818086"/>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331640" y="2132856"/>
            <a:ext cx="6048375" cy="4824412"/>
          </a:xfrm>
          <a:prstGeom prst="roundRect">
            <a:avLst/>
          </a:prstGeom>
          <a:solidFill>
            <a:srgbClr val="2C843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Font typeface="Wingdings" pitchFamily="2" charset="2"/>
              <a:buChar char="v"/>
              <a:defRPr/>
            </a:pPr>
            <a:r>
              <a:rPr lang="en-US" dirty="0">
                <a:solidFill>
                  <a:schemeClr val="tx1"/>
                </a:solidFill>
              </a:rPr>
              <a:t>A macro is a fragment of code which has been given a name. Whenever the name is used, it is replaced by the contents of the macro . </a:t>
            </a:r>
          </a:p>
          <a:p>
            <a:pPr fontAlgn="auto">
              <a:spcBef>
                <a:spcPts val="0"/>
              </a:spcBef>
              <a:spcAft>
                <a:spcPts val="0"/>
              </a:spcAft>
              <a:buFont typeface="Wingdings" pitchFamily="2" charset="2"/>
              <a:buChar char="v"/>
              <a:defRPr/>
            </a:pPr>
            <a:r>
              <a:rPr lang="en-US" dirty="0">
                <a:solidFill>
                  <a:schemeClr val="tx1"/>
                </a:solidFill>
              </a:rPr>
              <a:t>There are two kinds of Macros. They differ mostly in what they look like when they are used. Object like macros resemble data objects when used. Function like macros resemble function calls.</a:t>
            </a:r>
          </a:p>
          <a:p>
            <a:pPr fontAlgn="auto">
              <a:spcBef>
                <a:spcPts val="0"/>
              </a:spcBef>
              <a:spcAft>
                <a:spcPts val="0"/>
              </a:spcAft>
              <a:defRPr/>
            </a:pPr>
            <a:endParaRPr lang="en-US" dirty="0">
              <a:solidFill>
                <a:schemeClr val="tx1"/>
              </a:solidFill>
            </a:endParaRPr>
          </a:p>
          <a:p>
            <a:pPr fontAlgn="auto">
              <a:spcBef>
                <a:spcPts val="0"/>
              </a:spcBef>
              <a:spcAft>
                <a:spcPts val="0"/>
              </a:spcAft>
              <a:buFont typeface="Wingdings" pitchFamily="2" charset="2"/>
              <a:buChar char="v"/>
              <a:defRPr/>
            </a:pPr>
            <a:r>
              <a:rPr lang="en-US" dirty="0">
                <a:solidFill>
                  <a:schemeClr val="tx1"/>
                </a:solidFill>
              </a:rPr>
              <a:t>Object like Macros:</a:t>
            </a:r>
          </a:p>
          <a:p>
            <a:pPr fontAlgn="auto">
              <a:spcBef>
                <a:spcPts val="0"/>
              </a:spcBef>
              <a:spcAft>
                <a:spcPts val="0"/>
              </a:spcAft>
              <a:defRPr/>
            </a:pPr>
            <a:r>
              <a:rPr lang="en-US" dirty="0">
                <a:solidFill>
                  <a:schemeClr val="tx1"/>
                </a:solidFill>
              </a:rPr>
              <a:t>SYNTAX:-      #define identifier string</a:t>
            </a:r>
          </a:p>
          <a:p>
            <a:pPr fontAlgn="auto">
              <a:spcBef>
                <a:spcPts val="0"/>
              </a:spcBef>
              <a:spcAft>
                <a:spcPts val="0"/>
              </a:spcAft>
              <a:defRPr/>
            </a:pPr>
            <a:r>
              <a:rPr lang="en-US" dirty="0">
                <a:solidFill>
                  <a:schemeClr val="tx1"/>
                </a:solidFill>
              </a:rPr>
              <a:t>Example:-      #define count 100</a:t>
            </a:r>
          </a:p>
          <a:p>
            <a:pPr fontAlgn="auto">
              <a:spcBef>
                <a:spcPts val="0"/>
              </a:spcBef>
              <a:spcAft>
                <a:spcPts val="0"/>
              </a:spcAft>
              <a:defRPr/>
            </a:pPr>
            <a:endParaRPr lang="en-US" dirty="0">
              <a:solidFill>
                <a:schemeClr val="tx1"/>
              </a:solidFill>
            </a:endParaRPr>
          </a:p>
          <a:p>
            <a:pPr fontAlgn="auto">
              <a:spcBef>
                <a:spcPts val="0"/>
              </a:spcBef>
              <a:spcAft>
                <a:spcPts val="0"/>
              </a:spcAft>
              <a:buFont typeface="Wingdings" pitchFamily="2" charset="2"/>
              <a:buChar char="v"/>
              <a:defRPr/>
            </a:pPr>
            <a:r>
              <a:rPr lang="en-US" dirty="0">
                <a:solidFill>
                  <a:schemeClr val="tx1"/>
                </a:solidFill>
              </a:rPr>
              <a:t>Function like Macros:</a:t>
            </a:r>
          </a:p>
          <a:p>
            <a:pPr fontAlgn="auto">
              <a:spcBef>
                <a:spcPts val="0"/>
              </a:spcBef>
              <a:spcAft>
                <a:spcPts val="0"/>
              </a:spcAft>
              <a:defRPr/>
            </a:pPr>
            <a:r>
              <a:rPr lang="en-US" dirty="0">
                <a:solidFill>
                  <a:schemeClr val="tx1"/>
                </a:solidFill>
              </a:rPr>
              <a:t>SYNTAX:-      #define identifier(f1,f2,….fn) string</a:t>
            </a:r>
          </a:p>
          <a:p>
            <a:pPr fontAlgn="auto">
              <a:spcBef>
                <a:spcPts val="0"/>
              </a:spcBef>
              <a:spcAft>
                <a:spcPts val="0"/>
              </a:spcAft>
              <a:defRPr/>
            </a:pPr>
            <a:r>
              <a:rPr lang="en-US" dirty="0">
                <a:solidFill>
                  <a:schemeClr val="tx1"/>
                </a:solidFill>
              </a:rPr>
              <a:t>here f1,f2,…..fn are the arguments of thee macros.</a:t>
            </a:r>
          </a:p>
          <a:p>
            <a:pPr fontAlgn="auto">
              <a:spcBef>
                <a:spcPts val="0"/>
              </a:spcBef>
              <a:spcAft>
                <a:spcPts val="0"/>
              </a:spcAft>
              <a:defRPr/>
            </a:pPr>
            <a:r>
              <a:rPr lang="en-US" dirty="0">
                <a:solidFill>
                  <a:schemeClr val="tx1"/>
                </a:solidFill>
              </a:rPr>
              <a:t>Example:- #define CUBE(x)  (x*x*x)</a:t>
            </a:r>
          </a:p>
          <a:p>
            <a:pPr fontAlgn="auto">
              <a:spcBef>
                <a:spcPts val="0"/>
              </a:spcBef>
              <a:spcAft>
                <a:spcPts val="0"/>
              </a:spcAft>
              <a:defRPr/>
            </a:pPr>
            <a:r>
              <a:rPr lang="en-US" dirty="0">
                <a:solidFill>
                  <a:schemeClr val="tx1"/>
                </a:solidFill>
              </a:rPr>
              <a:t>	 #define ABS(x) (((x)&gt;0)?(x):(-(x)))</a:t>
            </a:r>
          </a:p>
          <a:p>
            <a:pPr fontAlgn="auto">
              <a:spcBef>
                <a:spcPts val="0"/>
              </a:spcBef>
              <a:spcAft>
                <a:spcPts val="0"/>
              </a:spcAft>
              <a:defRPr/>
            </a:pPr>
            <a:r>
              <a:rPr lang="en-US" dirty="0">
                <a:solidFill>
                  <a:schemeClr val="tx1"/>
                </a:solidFill>
              </a:rPr>
              <a:t>                   </a:t>
            </a:r>
            <a:endParaRPr lang="en-IN" dirty="0">
              <a:solidFill>
                <a:schemeClr val="tx1"/>
              </a:solidFill>
            </a:endParaRPr>
          </a:p>
        </p:txBody>
      </p:sp>
      <p:pic>
        <p:nvPicPr>
          <p:cNvPr id="14" name="Picture 1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15" name="Rectangle 14"/>
          <p:cNvSpPr/>
          <p:nvPr/>
        </p:nvSpPr>
        <p:spPr>
          <a:xfrm>
            <a:off x="3347864" y="670166"/>
            <a:ext cx="1874148" cy="584775"/>
          </a:xfrm>
          <a:prstGeom prst="rect">
            <a:avLst/>
          </a:prstGeom>
        </p:spPr>
        <p:txBody>
          <a:bodyPr wrap="square">
            <a:spAutoFit/>
          </a:bodyPr>
          <a:lstStyle/>
          <a:p>
            <a:r>
              <a:rPr lang="en-US" sz="3200" b="1" dirty="0" smtClean="0"/>
              <a:t>MACROS</a:t>
            </a:r>
            <a:endParaRPr lang="en-US" sz="3200" b="1" dirty="0"/>
          </a:p>
        </p:txBody>
      </p:sp>
      <p:pic>
        <p:nvPicPr>
          <p:cNvPr id="5" name="Picture 2" descr="E:\ARNAB's Documents\IET\2016-17\C_C++ Workshop\49263_ieee_mb_black.gif"/>
          <p:cNvPicPr>
            <a:picLocks noChangeAspect="1" noChangeArrowheads="1"/>
          </p:cNvPicPr>
          <p:nvPr/>
        </p:nvPicPr>
        <p:blipFill>
          <a:blip r:embed="rId3"/>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1902945084"/>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00808"/>
            <a:ext cx="7408333" cy="4425355"/>
          </a:xfrm>
        </p:spPr>
        <p:txBody>
          <a:bodyPr/>
          <a:lstStyle/>
          <a:p>
            <a:pPr marL="0" indent="0">
              <a:buNone/>
            </a:pPr>
            <a:r>
              <a:rPr lang="en-IN" dirty="0" smtClean="0">
                <a:solidFill>
                  <a:schemeClr val="tx1"/>
                </a:solidFill>
              </a:rPr>
              <a:t>1&gt; The</a:t>
            </a:r>
            <a:r>
              <a:rPr lang="en-IN" dirty="0">
                <a:solidFill>
                  <a:schemeClr val="tx1"/>
                </a:solidFill>
              </a:rPr>
              <a:t> </a:t>
            </a:r>
            <a:r>
              <a:rPr lang="en-IN" b="1" dirty="0">
                <a:solidFill>
                  <a:schemeClr val="tx1"/>
                </a:solidFill>
              </a:rPr>
              <a:t>auto</a:t>
            </a:r>
            <a:r>
              <a:rPr lang="en-IN" dirty="0">
                <a:solidFill>
                  <a:schemeClr val="tx1"/>
                </a:solidFill>
              </a:rPr>
              <a:t> storage class is the default storage class for </a:t>
            </a:r>
            <a:r>
              <a:rPr lang="en-IN" dirty="0" smtClean="0">
                <a:solidFill>
                  <a:schemeClr val="tx1"/>
                </a:solidFill>
              </a:rPr>
              <a:t>     all </a:t>
            </a:r>
            <a:r>
              <a:rPr lang="en-IN" dirty="0">
                <a:solidFill>
                  <a:schemeClr val="tx1"/>
                </a:solidFill>
              </a:rPr>
              <a:t>local variables.</a:t>
            </a:r>
          </a:p>
          <a:p>
            <a:r>
              <a:rPr lang="en-IN" dirty="0">
                <a:solidFill>
                  <a:schemeClr val="tx1"/>
                </a:solidFill>
              </a:rPr>
              <a:t>{ </a:t>
            </a:r>
            <a:r>
              <a:rPr lang="en-IN" dirty="0" err="1">
                <a:solidFill>
                  <a:schemeClr val="tx1"/>
                </a:solidFill>
              </a:rPr>
              <a:t>int</a:t>
            </a:r>
            <a:r>
              <a:rPr lang="en-IN" dirty="0">
                <a:solidFill>
                  <a:schemeClr val="tx1"/>
                </a:solidFill>
              </a:rPr>
              <a:t> mount; </a:t>
            </a:r>
            <a:endParaRPr lang="en-IN" dirty="0" smtClean="0">
              <a:solidFill>
                <a:schemeClr val="tx1"/>
              </a:solidFill>
            </a:endParaRPr>
          </a:p>
          <a:p>
            <a:r>
              <a:rPr lang="en-IN" dirty="0" smtClean="0">
                <a:solidFill>
                  <a:schemeClr val="tx1"/>
                </a:solidFill>
              </a:rPr>
              <a:t>auto </a:t>
            </a:r>
            <a:r>
              <a:rPr lang="en-IN" dirty="0" err="1">
                <a:solidFill>
                  <a:schemeClr val="tx1"/>
                </a:solidFill>
              </a:rPr>
              <a:t>int</a:t>
            </a:r>
            <a:r>
              <a:rPr lang="en-IN" dirty="0">
                <a:solidFill>
                  <a:schemeClr val="tx1"/>
                </a:solidFill>
              </a:rPr>
              <a:t> month; </a:t>
            </a:r>
            <a:r>
              <a:rPr lang="en-IN" dirty="0" smtClean="0">
                <a:solidFill>
                  <a:schemeClr val="tx1"/>
                </a:solidFill>
              </a:rPr>
              <a:t>}</a:t>
            </a:r>
          </a:p>
          <a:p>
            <a:pPr marL="0" indent="0">
              <a:buNone/>
            </a:pPr>
            <a:r>
              <a:rPr lang="en-IN" dirty="0" smtClean="0">
                <a:solidFill>
                  <a:schemeClr val="tx1"/>
                </a:solidFill>
              </a:rPr>
              <a:t>2&gt; </a:t>
            </a:r>
            <a:r>
              <a:rPr lang="en-IN" dirty="0">
                <a:solidFill>
                  <a:schemeClr val="tx1"/>
                </a:solidFill>
              </a:rPr>
              <a:t>The </a:t>
            </a:r>
            <a:r>
              <a:rPr lang="en-IN" b="1" dirty="0">
                <a:solidFill>
                  <a:schemeClr val="tx1"/>
                </a:solidFill>
              </a:rPr>
              <a:t>register</a:t>
            </a:r>
            <a:r>
              <a:rPr lang="en-IN" dirty="0">
                <a:solidFill>
                  <a:schemeClr val="tx1"/>
                </a:solidFill>
              </a:rPr>
              <a:t> storage class is used to define local variables that should be stored in a register instead of RAM. </a:t>
            </a:r>
            <a:endParaRPr lang="en-IN" dirty="0" smtClean="0">
              <a:solidFill>
                <a:schemeClr val="tx1"/>
              </a:solidFill>
            </a:endParaRPr>
          </a:p>
          <a:p>
            <a:pPr marL="0" indent="0">
              <a:buNone/>
            </a:pPr>
            <a:r>
              <a:rPr lang="en-IN" dirty="0" smtClean="0">
                <a:solidFill>
                  <a:schemeClr val="tx1"/>
                </a:solidFill>
              </a:rPr>
              <a:t>{</a:t>
            </a:r>
          </a:p>
          <a:p>
            <a:pPr marL="0" indent="0">
              <a:buNone/>
            </a:pPr>
            <a:r>
              <a:rPr lang="en-IN" dirty="0" smtClean="0">
                <a:solidFill>
                  <a:schemeClr val="tx1"/>
                </a:solidFill>
              </a:rPr>
              <a:t> </a:t>
            </a:r>
            <a:r>
              <a:rPr lang="en-IN" dirty="0">
                <a:solidFill>
                  <a:schemeClr val="tx1"/>
                </a:solidFill>
              </a:rPr>
              <a:t>register </a:t>
            </a:r>
            <a:r>
              <a:rPr lang="en-IN" dirty="0" err="1">
                <a:solidFill>
                  <a:schemeClr val="tx1"/>
                </a:solidFill>
              </a:rPr>
              <a:t>int</a:t>
            </a:r>
            <a:r>
              <a:rPr lang="en-IN" dirty="0">
                <a:solidFill>
                  <a:schemeClr val="tx1"/>
                </a:solidFill>
              </a:rPr>
              <a:t> miles</a:t>
            </a:r>
            <a:r>
              <a:rPr lang="en-IN" dirty="0" smtClean="0">
                <a:solidFill>
                  <a:schemeClr val="tx1"/>
                </a:solidFill>
              </a:rPr>
              <a:t>;</a:t>
            </a:r>
          </a:p>
          <a:p>
            <a:pPr marL="0" indent="0">
              <a:buNone/>
            </a:pPr>
            <a:r>
              <a:rPr lang="en-IN" dirty="0" smtClean="0">
                <a:solidFill>
                  <a:schemeClr val="tx1"/>
                </a:solidFill>
              </a:rPr>
              <a:t> </a:t>
            </a:r>
            <a:r>
              <a:rPr lang="en-IN" dirty="0">
                <a:solidFill>
                  <a:schemeClr val="tx1"/>
                </a:solidFill>
              </a:rPr>
              <a:t>}</a:t>
            </a:r>
            <a:endParaRPr lang="en-IN" dirty="0" smtClean="0">
              <a:solidFill>
                <a:schemeClr val="tx1"/>
              </a:solidFill>
            </a:endParaRPr>
          </a:p>
          <a:p>
            <a:endParaRPr lang="en-IN" dirty="0"/>
          </a:p>
        </p:txBody>
      </p:sp>
      <p:sp>
        <p:nvSpPr>
          <p:cNvPr id="3" name="Title 2"/>
          <p:cNvSpPr>
            <a:spLocks noGrp="1"/>
          </p:cNvSpPr>
          <p:nvPr>
            <p:ph type="title"/>
          </p:nvPr>
        </p:nvSpPr>
        <p:spPr/>
        <p:txBody>
          <a:bodyPr/>
          <a:lstStyle/>
          <a:p>
            <a:r>
              <a:rPr lang="en-IN" b="1" dirty="0" smtClean="0">
                <a:solidFill>
                  <a:schemeClr val="tx1"/>
                </a:solidFill>
              </a:rPr>
              <a:t>STORAGE CLASS</a:t>
            </a:r>
            <a:endParaRPr lang="en-IN" b="1" dirty="0">
              <a:solidFill>
                <a:schemeClr val="tx1"/>
              </a:solidFill>
            </a:endParaRPr>
          </a:p>
        </p:txBody>
      </p:sp>
      <p:pic>
        <p:nvPicPr>
          <p:cNvPr id="5" name="Picture 2" descr="E:\ARNAB's Documents\IET\2016-17\C_C++ Workshop\49263_ieee_mb_black.gif"/>
          <p:cNvPicPr>
            <a:picLocks noChangeAspect="1" noChangeArrowheads="1"/>
          </p:cNvPicPr>
          <p:nvPr/>
        </p:nvPicPr>
        <p:blipFill>
          <a:blip r:embed="rId2"/>
          <a:srcRect/>
          <a:stretch>
            <a:fillRect/>
          </a:stretch>
        </p:blipFill>
        <p:spPr bwMode="auto">
          <a:xfrm>
            <a:off x="6429388" y="395271"/>
            <a:ext cx="2581272" cy="748569"/>
          </a:xfrm>
          <a:prstGeom prst="rect">
            <a:avLst/>
          </a:prstGeom>
          <a:noFill/>
        </p:spPr>
      </p:pic>
      <p:pic>
        <p:nvPicPr>
          <p:cNvPr id="6" name="Picture 5" descr="C:\Users\Sloths\Documents\IET_Logo_small.gif"/>
          <p:cNvPicPr/>
          <p:nvPr/>
        </p:nvPicPr>
        <p:blipFill>
          <a:blip r:embed="rId3" cstate="print"/>
          <a:srcRect/>
          <a:stretch>
            <a:fillRect/>
          </a:stretch>
        </p:blipFill>
        <p:spPr bwMode="auto">
          <a:xfrm>
            <a:off x="251520" y="332656"/>
            <a:ext cx="1467272" cy="1044352"/>
          </a:xfrm>
          <a:prstGeom prst="rect">
            <a:avLst/>
          </a:prstGeom>
          <a:noFill/>
          <a:ln w="9525">
            <a:noFill/>
            <a:miter lim="800000"/>
            <a:headEnd/>
            <a:tailEnd/>
          </a:ln>
        </p:spPr>
      </p:pic>
    </p:spTree>
    <p:extLst>
      <p:ext uri="{BB962C8B-B14F-4D97-AF65-F5344CB8AC3E}">
        <p14:creationId xmlns:p14="http://schemas.microsoft.com/office/powerpoint/2010/main" xmlns="" val="3058699915"/>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a:xfrm>
            <a:off x="395537" y="1628800"/>
            <a:ext cx="8280919" cy="4497363"/>
          </a:xfrm>
        </p:spPr>
        <p:txBody>
          <a:bodyPr/>
          <a:lstStyle/>
          <a:p>
            <a:r>
              <a:rPr lang="en-IN" dirty="0">
                <a:solidFill>
                  <a:schemeClr val="tx1"/>
                </a:solidFill>
              </a:rPr>
              <a:t>The </a:t>
            </a:r>
            <a:r>
              <a:rPr lang="en-IN" b="1" dirty="0">
                <a:solidFill>
                  <a:schemeClr val="tx1"/>
                </a:solidFill>
              </a:rPr>
              <a:t>static</a:t>
            </a:r>
            <a:r>
              <a:rPr lang="en-IN" dirty="0">
                <a:solidFill>
                  <a:schemeClr val="tx1"/>
                </a:solidFill>
              </a:rPr>
              <a:t> storage class instructs the compiler to keep a local variable in existence during the life-time of the program instead of creating and destroying it each time it comes into and goes out of scope. Therefore, making local variables static allows them to maintain their values between function calls</a:t>
            </a:r>
            <a:r>
              <a:rPr lang="en-IN" dirty="0" smtClean="0">
                <a:solidFill>
                  <a:schemeClr val="tx1"/>
                </a:solidFill>
              </a:rPr>
              <a:t>.</a:t>
            </a:r>
          </a:p>
          <a:p>
            <a:r>
              <a:rPr lang="en-IN" dirty="0">
                <a:solidFill>
                  <a:schemeClr val="tx1"/>
                </a:solidFill>
              </a:rPr>
              <a:t>The </a:t>
            </a:r>
            <a:r>
              <a:rPr lang="en-IN" b="1" dirty="0">
                <a:solidFill>
                  <a:schemeClr val="tx1"/>
                </a:solidFill>
              </a:rPr>
              <a:t>extern</a:t>
            </a:r>
            <a:r>
              <a:rPr lang="en-IN" dirty="0">
                <a:solidFill>
                  <a:schemeClr val="tx1"/>
                </a:solidFill>
              </a:rPr>
              <a:t> storage class is used to give a reference of a global variable that is visible to ALL the program files. When you use 'extern', the variable cannot be initialized as all it does is point the variable name at a storage location that has been previously defined.</a:t>
            </a:r>
          </a:p>
        </p:txBody>
      </p:sp>
      <p:pic>
        <p:nvPicPr>
          <p:cNvPr id="4" name="Picture 2" descr="E:\ARNAB's Documents\IET\2016-17\C_C++ Workshop\49263_ieee_mb_black.gif"/>
          <p:cNvPicPr>
            <a:picLocks noChangeAspect="1" noChangeArrowheads="1"/>
          </p:cNvPicPr>
          <p:nvPr/>
        </p:nvPicPr>
        <p:blipFill>
          <a:blip r:embed="rId2"/>
          <a:srcRect/>
          <a:stretch>
            <a:fillRect/>
          </a:stretch>
        </p:blipFill>
        <p:spPr bwMode="auto">
          <a:xfrm>
            <a:off x="6153160" y="395271"/>
            <a:ext cx="2857500" cy="828675"/>
          </a:xfrm>
          <a:prstGeom prst="rect">
            <a:avLst/>
          </a:prstGeom>
          <a:noFill/>
        </p:spPr>
      </p:pic>
      <p:pic>
        <p:nvPicPr>
          <p:cNvPr id="7" name="Picture 6" descr="C:\Users\Sloths\Documents\IET_Logo_small.gif"/>
          <p:cNvPicPr/>
          <p:nvPr/>
        </p:nvPicPr>
        <p:blipFill>
          <a:blip r:embed="rId3" cstate="print"/>
          <a:srcRect/>
          <a:stretch>
            <a:fillRect/>
          </a:stretch>
        </p:blipFill>
        <p:spPr bwMode="auto">
          <a:xfrm>
            <a:off x="251520" y="332656"/>
            <a:ext cx="1467272" cy="1044352"/>
          </a:xfrm>
          <a:prstGeom prst="rect">
            <a:avLst/>
          </a:prstGeom>
          <a:noFill/>
          <a:ln w="9525">
            <a:noFill/>
            <a:miter lim="800000"/>
            <a:headEnd/>
            <a:tailEnd/>
          </a:ln>
        </p:spPr>
      </p:pic>
    </p:spTree>
    <p:extLst>
      <p:ext uri="{BB962C8B-B14F-4D97-AF65-F5344CB8AC3E}">
        <p14:creationId xmlns:p14="http://schemas.microsoft.com/office/powerpoint/2010/main" xmlns="" val="665326606"/>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3707904" y="562444"/>
            <a:ext cx="1342034" cy="584775"/>
          </a:xfrm>
          <a:prstGeom prst="rect">
            <a:avLst/>
          </a:prstGeom>
          <a:noFill/>
        </p:spPr>
        <p:txBody>
          <a:bodyPr wrap="none" rtlCol="0">
            <a:spAutoFit/>
          </a:bodyPr>
          <a:lstStyle/>
          <a:p>
            <a:r>
              <a:rPr lang="en-US" sz="3200" b="1" dirty="0" smtClean="0"/>
              <a:t>INPUT</a:t>
            </a:r>
            <a:r>
              <a:rPr lang="en-US" dirty="0" smtClean="0"/>
              <a:t> </a:t>
            </a:r>
            <a:endParaRPr lang="en-US" dirty="0"/>
          </a:p>
        </p:txBody>
      </p:sp>
      <p:sp>
        <p:nvSpPr>
          <p:cNvPr id="6" name="TextBox 5"/>
          <p:cNvSpPr txBox="1"/>
          <p:nvPr/>
        </p:nvSpPr>
        <p:spPr>
          <a:xfrm>
            <a:off x="1465820" y="1936086"/>
            <a:ext cx="6768752" cy="4524315"/>
          </a:xfrm>
          <a:prstGeom prst="rect">
            <a:avLst/>
          </a:prstGeom>
          <a:noFill/>
        </p:spPr>
        <p:txBody>
          <a:bodyPr wrap="square" rtlCol="0">
            <a:spAutoFit/>
          </a:bodyPr>
          <a:lstStyle/>
          <a:p>
            <a:r>
              <a:rPr lang="en-US" dirty="0" smtClean="0"/>
              <a:t>C has a pre defined function  </a:t>
            </a:r>
            <a:r>
              <a:rPr lang="en-US" dirty="0" err="1" smtClean="0"/>
              <a:t>scanf</a:t>
            </a:r>
            <a:r>
              <a:rPr lang="en-US" dirty="0" smtClean="0"/>
              <a:t>()  to take input.</a:t>
            </a:r>
          </a:p>
          <a:p>
            <a:endParaRPr lang="en-US" dirty="0" smtClean="0"/>
          </a:p>
          <a:p>
            <a:r>
              <a:rPr lang="en-US" dirty="0" smtClean="0"/>
              <a:t>Syntax:         </a:t>
            </a:r>
            <a:r>
              <a:rPr lang="en-US" b="1" dirty="0" err="1" smtClean="0"/>
              <a:t>scanf</a:t>
            </a:r>
            <a:r>
              <a:rPr lang="en-US" b="1" dirty="0" smtClean="0"/>
              <a:t>(“%</a:t>
            </a:r>
            <a:r>
              <a:rPr lang="en-US" b="1" dirty="0" err="1" smtClean="0"/>
              <a:t>x”,&amp;n</a:t>
            </a:r>
            <a:r>
              <a:rPr lang="en-US" b="1" dirty="0" smtClean="0"/>
              <a:t>);</a:t>
            </a:r>
          </a:p>
          <a:p>
            <a:endParaRPr lang="en-US" dirty="0" smtClean="0"/>
          </a:p>
          <a:p>
            <a:r>
              <a:rPr lang="en-US" dirty="0" smtClean="0"/>
              <a:t>For integer                                                       For long </a:t>
            </a:r>
            <a:r>
              <a:rPr lang="en-US" dirty="0" err="1" smtClean="0"/>
              <a:t>long</a:t>
            </a:r>
            <a:endParaRPr lang="en-US" dirty="0" smtClean="0"/>
          </a:p>
          <a:p>
            <a:r>
              <a:rPr lang="en-US" b="1" dirty="0" err="1"/>
              <a:t>s</a:t>
            </a:r>
            <a:r>
              <a:rPr lang="en-US" b="1" dirty="0" err="1" smtClean="0"/>
              <a:t>canf</a:t>
            </a:r>
            <a:r>
              <a:rPr lang="en-US" b="1" dirty="0" smtClean="0"/>
              <a:t>(“%</a:t>
            </a:r>
            <a:r>
              <a:rPr lang="en-US" b="1" dirty="0" err="1" smtClean="0"/>
              <a:t>d”,&amp;n</a:t>
            </a:r>
            <a:r>
              <a:rPr lang="en-US" b="1" dirty="0" smtClean="0"/>
              <a:t>);                                              </a:t>
            </a:r>
            <a:r>
              <a:rPr lang="en-US" b="1" dirty="0" err="1" smtClean="0"/>
              <a:t>scanf</a:t>
            </a:r>
            <a:r>
              <a:rPr lang="en-US" b="1" dirty="0" smtClean="0"/>
              <a:t>(“%</a:t>
            </a:r>
            <a:r>
              <a:rPr lang="en-US" b="1" dirty="0" err="1" smtClean="0"/>
              <a:t>lld</a:t>
            </a:r>
            <a:r>
              <a:rPr lang="en-US" b="1" dirty="0" smtClean="0"/>
              <a:t>”,&amp;n);</a:t>
            </a:r>
          </a:p>
          <a:p>
            <a:endParaRPr lang="en-US" dirty="0" smtClean="0"/>
          </a:p>
          <a:p>
            <a:r>
              <a:rPr lang="en-US" dirty="0" smtClean="0"/>
              <a:t>For float 				  For double</a:t>
            </a:r>
          </a:p>
          <a:p>
            <a:r>
              <a:rPr lang="en-US" b="1" dirty="0" err="1"/>
              <a:t>s</a:t>
            </a:r>
            <a:r>
              <a:rPr lang="en-US" b="1" dirty="0" err="1" smtClean="0"/>
              <a:t>canf</a:t>
            </a:r>
            <a:r>
              <a:rPr lang="en-US" b="1" dirty="0" smtClean="0"/>
              <a:t>(“%</a:t>
            </a:r>
            <a:r>
              <a:rPr lang="en-US" b="1" dirty="0" err="1"/>
              <a:t>f</a:t>
            </a:r>
            <a:r>
              <a:rPr lang="en-US" b="1" dirty="0" err="1" smtClean="0"/>
              <a:t>”,&amp;n</a:t>
            </a:r>
            <a:r>
              <a:rPr lang="en-US" b="1" dirty="0" smtClean="0"/>
              <a:t>);			  </a:t>
            </a:r>
            <a:r>
              <a:rPr lang="en-US" b="1" dirty="0" err="1" smtClean="0"/>
              <a:t>scanf</a:t>
            </a:r>
            <a:r>
              <a:rPr lang="en-US" b="1" dirty="0" smtClean="0"/>
              <a:t>(“%</a:t>
            </a:r>
            <a:r>
              <a:rPr lang="en-US" b="1" dirty="0" err="1" smtClean="0"/>
              <a:t>lf”,&amp;n</a:t>
            </a:r>
            <a:r>
              <a:rPr lang="en-US" b="1" dirty="0" smtClean="0"/>
              <a:t>);</a:t>
            </a:r>
          </a:p>
          <a:p>
            <a:endParaRPr lang="en-US" dirty="0"/>
          </a:p>
          <a:p>
            <a:r>
              <a:rPr lang="en-US" dirty="0" smtClean="0"/>
              <a:t>For character			For string</a:t>
            </a:r>
          </a:p>
          <a:p>
            <a:r>
              <a:rPr lang="en-US" dirty="0"/>
              <a:t>c</a:t>
            </a:r>
            <a:r>
              <a:rPr lang="en-US" dirty="0" smtClean="0"/>
              <a:t>har c; 				 char  s[10];</a:t>
            </a:r>
          </a:p>
          <a:p>
            <a:r>
              <a:rPr lang="en-US" b="1" dirty="0" err="1"/>
              <a:t>s</a:t>
            </a:r>
            <a:r>
              <a:rPr lang="en-US" b="1" dirty="0" err="1" smtClean="0"/>
              <a:t>canf</a:t>
            </a:r>
            <a:r>
              <a:rPr lang="en-US" b="1" dirty="0" smtClean="0"/>
              <a:t>(“%</a:t>
            </a:r>
            <a:r>
              <a:rPr lang="en-US" b="1" dirty="0" err="1" smtClean="0"/>
              <a:t>c”,&amp;c</a:t>
            </a:r>
            <a:r>
              <a:rPr lang="en-US" b="1" dirty="0" smtClean="0"/>
              <a:t>);			 </a:t>
            </a:r>
            <a:r>
              <a:rPr lang="en-US" b="1" dirty="0" err="1" smtClean="0"/>
              <a:t>scanf</a:t>
            </a:r>
            <a:r>
              <a:rPr lang="en-US" b="1" dirty="0" smtClean="0"/>
              <a:t>(“%</a:t>
            </a:r>
            <a:r>
              <a:rPr lang="en-US" b="1" dirty="0" err="1" smtClean="0"/>
              <a:t>s”,s</a:t>
            </a:r>
            <a:r>
              <a:rPr lang="en-US" b="1" dirty="0" smtClean="0"/>
              <a:t>);</a:t>
            </a:r>
          </a:p>
          <a:p>
            <a:endParaRPr lang="en-US" dirty="0"/>
          </a:p>
          <a:p>
            <a:r>
              <a:rPr lang="en-US" dirty="0" smtClean="0"/>
              <a:t>For taking one character as input we can use </a:t>
            </a:r>
            <a:r>
              <a:rPr lang="en-US" dirty="0" err="1" smtClean="0"/>
              <a:t>getchar</a:t>
            </a:r>
            <a:r>
              <a:rPr lang="en-US" dirty="0" smtClean="0"/>
              <a:t>() function.</a:t>
            </a:r>
          </a:p>
          <a:p>
            <a:r>
              <a:rPr lang="en-US" dirty="0" smtClean="0"/>
              <a:t>Syntax: char c=</a:t>
            </a:r>
            <a:r>
              <a:rPr lang="en-US" dirty="0" err="1" smtClean="0"/>
              <a:t>getchar</a:t>
            </a:r>
            <a:r>
              <a:rPr lang="en-US" dirty="0" smtClean="0"/>
              <a:t>();</a:t>
            </a:r>
            <a:endParaRPr lang="en-US" dirty="0"/>
          </a:p>
        </p:txBody>
      </p:sp>
      <p:pic>
        <p:nvPicPr>
          <p:cNvPr id="7" name="Picture 2" descr="E:\ARNAB's Documents\IET\2016-17\C_C++ Workshop\49263_ieee_mb_black.gif"/>
          <p:cNvPicPr>
            <a:picLocks noChangeAspect="1" noChangeArrowheads="1"/>
          </p:cNvPicPr>
          <p:nvPr/>
        </p:nvPicPr>
        <p:blipFill>
          <a:blip r:embed="rId3"/>
          <a:srcRect/>
          <a:stretch>
            <a:fillRect/>
          </a:stretch>
        </p:blipFill>
        <p:spPr bwMode="auto">
          <a:xfrm>
            <a:off x="6000760" y="285728"/>
            <a:ext cx="2857500" cy="828675"/>
          </a:xfrm>
          <a:prstGeom prst="rect">
            <a:avLst/>
          </a:prstGeom>
          <a:noFill/>
        </p:spPr>
      </p:pic>
    </p:spTree>
    <p:extLst>
      <p:ext uri="{BB962C8B-B14F-4D97-AF65-F5344CB8AC3E}">
        <p14:creationId xmlns:p14="http://schemas.microsoft.com/office/powerpoint/2010/main" xmlns="" val="1167436469"/>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6" name="TextBox 5"/>
          <p:cNvSpPr txBox="1"/>
          <p:nvPr/>
        </p:nvSpPr>
        <p:spPr>
          <a:xfrm>
            <a:off x="2818369" y="792232"/>
            <a:ext cx="3404734" cy="584775"/>
          </a:xfrm>
          <a:prstGeom prst="rect">
            <a:avLst/>
          </a:prstGeom>
          <a:noFill/>
        </p:spPr>
        <p:txBody>
          <a:bodyPr wrap="square" rtlCol="0">
            <a:spAutoFit/>
          </a:bodyPr>
          <a:lstStyle/>
          <a:p>
            <a:r>
              <a:rPr lang="en-US" sz="3200" b="1" dirty="0" smtClean="0"/>
              <a:t>          OUTPUT</a:t>
            </a:r>
            <a:endParaRPr lang="en-US" sz="3200" b="1" dirty="0"/>
          </a:p>
        </p:txBody>
      </p:sp>
      <p:sp>
        <p:nvSpPr>
          <p:cNvPr id="8" name="TextBox 7"/>
          <p:cNvSpPr txBox="1"/>
          <p:nvPr/>
        </p:nvSpPr>
        <p:spPr>
          <a:xfrm>
            <a:off x="1494693" y="1700808"/>
            <a:ext cx="6542176" cy="4801314"/>
          </a:xfrm>
          <a:prstGeom prst="rect">
            <a:avLst/>
          </a:prstGeom>
          <a:noFill/>
        </p:spPr>
        <p:txBody>
          <a:bodyPr wrap="none" rtlCol="0">
            <a:spAutoFit/>
          </a:bodyPr>
          <a:lstStyle/>
          <a:p>
            <a:r>
              <a:rPr lang="en-US" dirty="0"/>
              <a:t>C has a pre defined function  </a:t>
            </a:r>
            <a:r>
              <a:rPr lang="en-US" dirty="0" err="1" smtClean="0"/>
              <a:t>printf</a:t>
            </a:r>
            <a:r>
              <a:rPr lang="en-US" dirty="0" smtClean="0"/>
              <a:t>()  </a:t>
            </a:r>
            <a:r>
              <a:rPr lang="en-US" dirty="0"/>
              <a:t>to take input.</a:t>
            </a:r>
          </a:p>
          <a:p>
            <a:endParaRPr lang="en-US" dirty="0"/>
          </a:p>
          <a:p>
            <a:r>
              <a:rPr lang="en-US" dirty="0"/>
              <a:t>Syntax:         </a:t>
            </a:r>
            <a:r>
              <a:rPr lang="en-US" b="1" dirty="0" err="1" smtClean="0"/>
              <a:t>printf</a:t>
            </a:r>
            <a:r>
              <a:rPr lang="en-US" b="1" dirty="0"/>
              <a:t>(“%</a:t>
            </a:r>
            <a:r>
              <a:rPr lang="en-US" b="1" dirty="0" err="1"/>
              <a:t>x</a:t>
            </a:r>
            <a:r>
              <a:rPr lang="en-US" b="1" dirty="0" err="1" smtClean="0"/>
              <a:t>”,n</a:t>
            </a:r>
            <a:r>
              <a:rPr lang="en-US" b="1" dirty="0"/>
              <a:t>);</a:t>
            </a:r>
          </a:p>
          <a:p>
            <a:endParaRPr lang="en-US" dirty="0"/>
          </a:p>
          <a:p>
            <a:r>
              <a:rPr lang="en-US" dirty="0"/>
              <a:t>For integer                                                     </a:t>
            </a:r>
            <a:r>
              <a:rPr lang="en-US" dirty="0" smtClean="0"/>
              <a:t> For </a:t>
            </a:r>
            <a:r>
              <a:rPr lang="en-US" dirty="0"/>
              <a:t>long </a:t>
            </a:r>
            <a:r>
              <a:rPr lang="en-US" dirty="0" err="1"/>
              <a:t>long</a:t>
            </a:r>
            <a:endParaRPr lang="en-US" dirty="0"/>
          </a:p>
          <a:p>
            <a:r>
              <a:rPr lang="en-US" b="1" dirty="0" err="1" smtClean="0"/>
              <a:t>printf</a:t>
            </a:r>
            <a:r>
              <a:rPr lang="en-US" b="1" dirty="0" smtClean="0"/>
              <a:t>(“%</a:t>
            </a:r>
            <a:r>
              <a:rPr lang="en-US" b="1" dirty="0" err="1" smtClean="0"/>
              <a:t>d”,n</a:t>
            </a:r>
            <a:r>
              <a:rPr lang="en-US" b="1" dirty="0"/>
              <a:t>);                                          </a:t>
            </a:r>
            <a:r>
              <a:rPr lang="en-US" b="1" dirty="0" smtClean="0"/>
              <a:t> </a:t>
            </a:r>
            <a:r>
              <a:rPr lang="en-US" b="1" dirty="0" err="1" smtClean="0"/>
              <a:t>printf</a:t>
            </a:r>
            <a:r>
              <a:rPr lang="en-US" b="1" dirty="0"/>
              <a:t>(“%</a:t>
            </a:r>
            <a:r>
              <a:rPr lang="en-US" b="1" dirty="0" err="1"/>
              <a:t>lld</a:t>
            </a:r>
            <a:r>
              <a:rPr lang="en-US" b="1" dirty="0" smtClean="0"/>
              <a:t>”,n</a:t>
            </a:r>
            <a:r>
              <a:rPr lang="en-US" b="1" dirty="0"/>
              <a:t>);</a:t>
            </a:r>
          </a:p>
          <a:p>
            <a:endParaRPr lang="en-US" dirty="0"/>
          </a:p>
          <a:p>
            <a:r>
              <a:rPr lang="en-US" dirty="0"/>
              <a:t>For float 				 </a:t>
            </a:r>
            <a:r>
              <a:rPr lang="en-US" dirty="0" smtClean="0"/>
              <a:t>For </a:t>
            </a:r>
            <a:r>
              <a:rPr lang="en-US" dirty="0"/>
              <a:t>double</a:t>
            </a:r>
          </a:p>
          <a:p>
            <a:r>
              <a:rPr lang="en-US" b="1" dirty="0" err="1" smtClean="0"/>
              <a:t>printf</a:t>
            </a:r>
            <a:r>
              <a:rPr lang="en-US" b="1" dirty="0"/>
              <a:t>(“%</a:t>
            </a:r>
            <a:r>
              <a:rPr lang="en-US" b="1" dirty="0" err="1"/>
              <a:t>f</a:t>
            </a:r>
            <a:r>
              <a:rPr lang="en-US" b="1" dirty="0" err="1" smtClean="0"/>
              <a:t>”,n</a:t>
            </a:r>
            <a:r>
              <a:rPr lang="en-US" b="1" dirty="0"/>
              <a:t>);			 </a:t>
            </a:r>
            <a:r>
              <a:rPr lang="en-US" b="1" dirty="0" err="1" smtClean="0"/>
              <a:t>printf</a:t>
            </a:r>
            <a:r>
              <a:rPr lang="en-US" b="1" dirty="0"/>
              <a:t>(“%</a:t>
            </a:r>
            <a:r>
              <a:rPr lang="en-US" b="1" dirty="0" err="1" smtClean="0"/>
              <a:t>lf”,n</a:t>
            </a:r>
            <a:r>
              <a:rPr lang="en-US" b="1" dirty="0"/>
              <a:t>);</a:t>
            </a:r>
          </a:p>
          <a:p>
            <a:endParaRPr lang="en-US" dirty="0"/>
          </a:p>
          <a:p>
            <a:r>
              <a:rPr lang="en-US" dirty="0"/>
              <a:t>For character			</a:t>
            </a:r>
            <a:r>
              <a:rPr lang="en-US" dirty="0" smtClean="0"/>
              <a:t> For </a:t>
            </a:r>
            <a:r>
              <a:rPr lang="en-US" dirty="0"/>
              <a:t>string</a:t>
            </a:r>
          </a:p>
          <a:p>
            <a:r>
              <a:rPr lang="en-US" dirty="0"/>
              <a:t>char c; 				 char  s[10];</a:t>
            </a:r>
          </a:p>
          <a:p>
            <a:r>
              <a:rPr lang="en-US" b="1" dirty="0" err="1" smtClean="0"/>
              <a:t>printf</a:t>
            </a:r>
            <a:r>
              <a:rPr lang="en-US" b="1" dirty="0"/>
              <a:t>(“%</a:t>
            </a:r>
            <a:r>
              <a:rPr lang="en-US" b="1" dirty="0" err="1"/>
              <a:t>c</a:t>
            </a:r>
            <a:r>
              <a:rPr lang="en-US" b="1" dirty="0" err="1" smtClean="0"/>
              <a:t>”,c</a:t>
            </a:r>
            <a:r>
              <a:rPr lang="en-US" b="1" dirty="0"/>
              <a:t>);			 </a:t>
            </a:r>
            <a:r>
              <a:rPr lang="en-US" b="1" dirty="0" err="1" smtClean="0"/>
              <a:t>printf</a:t>
            </a:r>
            <a:r>
              <a:rPr lang="en-US" b="1" dirty="0"/>
              <a:t>(“%</a:t>
            </a:r>
            <a:r>
              <a:rPr lang="en-US" b="1" dirty="0" err="1"/>
              <a:t>s</a:t>
            </a:r>
            <a:r>
              <a:rPr lang="en-US" b="1" dirty="0" err="1" smtClean="0"/>
              <a:t>”,s</a:t>
            </a:r>
            <a:r>
              <a:rPr lang="en-US" b="1" dirty="0"/>
              <a:t>);</a:t>
            </a:r>
          </a:p>
          <a:p>
            <a:endParaRPr lang="en-US" dirty="0"/>
          </a:p>
          <a:p>
            <a:r>
              <a:rPr lang="en-US" dirty="0"/>
              <a:t>For </a:t>
            </a:r>
            <a:r>
              <a:rPr lang="en-US" dirty="0" smtClean="0"/>
              <a:t>giving </a:t>
            </a:r>
            <a:r>
              <a:rPr lang="en-US" dirty="0"/>
              <a:t>one character as </a:t>
            </a:r>
            <a:r>
              <a:rPr lang="en-US" dirty="0" smtClean="0"/>
              <a:t>output </a:t>
            </a:r>
            <a:r>
              <a:rPr lang="en-US" dirty="0"/>
              <a:t>we can use </a:t>
            </a:r>
            <a:r>
              <a:rPr lang="en-US" dirty="0" err="1" smtClean="0"/>
              <a:t>putchar</a:t>
            </a:r>
            <a:r>
              <a:rPr lang="en-US" dirty="0"/>
              <a:t>() function.</a:t>
            </a:r>
          </a:p>
          <a:p>
            <a:r>
              <a:rPr lang="en-US" dirty="0"/>
              <a:t>Syntax:  </a:t>
            </a:r>
            <a:r>
              <a:rPr lang="en-US" dirty="0" smtClean="0"/>
              <a:t>char c=‘a’;</a:t>
            </a:r>
          </a:p>
          <a:p>
            <a:r>
              <a:rPr lang="en-US" dirty="0" smtClean="0"/>
              <a:t>                 </a:t>
            </a:r>
            <a:r>
              <a:rPr lang="en-US" dirty="0" err="1" smtClean="0"/>
              <a:t>putchar</a:t>
            </a:r>
            <a:r>
              <a:rPr lang="en-US" dirty="0" smtClean="0"/>
              <a:t>(c);</a:t>
            </a:r>
            <a:endParaRPr lang="en-US" dirty="0"/>
          </a:p>
        </p:txBody>
      </p:sp>
      <p:pic>
        <p:nvPicPr>
          <p:cNvPr id="7" name="Picture 2" descr="E:\ARNAB's Documents\IET\2016-17\C_C++ Workshop\49263_ieee_mb_black.gif"/>
          <p:cNvPicPr>
            <a:picLocks noChangeAspect="1" noChangeArrowheads="1"/>
          </p:cNvPicPr>
          <p:nvPr/>
        </p:nvPicPr>
        <p:blipFill>
          <a:blip r:embed="rId3"/>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1264691273"/>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Rectangle 4"/>
          <p:cNvSpPr/>
          <p:nvPr/>
        </p:nvSpPr>
        <p:spPr>
          <a:xfrm>
            <a:off x="2699792" y="670166"/>
            <a:ext cx="4176464" cy="584775"/>
          </a:xfrm>
          <a:prstGeom prst="rect">
            <a:avLst/>
          </a:prstGeom>
        </p:spPr>
        <p:txBody>
          <a:bodyPr wrap="square">
            <a:spAutoFit/>
          </a:bodyPr>
          <a:lstStyle/>
          <a:p>
            <a:r>
              <a:rPr lang="en-US" sz="3200" b="1" dirty="0" smtClean="0"/>
              <a:t>SAMPLE PROGRAM</a:t>
            </a:r>
            <a:endParaRPr lang="en-US" sz="3200" b="1" dirty="0"/>
          </a:p>
        </p:txBody>
      </p:sp>
      <p:sp>
        <p:nvSpPr>
          <p:cNvPr id="6" name="Rectangle 5"/>
          <p:cNvSpPr/>
          <p:nvPr/>
        </p:nvSpPr>
        <p:spPr>
          <a:xfrm>
            <a:off x="1718792" y="2708920"/>
            <a:ext cx="5616624" cy="3970318"/>
          </a:xfrm>
          <a:prstGeom prst="rect">
            <a:avLst/>
          </a:prstGeom>
        </p:spPr>
        <p:txBody>
          <a:bodyPr wrap="square">
            <a:spAutoFit/>
          </a:bodyPr>
          <a:lstStyle/>
          <a:p>
            <a:pPr fontAlgn="auto">
              <a:spcBef>
                <a:spcPts val="0"/>
              </a:spcBef>
              <a:spcAft>
                <a:spcPts val="0"/>
              </a:spcAft>
              <a:defRPr/>
            </a:pPr>
            <a:r>
              <a:rPr lang="en-US" dirty="0"/>
              <a:t>#include&lt;</a:t>
            </a:r>
            <a:r>
              <a:rPr lang="en-US" dirty="0" err="1"/>
              <a:t>stdio.h</a:t>
            </a:r>
            <a:r>
              <a:rPr lang="en-US" dirty="0"/>
              <a:t>&gt;  /* This is a header file */</a:t>
            </a:r>
          </a:p>
          <a:p>
            <a:pPr fontAlgn="auto">
              <a:spcBef>
                <a:spcPts val="0"/>
              </a:spcBef>
              <a:spcAft>
                <a:spcPts val="0"/>
              </a:spcAft>
              <a:defRPr/>
            </a:pPr>
            <a:r>
              <a:rPr lang="en-US" dirty="0" err="1"/>
              <a:t>int</a:t>
            </a:r>
            <a:r>
              <a:rPr lang="en-US" dirty="0"/>
              <a:t> main()                /* Here starts the Main  </a:t>
            </a:r>
            <a:r>
              <a:rPr lang="en-US" dirty="0" smtClean="0"/>
              <a:t>Function */</a:t>
            </a:r>
            <a:endParaRPr lang="en-US" dirty="0"/>
          </a:p>
          <a:p>
            <a:pPr fontAlgn="auto">
              <a:spcBef>
                <a:spcPts val="0"/>
              </a:spcBef>
              <a:spcAft>
                <a:spcPts val="0"/>
              </a:spcAft>
              <a:defRPr/>
            </a:pPr>
            <a:r>
              <a:rPr lang="en-US" dirty="0"/>
              <a:t>{</a:t>
            </a:r>
          </a:p>
          <a:p>
            <a:pPr fontAlgn="auto">
              <a:spcBef>
                <a:spcPts val="0"/>
              </a:spcBef>
              <a:spcAft>
                <a:spcPts val="0"/>
              </a:spcAft>
              <a:defRPr/>
            </a:pPr>
            <a:r>
              <a:rPr lang="en-US" dirty="0"/>
              <a:t>	</a:t>
            </a:r>
            <a:r>
              <a:rPr lang="en-US" dirty="0" err="1"/>
              <a:t>int</a:t>
            </a:r>
            <a:r>
              <a:rPr lang="en-US" dirty="0"/>
              <a:t> a, b, c;         /* Declaration of variables </a:t>
            </a:r>
            <a:r>
              <a:rPr lang="en-US" dirty="0" smtClean="0"/>
              <a:t>*/	</a:t>
            </a:r>
            <a:r>
              <a:rPr lang="en-US" dirty="0" err="1" smtClean="0"/>
              <a:t>int</a:t>
            </a:r>
            <a:r>
              <a:rPr lang="en-US" dirty="0" smtClean="0"/>
              <a:t> r;</a:t>
            </a:r>
          </a:p>
          <a:p>
            <a:pPr fontAlgn="auto">
              <a:spcBef>
                <a:spcPts val="0"/>
              </a:spcBef>
              <a:spcAft>
                <a:spcPts val="0"/>
              </a:spcAft>
              <a:defRPr/>
            </a:pPr>
            <a:r>
              <a:rPr lang="en-US" dirty="0"/>
              <a:t>	</a:t>
            </a:r>
            <a:r>
              <a:rPr lang="en-US" dirty="0" err="1" smtClean="0"/>
              <a:t>scanf</a:t>
            </a:r>
            <a:r>
              <a:rPr lang="en-US" dirty="0" smtClean="0"/>
              <a:t>(“%</a:t>
            </a:r>
            <a:r>
              <a:rPr lang="en-US" dirty="0" err="1" smtClean="0"/>
              <a:t>d”,&amp;r</a:t>
            </a:r>
            <a:r>
              <a:rPr lang="en-US" dirty="0" smtClean="0"/>
              <a:t>);  /* Taking input</a:t>
            </a:r>
            <a:endParaRPr lang="en-US" dirty="0"/>
          </a:p>
          <a:p>
            <a:pPr fontAlgn="auto">
              <a:spcBef>
                <a:spcPts val="0"/>
              </a:spcBef>
              <a:spcAft>
                <a:spcPts val="0"/>
              </a:spcAft>
              <a:defRPr/>
            </a:pPr>
            <a:r>
              <a:rPr lang="en-US" dirty="0"/>
              <a:t>	a=2;  b=5;         /* Initialization of variables */</a:t>
            </a:r>
          </a:p>
          <a:p>
            <a:pPr fontAlgn="auto">
              <a:spcBef>
                <a:spcPts val="0"/>
              </a:spcBef>
              <a:spcAft>
                <a:spcPts val="0"/>
              </a:spcAft>
              <a:defRPr/>
            </a:pPr>
            <a:r>
              <a:rPr lang="en-US" dirty="0"/>
              <a:t>	</a:t>
            </a:r>
            <a:r>
              <a:rPr lang="en-US" dirty="0" smtClean="0"/>
              <a:t>c=</a:t>
            </a:r>
            <a:r>
              <a:rPr lang="en-US" dirty="0" err="1" smtClean="0"/>
              <a:t>a+b+r</a:t>
            </a:r>
            <a:r>
              <a:rPr lang="en-US" dirty="0" smtClean="0"/>
              <a:t>;            </a:t>
            </a:r>
            <a:endParaRPr lang="en-US" dirty="0"/>
          </a:p>
          <a:p>
            <a:pPr fontAlgn="auto">
              <a:spcBef>
                <a:spcPts val="0"/>
              </a:spcBef>
              <a:spcAft>
                <a:spcPts val="0"/>
              </a:spcAft>
              <a:defRPr/>
            </a:pPr>
            <a:r>
              <a:rPr lang="en-US" dirty="0"/>
              <a:t>	</a:t>
            </a:r>
            <a:r>
              <a:rPr lang="en-US" dirty="0" err="1"/>
              <a:t>printf</a:t>
            </a:r>
            <a:r>
              <a:rPr lang="en-US" dirty="0"/>
              <a:t>(“Sum is %d”, c);          /* Printing */</a:t>
            </a:r>
          </a:p>
          <a:p>
            <a:pPr fontAlgn="auto">
              <a:spcBef>
                <a:spcPts val="0"/>
              </a:spcBef>
              <a:spcAft>
                <a:spcPts val="0"/>
              </a:spcAft>
              <a:defRPr/>
            </a:pPr>
            <a:r>
              <a:rPr lang="en-US" dirty="0"/>
              <a:t>	return 0;             </a:t>
            </a:r>
          </a:p>
          <a:p>
            <a:pPr fontAlgn="auto">
              <a:spcBef>
                <a:spcPts val="0"/>
              </a:spcBef>
              <a:spcAft>
                <a:spcPts val="0"/>
              </a:spcAft>
              <a:defRPr/>
            </a:pPr>
            <a:r>
              <a:rPr lang="en-US" dirty="0"/>
              <a:t>}</a:t>
            </a:r>
          </a:p>
          <a:p>
            <a:pPr fontAlgn="auto">
              <a:spcBef>
                <a:spcPts val="0"/>
              </a:spcBef>
              <a:spcAft>
                <a:spcPts val="0"/>
              </a:spcAft>
              <a:defRPr/>
            </a:pPr>
            <a:endParaRPr lang="en-US" dirty="0"/>
          </a:p>
          <a:p>
            <a:pPr fontAlgn="auto">
              <a:spcBef>
                <a:spcPts val="0"/>
              </a:spcBef>
              <a:spcAft>
                <a:spcPts val="0"/>
              </a:spcAft>
              <a:defRPr/>
            </a:pPr>
            <a:endParaRPr lang="en-US" dirty="0"/>
          </a:p>
          <a:p>
            <a:pPr fontAlgn="auto">
              <a:spcBef>
                <a:spcPts val="0"/>
              </a:spcBef>
              <a:spcAft>
                <a:spcPts val="0"/>
              </a:spcAft>
              <a:defRPr/>
            </a:pPr>
            <a:endParaRPr lang="en-IN" dirty="0"/>
          </a:p>
        </p:txBody>
      </p:sp>
      <p:pic>
        <p:nvPicPr>
          <p:cNvPr id="7" name="Picture 2" descr="E:\ARNAB's Documents\IET\2016-17\C_C++ Workshop\49263_ieee_mb_black.gif"/>
          <p:cNvPicPr>
            <a:picLocks noChangeAspect="1" noChangeArrowheads="1"/>
          </p:cNvPicPr>
          <p:nvPr/>
        </p:nvPicPr>
        <p:blipFill>
          <a:blip r:embed="rId3"/>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1031005531"/>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Sloths\Documents\IET_Logo_small.gif"/>
          <p:cNvPicPr/>
          <p:nvPr/>
        </p:nvPicPr>
        <p:blipFill>
          <a:blip r:embed="rId2" cstate="print"/>
          <a:srcRect/>
          <a:stretch>
            <a:fillRect/>
          </a:stretch>
        </p:blipFill>
        <p:spPr bwMode="auto">
          <a:xfrm>
            <a:off x="247831" y="305536"/>
            <a:ext cx="1467272" cy="1044352"/>
          </a:xfrm>
          <a:prstGeom prst="rect">
            <a:avLst/>
          </a:prstGeom>
          <a:noFill/>
          <a:ln w="9525">
            <a:noFill/>
            <a:miter lim="800000"/>
            <a:headEnd/>
            <a:tailEnd/>
          </a:ln>
        </p:spPr>
      </p:pic>
      <p:pic>
        <p:nvPicPr>
          <p:cNvPr id="2" name="Picture 4" descr="http://t2.gstatic.com/images?q=tbn:ANd9GcRyjnUsn0omSO6pG_BzuHbaKtOtwQMj8MvTQ1qZQUTqBtEn3biVcVaHdK9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87824" y="1700808"/>
            <a:ext cx="3172569" cy="41066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2998950" y="607932"/>
            <a:ext cx="3161443" cy="861774"/>
          </a:xfrm>
          <a:prstGeom prst="rect">
            <a:avLst/>
          </a:prstGeom>
          <a:noFill/>
        </p:spPr>
        <p:txBody>
          <a:bodyPr wrap="none" rtlCol="0">
            <a:spAutoFit/>
          </a:bodyPr>
          <a:lstStyle/>
          <a:p>
            <a:r>
              <a:rPr lang="en-US" sz="3200" b="1" dirty="0"/>
              <a:t>Brief history of C</a:t>
            </a:r>
          </a:p>
          <a:p>
            <a:endParaRPr lang="en-US" dirty="0"/>
          </a:p>
        </p:txBody>
      </p:sp>
      <p:sp>
        <p:nvSpPr>
          <p:cNvPr id="4" name="TextBox 3"/>
          <p:cNvSpPr txBox="1"/>
          <p:nvPr/>
        </p:nvSpPr>
        <p:spPr>
          <a:xfrm>
            <a:off x="3132000" y="6093296"/>
            <a:ext cx="3028393" cy="584775"/>
          </a:xfrm>
          <a:prstGeom prst="rect">
            <a:avLst/>
          </a:prstGeom>
          <a:noFill/>
        </p:spPr>
        <p:txBody>
          <a:bodyPr wrap="none" rtlCol="0">
            <a:spAutoFit/>
          </a:bodyPr>
          <a:lstStyle/>
          <a:p>
            <a:r>
              <a:rPr lang="en-US" sz="3200" b="1" dirty="0" smtClean="0">
                <a:solidFill>
                  <a:schemeClr val="tx1">
                    <a:lumMod val="95000"/>
                    <a:lumOff val="5000"/>
                  </a:schemeClr>
                </a:solidFill>
              </a:rPr>
              <a:t>DENNIS RITCHIE</a:t>
            </a:r>
            <a:endParaRPr lang="en-US" sz="3200" b="1" dirty="0">
              <a:solidFill>
                <a:schemeClr val="tx1">
                  <a:lumMod val="95000"/>
                  <a:lumOff val="5000"/>
                </a:schemeClr>
              </a:solidFill>
            </a:endParaRPr>
          </a:p>
        </p:txBody>
      </p:sp>
      <p:pic>
        <p:nvPicPr>
          <p:cNvPr id="6" name="Picture 2" descr="E:\ARNAB's Documents\IET\2016-17\C_C++ Workshop\49263_ieee_mb_black.gif"/>
          <p:cNvPicPr>
            <a:picLocks noChangeAspect="1" noChangeArrowheads="1"/>
          </p:cNvPicPr>
          <p:nvPr/>
        </p:nvPicPr>
        <p:blipFill>
          <a:blip r:embed="rId4"/>
          <a:srcRect/>
          <a:stretch>
            <a:fillRect/>
          </a:stretch>
        </p:blipFill>
        <p:spPr bwMode="auto">
          <a:xfrm>
            <a:off x="6000760" y="242871"/>
            <a:ext cx="2857500" cy="828675"/>
          </a:xfrm>
          <a:prstGeom prst="rect">
            <a:avLst/>
          </a:prstGeom>
          <a:noFill/>
        </p:spPr>
      </p:pic>
    </p:spTree>
    <p:extLst>
      <p:ext uri="{BB962C8B-B14F-4D97-AF65-F5344CB8AC3E}">
        <p14:creationId xmlns:p14="http://schemas.microsoft.com/office/powerpoint/2010/main" xmlns="" val="4183287036"/>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412776"/>
            <a:ext cx="7408333" cy="4896544"/>
          </a:xfrm>
        </p:spPr>
        <p:txBody>
          <a:bodyPr>
            <a:normAutofit/>
          </a:bodyPr>
          <a:lstStyle/>
          <a:p>
            <a:r>
              <a:rPr lang="en-IN" dirty="0">
                <a:solidFill>
                  <a:schemeClr val="tx1"/>
                </a:solidFill>
              </a:rPr>
              <a:t>A function is a group of statements that together perform a task. Every C program has at least one function, which is </a:t>
            </a:r>
            <a:r>
              <a:rPr lang="en-IN" b="1" dirty="0">
                <a:solidFill>
                  <a:schemeClr val="tx1"/>
                </a:solidFill>
              </a:rPr>
              <a:t>main()</a:t>
            </a:r>
            <a:r>
              <a:rPr lang="en-IN" dirty="0">
                <a:solidFill>
                  <a:schemeClr val="tx1"/>
                </a:solidFill>
              </a:rPr>
              <a:t>, and all the most trivial programs can define additional functions</a:t>
            </a:r>
            <a:r>
              <a:rPr lang="en-IN" dirty="0" smtClean="0">
                <a:solidFill>
                  <a:schemeClr val="tx1"/>
                </a:solidFill>
              </a:rPr>
              <a:t>.</a:t>
            </a:r>
          </a:p>
          <a:p>
            <a:endParaRPr lang="en-IN" dirty="0">
              <a:solidFill>
                <a:schemeClr val="tx1"/>
              </a:solidFill>
            </a:endParaRPr>
          </a:p>
          <a:p>
            <a:r>
              <a:rPr lang="en-IN" dirty="0">
                <a:solidFill>
                  <a:schemeClr val="tx1"/>
                </a:solidFill>
              </a:rPr>
              <a:t>A function </a:t>
            </a:r>
            <a:r>
              <a:rPr lang="en-IN" b="1" dirty="0">
                <a:solidFill>
                  <a:schemeClr val="tx1"/>
                </a:solidFill>
              </a:rPr>
              <a:t>declaration</a:t>
            </a:r>
            <a:r>
              <a:rPr lang="en-IN" dirty="0">
                <a:solidFill>
                  <a:schemeClr val="tx1"/>
                </a:solidFill>
              </a:rPr>
              <a:t> tells the compiler about a function's name, return type, and parameters. A function </a:t>
            </a:r>
            <a:r>
              <a:rPr lang="en-IN" b="1" dirty="0">
                <a:solidFill>
                  <a:schemeClr val="tx1"/>
                </a:solidFill>
              </a:rPr>
              <a:t>definition</a:t>
            </a:r>
            <a:r>
              <a:rPr lang="en-IN" dirty="0">
                <a:solidFill>
                  <a:schemeClr val="tx1"/>
                </a:solidFill>
              </a:rPr>
              <a:t> provides the actual body of the </a:t>
            </a:r>
            <a:r>
              <a:rPr lang="en-IN" dirty="0" smtClean="0">
                <a:solidFill>
                  <a:schemeClr val="tx1"/>
                </a:solidFill>
              </a:rPr>
              <a:t>function</a:t>
            </a:r>
          </a:p>
          <a:p>
            <a:r>
              <a:rPr lang="en-IN" dirty="0" err="1">
                <a:solidFill>
                  <a:schemeClr val="tx1"/>
                </a:solidFill>
              </a:rPr>
              <a:t>return_type</a:t>
            </a:r>
            <a:r>
              <a:rPr lang="en-IN" dirty="0">
                <a:solidFill>
                  <a:schemeClr val="tx1"/>
                </a:solidFill>
              </a:rPr>
              <a:t> </a:t>
            </a:r>
            <a:r>
              <a:rPr lang="en-IN" dirty="0" err="1">
                <a:solidFill>
                  <a:schemeClr val="tx1"/>
                </a:solidFill>
              </a:rPr>
              <a:t>function_name</a:t>
            </a:r>
            <a:r>
              <a:rPr lang="en-IN" dirty="0">
                <a:solidFill>
                  <a:schemeClr val="tx1"/>
                </a:solidFill>
              </a:rPr>
              <a:t>( parameter list ) </a:t>
            </a:r>
            <a:endParaRPr lang="en-IN" dirty="0" smtClean="0">
              <a:solidFill>
                <a:schemeClr val="tx1"/>
              </a:solidFill>
            </a:endParaRPr>
          </a:p>
          <a:p>
            <a:r>
              <a:rPr lang="en-IN" dirty="0" smtClean="0">
                <a:solidFill>
                  <a:schemeClr val="tx1"/>
                </a:solidFill>
              </a:rPr>
              <a:t>{ </a:t>
            </a:r>
            <a:r>
              <a:rPr lang="en-IN" dirty="0">
                <a:solidFill>
                  <a:schemeClr val="tx1"/>
                </a:solidFill>
              </a:rPr>
              <a:t>body of the function }</a:t>
            </a:r>
          </a:p>
        </p:txBody>
      </p:sp>
      <p:sp>
        <p:nvSpPr>
          <p:cNvPr id="3" name="Title 2"/>
          <p:cNvSpPr>
            <a:spLocks noGrp="1"/>
          </p:cNvSpPr>
          <p:nvPr>
            <p:ph type="title"/>
          </p:nvPr>
        </p:nvSpPr>
        <p:spPr/>
        <p:txBody>
          <a:bodyPr/>
          <a:lstStyle/>
          <a:p>
            <a:r>
              <a:rPr lang="en-IN" dirty="0" smtClean="0">
                <a:solidFill>
                  <a:schemeClr val="tx1"/>
                </a:solidFill>
              </a:rPr>
              <a:t>FUNCTIONS</a:t>
            </a:r>
            <a:endParaRPr lang="en-IN" dirty="0">
              <a:solidFill>
                <a:schemeClr val="tx1"/>
              </a:solidFill>
            </a:endParaRPr>
          </a:p>
        </p:txBody>
      </p:sp>
      <p:pic>
        <p:nvPicPr>
          <p:cNvPr id="4" name="Picture 2" descr="E:\ARNAB's Documents\IET\2016-17\C_C++ Workshop\49263_ieee_mb_black.gif"/>
          <p:cNvPicPr>
            <a:picLocks noChangeAspect="1" noChangeArrowheads="1"/>
          </p:cNvPicPr>
          <p:nvPr/>
        </p:nvPicPr>
        <p:blipFill>
          <a:blip r:embed="rId2"/>
          <a:srcRect/>
          <a:stretch>
            <a:fillRect/>
          </a:stretch>
        </p:blipFill>
        <p:spPr bwMode="auto">
          <a:xfrm>
            <a:off x="6153160" y="395271"/>
            <a:ext cx="2857500" cy="828675"/>
          </a:xfrm>
          <a:prstGeom prst="rect">
            <a:avLst/>
          </a:prstGeom>
          <a:noFill/>
        </p:spPr>
      </p:pic>
      <p:pic>
        <p:nvPicPr>
          <p:cNvPr id="5" name="Picture 4" descr="C:\Users\Sloths\Documents\IET_Logo_small.gif"/>
          <p:cNvPicPr/>
          <p:nvPr/>
        </p:nvPicPr>
        <p:blipFill>
          <a:blip r:embed="rId3" cstate="print"/>
          <a:srcRect/>
          <a:stretch>
            <a:fillRect/>
          </a:stretch>
        </p:blipFill>
        <p:spPr bwMode="auto">
          <a:xfrm>
            <a:off x="251520" y="332656"/>
            <a:ext cx="1467272" cy="1044352"/>
          </a:xfrm>
          <a:prstGeom prst="rect">
            <a:avLst/>
          </a:prstGeom>
          <a:noFill/>
          <a:ln w="9525">
            <a:noFill/>
            <a:miter lim="800000"/>
            <a:headEnd/>
            <a:tailEnd/>
          </a:ln>
        </p:spPr>
      </p:pic>
    </p:spTree>
    <p:extLst>
      <p:ext uri="{BB962C8B-B14F-4D97-AF65-F5344CB8AC3E}">
        <p14:creationId xmlns:p14="http://schemas.microsoft.com/office/powerpoint/2010/main" xmlns="" val="2411936751"/>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093136397"/>
              </p:ext>
            </p:extLst>
          </p:nvPr>
        </p:nvGraphicFramePr>
        <p:xfrm>
          <a:off x="899592" y="1844824"/>
          <a:ext cx="7413745" cy="4315321"/>
        </p:xfrm>
        <a:graphic>
          <a:graphicData uri="http://schemas.openxmlformats.org/drawingml/2006/table">
            <a:tbl>
              <a:tblPr/>
              <a:tblGrid>
                <a:gridCol w="2078497"/>
                <a:gridCol w="5335248"/>
              </a:tblGrid>
              <a:tr h="386506">
                <a:tc>
                  <a:txBody>
                    <a:bodyPr/>
                    <a:lstStyle/>
                    <a:p>
                      <a:pPr algn="l"/>
                      <a:r>
                        <a:rPr lang="en-IN" sz="2000" dirty="0" smtClean="0">
                          <a:effectLst/>
                        </a:rPr>
                        <a:t>Call </a:t>
                      </a:r>
                      <a:r>
                        <a:rPr lang="en-IN" sz="2000" dirty="0">
                          <a:effectLst/>
                        </a:rPr>
                        <a:t>Type</a:t>
                      </a:r>
                    </a:p>
                  </a:txBody>
                  <a:tcPr marL="39834" marR="39834" marT="39834" marB="3983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IN" sz="2000" dirty="0">
                          <a:effectLst/>
                        </a:rPr>
                        <a:t>Description</a:t>
                      </a:r>
                    </a:p>
                  </a:txBody>
                  <a:tcPr marL="39834" marR="39834" marT="39834" marB="3983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1820962">
                <a:tc>
                  <a:txBody>
                    <a:bodyPr/>
                    <a:lstStyle/>
                    <a:p>
                      <a:r>
                        <a:rPr lang="en-IN" sz="2000" u="none" strike="noStrike" dirty="0">
                          <a:solidFill>
                            <a:srgbClr val="900B09"/>
                          </a:solidFill>
                          <a:effectLst/>
                          <a:hlinkClick r:id="rId2" tooltip="Function call by value in C"/>
                        </a:rPr>
                        <a:t>Call by value</a:t>
                      </a:r>
                      <a:endParaRPr lang="en-IN" sz="2000" dirty="0">
                        <a:effectLst/>
                      </a:endParaRPr>
                    </a:p>
                  </a:txBody>
                  <a:tcPr marL="39834" marR="39834" marT="39834" marB="3983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2000" dirty="0">
                          <a:effectLst/>
                        </a:rPr>
                        <a:t>This method copies the actual value of an argument into the formal parameter of the function. In this case, changes made to the parameter inside the function have no effect on the argument.</a:t>
                      </a:r>
                    </a:p>
                  </a:txBody>
                  <a:tcPr marL="39834" marR="39834" marT="39834" marB="3983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2107853">
                <a:tc>
                  <a:txBody>
                    <a:bodyPr/>
                    <a:lstStyle/>
                    <a:p>
                      <a:r>
                        <a:rPr lang="en-IN" sz="2000" u="none" strike="noStrike" dirty="0">
                          <a:solidFill>
                            <a:schemeClr val="tx1"/>
                          </a:solidFill>
                          <a:effectLst/>
                          <a:hlinkClick r:id="rId3" tooltip="Function call by reference in C"/>
                        </a:rPr>
                        <a:t>Call by reference</a:t>
                      </a:r>
                      <a:endParaRPr lang="en-IN" sz="2000" dirty="0">
                        <a:solidFill>
                          <a:schemeClr val="tx1"/>
                        </a:solidFill>
                        <a:effectLst/>
                      </a:endParaRPr>
                    </a:p>
                  </a:txBody>
                  <a:tcPr marL="39834" marR="39834" marT="39834" marB="3983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IN" sz="2000" dirty="0">
                          <a:effectLst/>
                        </a:rPr>
                        <a:t>This method copies the address of an argument into the formal parameter. Inside the function, the address is used to access the actual argument used in the call. This means that changes made to the parameter affect the argument</a:t>
                      </a:r>
                      <a:r>
                        <a:rPr lang="en-IN" sz="1500" dirty="0">
                          <a:effectLst/>
                        </a:rPr>
                        <a:t>.</a:t>
                      </a:r>
                    </a:p>
                  </a:txBody>
                  <a:tcPr marL="39834" marR="39834" marT="39834" marB="39834">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
        <p:nvSpPr>
          <p:cNvPr id="3" name="Title 2"/>
          <p:cNvSpPr>
            <a:spLocks noGrp="1"/>
          </p:cNvSpPr>
          <p:nvPr>
            <p:ph type="title"/>
          </p:nvPr>
        </p:nvSpPr>
        <p:spPr/>
        <p:txBody>
          <a:bodyPr/>
          <a:lstStyle/>
          <a:p>
            <a:endParaRPr lang="en-IN"/>
          </a:p>
        </p:txBody>
      </p:sp>
      <p:pic>
        <p:nvPicPr>
          <p:cNvPr id="5" name="Picture 4" descr="C:\Users\Sloths\Documents\IET_Logo_small.gif"/>
          <p:cNvPicPr/>
          <p:nvPr/>
        </p:nvPicPr>
        <p:blipFill>
          <a:blip r:embed="rId4" cstate="print"/>
          <a:srcRect/>
          <a:stretch>
            <a:fillRect/>
          </a:stretch>
        </p:blipFill>
        <p:spPr bwMode="auto">
          <a:xfrm>
            <a:off x="251520" y="312946"/>
            <a:ext cx="1467272" cy="1044352"/>
          </a:xfrm>
          <a:prstGeom prst="rect">
            <a:avLst/>
          </a:prstGeom>
          <a:noFill/>
          <a:ln w="9525">
            <a:noFill/>
            <a:miter lim="800000"/>
            <a:headEnd/>
            <a:tailEnd/>
          </a:ln>
        </p:spPr>
      </p:pic>
      <p:pic>
        <p:nvPicPr>
          <p:cNvPr id="6" name="Picture 2" descr="E:\ARNAB's Documents\IET\2016-17\C_C++ Workshop\49263_ieee_mb_black.gif"/>
          <p:cNvPicPr>
            <a:picLocks noChangeAspect="1" noChangeArrowheads="1"/>
          </p:cNvPicPr>
          <p:nvPr/>
        </p:nvPicPr>
        <p:blipFill>
          <a:blip r:embed="rId5"/>
          <a:srcRect/>
          <a:stretch>
            <a:fillRect/>
          </a:stretch>
        </p:blipFill>
        <p:spPr bwMode="auto">
          <a:xfrm>
            <a:off x="6000760" y="285728"/>
            <a:ext cx="2857500" cy="828675"/>
          </a:xfrm>
          <a:prstGeom prst="rect">
            <a:avLst/>
          </a:prstGeom>
          <a:noFill/>
        </p:spPr>
      </p:pic>
    </p:spTree>
    <p:extLst>
      <p:ext uri="{BB962C8B-B14F-4D97-AF65-F5344CB8AC3E}">
        <p14:creationId xmlns:p14="http://schemas.microsoft.com/office/powerpoint/2010/main" xmlns="" val="3760933863"/>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367154"/>
            <a:ext cx="8229600" cy="1252728"/>
          </a:xfrm>
        </p:spPr>
        <p:txBody>
          <a:bodyPr>
            <a:normAutofit/>
          </a:bodyPr>
          <a:lstStyle/>
          <a:p>
            <a:r>
              <a:rPr lang="en-US" sz="3200" b="1" dirty="0" smtClean="0">
                <a:solidFill>
                  <a:schemeClr val="tx1">
                    <a:lumMod val="95000"/>
                    <a:lumOff val="5000"/>
                  </a:schemeClr>
                </a:solidFill>
              </a:rPr>
              <a:t>CONDITIONAL STATEMENTS</a:t>
            </a:r>
            <a:endParaRPr lang="en-US" sz="3200" b="1" dirty="0">
              <a:solidFill>
                <a:schemeClr val="tx1">
                  <a:lumMod val="95000"/>
                  <a:lumOff val="5000"/>
                </a:schemeClr>
              </a:solidFill>
            </a:endParaRPr>
          </a:p>
        </p:txBody>
      </p:sp>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996952" y="2492896"/>
            <a:ext cx="7187244" cy="2677656"/>
          </a:xfrm>
          <a:prstGeom prst="rect">
            <a:avLst/>
          </a:prstGeom>
          <a:noFill/>
        </p:spPr>
        <p:txBody>
          <a:bodyPr wrap="square" rtlCol="0">
            <a:spAutoFit/>
          </a:bodyPr>
          <a:lstStyle/>
          <a:p>
            <a:r>
              <a:rPr lang="en-US" sz="2400" dirty="0" smtClean="0"/>
              <a:t>These are the statements use to check logical conditions and execute the </a:t>
            </a:r>
            <a:r>
              <a:rPr lang="en-US" sz="2400" dirty="0"/>
              <a:t>e</a:t>
            </a:r>
            <a:r>
              <a:rPr lang="en-US" sz="2400" dirty="0" smtClean="0"/>
              <a:t>nclosed code depending upon the output YES / NO or TRUE/FALSE</a:t>
            </a:r>
          </a:p>
          <a:p>
            <a:endParaRPr lang="en-US" sz="2400" dirty="0"/>
          </a:p>
          <a:p>
            <a:r>
              <a:rPr lang="en-US" sz="2400" dirty="0" smtClean="0"/>
              <a:t>There are basically two conditional statements in C:</a:t>
            </a:r>
          </a:p>
          <a:p>
            <a:pPr marL="285750" indent="-285750">
              <a:buFont typeface="Arial" pitchFamily="34" charset="0"/>
              <a:buChar char="•"/>
            </a:pPr>
            <a:r>
              <a:rPr lang="en-US" sz="2400" dirty="0">
                <a:effectLst>
                  <a:outerShdw blurRad="38100" dist="38100" dir="2700000" algn="tl">
                    <a:srgbClr val="000000">
                      <a:alpha val="43137"/>
                    </a:srgbClr>
                  </a:outerShdw>
                </a:effectLst>
              </a:rPr>
              <a:t>i</a:t>
            </a:r>
            <a:r>
              <a:rPr lang="en-US" sz="2400" dirty="0" smtClean="0">
                <a:effectLst>
                  <a:outerShdw blurRad="38100" dist="38100" dir="2700000" algn="tl">
                    <a:srgbClr val="000000">
                      <a:alpha val="43137"/>
                    </a:srgbClr>
                  </a:outerShdw>
                </a:effectLst>
              </a:rPr>
              <a:t>f-else</a:t>
            </a:r>
          </a:p>
          <a:p>
            <a:pPr marL="285750" indent="-285750">
              <a:buFont typeface="Arial" pitchFamily="34" charset="0"/>
              <a:buChar char="•"/>
            </a:pPr>
            <a:r>
              <a:rPr lang="en-US" sz="2400" dirty="0">
                <a:effectLst>
                  <a:outerShdw blurRad="38100" dist="38100" dir="2700000" algn="tl">
                    <a:srgbClr val="000000">
                      <a:alpha val="43137"/>
                    </a:srgbClr>
                  </a:outerShdw>
                </a:effectLst>
              </a:rPr>
              <a:t>s</a:t>
            </a:r>
            <a:r>
              <a:rPr lang="en-US" sz="2400" dirty="0" smtClean="0">
                <a:effectLst>
                  <a:outerShdw blurRad="38100" dist="38100" dir="2700000" algn="tl">
                    <a:srgbClr val="000000">
                      <a:alpha val="43137"/>
                    </a:srgbClr>
                  </a:outerShdw>
                </a:effectLst>
              </a:rPr>
              <a:t>witch-case</a:t>
            </a:r>
            <a:endParaRPr lang="en-US" sz="2400" dirty="0">
              <a:effectLst>
                <a:outerShdw blurRad="38100" dist="38100" dir="2700000" algn="tl">
                  <a:srgbClr val="000000">
                    <a:alpha val="43137"/>
                  </a:srgbClr>
                </a:outerShdw>
              </a:effectLst>
            </a:endParaRPr>
          </a:p>
        </p:txBody>
      </p:sp>
      <p:pic>
        <p:nvPicPr>
          <p:cNvPr id="6" name="Picture 2" descr="E:\ARNAB's Documents\IET\2016-17\C_C++ Workshop\49263_ieee_mb_black.gif"/>
          <p:cNvPicPr>
            <a:picLocks noChangeAspect="1" noChangeArrowheads="1"/>
          </p:cNvPicPr>
          <p:nvPr/>
        </p:nvPicPr>
        <p:blipFill>
          <a:blip r:embed="rId3"/>
          <a:srcRect/>
          <a:stretch>
            <a:fillRect/>
          </a:stretch>
        </p:blipFill>
        <p:spPr bwMode="auto">
          <a:xfrm>
            <a:off x="7171352" y="395271"/>
            <a:ext cx="1839307" cy="533399"/>
          </a:xfrm>
          <a:prstGeom prst="rect">
            <a:avLst/>
          </a:prstGeom>
          <a:noFill/>
        </p:spPr>
      </p:pic>
    </p:spTree>
    <p:extLst>
      <p:ext uri="{BB962C8B-B14F-4D97-AF65-F5344CB8AC3E}">
        <p14:creationId xmlns:p14="http://schemas.microsoft.com/office/powerpoint/2010/main" xmlns="" val="2416788430"/>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byterevel.com/wp-content/uploads/2011/07/ifels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79712" y="1628800"/>
            <a:ext cx="4821223" cy="5112568"/>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4" descr="C:\Users\Sloths\Documents\IET_Logo_small.gif"/>
          <p:cNvPicPr/>
          <p:nvPr/>
        </p:nvPicPr>
        <p:blipFill>
          <a:blip r:embed="rId3" cstate="print"/>
          <a:srcRect/>
          <a:stretch>
            <a:fillRect/>
          </a:stretch>
        </p:blipFill>
        <p:spPr bwMode="auto">
          <a:xfrm>
            <a:off x="251520" y="332656"/>
            <a:ext cx="1467272" cy="1044352"/>
          </a:xfrm>
          <a:prstGeom prst="rect">
            <a:avLst/>
          </a:prstGeom>
          <a:noFill/>
          <a:ln w="9525">
            <a:noFill/>
            <a:miter lim="800000"/>
            <a:headEnd/>
            <a:tailEnd/>
          </a:ln>
        </p:spPr>
      </p:pic>
      <p:sp>
        <p:nvSpPr>
          <p:cNvPr id="24" name="TextBox 23"/>
          <p:cNvSpPr txBox="1"/>
          <p:nvPr/>
        </p:nvSpPr>
        <p:spPr>
          <a:xfrm>
            <a:off x="2987824" y="642738"/>
            <a:ext cx="3147015" cy="584775"/>
          </a:xfrm>
          <a:prstGeom prst="rect">
            <a:avLst/>
          </a:prstGeom>
          <a:noFill/>
        </p:spPr>
        <p:txBody>
          <a:bodyPr wrap="none" rtlCol="0">
            <a:spAutoFit/>
          </a:bodyPr>
          <a:lstStyle/>
          <a:p>
            <a:r>
              <a:rPr lang="en-US" sz="3200" b="1" dirty="0" smtClean="0"/>
              <a:t>If-else statement</a:t>
            </a:r>
            <a:endParaRPr lang="en-US" sz="3200" b="1" dirty="0"/>
          </a:p>
        </p:txBody>
      </p:sp>
      <p:pic>
        <p:nvPicPr>
          <p:cNvPr id="5" name="Picture 2" descr="E:\ARNAB's Documents\IET\2016-17\C_C++ Workshop\49263_ieee_mb_black.gif"/>
          <p:cNvPicPr>
            <a:picLocks noChangeAspect="1" noChangeArrowheads="1"/>
          </p:cNvPicPr>
          <p:nvPr/>
        </p:nvPicPr>
        <p:blipFill>
          <a:blip r:embed="rId4"/>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2704365540"/>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547813" y="1916113"/>
            <a:ext cx="6048375" cy="4249737"/>
          </a:xfrm>
          <a:prstGeom prst="roundRect">
            <a:avLst/>
          </a:prstGeom>
          <a:solidFill>
            <a:srgbClr val="2C843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solidFill>
              </a:rPr>
              <a:t>If (test condition 1)</a:t>
            </a:r>
          </a:p>
          <a:p>
            <a:pPr fontAlgn="auto">
              <a:spcBef>
                <a:spcPts val="0"/>
              </a:spcBef>
              <a:spcAft>
                <a:spcPts val="0"/>
              </a:spcAft>
              <a:defRPr/>
            </a:pPr>
            <a:r>
              <a:rPr lang="en-US" dirty="0">
                <a:solidFill>
                  <a:schemeClr val="tx1"/>
                </a:solidFill>
              </a:rPr>
              <a:t>{</a:t>
            </a:r>
          </a:p>
          <a:p>
            <a:pPr fontAlgn="auto">
              <a:spcBef>
                <a:spcPts val="0"/>
              </a:spcBef>
              <a:spcAft>
                <a:spcPts val="0"/>
              </a:spcAft>
              <a:defRPr/>
            </a:pPr>
            <a:r>
              <a:rPr lang="en-US" dirty="0">
                <a:solidFill>
                  <a:schemeClr val="tx1"/>
                </a:solidFill>
              </a:rPr>
              <a:t>	if (test condition 2)</a:t>
            </a:r>
          </a:p>
          <a:p>
            <a:pPr fontAlgn="auto">
              <a:spcBef>
                <a:spcPts val="0"/>
              </a:spcBef>
              <a:spcAft>
                <a:spcPts val="0"/>
              </a:spcAft>
              <a:defRPr/>
            </a:pPr>
            <a:r>
              <a:rPr lang="en-US" dirty="0">
                <a:solidFill>
                  <a:schemeClr val="tx1"/>
                </a:solidFill>
              </a:rPr>
              <a:t>	{</a:t>
            </a:r>
          </a:p>
          <a:p>
            <a:pPr fontAlgn="auto">
              <a:spcBef>
                <a:spcPts val="0"/>
              </a:spcBef>
              <a:spcAft>
                <a:spcPts val="0"/>
              </a:spcAft>
              <a:defRPr/>
            </a:pPr>
            <a:r>
              <a:rPr lang="en-US" dirty="0">
                <a:solidFill>
                  <a:schemeClr val="tx1"/>
                </a:solidFill>
              </a:rPr>
              <a:t>		statement 1;</a:t>
            </a:r>
          </a:p>
          <a:p>
            <a:pPr fontAlgn="auto">
              <a:spcBef>
                <a:spcPts val="0"/>
              </a:spcBef>
              <a:spcAft>
                <a:spcPts val="0"/>
              </a:spcAft>
              <a:defRPr/>
            </a:pPr>
            <a:r>
              <a:rPr lang="en-US" dirty="0">
                <a:solidFill>
                  <a:schemeClr val="tx1"/>
                </a:solidFill>
              </a:rPr>
              <a:t>	}</a:t>
            </a:r>
          </a:p>
          <a:p>
            <a:pPr fontAlgn="auto">
              <a:spcBef>
                <a:spcPts val="0"/>
              </a:spcBef>
              <a:spcAft>
                <a:spcPts val="0"/>
              </a:spcAft>
              <a:defRPr/>
            </a:pPr>
            <a:r>
              <a:rPr lang="en-US" dirty="0">
                <a:solidFill>
                  <a:schemeClr val="tx1"/>
                </a:solidFill>
              </a:rPr>
              <a:t>	else</a:t>
            </a:r>
          </a:p>
          <a:p>
            <a:pPr fontAlgn="auto">
              <a:spcBef>
                <a:spcPts val="0"/>
              </a:spcBef>
              <a:spcAft>
                <a:spcPts val="0"/>
              </a:spcAft>
              <a:defRPr/>
            </a:pPr>
            <a:r>
              <a:rPr lang="en-US" dirty="0">
                <a:solidFill>
                  <a:schemeClr val="tx1"/>
                </a:solidFill>
              </a:rPr>
              <a:t>	{</a:t>
            </a:r>
          </a:p>
          <a:p>
            <a:pPr fontAlgn="auto">
              <a:spcBef>
                <a:spcPts val="0"/>
              </a:spcBef>
              <a:spcAft>
                <a:spcPts val="0"/>
              </a:spcAft>
              <a:defRPr/>
            </a:pPr>
            <a:r>
              <a:rPr lang="en-US" dirty="0">
                <a:solidFill>
                  <a:schemeClr val="tx1"/>
                </a:solidFill>
              </a:rPr>
              <a:t>		statement 2;</a:t>
            </a:r>
          </a:p>
          <a:p>
            <a:pPr fontAlgn="auto">
              <a:spcBef>
                <a:spcPts val="0"/>
              </a:spcBef>
              <a:spcAft>
                <a:spcPts val="0"/>
              </a:spcAft>
              <a:defRPr/>
            </a:pPr>
            <a:r>
              <a:rPr lang="en-US" dirty="0">
                <a:solidFill>
                  <a:schemeClr val="tx1"/>
                </a:solidFill>
              </a:rPr>
              <a:t>	}</a:t>
            </a:r>
          </a:p>
          <a:p>
            <a:pPr fontAlgn="auto">
              <a:spcBef>
                <a:spcPts val="0"/>
              </a:spcBef>
              <a:spcAft>
                <a:spcPts val="0"/>
              </a:spcAft>
              <a:defRPr/>
            </a:pPr>
            <a:r>
              <a:rPr lang="en-US" dirty="0">
                <a:solidFill>
                  <a:schemeClr val="tx1"/>
                </a:solidFill>
              </a:rPr>
              <a:t>}</a:t>
            </a:r>
          </a:p>
          <a:p>
            <a:pPr fontAlgn="auto">
              <a:spcBef>
                <a:spcPts val="0"/>
              </a:spcBef>
              <a:spcAft>
                <a:spcPts val="0"/>
              </a:spcAft>
              <a:defRPr/>
            </a:pPr>
            <a:r>
              <a:rPr lang="en-US" dirty="0">
                <a:solidFill>
                  <a:schemeClr val="tx1"/>
                </a:solidFill>
              </a:rPr>
              <a:t>else</a:t>
            </a:r>
          </a:p>
          <a:p>
            <a:pPr fontAlgn="auto">
              <a:spcBef>
                <a:spcPts val="0"/>
              </a:spcBef>
              <a:spcAft>
                <a:spcPts val="0"/>
              </a:spcAft>
              <a:defRPr/>
            </a:pPr>
            <a:r>
              <a:rPr lang="en-US" dirty="0">
                <a:solidFill>
                  <a:schemeClr val="tx1"/>
                </a:solidFill>
              </a:rPr>
              <a:t>{</a:t>
            </a:r>
          </a:p>
          <a:p>
            <a:pPr fontAlgn="auto">
              <a:spcBef>
                <a:spcPts val="0"/>
              </a:spcBef>
              <a:spcAft>
                <a:spcPts val="0"/>
              </a:spcAft>
              <a:defRPr/>
            </a:pPr>
            <a:r>
              <a:rPr lang="en-US" dirty="0">
                <a:solidFill>
                  <a:schemeClr val="tx1"/>
                </a:solidFill>
              </a:rPr>
              <a:t>	statement 3;</a:t>
            </a:r>
          </a:p>
          <a:p>
            <a:pPr fontAlgn="auto">
              <a:spcBef>
                <a:spcPts val="0"/>
              </a:spcBef>
              <a:spcAft>
                <a:spcPts val="0"/>
              </a:spcAft>
              <a:defRPr/>
            </a:pPr>
            <a:r>
              <a:rPr lang="en-US" dirty="0">
                <a:solidFill>
                  <a:schemeClr val="tx1"/>
                </a:solidFill>
              </a:rPr>
              <a:t>} </a:t>
            </a:r>
            <a:endParaRPr lang="en-IN" dirty="0">
              <a:solidFill>
                <a:schemeClr val="tx1"/>
              </a:solidFill>
            </a:endParaRPr>
          </a:p>
        </p:txBody>
      </p:sp>
      <p:pic>
        <p:nvPicPr>
          <p:cNvPr id="14" name="Picture 1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15" name="TextBox 14"/>
          <p:cNvSpPr txBox="1"/>
          <p:nvPr/>
        </p:nvSpPr>
        <p:spPr>
          <a:xfrm>
            <a:off x="2334047" y="642738"/>
            <a:ext cx="4475905" cy="584775"/>
          </a:xfrm>
          <a:prstGeom prst="rect">
            <a:avLst/>
          </a:prstGeom>
          <a:noFill/>
        </p:spPr>
        <p:txBody>
          <a:bodyPr wrap="none" rtlCol="0">
            <a:spAutoFit/>
          </a:bodyPr>
          <a:lstStyle/>
          <a:p>
            <a:r>
              <a:rPr lang="en-US" sz="3200" b="1" dirty="0" smtClean="0"/>
              <a:t>Nested if-else statement</a:t>
            </a:r>
            <a:endParaRPr lang="en-US" sz="3200" b="1" dirty="0"/>
          </a:p>
        </p:txBody>
      </p:sp>
      <p:pic>
        <p:nvPicPr>
          <p:cNvPr id="5" name="Picture 2" descr="E:\ARNAB's Documents\IET\2016-17\C_C++ Workshop\49263_ieee_mb_black.gif"/>
          <p:cNvPicPr>
            <a:picLocks noChangeAspect="1" noChangeArrowheads="1"/>
          </p:cNvPicPr>
          <p:nvPr/>
        </p:nvPicPr>
        <p:blipFill>
          <a:blip r:embed="rId3"/>
          <a:srcRect/>
          <a:stretch>
            <a:fillRect/>
          </a:stretch>
        </p:blipFill>
        <p:spPr bwMode="auto">
          <a:xfrm>
            <a:off x="6786578" y="395272"/>
            <a:ext cx="2224082" cy="644984"/>
          </a:xfrm>
          <a:prstGeom prst="rect">
            <a:avLst/>
          </a:prstGeom>
          <a:noFill/>
        </p:spPr>
      </p:pic>
    </p:spTree>
    <p:extLst>
      <p:ext uri="{BB962C8B-B14F-4D97-AF65-F5344CB8AC3E}">
        <p14:creationId xmlns:p14="http://schemas.microsoft.com/office/powerpoint/2010/main" xmlns="" val="4025971496"/>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700282" y="2852936"/>
            <a:ext cx="5688484" cy="3888978"/>
          </a:xfrm>
          <a:prstGeom prst="roundRect">
            <a:avLst/>
          </a:prstGeom>
          <a:solidFill>
            <a:srgbClr val="2C843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solidFill>
              </a:rPr>
              <a:t>switch (expression)</a:t>
            </a:r>
          </a:p>
          <a:p>
            <a:pPr fontAlgn="auto">
              <a:spcBef>
                <a:spcPts val="0"/>
              </a:spcBef>
              <a:spcAft>
                <a:spcPts val="0"/>
              </a:spcAft>
              <a:defRPr/>
            </a:pPr>
            <a:r>
              <a:rPr lang="en-US" dirty="0">
                <a:solidFill>
                  <a:schemeClr val="tx1"/>
                </a:solidFill>
              </a:rPr>
              <a:t>{</a:t>
            </a:r>
          </a:p>
          <a:p>
            <a:pPr fontAlgn="auto">
              <a:spcBef>
                <a:spcPts val="0"/>
              </a:spcBef>
              <a:spcAft>
                <a:spcPts val="0"/>
              </a:spcAft>
              <a:defRPr/>
            </a:pPr>
            <a:r>
              <a:rPr lang="en-US" dirty="0">
                <a:solidFill>
                  <a:schemeClr val="tx1"/>
                </a:solidFill>
              </a:rPr>
              <a:t>	case value 1:</a:t>
            </a:r>
          </a:p>
          <a:p>
            <a:pPr fontAlgn="auto">
              <a:spcBef>
                <a:spcPts val="0"/>
              </a:spcBef>
              <a:spcAft>
                <a:spcPts val="0"/>
              </a:spcAft>
              <a:defRPr/>
            </a:pPr>
            <a:r>
              <a:rPr lang="en-US" dirty="0">
                <a:solidFill>
                  <a:schemeClr val="tx1"/>
                </a:solidFill>
              </a:rPr>
              <a:t>		      block 1;</a:t>
            </a:r>
          </a:p>
          <a:p>
            <a:pPr fontAlgn="auto">
              <a:spcBef>
                <a:spcPts val="0"/>
              </a:spcBef>
              <a:spcAft>
                <a:spcPts val="0"/>
              </a:spcAft>
              <a:defRPr/>
            </a:pPr>
            <a:r>
              <a:rPr lang="en-US" dirty="0">
                <a:solidFill>
                  <a:schemeClr val="tx1"/>
                </a:solidFill>
              </a:rPr>
              <a:t>		      break;</a:t>
            </a:r>
          </a:p>
          <a:p>
            <a:pPr fontAlgn="auto">
              <a:spcBef>
                <a:spcPts val="0"/>
              </a:spcBef>
              <a:spcAft>
                <a:spcPts val="0"/>
              </a:spcAft>
              <a:defRPr/>
            </a:pPr>
            <a:r>
              <a:rPr lang="en-US" dirty="0">
                <a:solidFill>
                  <a:schemeClr val="tx1"/>
                </a:solidFill>
              </a:rPr>
              <a:t>	case value 2:</a:t>
            </a:r>
          </a:p>
          <a:p>
            <a:pPr fontAlgn="auto">
              <a:spcBef>
                <a:spcPts val="0"/>
              </a:spcBef>
              <a:spcAft>
                <a:spcPts val="0"/>
              </a:spcAft>
              <a:defRPr/>
            </a:pPr>
            <a:r>
              <a:rPr lang="en-US" dirty="0">
                <a:solidFill>
                  <a:schemeClr val="tx1"/>
                </a:solidFill>
              </a:rPr>
              <a:t>		      block 2;</a:t>
            </a:r>
          </a:p>
          <a:p>
            <a:pPr fontAlgn="auto">
              <a:spcBef>
                <a:spcPts val="0"/>
              </a:spcBef>
              <a:spcAft>
                <a:spcPts val="0"/>
              </a:spcAft>
              <a:defRPr/>
            </a:pPr>
            <a:r>
              <a:rPr lang="en-US" dirty="0">
                <a:solidFill>
                  <a:schemeClr val="tx1"/>
                </a:solidFill>
              </a:rPr>
              <a:t>		      break;</a:t>
            </a:r>
          </a:p>
          <a:p>
            <a:pPr fontAlgn="auto">
              <a:spcBef>
                <a:spcPts val="0"/>
              </a:spcBef>
              <a:spcAft>
                <a:spcPts val="0"/>
              </a:spcAft>
              <a:defRPr/>
            </a:pPr>
            <a:r>
              <a:rPr lang="en-US" dirty="0">
                <a:solidFill>
                  <a:schemeClr val="tx1"/>
                </a:solidFill>
              </a:rPr>
              <a:t>	……….</a:t>
            </a:r>
          </a:p>
          <a:p>
            <a:pPr fontAlgn="auto">
              <a:spcBef>
                <a:spcPts val="0"/>
              </a:spcBef>
              <a:spcAft>
                <a:spcPts val="0"/>
              </a:spcAft>
              <a:defRPr/>
            </a:pPr>
            <a:r>
              <a:rPr lang="en-US" dirty="0">
                <a:solidFill>
                  <a:schemeClr val="tx1"/>
                </a:solidFill>
              </a:rPr>
              <a:t>	………. </a:t>
            </a:r>
          </a:p>
          <a:p>
            <a:pPr fontAlgn="auto">
              <a:spcBef>
                <a:spcPts val="0"/>
              </a:spcBef>
              <a:spcAft>
                <a:spcPts val="0"/>
              </a:spcAft>
              <a:defRPr/>
            </a:pPr>
            <a:r>
              <a:rPr lang="en-US" dirty="0">
                <a:solidFill>
                  <a:schemeClr val="tx1"/>
                </a:solidFill>
              </a:rPr>
              <a:t>	default:</a:t>
            </a:r>
          </a:p>
          <a:p>
            <a:pPr fontAlgn="auto">
              <a:spcBef>
                <a:spcPts val="0"/>
              </a:spcBef>
              <a:spcAft>
                <a:spcPts val="0"/>
              </a:spcAft>
              <a:defRPr/>
            </a:pPr>
            <a:r>
              <a:rPr lang="en-US" dirty="0">
                <a:solidFill>
                  <a:schemeClr val="tx1"/>
                </a:solidFill>
              </a:rPr>
              <a:t>		     default block;</a:t>
            </a:r>
          </a:p>
          <a:p>
            <a:pPr fontAlgn="auto">
              <a:spcBef>
                <a:spcPts val="0"/>
              </a:spcBef>
              <a:spcAft>
                <a:spcPts val="0"/>
              </a:spcAft>
              <a:defRPr/>
            </a:pPr>
            <a:r>
              <a:rPr lang="en-US" dirty="0">
                <a:solidFill>
                  <a:schemeClr val="tx1"/>
                </a:solidFill>
              </a:rPr>
              <a:t>}</a:t>
            </a:r>
            <a:endParaRPr lang="en-IN" dirty="0">
              <a:solidFill>
                <a:schemeClr val="tx1"/>
              </a:solidFill>
            </a:endParaRPr>
          </a:p>
          <a:p>
            <a:pPr fontAlgn="auto">
              <a:spcBef>
                <a:spcPts val="0"/>
              </a:spcBef>
              <a:spcAft>
                <a:spcPts val="0"/>
              </a:spcAft>
              <a:defRPr/>
            </a:pPr>
            <a:endParaRPr lang="en-IN" dirty="0">
              <a:solidFill>
                <a:schemeClr val="tx1"/>
              </a:solidFill>
            </a:endParaRPr>
          </a:p>
        </p:txBody>
      </p:sp>
      <p:pic>
        <p:nvPicPr>
          <p:cNvPr id="9" name="Picture 8"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10" name="TextBox 9"/>
          <p:cNvSpPr txBox="1"/>
          <p:nvPr/>
        </p:nvSpPr>
        <p:spPr>
          <a:xfrm>
            <a:off x="2987824" y="642738"/>
            <a:ext cx="4152099" cy="584775"/>
          </a:xfrm>
          <a:prstGeom prst="rect">
            <a:avLst/>
          </a:prstGeom>
          <a:noFill/>
        </p:spPr>
        <p:txBody>
          <a:bodyPr wrap="none" rtlCol="0">
            <a:spAutoFit/>
          </a:bodyPr>
          <a:lstStyle/>
          <a:p>
            <a:r>
              <a:rPr lang="en-US" sz="3200" b="1" dirty="0" smtClean="0"/>
              <a:t>Switch-case statement</a:t>
            </a:r>
            <a:endParaRPr lang="en-US" sz="3200" b="1" dirty="0"/>
          </a:p>
        </p:txBody>
      </p:sp>
      <p:pic>
        <p:nvPicPr>
          <p:cNvPr id="5" name="Picture 2" descr="E:\ARNAB's Documents\IET\2016-17\C_C++ Workshop\49263_ieee_mb_black.gif"/>
          <p:cNvPicPr>
            <a:picLocks noChangeAspect="1" noChangeArrowheads="1"/>
          </p:cNvPicPr>
          <p:nvPr/>
        </p:nvPicPr>
        <p:blipFill>
          <a:blip r:embed="rId3"/>
          <a:srcRect/>
          <a:stretch>
            <a:fillRect/>
          </a:stretch>
        </p:blipFill>
        <p:spPr bwMode="auto">
          <a:xfrm>
            <a:off x="7072330" y="395272"/>
            <a:ext cx="1938330" cy="562116"/>
          </a:xfrm>
          <a:prstGeom prst="rect">
            <a:avLst/>
          </a:prstGeom>
          <a:noFill/>
        </p:spPr>
      </p:pic>
    </p:spTree>
    <p:extLst>
      <p:ext uri="{BB962C8B-B14F-4D97-AF65-F5344CB8AC3E}">
        <p14:creationId xmlns:p14="http://schemas.microsoft.com/office/powerpoint/2010/main" xmlns="" val="418644393"/>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1718792" y="803675"/>
            <a:ext cx="6229590" cy="461665"/>
          </a:xfrm>
          <a:prstGeom prst="rect">
            <a:avLst/>
          </a:prstGeom>
          <a:noFill/>
        </p:spPr>
        <p:txBody>
          <a:bodyPr wrap="none" rtlCol="0">
            <a:spAutoFit/>
          </a:bodyPr>
          <a:lstStyle/>
          <a:p>
            <a:r>
              <a:rPr lang="en-US" sz="2400" b="1" dirty="0" smtClean="0"/>
              <a:t>Difference between if - else and  switch – case</a:t>
            </a:r>
            <a:endParaRPr lang="en-US" sz="2400" b="1" dirty="0"/>
          </a:p>
        </p:txBody>
      </p:sp>
      <p:graphicFrame>
        <p:nvGraphicFramePr>
          <p:cNvPr id="6" name="Table 5"/>
          <p:cNvGraphicFramePr>
            <a:graphicFrameLocks noGrp="1"/>
          </p:cNvGraphicFramePr>
          <p:nvPr>
            <p:extLst>
              <p:ext uri="{D42A27DB-BD31-4B8C-83A1-F6EECF244321}">
                <p14:modId xmlns:p14="http://schemas.microsoft.com/office/powerpoint/2010/main" xmlns="" val="2822509368"/>
              </p:ext>
            </p:extLst>
          </p:nvPr>
        </p:nvGraphicFramePr>
        <p:xfrm>
          <a:off x="1187624" y="1484784"/>
          <a:ext cx="7043228" cy="5347110"/>
        </p:xfrm>
        <a:graphic>
          <a:graphicData uri="http://schemas.openxmlformats.org/drawingml/2006/table">
            <a:tbl>
              <a:tblPr firstRow="1" bandRow="1">
                <a:tableStyleId>{5C22544A-7EE6-4342-B048-85BDC9FD1C3A}</a:tableStyleId>
              </a:tblPr>
              <a:tblGrid>
                <a:gridCol w="3521614"/>
                <a:gridCol w="3521614"/>
              </a:tblGrid>
              <a:tr h="576064">
                <a:tc>
                  <a:txBody>
                    <a:bodyPr/>
                    <a:lstStyle/>
                    <a:p>
                      <a:pPr algn="ctr"/>
                      <a:r>
                        <a:rPr lang="en-US" sz="2400" b="1" u="sng" dirty="0" smtClean="0">
                          <a:solidFill>
                            <a:schemeClr val="tx1">
                              <a:lumMod val="95000"/>
                              <a:lumOff val="5000"/>
                            </a:schemeClr>
                          </a:solidFill>
                        </a:rPr>
                        <a:t>switch-case</a:t>
                      </a:r>
                      <a:endParaRPr lang="en-US" sz="2400" b="1" u="sng" dirty="0">
                        <a:solidFill>
                          <a:schemeClr val="tx1">
                            <a:lumMod val="95000"/>
                            <a:lumOff val="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u="sng" dirty="0" smtClean="0">
                          <a:solidFill>
                            <a:schemeClr val="tx1">
                              <a:lumMod val="95000"/>
                              <a:lumOff val="5000"/>
                            </a:schemeClr>
                          </a:solidFill>
                        </a:rPr>
                        <a:t>if-else</a:t>
                      </a:r>
                    </a:p>
                    <a:p>
                      <a:pPr algn="ctr"/>
                      <a:endParaRPr lang="en-US" sz="2400" b="1" u="sng" dirty="0">
                        <a:solidFill>
                          <a:schemeClr val="tx1">
                            <a:lumMod val="95000"/>
                            <a:lumOff val="5000"/>
                          </a:schemeClr>
                        </a:solidFill>
                      </a:endParaRPr>
                    </a:p>
                  </a:txBody>
                  <a:tcPr/>
                </a:tc>
              </a:tr>
              <a:tr h="1484835">
                <a:tc>
                  <a:txBody>
                    <a:bodyPr/>
                    <a:lstStyle/>
                    <a:p>
                      <a:r>
                        <a:rPr lang="en-US" sz="2400" b="1" dirty="0" smtClean="0"/>
                        <a:t>It can check only for equality.</a:t>
                      </a:r>
                      <a:endParaRPr lang="en-US" sz="2400" b="1" dirty="0"/>
                    </a:p>
                  </a:txBody>
                  <a:tcPr/>
                </a:tc>
                <a:tc>
                  <a:txBody>
                    <a:bodyPr/>
                    <a:lstStyle/>
                    <a:p>
                      <a:r>
                        <a:rPr lang="en-US" sz="2400" b="1" dirty="0" smtClean="0"/>
                        <a:t>It can check for equality</a:t>
                      </a:r>
                      <a:r>
                        <a:rPr lang="en-US" sz="2400" b="1" baseline="0" dirty="0" smtClean="0"/>
                        <a:t> as well as inequality.</a:t>
                      </a:r>
                      <a:endParaRPr lang="en-US" sz="2400" b="1" dirty="0"/>
                    </a:p>
                  </a:txBody>
                  <a:tcPr/>
                </a:tc>
              </a:tr>
              <a:tr h="1484835">
                <a:tc>
                  <a:txBody>
                    <a:bodyPr/>
                    <a:lstStyle/>
                    <a:p>
                      <a:r>
                        <a:rPr lang="en-US" sz="2400" b="1" dirty="0" smtClean="0"/>
                        <a:t>It can</a:t>
                      </a:r>
                      <a:r>
                        <a:rPr lang="en-US" sz="2400" b="1" baseline="0" dirty="0" smtClean="0"/>
                        <a:t> compare only a variable and a constant.</a:t>
                      </a:r>
                      <a:endParaRPr lang="en-US" sz="2400" b="1" dirty="0"/>
                    </a:p>
                  </a:txBody>
                  <a:tcPr/>
                </a:tc>
                <a:tc>
                  <a:txBody>
                    <a:bodyPr/>
                    <a:lstStyle/>
                    <a:p>
                      <a:r>
                        <a:rPr lang="en-US" sz="2400" b="1" dirty="0" smtClean="0"/>
                        <a:t>It can compare 2</a:t>
                      </a:r>
                      <a:r>
                        <a:rPr lang="en-US" sz="2400" b="1" baseline="0" dirty="0" smtClean="0"/>
                        <a:t> variables,2 constants and even a variable and a constant.</a:t>
                      </a:r>
                      <a:endParaRPr lang="en-US" sz="2400" b="1" dirty="0"/>
                    </a:p>
                  </a:txBody>
                  <a:tcPr/>
                </a:tc>
              </a:tr>
              <a:tr h="1484835">
                <a:tc>
                  <a:txBody>
                    <a:bodyPr/>
                    <a:lstStyle/>
                    <a:p>
                      <a:r>
                        <a:rPr lang="en-US" sz="2400" b="1" dirty="0" smtClean="0"/>
                        <a:t>It can compare only</a:t>
                      </a:r>
                      <a:r>
                        <a:rPr lang="en-US" sz="2400" b="1" baseline="0" dirty="0" smtClean="0"/>
                        <a:t> integers and characters.</a:t>
                      </a:r>
                      <a:endParaRPr lang="en-US" sz="2400" b="1" dirty="0"/>
                    </a:p>
                  </a:txBody>
                  <a:tcPr/>
                </a:tc>
                <a:tc>
                  <a:txBody>
                    <a:bodyPr/>
                    <a:lstStyle/>
                    <a:p>
                      <a:r>
                        <a:rPr lang="en-US" sz="2400" b="1" dirty="0" smtClean="0"/>
                        <a:t>It can compare any</a:t>
                      </a:r>
                      <a:r>
                        <a:rPr lang="en-US" sz="2400" b="1" baseline="0" dirty="0" smtClean="0"/>
                        <a:t> two types of data.</a:t>
                      </a:r>
                    </a:p>
                  </a:txBody>
                  <a:tcPr/>
                </a:tc>
              </a:tr>
            </a:tbl>
          </a:graphicData>
        </a:graphic>
      </p:graphicFrame>
      <p:pic>
        <p:nvPicPr>
          <p:cNvPr id="7" name="Picture 2" descr="E:\ARNAB's Documents\IET\2016-17\C_C++ Workshop\49263_ieee_mb_black.gif"/>
          <p:cNvPicPr>
            <a:picLocks noChangeAspect="1" noChangeArrowheads="1"/>
          </p:cNvPicPr>
          <p:nvPr/>
        </p:nvPicPr>
        <p:blipFill>
          <a:blip r:embed="rId3"/>
          <a:srcRect/>
          <a:stretch>
            <a:fillRect/>
          </a:stretch>
        </p:blipFill>
        <p:spPr bwMode="auto">
          <a:xfrm>
            <a:off x="6858016" y="395271"/>
            <a:ext cx="2152644" cy="624267"/>
          </a:xfrm>
          <a:prstGeom prst="rect">
            <a:avLst/>
          </a:prstGeom>
          <a:noFill/>
        </p:spPr>
      </p:pic>
    </p:spTree>
    <p:extLst>
      <p:ext uri="{BB962C8B-B14F-4D97-AF65-F5344CB8AC3E}">
        <p14:creationId xmlns:p14="http://schemas.microsoft.com/office/powerpoint/2010/main" xmlns="" val="4136331682"/>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Rectangle 4"/>
          <p:cNvSpPr/>
          <p:nvPr/>
        </p:nvSpPr>
        <p:spPr>
          <a:xfrm>
            <a:off x="2014253" y="2967335"/>
            <a:ext cx="5115503" cy="1754326"/>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That’s all folks !!!</a:t>
            </a:r>
          </a:p>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Wingdings" pitchFamily="2" charset="2"/>
              </a:rPr>
              <a: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6" name="Picture 2" descr="E:\ARNAB's Documents\IET\2016-17\C_C++ Workshop\49263_ieee_mb_black.gif"/>
          <p:cNvPicPr>
            <a:picLocks noChangeAspect="1" noChangeArrowheads="1"/>
          </p:cNvPicPr>
          <p:nvPr/>
        </p:nvPicPr>
        <p:blipFill>
          <a:blip r:embed="rId3"/>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2864705703"/>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pic>
        <p:nvPicPr>
          <p:cNvPr id="2052" name="Picture 4" descr="http://www.beaufonts.com/7090/images/Belllabslog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5156" y="2636912"/>
            <a:ext cx="3333750" cy="14287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4245228" y="3351287"/>
            <a:ext cx="7038598" cy="830997"/>
          </a:xfrm>
          <a:prstGeom prst="rect">
            <a:avLst/>
          </a:prstGeom>
          <a:noFill/>
        </p:spPr>
        <p:txBody>
          <a:bodyPr wrap="square" rtlCol="0">
            <a:spAutoFit/>
          </a:bodyPr>
          <a:lstStyle/>
          <a:p>
            <a:r>
              <a:rPr lang="en-US" sz="2400" dirty="0"/>
              <a:t>C is one of the most widely </a:t>
            </a:r>
            <a:r>
              <a:rPr lang="en-US" sz="2400" dirty="0" smtClean="0"/>
              <a:t>used</a:t>
            </a:r>
          </a:p>
          <a:p>
            <a:r>
              <a:rPr lang="en-US" sz="2400" dirty="0" smtClean="0"/>
              <a:t>programming </a:t>
            </a:r>
            <a:r>
              <a:rPr lang="en-US" sz="2400" dirty="0"/>
              <a:t>languages of all </a:t>
            </a:r>
            <a:r>
              <a:rPr lang="en-US" sz="2400" dirty="0" smtClean="0"/>
              <a:t>time.</a:t>
            </a:r>
            <a:endParaRPr lang="en-US" sz="2400" dirty="0"/>
          </a:p>
        </p:txBody>
      </p:sp>
      <p:sp>
        <p:nvSpPr>
          <p:cNvPr id="3" name="TextBox 2"/>
          <p:cNvSpPr txBox="1"/>
          <p:nvPr/>
        </p:nvSpPr>
        <p:spPr>
          <a:xfrm>
            <a:off x="4290451" y="4437112"/>
            <a:ext cx="4931158" cy="1107996"/>
          </a:xfrm>
          <a:prstGeom prst="rect">
            <a:avLst/>
          </a:prstGeom>
          <a:noFill/>
        </p:spPr>
        <p:txBody>
          <a:bodyPr wrap="none" rtlCol="0">
            <a:spAutoFit/>
          </a:bodyPr>
          <a:lstStyle/>
          <a:p>
            <a:pPr marL="0" lvl="1"/>
            <a:r>
              <a:rPr lang="en-US" sz="2400" dirty="0"/>
              <a:t>C has a wide range of flexibility and </a:t>
            </a:r>
            <a:endParaRPr lang="en-US" sz="2400" dirty="0" smtClean="0"/>
          </a:p>
          <a:p>
            <a:pPr marL="0" lvl="1"/>
            <a:r>
              <a:rPr lang="en-US" sz="2400" dirty="0" smtClean="0"/>
              <a:t>“</a:t>
            </a:r>
            <a:r>
              <a:rPr lang="en-US" sz="2400" dirty="0"/>
              <a:t>You can program ANYTHING in C.”</a:t>
            </a:r>
          </a:p>
          <a:p>
            <a:endParaRPr lang="en-US" dirty="0"/>
          </a:p>
        </p:txBody>
      </p:sp>
      <p:sp>
        <p:nvSpPr>
          <p:cNvPr id="6" name="TextBox 5"/>
          <p:cNvSpPr txBox="1"/>
          <p:nvPr/>
        </p:nvSpPr>
        <p:spPr>
          <a:xfrm>
            <a:off x="2998950" y="607932"/>
            <a:ext cx="3161443" cy="861774"/>
          </a:xfrm>
          <a:prstGeom prst="rect">
            <a:avLst/>
          </a:prstGeom>
          <a:noFill/>
        </p:spPr>
        <p:txBody>
          <a:bodyPr wrap="none" rtlCol="0">
            <a:spAutoFit/>
          </a:bodyPr>
          <a:lstStyle/>
          <a:p>
            <a:r>
              <a:rPr lang="en-US" sz="3200" b="1" dirty="0"/>
              <a:t>Brief history of C</a:t>
            </a:r>
          </a:p>
          <a:p>
            <a:endParaRPr lang="en-US" dirty="0"/>
          </a:p>
        </p:txBody>
      </p:sp>
      <p:pic>
        <p:nvPicPr>
          <p:cNvPr id="7" name="Picture 2" descr="E:\ARNAB's Documents\IET\2016-17\C_C++ Workshop\49263_ieee_mb_black.gif"/>
          <p:cNvPicPr>
            <a:picLocks noChangeAspect="1" noChangeArrowheads="1"/>
          </p:cNvPicPr>
          <p:nvPr/>
        </p:nvPicPr>
        <p:blipFill>
          <a:blip r:embed="rId4"/>
          <a:srcRect/>
          <a:stretch>
            <a:fillRect/>
          </a:stretch>
        </p:blipFill>
        <p:spPr bwMode="auto">
          <a:xfrm>
            <a:off x="6000760" y="242871"/>
            <a:ext cx="2857500" cy="828675"/>
          </a:xfrm>
          <a:prstGeom prst="rect">
            <a:avLst/>
          </a:prstGeom>
          <a:noFill/>
        </p:spPr>
      </p:pic>
    </p:spTree>
    <p:extLst>
      <p:ext uri="{BB962C8B-B14F-4D97-AF65-F5344CB8AC3E}">
        <p14:creationId xmlns:p14="http://schemas.microsoft.com/office/powerpoint/2010/main" xmlns="" val="3660214786"/>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268760"/>
            <a:ext cx="8064896" cy="4896544"/>
          </a:xfrm>
        </p:spPr>
        <p:txBody>
          <a:bodyPr>
            <a:normAutofit fontScale="92500" lnSpcReduction="10000"/>
          </a:bodyPr>
          <a:lstStyle/>
          <a:p>
            <a:r>
              <a:rPr lang="en-IN" b="1" dirty="0">
                <a:solidFill>
                  <a:schemeClr val="tx1"/>
                </a:solidFill>
              </a:rPr>
              <a:t>A C program basically has the following form:</a:t>
            </a:r>
          </a:p>
          <a:p>
            <a:r>
              <a:rPr lang="en-IN" b="1" dirty="0" smtClean="0">
                <a:solidFill>
                  <a:schemeClr val="tx1"/>
                </a:solidFill>
              </a:rPr>
              <a:t>Pre-processor </a:t>
            </a:r>
            <a:r>
              <a:rPr lang="en-IN" b="1" dirty="0">
                <a:solidFill>
                  <a:schemeClr val="tx1"/>
                </a:solidFill>
              </a:rPr>
              <a:t>Commands</a:t>
            </a:r>
          </a:p>
          <a:p>
            <a:r>
              <a:rPr lang="en-IN" b="1" dirty="0">
                <a:solidFill>
                  <a:schemeClr val="tx1"/>
                </a:solidFill>
              </a:rPr>
              <a:t>Functions</a:t>
            </a:r>
          </a:p>
          <a:p>
            <a:r>
              <a:rPr lang="en-IN" b="1" dirty="0">
                <a:solidFill>
                  <a:schemeClr val="tx1"/>
                </a:solidFill>
              </a:rPr>
              <a:t>Variables</a:t>
            </a:r>
          </a:p>
          <a:p>
            <a:r>
              <a:rPr lang="en-IN" b="1" dirty="0">
                <a:solidFill>
                  <a:schemeClr val="tx1"/>
                </a:solidFill>
              </a:rPr>
              <a:t>Statements &amp; Expressions</a:t>
            </a:r>
          </a:p>
          <a:p>
            <a:r>
              <a:rPr lang="en-IN" b="1" dirty="0" smtClean="0">
                <a:solidFill>
                  <a:schemeClr val="tx1"/>
                </a:solidFill>
              </a:rPr>
              <a:t>Comments</a:t>
            </a:r>
          </a:p>
          <a:p>
            <a:r>
              <a:rPr lang="en-IN" b="1" dirty="0">
                <a:solidFill>
                  <a:schemeClr val="tx1"/>
                </a:solidFill>
              </a:rPr>
              <a:t>#include &lt;</a:t>
            </a:r>
            <a:r>
              <a:rPr lang="en-IN" b="1" dirty="0" err="1">
                <a:solidFill>
                  <a:schemeClr val="tx1"/>
                </a:solidFill>
              </a:rPr>
              <a:t>stdio.h</a:t>
            </a:r>
            <a:r>
              <a:rPr lang="en-IN" b="1" dirty="0" smtClean="0">
                <a:solidFill>
                  <a:schemeClr val="tx1"/>
                </a:solidFill>
              </a:rPr>
              <a:t>&gt;</a:t>
            </a:r>
          </a:p>
          <a:p>
            <a:r>
              <a:rPr lang="en-IN" b="1" dirty="0" smtClean="0">
                <a:solidFill>
                  <a:schemeClr val="tx1"/>
                </a:solidFill>
              </a:rPr>
              <a:t> </a:t>
            </a:r>
            <a:r>
              <a:rPr lang="en-IN" b="1" dirty="0" err="1">
                <a:solidFill>
                  <a:schemeClr val="tx1"/>
                </a:solidFill>
              </a:rPr>
              <a:t>int</a:t>
            </a:r>
            <a:r>
              <a:rPr lang="en-IN" b="1" dirty="0">
                <a:solidFill>
                  <a:schemeClr val="tx1"/>
                </a:solidFill>
              </a:rPr>
              <a:t> main</a:t>
            </a:r>
            <a:r>
              <a:rPr lang="en-IN" b="1" dirty="0" smtClean="0">
                <a:solidFill>
                  <a:schemeClr val="tx1"/>
                </a:solidFill>
              </a:rPr>
              <a:t>()</a:t>
            </a:r>
          </a:p>
          <a:p>
            <a:r>
              <a:rPr lang="en-IN" b="1" dirty="0" smtClean="0">
                <a:solidFill>
                  <a:schemeClr val="tx1"/>
                </a:solidFill>
              </a:rPr>
              <a:t> </a:t>
            </a:r>
            <a:r>
              <a:rPr lang="en-IN" b="1" dirty="0">
                <a:solidFill>
                  <a:schemeClr val="tx1"/>
                </a:solidFill>
              </a:rPr>
              <a:t>{ </a:t>
            </a:r>
            <a:endParaRPr lang="en-IN" b="1" dirty="0" smtClean="0">
              <a:solidFill>
                <a:schemeClr val="tx1"/>
              </a:solidFill>
            </a:endParaRPr>
          </a:p>
          <a:p>
            <a:r>
              <a:rPr lang="en-IN" b="1" dirty="0" smtClean="0">
                <a:solidFill>
                  <a:schemeClr val="tx1"/>
                </a:solidFill>
              </a:rPr>
              <a:t>/* </a:t>
            </a:r>
            <a:r>
              <a:rPr lang="en-IN" b="1" dirty="0">
                <a:solidFill>
                  <a:schemeClr val="tx1"/>
                </a:solidFill>
              </a:rPr>
              <a:t>My first program </a:t>
            </a:r>
            <a:r>
              <a:rPr lang="en-IN" b="1" dirty="0" smtClean="0">
                <a:solidFill>
                  <a:schemeClr val="tx1"/>
                </a:solidFill>
              </a:rPr>
              <a:t>*/</a:t>
            </a:r>
          </a:p>
          <a:p>
            <a:r>
              <a:rPr lang="en-IN" b="1" dirty="0" smtClean="0">
                <a:solidFill>
                  <a:schemeClr val="tx1"/>
                </a:solidFill>
              </a:rPr>
              <a:t> </a:t>
            </a:r>
            <a:r>
              <a:rPr lang="en-IN" b="1" dirty="0" err="1">
                <a:solidFill>
                  <a:schemeClr val="tx1"/>
                </a:solidFill>
              </a:rPr>
              <a:t>printf</a:t>
            </a:r>
            <a:r>
              <a:rPr lang="en-IN" b="1" dirty="0">
                <a:solidFill>
                  <a:schemeClr val="tx1"/>
                </a:solidFill>
              </a:rPr>
              <a:t>("Hello, World! \n</a:t>
            </a:r>
            <a:r>
              <a:rPr lang="en-IN" b="1" dirty="0" smtClean="0">
                <a:solidFill>
                  <a:schemeClr val="tx1"/>
                </a:solidFill>
              </a:rPr>
              <a:t>");</a:t>
            </a:r>
          </a:p>
          <a:p>
            <a:r>
              <a:rPr lang="en-IN" b="1" dirty="0" smtClean="0">
                <a:solidFill>
                  <a:schemeClr val="tx1"/>
                </a:solidFill>
              </a:rPr>
              <a:t> </a:t>
            </a:r>
            <a:r>
              <a:rPr lang="en-IN" b="1" dirty="0">
                <a:solidFill>
                  <a:schemeClr val="tx1"/>
                </a:solidFill>
              </a:rPr>
              <a:t>return </a:t>
            </a:r>
            <a:r>
              <a:rPr lang="en-IN" b="1" dirty="0" smtClean="0">
                <a:solidFill>
                  <a:schemeClr val="tx1"/>
                </a:solidFill>
              </a:rPr>
              <a:t>0;</a:t>
            </a:r>
          </a:p>
          <a:p>
            <a:r>
              <a:rPr lang="en-IN" b="1" dirty="0" smtClean="0">
                <a:solidFill>
                  <a:schemeClr val="tx1"/>
                </a:solidFill>
              </a:rPr>
              <a:t>}</a:t>
            </a:r>
            <a:endParaRPr lang="en-IN" b="1" dirty="0">
              <a:solidFill>
                <a:schemeClr val="tx1"/>
              </a:solidFill>
            </a:endParaRPr>
          </a:p>
          <a:p>
            <a:endParaRPr lang="en-IN" dirty="0"/>
          </a:p>
        </p:txBody>
      </p:sp>
      <p:sp>
        <p:nvSpPr>
          <p:cNvPr id="3" name="Title 2"/>
          <p:cNvSpPr>
            <a:spLocks noGrp="1"/>
          </p:cNvSpPr>
          <p:nvPr>
            <p:ph type="title"/>
          </p:nvPr>
        </p:nvSpPr>
        <p:spPr>
          <a:xfrm>
            <a:off x="467544" y="116632"/>
            <a:ext cx="8229600" cy="1252728"/>
          </a:xfrm>
        </p:spPr>
        <p:txBody>
          <a:bodyPr/>
          <a:lstStyle/>
          <a:p>
            <a:r>
              <a:rPr lang="en-IN" dirty="0" smtClean="0">
                <a:solidFill>
                  <a:schemeClr val="tx1"/>
                </a:solidFill>
              </a:rPr>
              <a:t>PROGRAM STRUCTURE</a:t>
            </a:r>
            <a:endParaRPr lang="en-IN" dirty="0">
              <a:solidFill>
                <a:schemeClr val="tx1"/>
              </a:solidFill>
            </a:endParaRPr>
          </a:p>
        </p:txBody>
      </p:sp>
      <p:pic>
        <p:nvPicPr>
          <p:cNvPr id="5" name="Picture 4" descr="C:\Users\Sloths\Documents\IET_Logo_small.gif"/>
          <p:cNvPicPr/>
          <p:nvPr/>
        </p:nvPicPr>
        <p:blipFill>
          <a:blip r:embed="rId2" cstate="print"/>
          <a:srcRect/>
          <a:stretch>
            <a:fillRect/>
          </a:stretch>
        </p:blipFill>
        <p:spPr bwMode="auto">
          <a:xfrm>
            <a:off x="285720" y="285728"/>
            <a:ext cx="1467272" cy="1044352"/>
          </a:xfrm>
          <a:prstGeom prst="rect">
            <a:avLst/>
          </a:prstGeom>
          <a:noFill/>
          <a:ln w="9525">
            <a:noFill/>
            <a:miter lim="800000"/>
            <a:headEnd/>
            <a:tailEnd/>
          </a:ln>
        </p:spPr>
      </p:pic>
      <p:pic>
        <p:nvPicPr>
          <p:cNvPr id="6" name="Picture 2" descr="E:\ARNAB's Documents\IET\2016-17\C_C++ Workshop\49263_ieee_mb_black.gif"/>
          <p:cNvPicPr>
            <a:picLocks noChangeAspect="1" noChangeArrowheads="1"/>
          </p:cNvPicPr>
          <p:nvPr/>
        </p:nvPicPr>
        <p:blipFill>
          <a:blip r:embed="rId3"/>
          <a:srcRect/>
          <a:stretch>
            <a:fillRect/>
          </a:stretch>
        </p:blipFill>
        <p:spPr bwMode="auto">
          <a:xfrm>
            <a:off x="7286644" y="285728"/>
            <a:ext cx="1643054" cy="476486"/>
          </a:xfrm>
          <a:prstGeom prst="rect">
            <a:avLst/>
          </a:prstGeom>
          <a:noFill/>
        </p:spPr>
      </p:pic>
    </p:spTree>
    <p:extLst>
      <p:ext uri="{BB962C8B-B14F-4D97-AF65-F5344CB8AC3E}">
        <p14:creationId xmlns:p14="http://schemas.microsoft.com/office/powerpoint/2010/main" xmlns="" val="3568664613"/>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3528" y="404664"/>
            <a:ext cx="8568952" cy="6264696"/>
          </a:xfrm>
          <a:prstGeom prst="rect">
            <a:avLst/>
          </a:prstGeom>
        </p:spPr>
      </p:pic>
      <p:pic>
        <p:nvPicPr>
          <p:cNvPr id="3" name="Picture 2" descr="C:\Users\Sloths\Documents\IET_Logo_small.gif"/>
          <p:cNvPicPr/>
          <p:nvPr/>
        </p:nvPicPr>
        <p:blipFill>
          <a:blip r:embed="rId3" cstate="print"/>
          <a:srcRect/>
          <a:stretch>
            <a:fillRect/>
          </a:stretch>
        </p:blipFill>
        <p:spPr bwMode="auto">
          <a:xfrm>
            <a:off x="285720" y="285728"/>
            <a:ext cx="928694" cy="571504"/>
          </a:xfrm>
          <a:prstGeom prst="rect">
            <a:avLst/>
          </a:prstGeom>
          <a:noFill/>
          <a:ln w="9525">
            <a:noFill/>
            <a:miter lim="800000"/>
            <a:headEnd/>
            <a:tailEnd/>
          </a:ln>
        </p:spPr>
      </p:pic>
      <p:pic>
        <p:nvPicPr>
          <p:cNvPr id="5" name="Picture 2" descr="E:\ARNAB's Documents\IET\2016-17\C_C++ Workshop\49263_ieee_mb_black.gif"/>
          <p:cNvPicPr>
            <a:picLocks noChangeAspect="1" noChangeArrowheads="1"/>
          </p:cNvPicPr>
          <p:nvPr/>
        </p:nvPicPr>
        <p:blipFill>
          <a:blip r:embed="rId4"/>
          <a:srcRect/>
          <a:stretch>
            <a:fillRect/>
          </a:stretch>
        </p:blipFill>
        <p:spPr bwMode="auto">
          <a:xfrm>
            <a:off x="6000760" y="285728"/>
            <a:ext cx="2857500" cy="828675"/>
          </a:xfrm>
          <a:prstGeom prst="rect">
            <a:avLst/>
          </a:prstGeom>
          <a:noFill/>
        </p:spPr>
      </p:pic>
    </p:spTree>
    <p:extLst>
      <p:ext uri="{BB962C8B-B14F-4D97-AF65-F5344CB8AC3E}">
        <p14:creationId xmlns:p14="http://schemas.microsoft.com/office/powerpoint/2010/main" xmlns="" val="1817578293"/>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3382000" y="642645"/>
            <a:ext cx="2443105" cy="584775"/>
          </a:xfrm>
          <a:prstGeom prst="rect">
            <a:avLst/>
          </a:prstGeom>
          <a:noFill/>
        </p:spPr>
        <p:txBody>
          <a:bodyPr wrap="none" rtlCol="0">
            <a:spAutoFit/>
          </a:bodyPr>
          <a:lstStyle/>
          <a:p>
            <a:r>
              <a:rPr lang="en-US" sz="3200" b="1" dirty="0" smtClean="0"/>
              <a:t>CONSTANTS </a:t>
            </a:r>
            <a:endParaRPr lang="en-US" sz="3200" b="1" dirty="0"/>
          </a:p>
        </p:txBody>
      </p:sp>
      <p:sp>
        <p:nvSpPr>
          <p:cNvPr id="6" name="TextBox 5"/>
          <p:cNvSpPr txBox="1"/>
          <p:nvPr/>
        </p:nvSpPr>
        <p:spPr>
          <a:xfrm>
            <a:off x="760875" y="1814934"/>
            <a:ext cx="7871450" cy="923330"/>
          </a:xfrm>
          <a:prstGeom prst="rect">
            <a:avLst/>
          </a:prstGeom>
          <a:noFill/>
        </p:spPr>
        <p:txBody>
          <a:bodyPr wrap="none" rtlCol="0">
            <a:spAutoFit/>
          </a:bodyPr>
          <a:lstStyle/>
          <a:p>
            <a:r>
              <a:rPr lang="en-US" dirty="0" smtClean="0"/>
              <a:t>CONSTANTS : They are those data items that RETAIN same values in a program.</a:t>
            </a:r>
          </a:p>
          <a:p>
            <a:endParaRPr lang="en-US" dirty="0"/>
          </a:p>
          <a:p>
            <a:endParaRPr lang="en-US" dirty="0"/>
          </a:p>
        </p:txBody>
      </p:sp>
      <p:sp>
        <p:nvSpPr>
          <p:cNvPr id="7" name="Rounded Rectangle 6"/>
          <p:cNvSpPr/>
          <p:nvPr/>
        </p:nvSpPr>
        <p:spPr>
          <a:xfrm>
            <a:off x="3203848" y="2492896"/>
            <a:ext cx="223224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lumMod val="95000"/>
                    <a:lumOff val="5000"/>
                  </a:schemeClr>
                </a:solidFill>
              </a:rPr>
              <a:t>CONSTANTS</a:t>
            </a:r>
            <a:endParaRPr lang="en-US" sz="2000" dirty="0">
              <a:solidFill>
                <a:schemeClr val="tx1">
                  <a:lumMod val="95000"/>
                  <a:lumOff val="5000"/>
                </a:schemeClr>
              </a:solidFill>
            </a:endParaRPr>
          </a:p>
        </p:txBody>
      </p:sp>
      <p:sp>
        <p:nvSpPr>
          <p:cNvPr id="8" name="Rounded Rectangle 7"/>
          <p:cNvSpPr/>
          <p:nvPr/>
        </p:nvSpPr>
        <p:spPr>
          <a:xfrm>
            <a:off x="760875" y="3501008"/>
            <a:ext cx="2010925" cy="504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ALPHANUMERIC</a:t>
            </a:r>
            <a:endParaRPr lang="en-US" dirty="0">
              <a:solidFill>
                <a:schemeClr val="tx1"/>
              </a:solidFill>
            </a:endParaRPr>
          </a:p>
        </p:txBody>
      </p:sp>
      <p:sp>
        <p:nvSpPr>
          <p:cNvPr id="9" name="Rounded Rectangle 8"/>
          <p:cNvSpPr/>
          <p:nvPr/>
        </p:nvSpPr>
        <p:spPr>
          <a:xfrm>
            <a:off x="5806377" y="3476709"/>
            <a:ext cx="1974304" cy="528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NUMERIC</a:t>
            </a:r>
            <a:endParaRPr lang="en-US" dirty="0">
              <a:solidFill>
                <a:schemeClr val="tx1"/>
              </a:solidFill>
            </a:endParaRPr>
          </a:p>
        </p:txBody>
      </p:sp>
      <p:sp>
        <p:nvSpPr>
          <p:cNvPr id="10" name="Rounded Rectangle 9"/>
          <p:cNvSpPr/>
          <p:nvPr/>
        </p:nvSpPr>
        <p:spPr>
          <a:xfrm>
            <a:off x="169876" y="4642284"/>
            <a:ext cx="1548916" cy="802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CHARACTER</a:t>
            </a:r>
          </a:p>
          <a:p>
            <a:pPr algn="ctr"/>
            <a:endParaRPr lang="en-US" dirty="0">
              <a:solidFill>
                <a:schemeClr val="tx1"/>
              </a:solidFill>
            </a:endParaRPr>
          </a:p>
          <a:p>
            <a:pPr algn="ctr"/>
            <a:r>
              <a:rPr lang="en-US" dirty="0" smtClean="0">
                <a:solidFill>
                  <a:schemeClr val="tx1"/>
                </a:solidFill>
              </a:rPr>
              <a:t>‘A’</a:t>
            </a:r>
            <a:endParaRPr lang="en-US" dirty="0">
              <a:solidFill>
                <a:schemeClr val="tx1"/>
              </a:solidFill>
            </a:endParaRPr>
          </a:p>
        </p:txBody>
      </p:sp>
      <p:sp>
        <p:nvSpPr>
          <p:cNvPr id="11" name="Rounded Rectangle 10"/>
          <p:cNvSpPr/>
          <p:nvPr/>
        </p:nvSpPr>
        <p:spPr>
          <a:xfrm>
            <a:off x="2246113" y="4643028"/>
            <a:ext cx="1074204" cy="802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STRING</a:t>
            </a:r>
          </a:p>
          <a:p>
            <a:pPr algn="ctr"/>
            <a:endParaRPr lang="en-US" dirty="0">
              <a:solidFill>
                <a:schemeClr val="tx1"/>
              </a:solidFill>
            </a:endParaRPr>
          </a:p>
          <a:p>
            <a:pPr algn="ctr"/>
            <a:r>
              <a:rPr lang="en-US" dirty="0" smtClean="0">
                <a:solidFill>
                  <a:schemeClr val="tx1"/>
                </a:solidFill>
              </a:rPr>
              <a:t>“ABC”</a:t>
            </a:r>
            <a:endParaRPr lang="en-US" dirty="0">
              <a:solidFill>
                <a:schemeClr val="tx1"/>
              </a:solidFill>
            </a:endParaRPr>
          </a:p>
        </p:txBody>
      </p:sp>
      <p:sp>
        <p:nvSpPr>
          <p:cNvPr id="12" name="Rounded Rectangle 11"/>
          <p:cNvSpPr/>
          <p:nvPr/>
        </p:nvSpPr>
        <p:spPr>
          <a:xfrm>
            <a:off x="5338863" y="4642284"/>
            <a:ext cx="1296144" cy="802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INTEGER</a:t>
            </a:r>
          </a:p>
          <a:p>
            <a:pPr algn="ctr"/>
            <a:endParaRPr lang="en-US" dirty="0">
              <a:solidFill>
                <a:schemeClr val="tx1"/>
              </a:solidFill>
            </a:endParaRPr>
          </a:p>
          <a:p>
            <a:pPr algn="ctr"/>
            <a:r>
              <a:rPr lang="en-US" dirty="0" smtClean="0">
                <a:solidFill>
                  <a:schemeClr val="tx1"/>
                </a:solidFill>
              </a:rPr>
              <a:t>1 , -2,0</a:t>
            </a:r>
            <a:endParaRPr lang="en-US" dirty="0">
              <a:solidFill>
                <a:schemeClr val="tx1"/>
              </a:solidFill>
            </a:endParaRPr>
          </a:p>
        </p:txBody>
      </p:sp>
      <p:sp>
        <p:nvSpPr>
          <p:cNvPr id="13" name="Rounded Rectangle 12"/>
          <p:cNvSpPr/>
          <p:nvPr/>
        </p:nvSpPr>
        <p:spPr>
          <a:xfrm>
            <a:off x="7236296" y="4642284"/>
            <a:ext cx="1396029" cy="802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FLOATING</a:t>
            </a:r>
          </a:p>
          <a:p>
            <a:pPr algn="ctr"/>
            <a:endParaRPr lang="en-US" dirty="0">
              <a:solidFill>
                <a:schemeClr val="tx1"/>
              </a:solidFill>
            </a:endParaRPr>
          </a:p>
          <a:p>
            <a:pPr algn="ctr"/>
            <a:r>
              <a:rPr lang="en-US" dirty="0" smtClean="0">
                <a:solidFill>
                  <a:schemeClr val="tx1"/>
                </a:solidFill>
              </a:rPr>
              <a:t>7.9 , 2.00</a:t>
            </a:r>
            <a:endParaRPr lang="en-US" dirty="0">
              <a:solidFill>
                <a:schemeClr val="tx1"/>
              </a:solidFill>
            </a:endParaRPr>
          </a:p>
        </p:txBody>
      </p:sp>
      <p:pic>
        <p:nvPicPr>
          <p:cNvPr id="14" name="Picture 2" descr="E:\ARNAB's Documents\IET\2016-17\C_C++ Workshop\49263_ieee_mb_black.gif"/>
          <p:cNvPicPr>
            <a:picLocks noChangeAspect="1" noChangeArrowheads="1"/>
          </p:cNvPicPr>
          <p:nvPr/>
        </p:nvPicPr>
        <p:blipFill>
          <a:blip r:embed="rId3"/>
          <a:srcRect/>
          <a:stretch>
            <a:fillRect/>
          </a:stretch>
        </p:blipFill>
        <p:spPr bwMode="auto">
          <a:xfrm>
            <a:off x="6000760" y="242871"/>
            <a:ext cx="2857500" cy="828675"/>
          </a:xfrm>
          <a:prstGeom prst="rect">
            <a:avLst/>
          </a:prstGeom>
          <a:noFill/>
        </p:spPr>
      </p:pic>
    </p:spTree>
    <p:extLst>
      <p:ext uri="{BB962C8B-B14F-4D97-AF65-F5344CB8AC3E}">
        <p14:creationId xmlns:p14="http://schemas.microsoft.com/office/powerpoint/2010/main" xmlns="" val="2365843682"/>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7" name="TextBox 6"/>
          <p:cNvSpPr txBox="1"/>
          <p:nvPr/>
        </p:nvSpPr>
        <p:spPr>
          <a:xfrm>
            <a:off x="2339752" y="888005"/>
            <a:ext cx="4680520" cy="523220"/>
          </a:xfrm>
          <a:prstGeom prst="rect">
            <a:avLst/>
          </a:prstGeom>
          <a:noFill/>
        </p:spPr>
        <p:txBody>
          <a:bodyPr wrap="square" rtlCol="0">
            <a:spAutoFit/>
          </a:bodyPr>
          <a:lstStyle/>
          <a:p>
            <a:r>
              <a:rPr lang="en-US" dirty="0" smtClean="0"/>
              <a:t>	</a:t>
            </a:r>
            <a:r>
              <a:rPr lang="en-US" b="1" dirty="0" smtClean="0"/>
              <a:t>             </a:t>
            </a:r>
            <a:r>
              <a:rPr lang="en-US" sz="2800" b="1" dirty="0" smtClean="0"/>
              <a:t>VARIABLES</a:t>
            </a:r>
            <a:endParaRPr lang="en-US" sz="2800" b="1" dirty="0"/>
          </a:p>
        </p:txBody>
      </p:sp>
      <p:sp>
        <p:nvSpPr>
          <p:cNvPr id="8" name="TextBox 7"/>
          <p:cNvSpPr txBox="1"/>
          <p:nvPr/>
        </p:nvSpPr>
        <p:spPr>
          <a:xfrm>
            <a:off x="467544" y="1990580"/>
            <a:ext cx="5973045" cy="1477328"/>
          </a:xfrm>
          <a:prstGeom prst="rect">
            <a:avLst/>
          </a:prstGeom>
          <a:noFill/>
        </p:spPr>
        <p:txBody>
          <a:bodyPr wrap="none" rtlCol="0">
            <a:spAutoFit/>
          </a:bodyPr>
          <a:lstStyle/>
          <a:p>
            <a:r>
              <a:rPr lang="en-US" b="1" dirty="0" smtClean="0"/>
              <a:t>THESE ARE DATA  ITEMS WHOSE VALUES MAY </a:t>
            </a:r>
          </a:p>
          <a:p>
            <a:r>
              <a:rPr lang="en-US" b="1" dirty="0" smtClean="0"/>
              <a:t>OR MAY NOT CHANGE DURING THE COURSE OF PROGRAM</a:t>
            </a:r>
          </a:p>
          <a:p>
            <a:endParaRPr lang="en-US" b="1" dirty="0" smtClean="0"/>
          </a:p>
          <a:p>
            <a:r>
              <a:rPr lang="en-US" b="1" dirty="0" smtClean="0">
                <a:sym typeface="Wingdings" pitchFamily="2" charset="2"/>
              </a:rPr>
              <a:t>Variable name should start with an alphabet/underscore</a:t>
            </a:r>
          </a:p>
          <a:p>
            <a:r>
              <a:rPr lang="en-US" b="1" dirty="0">
                <a:sym typeface="Wingdings" pitchFamily="2" charset="2"/>
              </a:rPr>
              <a:t> </a:t>
            </a:r>
            <a:r>
              <a:rPr lang="en-US" b="1" dirty="0" smtClean="0">
                <a:sym typeface="Wingdings" pitchFamily="2" charset="2"/>
              </a:rPr>
              <a:t>     and should not contain any blank spaces.</a:t>
            </a:r>
          </a:p>
        </p:txBody>
      </p:sp>
      <p:pic>
        <p:nvPicPr>
          <p:cNvPr id="4098" name="Picture 2" descr="http://www.nimblestudiosinc.com/joomla/images/stories/melIntro2/newDataToVariable11.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07904" y="3645024"/>
            <a:ext cx="3876675" cy="221932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E:\ARNAB's Documents\IET\2016-17\C_C++ Workshop\49263_ieee_mb_black.gif"/>
          <p:cNvPicPr>
            <a:picLocks noChangeAspect="1" noChangeArrowheads="1"/>
          </p:cNvPicPr>
          <p:nvPr/>
        </p:nvPicPr>
        <p:blipFill>
          <a:blip r:embed="rId4"/>
          <a:srcRect/>
          <a:stretch>
            <a:fillRect/>
          </a:stretch>
        </p:blipFill>
        <p:spPr bwMode="auto">
          <a:xfrm>
            <a:off x="6000760" y="242871"/>
            <a:ext cx="2857500" cy="828675"/>
          </a:xfrm>
          <a:prstGeom prst="rect">
            <a:avLst/>
          </a:prstGeom>
          <a:noFill/>
        </p:spPr>
      </p:pic>
    </p:spTree>
    <p:extLst>
      <p:ext uri="{BB962C8B-B14F-4D97-AF65-F5344CB8AC3E}">
        <p14:creationId xmlns:p14="http://schemas.microsoft.com/office/powerpoint/2010/main" xmlns="" val="2149978149"/>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loths\Documents\IET_Logo_small.gif"/>
          <p:cNvPicPr/>
          <p:nvPr/>
        </p:nvPicPr>
        <p:blipFill>
          <a:blip r:embed="rId2" cstate="print"/>
          <a:srcRect/>
          <a:stretch>
            <a:fillRect/>
          </a:stretch>
        </p:blipFill>
        <p:spPr bwMode="auto">
          <a:xfrm>
            <a:off x="251520" y="332656"/>
            <a:ext cx="1467272" cy="1044352"/>
          </a:xfrm>
          <a:prstGeom prst="rect">
            <a:avLst/>
          </a:prstGeom>
          <a:noFill/>
          <a:ln w="9525">
            <a:noFill/>
            <a:miter lim="800000"/>
            <a:headEnd/>
            <a:tailEnd/>
          </a:ln>
        </p:spPr>
      </p:pic>
      <p:sp>
        <p:nvSpPr>
          <p:cNvPr id="5" name="TextBox 4"/>
          <p:cNvSpPr txBox="1"/>
          <p:nvPr/>
        </p:nvSpPr>
        <p:spPr>
          <a:xfrm>
            <a:off x="3347864" y="692696"/>
            <a:ext cx="2255746" cy="584775"/>
          </a:xfrm>
          <a:prstGeom prst="rect">
            <a:avLst/>
          </a:prstGeom>
          <a:noFill/>
        </p:spPr>
        <p:txBody>
          <a:bodyPr wrap="none" rtlCol="0">
            <a:spAutoFit/>
          </a:bodyPr>
          <a:lstStyle/>
          <a:p>
            <a:r>
              <a:rPr lang="en-US" sz="3200" b="1" dirty="0" smtClean="0"/>
              <a:t>KEYWORDS</a:t>
            </a:r>
            <a:endParaRPr lang="en-US" sz="3200" b="1" dirty="0"/>
          </a:p>
        </p:txBody>
      </p:sp>
      <p:sp>
        <p:nvSpPr>
          <p:cNvPr id="6" name="TextBox 5"/>
          <p:cNvSpPr txBox="1"/>
          <p:nvPr/>
        </p:nvSpPr>
        <p:spPr>
          <a:xfrm>
            <a:off x="611560" y="2564904"/>
            <a:ext cx="6771405" cy="646331"/>
          </a:xfrm>
          <a:prstGeom prst="rect">
            <a:avLst/>
          </a:prstGeom>
          <a:noFill/>
        </p:spPr>
        <p:txBody>
          <a:bodyPr wrap="none" rtlCol="0">
            <a:spAutoFit/>
          </a:bodyPr>
          <a:lstStyle/>
          <a:p>
            <a:r>
              <a:rPr lang="en-US" dirty="0" smtClean="0"/>
              <a:t>KEYWORDS : These convey a special meaning to the C compiler and </a:t>
            </a:r>
          </a:p>
          <a:p>
            <a:r>
              <a:rPr lang="en-US" dirty="0"/>
              <a:t>	 </a:t>
            </a:r>
            <a:r>
              <a:rPr lang="en-US" dirty="0" smtClean="0"/>
              <a:t>       cannot be used as variable names.</a:t>
            </a:r>
            <a:endParaRPr lang="en-US" dirty="0"/>
          </a:p>
        </p:txBody>
      </p:sp>
      <p:pic>
        <p:nvPicPr>
          <p:cNvPr id="6146" name="Picture 2" descr="http://www.indianseocompany.co.in/wp-content/uploads/2011/06/icon-keywords.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8735" y="3411306"/>
            <a:ext cx="2279129" cy="211748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5436096" y="3573016"/>
            <a:ext cx="995785" cy="1200329"/>
          </a:xfrm>
          <a:prstGeom prst="rect">
            <a:avLst/>
          </a:prstGeom>
          <a:noFill/>
        </p:spPr>
        <p:txBody>
          <a:bodyPr wrap="none" rtlCol="0">
            <a:spAutoFit/>
          </a:bodyPr>
          <a:lstStyle/>
          <a:p>
            <a:pPr marL="285750" indent="-285750">
              <a:buFont typeface="Arial" pitchFamily="34" charset="0"/>
              <a:buChar char="•"/>
            </a:pPr>
            <a:r>
              <a:rPr lang="en-US" dirty="0" smtClean="0"/>
              <a:t>If</a:t>
            </a:r>
          </a:p>
          <a:p>
            <a:pPr marL="285750" indent="-285750">
              <a:buFont typeface="Arial" pitchFamily="34" charset="0"/>
              <a:buChar char="•"/>
            </a:pPr>
            <a:r>
              <a:rPr lang="en-US" dirty="0" smtClean="0"/>
              <a:t>for</a:t>
            </a:r>
          </a:p>
          <a:p>
            <a:pPr marL="285750" indent="-285750">
              <a:buFont typeface="Arial" pitchFamily="34" charset="0"/>
              <a:buChar char="•"/>
            </a:pPr>
            <a:r>
              <a:rPr lang="en-US" dirty="0" smtClean="0"/>
              <a:t>else</a:t>
            </a:r>
          </a:p>
          <a:p>
            <a:pPr marL="285750" indent="-285750">
              <a:buFont typeface="Arial" pitchFamily="34" charset="0"/>
              <a:buChar char="•"/>
            </a:pPr>
            <a:r>
              <a:rPr lang="en-US" dirty="0" smtClean="0"/>
              <a:t>while</a:t>
            </a:r>
          </a:p>
        </p:txBody>
      </p:sp>
      <p:pic>
        <p:nvPicPr>
          <p:cNvPr id="8" name="Picture 2" descr="E:\ARNAB's Documents\IET\2016-17\C_C++ Workshop\49263_ieee_mb_black.gif"/>
          <p:cNvPicPr>
            <a:picLocks noChangeAspect="1" noChangeArrowheads="1"/>
          </p:cNvPicPr>
          <p:nvPr/>
        </p:nvPicPr>
        <p:blipFill>
          <a:blip r:embed="rId4"/>
          <a:srcRect/>
          <a:stretch>
            <a:fillRect/>
          </a:stretch>
        </p:blipFill>
        <p:spPr bwMode="auto">
          <a:xfrm>
            <a:off x="6153160" y="395271"/>
            <a:ext cx="2857500" cy="828675"/>
          </a:xfrm>
          <a:prstGeom prst="rect">
            <a:avLst/>
          </a:prstGeom>
          <a:noFill/>
        </p:spPr>
      </p:pic>
    </p:spTree>
    <p:extLst>
      <p:ext uri="{BB962C8B-B14F-4D97-AF65-F5344CB8AC3E}">
        <p14:creationId xmlns:p14="http://schemas.microsoft.com/office/powerpoint/2010/main" xmlns="" val="3539462245"/>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3380</TotalTime>
  <Words>1235</Words>
  <Application>Microsoft Office PowerPoint</Application>
  <PresentationFormat>On-screen Show (4:3)</PresentationFormat>
  <Paragraphs>320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Waveform</vt:lpstr>
      <vt:lpstr>Slide 1</vt:lpstr>
      <vt:lpstr>Slide 2</vt:lpstr>
      <vt:lpstr>Slide 3</vt:lpstr>
      <vt:lpstr>Slide 4</vt:lpstr>
      <vt:lpstr>PROGRAM STRUCTURE</vt:lpstr>
      <vt:lpstr>Slide 6</vt:lpstr>
      <vt:lpstr>Slide 7</vt:lpstr>
      <vt:lpstr>Slide 8</vt:lpstr>
      <vt:lpstr>Slide 9</vt:lpstr>
      <vt:lpstr>KEYWORDS</vt:lpstr>
      <vt:lpstr>Slide 11</vt:lpstr>
      <vt:lpstr>Slide 12</vt:lpstr>
      <vt:lpstr>MODIFIERS</vt:lpstr>
      <vt:lpstr>Slide 14</vt:lpstr>
      <vt:lpstr>TYPE CAST</vt:lpstr>
      <vt:lpstr>Slide 16</vt:lpstr>
      <vt:lpstr>Slide 17</vt:lpstr>
      <vt:lpstr>Slide 18</vt:lpstr>
      <vt:lpstr>Slide 19</vt:lpstr>
      <vt:lpstr>Slide 20</vt:lpstr>
      <vt:lpstr>Slide 21</vt:lpstr>
      <vt:lpstr>Slide 22</vt:lpstr>
      <vt:lpstr>Slide 23</vt:lpstr>
      <vt:lpstr>Slide 24</vt:lpstr>
      <vt:lpstr>STORAGE CLASS</vt:lpstr>
      <vt:lpstr>Slide 26</vt:lpstr>
      <vt:lpstr>Slide 27</vt:lpstr>
      <vt:lpstr>Slide 28</vt:lpstr>
      <vt:lpstr>Slide 29</vt:lpstr>
      <vt:lpstr>FUNCTIONS</vt:lpstr>
      <vt:lpstr>Slide 31</vt:lpstr>
      <vt:lpstr>CONDITIONAL STATEMENTS</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Arnab_Das</cp:lastModifiedBy>
  <cp:revision>154</cp:revision>
  <dcterms:created xsi:type="dcterms:W3CDTF">2012-06-13T15:35:30Z</dcterms:created>
  <dcterms:modified xsi:type="dcterms:W3CDTF">2016-08-17T07:43:21Z</dcterms:modified>
</cp:coreProperties>
</file>