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Georgia" panose="02040502050405020303" pitchFamily="18" charset="0"/>
      <p:regular r:id="rId35"/>
      <p:bold r:id="rId36"/>
      <p:italic r:id="rId37"/>
      <p:boldItalic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6111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50" tIns="89750" rIns="89750" bIns="89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6111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50" tIns="89750" rIns="89750" bIns="89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6111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50" tIns="89750" rIns="89750" bIns="89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6111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50" tIns="89750" rIns="89750" bIns="89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86111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50" tIns="89750" rIns="89750" bIns="89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686111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50" tIns="89750" rIns="89750" bIns="89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Shape 7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Shape 7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Shape 7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6111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50" tIns="89750" rIns="89750" bIns="89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Shape 78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Shape 79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Shape 79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6111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50" tIns="89750" rIns="89750" bIns="89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6111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50" tIns="89750" rIns="89750" bIns="89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6111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50" tIns="89750" rIns="89750" bIns="89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6111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50" tIns="89750" rIns="89750" bIns="89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6111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50" tIns="89750" rIns="89750" bIns="89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6111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50" tIns="89750" rIns="89750" bIns="89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6111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750" tIns="89750" rIns="89750" bIns="897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9783921-780B-406E-811F-0693E6248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2582" y="45589"/>
            <a:ext cx="1429715" cy="465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7772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Georgia"/>
              <a:buNone/>
              <a:defRPr sz="4000" b="0" i="1" u="none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Georgia"/>
              <a:buNone/>
              <a:defRPr sz="4000" b="0" i="1" u="none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Georgia"/>
              <a:buNone/>
              <a:defRPr sz="4000" b="0" i="1" u="none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Georgia"/>
              <a:buNone/>
              <a:defRPr sz="4000" b="0" i="1" u="none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Georgia"/>
              <a:buNone/>
              <a:defRPr sz="4000" b="0" i="1" u="none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Georgia"/>
              <a:buNone/>
              <a:defRPr sz="4000" b="0" i="1" u="none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Georgia"/>
              <a:buNone/>
              <a:defRPr sz="4000" b="0" i="1" u="none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Georgia"/>
              <a:buNone/>
              <a:defRPr sz="4000" b="0" i="1" u="none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Georgia"/>
              <a:buNone/>
              <a:defRPr sz="4000" b="0" i="1" u="none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8" name="Shape 58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1EDF1B-2895-4E8C-A546-7AA4923A7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" name="Shape 112" descr="Image result for ieee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2150" y="159501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573882" y="1665057"/>
            <a:ext cx="30480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marR="0" lvl="0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node is represented by an object storing</a:t>
            </a:r>
            <a:endParaRPr sz="36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2932" marR="0" lvl="1" indent="-28574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Element</a:t>
            </a:r>
            <a:endParaRPr sz="3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2932" marR="0" lvl="1" indent="-28574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Parent node</a:t>
            </a:r>
            <a:endParaRPr sz="3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2932" marR="0" lvl="1" indent="-28574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Left child node</a:t>
            </a:r>
            <a:endParaRPr sz="3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2932" marR="0" lvl="1" indent="-28574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Right child node</a:t>
            </a:r>
            <a:endParaRPr sz="3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423" name="Shape 423"/>
          <p:cNvGrpSpPr/>
          <p:nvPr/>
        </p:nvGrpSpPr>
        <p:grpSpPr>
          <a:xfrm>
            <a:off x="1047909" y="4241587"/>
            <a:ext cx="2938500" cy="1575225"/>
            <a:chOff x="1371600" y="4114800"/>
            <a:chExt cx="2938500" cy="2100300"/>
          </a:xfrm>
        </p:grpSpPr>
        <p:sp>
          <p:nvSpPr>
            <p:cNvPr id="424" name="Shape 424"/>
            <p:cNvSpPr/>
            <p:nvPr/>
          </p:nvSpPr>
          <p:spPr>
            <a:xfrm>
              <a:off x="2209800" y="4114800"/>
              <a:ext cx="501600" cy="5001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45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3084512" y="4854575"/>
              <a:ext cx="501600" cy="5001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 txBox="1"/>
            <p:nvPr/>
          </p:nvSpPr>
          <p:spPr>
            <a:xfrm>
              <a:off x="1371600" y="4800600"/>
              <a:ext cx="500100" cy="50010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 txBox="1"/>
            <p:nvPr/>
          </p:nvSpPr>
          <p:spPr>
            <a:xfrm>
              <a:off x="2362200" y="5715000"/>
              <a:ext cx="500100" cy="50010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 txBox="1"/>
            <p:nvPr/>
          </p:nvSpPr>
          <p:spPr>
            <a:xfrm>
              <a:off x="3810000" y="5715000"/>
              <a:ext cx="500100" cy="500100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9" name="Shape 429"/>
            <p:cNvCxnSpPr/>
            <p:nvPr/>
          </p:nvCxnSpPr>
          <p:spPr>
            <a:xfrm rot="10800000">
              <a:off x="3513024" y="5291174"/>
              <a:ext cx="547800" cy="414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0" name="Shape 430"/>
            <p:cNvCxnSpPr/>
            <p:nvPr/>
          </p:nvCxnSpPr>
          <p:spPr>
            <a:xfrm rot="10800000" flipH="1">
              <a:off x="2613025" y="5291174"/>
              <a:ext cx="544500" cy="414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1" name="Shape 431"/>
            <p:cNvCxnSpPr/>
            <p:nvPr/>
          </p:nvCxnSpPr>
          <p:spPr>
            <a:xfrm rot="10800000" flipH="1">
              <a:off x="1622425" y="4551374"/>
              <a:ext cx="660300" cy="239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2" name="Shape 432"/>
            <p:cNvCxnSpPr/>
            <p:nvPr/>
          </p:nvCxnSpPr>
          <p:spPr>
            <a:xfrm rot="10800000">
              <a:off x="2638437" y="4551349"/>
              <a:ext cx="696900" cy="29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33" name="Shape 433"/>
          <p:cNvGrpSpPr/>
          <p:nvPr/>
        </p:nvGrpSpPr>
        <p:grpSpPr>
          <a:xfrm>
            <a:off x="3921126" y="2185988"/>
            <a:ext cx="4765575" cy="3312339"/>
            <a:chOff x="3921125" y="1771650"/>
            <a:chExt cx="4765575" cy="4416450"/>
          </a:xfrm>
        </p:grpSpPr>
        <p:grpSp>
          <p:nvGrpSpPr>
            <p:cNvPr id="434" name="Shape 434"/>
            <p:cNvGrpSpPr/>
            <p:nvPr/>
          </p:nvGrpSpPr>
          <p:grpSpPr>
            <a:xfrm>
              <a:off x="5086350" y="1828800"/>
              <a:ext cx="1219200" cy="609600"/>
              <a:chOff x="6096000" y="1524000"/>
              <a:chExt cx="1219200" cy="609600"/>
            </a:xfrm>
          </p:grpSpPr>
          <p:sp>
            <p:nvSpPr>
              <p:cNvPr id="435" name="Shape 435"/>
              <p:cNvSpPr/>
              <p:nvPr/>
            </p:nvSpPr>
            <p:spPr>
              <a:xfrm>
                <a:off x="6096000" y="1524000"/>
                <a:ext cx="1219200" cy="609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6400800" y="1524000"/>
                <a:ext cx="609600" cy="6096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437" name="Shape 437"/>
              <p:cNvCxnSpPr/>
              <p:nvPr/>
            </p:nvCxnSpPr>
            <p:spPr>
              <a:xfrm>
                <a:off x="6400800" y="1828800"/>
                <a:ext cx="609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38" name="Shape 438"/>
            <p:cNvGrpSpPr/>
            <p:nvPr/>
          </p:nvGrpSpPr>
          <p:grpSpPr>
            <a:xfrm>
              <a:off x="3978275" y="3352800"/>
              <a:ext cx="1219200" cy="609600"/>
              <a:chOff x="6096000" y="1524000"/>
              <a:chExt cx="1219200" cy="609600"/>
            </a:xfrm>
          </p:grpSpPr>
          <p:sp>
            <p:nvSpPr>
              <p:cNvPr id="439" name="Shape 439"/>
              <p:cNvSpPr/>
              <p:nvPr/>
            </p:nvSpPr>
            <p:spPr>
              <a:xfrm>
                <a:off x="6096000" y="1524000"/>
                <a:ext cx="1219200" cy="609600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0" name="Shape 440"/>
              <p:cNvSpPr/>
              <p:nvPr/>
            </p:nvSpPr>
            <p:spPr>
              <a:xfrm>
                <a:off x="6400800" y="1524000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441" name="Shape 441"/>
              <p:cNvCxnSpPr/>
              <p:nvPr/>
            </p:nvCxnSpPr>
            <p:spPr>
              <a:xfrm>
                <a:off x="6400800" y="1828800"/>
                <a:ext cx="609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42" name="Shape 442"/>
            <p:cNvSpPr txBox="1"/>
            <p:nvPr/>
          </p:nvSpPr>
          <p:spPr>
            <a:xfrm>
              <a:off x="3921125" y="3459162"/>
              <a:ext cx="393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∅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 txBox="1"/>
            <p:nvPr/>
          </p:nvSpPr>
          <p:spPr>
            <a:xfrm>
              <a:off x="4845050" y="3459162"/>
              <a:ext cx="393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∅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4" name="Shape 444"/>
            <p:cNvGrpSpPr/>
            <p:nvPr/>
          </p:nvGrpSpPr>
          <p:grpSpPr>
            <a:xfrm>
              <a:off x="6229350" y="3352800"/>
              <a:ext cx="1219200" cy="609600"/>
              <a:chOff x="6096000" y="1524000"/>
              <a:chExt cx="1219200" cy="609600"/>
            </a:xfrm>
          </p:grpSpPr>
          <p:sp>
            <p:nvSpPr>
              <p:cNvPr id="445" name="Shape 445"/>
              <p:cNvSpPr/>
              <p:nvPr/>
            </p:nvSpPr>
            <p:spPr>
              <a:xfrm>
                <a:off x="6096000" y="1524000"/>
                <a:ext cx="1219200" cy="609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6" name="Shape 446"/>
              <p:cNvSpPr/>
              <p:nvPr/>
            </p:nvSpPr>
            <p:spPr>
              <a:xfrm>
                <a:off x="6400800" y="1524000"/>
                <a:ext cx="609600" cy="6096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447" name="Shape 447"/>
              <p:cNvCxnSpPr/>
              <p:nvPr/>
            </p:nvCxnSpPr>
            <p:spPr>
              <a:xfrm>
                <a:off x="6400800" y="1828800"/>
                <a:ext cx="609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48" name="Shape 448"/>
            <p:cNvGrpSpPr/>
            <p:nvPr/>
          </p:nvGrpSpPr>
          <p:grpSpPr>
            <a:xfrm>
              <a:off x="5086350" y="4876800"/>
              <a:ext cx="1219200" cy="609600"/>
              <a:chOff x="6096000" y="1524000"/>
              <a:chExt cx="1219200" cy="609600"/>
            </a:xfrm>
          </p:grpSpPr>
          <p:sp>
            <p:nvSpPr>
              <p:cNvPr id="449" name="Shape 449"/>
              <p:cNvSpPr/>
              <p:nvPr/>
            </p:nvSpPr>
            <p:spPr>
              <a:xfrm>
                <a:off x="6096000" y="1524000"/>
                <a:ext cx="1219200" cy="609600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6400800" y="1524000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451" name="Shape 451"/>
              <p:cNvCxnSpPr/>
              <p:nvPr/>
            </p:nvCxnSpPr>
            <p:spPr>
              <a:xfrm>
                <a:off x="6400800" y="1828800"/>
                <a:ext cx="609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52" name="Shape 452"/>
            <p:cNvSpPr txBox="1"/>
            <p:nvPr/>
          </p:nvSpPr>
          <p:spPr>
            <a:xfrm>
              <a:off x="5029200" y="4983162"/>
              <a:ext cx="393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∅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 txBox="1"/>
            <p:nvPr/>
          </p:nvSpPr>
          <p:spPr>
            <a:xfrm>
              <a:off x="5953125" y="4983162"/>
              <a:ext cx="393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∅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4" name="Shape 454"/>
            <p:cNvGrpSpPr/>
            <p:nvPr/>
          </p:nvGrpSpPr>
          <p:grpSpPr>
            <a:xfrm>
              <a:off x="7426325" y="4876800"/>
              <a:ext cx="1219200" cy="609600"/>
              <a:chOff x="6096000" y="1524000"/>
              <a:chExt cx="1219200" cy="609600"/>
            </a:xfrm>
          </p:grpSpPr>
          <p:sp>
            <p:nvSpPr>
              <p:cNvPr id="455" name="Shape 455"/>
              <p:cNvSpPr/>
              <p:nvPr/>
            </p:nvSpPr>
            <p:spPr>
              <a:xfrm>
                <a:off x="6096000" y="1524000"/>
                <a:ext cx="1219200" cy="609600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6" name="Shape 456"/>
              <p:cNvSpPr/>
              <p:nvPr/>
            </p:nvSpPr>
            <p:spPr>
              <a:xfrm>
                <a:off x="6400800" y="1524000"/>
                <a:ext cx="609600" cy="609600"/>
              </a:xfrm>
              <a:prstGeom prst="rect">
                <a:avLst/>
              </a:prstGeom>
              <a:solidFill>
                <a:schemeClr val="fol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457" name="Shape 457"/>
              <p:cNvCxnSpPr/>
              <p:nvPr/>
            </p:nvCxnSpPr>
            <p:spPr>
              <a:xfrm>
                <a:off x="6400800" y="1828800"/>
                <a:ext cx="609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58" name="Shape 458"/>
            <p:cNvSpPr txBox="1"/>
            <p:nvPr/>
          </p:nvSpPr>
          <p:spPr>
            <a:xfrm>
              <a:off x="7369175" y="4983162"/>
              <a:ext cx="393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∅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 txBox="1"/>
            <p:nvPr/>
          </p:nvSpPr>
          <p:spPr>
            <a:xfrm>
              <a:off x="8293100" y="4983162"/>
              <a:ext cx="393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∅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0" name="Shape 460"/>
            <p:cNvGrpSpPr/>
            <p:nvPr/>
          </p:nvGrpSpPr>
          <p:grpSpPr>
            <a:xfrm>
              <a:off x="5562600" y="2285999"/>
              <a:ext cx="333300" cy="854101"/>
              <a:chOff x="5562600" y="2285999"/>
              <a:chExt cx="333300" cy="854101"/>
            </a:xfrm>
          </p:grpSpPr>
          <p:sp>
            <p:nvSpPr>
              <p:cNvPr id="461" name="Shape 461"/>
              <p:cNvSpPr txBox="1"/>
              <p:nvPr/>
            </p:nvSpPr>
            <p:spPr>
              <a:xfrm>
                <a:off x="5562600" y="2743200"/>
                <a:ext cx="3333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dk2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2" name="Shape 462"/>
              <p:cNvCxnSpPr/>
              <p:nvPr/>
            </p:nvCxnSpPr>
            <p:spPr>
              <a:xfrm rot="-5400000" flipH="1">
                <a:off x="5493600" y="2507399"/>
                <a:ext cx="457200" cy="14400"/>
              </a:xfrm>
              <a:prstGeom prst="curvedConnector3">
                <a:avLst>
                  <a:gd name="adj1" fmla="val 1080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miter lim="800000"/>
                <a:headEnd type="oval" w="med" len="med"/>
                <a:tailEnd type="triangle" w="med" len="med"/>
              </a:ln>
            </p:spPr>
          </p:cxnSp>
        </p:grpSp>
        <p:grpSp>
          <p:nvGrpSpPr>
            <p:cNvPr id="463" name="Shape 463"/>
            <p:cNvGrpSpPr/>
            <p:nvPr/>
          </p:nvGrpSpPr>
          <p:grpSpPr>
            <a:xfrm>
              <a:off x="4419600" y="3809999"/>
              <a:ext cx="333300" cy="854101"/>
              <a:chOff x="5562600" y="2285999"/>
              <a:chExt cx="333300" cy="854101"/>
            </a:xfrm>
          </p:grpSpPr>
          <p:sp>
            <p:nvSpPr>
              <p:cNvPr id="464" name="Shape 464"/>
              <p:cNvSpPr txBox="1"/>
              <p:nvPr/>
            </p:nvSpPr>
            <p:spPr>
              <a:xfrm>
                <a:off x="5562600" y="2743200"/>
                <a:ext cx="3333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dk2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5" name="Shape 465"/>
              <p:cNvCxnSpPr/>
              <p:nvPr/>
            </p:nvCxnSpPr>
            <p:spPr>
              <a:xfrm rot="-5400000" flipH="1">
                <a:off x="5493600" y="2507399"/>
                <a:ext cx="457200" cy="14400"/>
              </a:xfrm>
              <a:prstGeom prst="curvedConnector3">
                <a:avLst>
                  <a:gd name="adj1" fmla="val -655866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miter lim="800000"/>
                <a:headEnd type="oval" w="med" len="med"/>
                <a:tailEnd type="triangle" w="med" len="med"/>
              </a:ln>
            </p:spPr>
          </p:cxnSp>
        </p:grpSp>
        <p:grpSp>
          <p:nvGrpSpPr>
            <p:cNvPr id="466" name="Shape 466"/>
            <p:cNvGrpSpPr/>
            <p:nvPr/>
          </p:nvGrpSpPr>
          <p:grpSpPr>
            <a:xfrm>
              <a:off x="6694487" y="3809999"/>
              <a:ext cx="357300" cy="854101"/>
              <a:chOff x="5551487" y="2285999"/>
              <a:chExt cx="357300" cy="854101"/>
            </a:xfrm>
          </p:grpSpPr>
          <p:sp>
            <p:nvSpPr>
              <p:cNvPr id="467" name="Shape 467"/>
              <p:cNvSpPr txBox="1"/>
              <p:nvPr/>
            </p:nvSpPr>
            <p:spPr>
              <a:xfrm>
                <a:off x="5551487" y="2743200"/>
                <a:ext cx="3573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dk2"/>
                    </a:solidFill>
                    <a:latin typeface="Tahoma"/>
                    <a:ea typeface="Tahoma"/>
                    <a:cs typeface="Tahoma"/>
                    <a:sym typeface="Tahoma"/>
                  </a:rPr>
                  <a:t>D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8" name="Shape 468"/>
              <p:cNvCxnSpPr/>
              <p:nvPr/>
            </p:nvCxnSpPr>
            <p:spPr>
              <a:xfrm rot="-5400000" flipH="1">
                <a:off x="5493600" y="2507399"/>
                <a:ext cx="457200" cy="14400"/>
              </a:xfrm>
              <a:prstGeom prst="curvedConnector3">
                <a:avLst>
                  <a:gd name="adj1" fmla="val -655866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miter lim="800000"/>
                <a:headEnd type="oval" w="med" len="med"/>
                <a:tailEnd type="triangle" w="med" len="med"/>
              </a:ln>
            </p:spPr>
          </p:cxnSp>
        </p:grpSp>
        <p:grpSp>
          <p:nvGrpSpPr>
            <p:cNvPr id="469" name="Shape 469"/>
            <p:cNvGrpSpPr/>
            <p:nvPr/>
          </p:nvGrpSpPr>
          <p:grpSpPr>
            <a:xfrm>
              <a:off x="5543550" y="5333999"/>
              <a:ext cx="333300" cy="854101"/>
              <a:chOff x="5562600" y="2285999"/>
              <a:chExt cx="333300" cy="854101"/>
            </a:xfrm>
          </p:grpSpPr>
          <p:sp>
            <p:nvSpPr>
              <p:cNvPr id="470" name="Shape 470"/>
              <p:cNvSpPr txBox="1"/>
              <p:nvPr/>
            </p:nvSpPr>
            <p:spPr>
              <a:xfrm>
                <a:off x="5562600" y="2743200"/>
                <a:ext cx="3333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dk2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71" name="Shape 471"/>
              <p:cNvCxnSpPr/>
              <p:nvPr/>
            </p:nvCxnSpPr>
            <p:spPr>
              <a:xfrm rot="-5400000" flipH="1">
                <a:off x="5493600" y="2507399"/>
                <a:ext cx="457200" cy="14400"/>
              </a:xfrm>
              <a:prstGeom prst="curvedConnector3">
                <a:avLst>
                  <a:gd name="adj1" fmla="val -1322534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miter lim="800000"/>
                <a:headEnd type="oval" w="med" len="med"/>
                <a:tailEnd type="triangle" w="med" len="med"/>
              </a:ln>
            </p:spPr>
          </p:cxnSp>
        </p:grpSp>
        <p:grpSp>
          <p:nvGrpSpPr>
            <p:cNvPr id="472" name="Shape 472"/>
            <p:cNvGrpSpPr/>
            <p:nvPr/>
          </p:nvGrpSpPr>
          <p:grpSpPr>
            <a:xfrm>
              <a:off x="7877175" y="5333999"/>
              <a:ext cx="327000" cy="854101"/>
              <a:chOff x="5565775" y="2285999"/>
              <a:chExt cx="327000" cy="854101"/>
            </a:xfrm>
          </p:grpSpPr>
          <p:sp>
            <p:nvSpPr>
              <p:cNvPr id="473" name="Shape 473"/>
              <p:cNvSpPr txBox="1"/>
              <p:nvPr/>
            </p:nvSpPr>
            <p:spPr>
              <a:xfrm>
                <a:off x="5565775" y="2743200"/>
                <a:ext cx="3270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dk2"/>
                    </a:solidFill>
                    <a:latin typeface="Tahoma"/>
                    <a:ea typeface="Tahoma"/>
                    <a:cs typeface="Tahoma"/>
                    <a:sym typeface="Tahoma"/>
                  </a:rPr>
                  <a:t>E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74" name="Shape 474"/>
              <p:cNvCxnSpPr/>
              <p:nvPr/>
            </p:nvCxnSpPr>
            <p:spPr>
              <a:xfrm rot="-5400000" flipH="1">
                <a:off x="5493600" y="2507399"/>
                <a:ext cx="457200" cy="14400"/>
              </a:xfrm>
              <a:prstGeom prst="curvedConnector3">
                <a:avLst>
                  <a:gd name="adj1" fmla="val -1322534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miter lim="800000"/>
                <a:headEnd type="oval" w="med" len="med"/>
                <a:tailEnd type="triangle" w="med" len="med"/>
              </a:ln>
            </p:spPr>
          </p:cxnSp>
        </p:grpSp>
        <p:sp>
          <p:nvSpPr>
            <p:cNvPr id="475" name="Shape 475"/>
            <p:cNvSpPr/>
            <p:nvPr/>
          </p:nvSpPr>
          <p:spPr>
            <a:xfrm>
              <a:off x="4432300" y="2438400"/>
              <a:ext cx="1143000" cy="1066800"/>
            </a:xfrm>
            <a:custGeom>
              <a:avLst/>
              <a:gdLst/>
              <a:ahLst/>
              <a:cxnLst/>
              <a:rect l="0" t="0" r="0" b="0"/>
              <a:pathLst>
                <a:path w="720" h="672" extrusionOk="0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 flipH="1">
              <a:off x="5848350" y="2438400"/>
              <a:ext cx="1143000" cy="1066800"/>
            </a:xfrm>
            <a:custGeom>
              <a:avLst/>
              <a:gdLst/>
              <a:ahLst/>
              <a:cxnLst/>
              <a:rect l="0" t="0" r="0" b="0"/>
              <a:pathLst>
                <a:path w="720" h="672" extrusionOk="0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 flipH="1">
              <a:off x="7010400" y="3962400"/>
              <a:ext cx="1143000" cy="1066800"/>
            </a:xfrm>
            <a:custGeom>
              <a:avLst/>
              <a:gdLst/>
              <a:ahLst/>
              <a:cxnLst/>
              <a:rect l="0" t="0" r="0" b="0"/>
              <a:pathLst>
                <a:path w="720" h="672" extrusionOk="0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5562600" y="3962400"/>
              <a:ext cx="1143000" cy="1066800"/>
            </a:xfrm>
            <a:custGeom>
              <a:avLst/>
              <a:gdLst/>
              <a:ahLst/>
              <a:cxnLst/>
              <a:rect l="0" t="0" r="0" b="0"/>
              <a:pathLst>
                <a:path w="720" h="672" extrusionOk="0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4110037" y="2124075"/>
              <a:ext cx="1109663" cy="1209675"/>
            </a:xfrm>
            <a:custGeom>
              <a:avLst/>
              <a:gdLst/>
              <a:ahLst/>
              <a:cxnLst/>
              <a:rect l="0" t="0" r="0" b="0"/>
              <a:pathLst>
                <a:path w="699" h="762" extrusionOk="0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 flipH="1">
              <a:off x="6172201" y="2133600"/>
              <a:ext cx="1219199" cy="1209675"/>
            </a:xfrm>
            <a:custGeom>
              <a:avLst/>
              <a:gdLst/>
              <a:ahLst/>
              <a:cxnLst/>
              <a:rect l="0" t="0" r="0" b="0"/>
              <a:pathLst>
                <a:path w="699" h="762" extrusionOk="0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 flipH="1">
              <a:off x="7315201" y="3657600"/>
              <a:ext cx="1219199" cy="1209675"/>
            </a:xfrm>
            <a:custGeom>
              <a:avLst/>
              <a:gdLst/>
              <a:ahLst/>
              <a:cxnLst/>
              <a:rect l="0" t="0" r="0" b="0"/>
              <a:pathLst>
                <a:path w="699" h="762" extrusionOk="0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5257800" y="3657600"/>
              <a:ext cx="1109663" cy="1209675"/>
            </a:xfrm>
            <a:custGeom>
              <a:avLst/>
              <a:gdLst/>
              <a:ahLst/>
              <a:cxnLst/>
              <a:rect l="0" t="0" r="0" b="0"/>
              <a:pathLst>
                <a:path w="699" h="762" extrusionOk="0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5495925" y="1771650"/>
              <a:ext cx="393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∅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Shape 484"/>
          <p:cNvSpPr/>
          <p:nvPr/>
        </p:nvSpPr>
        <p:spPr>
          <a:xfrm>
            <a:off x="862172" y="1195027"/>
            <a:ext cx="778145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STRUCTURE FOR BINARY TREE</a:t>
            </a:r>
            <a:endParaRPr sz="3000" dirty="0"/>
          </a:p>
        </p:txBody>
      </p:sp>
      <p:pic>
        <p:nvPicPr>
          <p:cNvPr id="66" name="Shape 112" descr="Image result for ieee logo">
            <a:extLst>
              <a:ext uri="{FF2B5EF4-FFF2-40B4-BE49-F238E27FC236}">
                <a16:creationId xmlns:a16="http://schemas.microsoft.com/office/drawing/2014/main" id="{18302B84-573F-49C9-9E80-C59B7879AE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sldNum" idx="12"/>
          </p:nvPr>
        </p:nvSpPr>
        <p:spPr>
          <a:xfrm>
            <a:off x="6534151" y="5903138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1" y="1128713"/>
            <a:ext cx="9162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857251" y="1914526"/>
            <a:ext cx="9162900" cy="17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891" marR="0" lvl="0" indent="-34289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node *tree_pointer;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node {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data;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tree_pointer left_child, right_child;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927943" y="4853007"/>
            <a:ext cx="4105200" cy="614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3" name="Shape 493"/>
          <p:cNvCxnSpPr/>
          <p:nvPr/>
        </p:nvCxnSpPr>
        <p:spPr>
          <a:xfrm>
            <a:off x="2402730" y="4861340"/>
            <a:ext cx="0" cy="612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4" name="Shape 494"/>
          <p:cNvCxnSpPr/>
          <p:nvPr/>
        </p:nvCxnSpPr>
        <p:spPr>
          <a:xfrm>
            <a:off x="3371106" y="4861340"/>
            <a:ext cx="0" cy="598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5" name="Shape 495"/>
          <p:cNvSpPr txBox="1"/>
          <p:nvPr/>
        </p:nvSpPr>
        <p:spPr>
          <a:xfrm>
            <a:off x="2531318" y="5055413"/>
            <a:ext cx="690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966043" y="5055413"/>
            <a:ext cx="134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left_child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3466355" y="5043507"/>
            <a:ext cx="171597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right_child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7008813" y="4070766"/>
            <a:ext cx="939900" cy="6537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7131051" y="4248169"/>
            <a:ext cx="690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0" name="Shape 500"/>
          <p:cNvCxnSpPr/>
          <p:nvPr/>
        </p:nvCxnSpPr>
        <p:spPr>
          <a:xfrm flipH="1">
            <a:off x="6391226" y="4600594"/>
            <a:ext cx="679500" cy="51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01" name="Shape 501"/>
          <p:cNvCxnSpPr/>
          <p:nvPr/>
        </p:nvCxnSpPr>
        <p:spPr>
          <a:xfrm>
            <a:off x="7854951" y="4613691"/>
            <a:ext cx="662100" cy="497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02" name="Shape 502"/>
          <p:cNvSpPr txBox="1"/>
          <p:nvPr/>
        </p:nvSpPr>
        <p:spPr>
          <a:xfrm>
            <a:off x="5702300" y="5153043"/>
            <a:ext cx="1349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left_child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7476351" y="5160234"/>
            <a:ext cx="180213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right_child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869059" y="1240186"/>
            <a:ext cx="764799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LINKED REPRESENTATION</a:t>
            </a:r>
            <a:endParaRPr sz="30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Shape 112" descr="Image result for ieee logo">
            <a:extLst>
              <a:ext uri="{FF2B5EF4-FFF2-40B4-BE49-F238E27FC236}">
                <a16:creationId xmlns:a16="http://schemas.microsoft.com/office/drawing/2014/main" id="{C37BE982-82AA-4D74-8233-98104A2647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/>
        </p:nvSpPr>
        <p:spPr>
          <a:xfrm>
            <a:off x="723900" y="2314350"/>
            <a:ext cx="7696200" cy="28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891" marR="0" lvl="0" indent="-34289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maximum number of nodes on depth </a:t>
            </a:r>
            <a:r>
              <a:rPr lang="en-GB" sz="32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binary tree is </a:t>
            </a:r>
            <a:r>
              <a:rPr lang="en-GB" sz="32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3200" baseline="300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i&gt;=0.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285744" algn="l" rtl="0">
              <a:spcBef>
                <a:spcPts val="18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maximum nubmer of nodes in a binary tree of height </a:t>
            </a:r>
            <a:r>
              <a:rPr lang="en-GB" sz="3200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GB" sz="32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3200" baseline="300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k+1</a:t>
            </a:r>
            <a:r>
              <a:rPr lang="en-GB" sz="32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k&gt;=0.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 txBox="1"/>
          <p:nvPr/>
        </p:nvSpPr>
        <p:spPr>
          <a:xfrm>
            <a:off x="2516820" y="4834949"/>
            <a:ext cx="4851646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by induction.</a:t>
            </a:r>
            <a:br>
              <a:rPr lang="en-GB" sz="36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4456" y="5443926"/>
            <a:ext cx="2360720" cy="876419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Shape 512"/>
          <p:cNvSpPr/>
          <p:nvPr/>
        </p:nvSpPr>
        <p:spPr>
          <a:xfrm>
            <a:off x="944872" y="458474"/>
            <a:ext cx="7254255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MAXIMUM NUMBER OF NODES IN A BINARY TREE</a:t>
            </a:r>
            <a:endParaRPr sz="4000" dirty="0"/>
          </a:p>
        </p:txBody>
      </p:sp>
      <p:pic>
        <p:nvPicPr>
          <p:cNvPr id="8" name="Shape 112" descr="Image result for ieee logo">
            <a:extLst>
              <a:ext uri="{FF2B5EF4-FFF2-40B4-BE49-F238E27FC236}">
                <a16:creationId xmlns:a16="http://schemas.microsoft.com/office/drawing/2014/main" id="{C57F365E-CB32-46A2-A591-B91231E0AB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457200" y="4572001"/>
            <a:ext cx="83058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marR="0" lvl="0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child of node </a:t>
            </a:r>
            <a:r>
              <a:rPr lang="en-GB" sz="2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node </a:t>
            </a:r>
            <a:r>
              <a:rPr lang="en-GB" sz="2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2i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unless </a:t>
            </a:r>
            <a:r>
              <a:rPr lang="en-GB" sz="2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2i &gt; n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</a:t>
            </a:r>
            <a:r>
              <a:rPr lang="en-GB" sz="2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number of nodes.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GB" sz="2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2i &gt; n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node</a:t>
            </a:r>
            <a:r>
              <a:rPr lang="en-GB" sz="2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no left child.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8" name="Shape 518"/>
          <p:cNvGrpSpPr/>
          <p:nvPr/>
        </p:nvGrpSpPr>
        <p:grpSpPr>
          <a:xfrm>
            <a:off x="1066800" y="1965724"/>
            <a:ext cx="6477000" cy="2549025"/>
            <a:chOff x="990600" y="1524000"/>
            <a:chExt cx="6477000" cy="3398700"/>
          </a:xfrm>
        </p:grpSpPr>
        <p:grpSp>
          <p:nvGrpSpPr>
            <p:cNvPr id="519" name="Shape 519"/>
            <p:cNvGrpSpPr/>
            <p:nvPr/>
          </p:nvGrpSpPr>
          <p:grpSpPr>
            <a:xfrm>
              <a:off x="990600" y="1524000"/>
              <a:ext cx="6324600" cy="3398700"/>
              <a:chOff x="990600" y="3200400"/>
              <a:chExt cx="6324600" cy="3398700"/>
            </a:xfrm>
          </p:grpSpPr>
          <p:grpSp>
            <p:nvGrpSpPr>
              <p:cNvPr id="520" name="Shape 520"/>
              <p:cNvGrpSpPr/>
              <p:nvPr/>
            </p:nvGrpSpPr>
            <p:grpSpPr>
              <a:xfrm>
                <a:off x="1447800" y="4572000"/>
                <a:ext cx="5486400" cy="1219200"/>
                <a:chOff x="1219200" y="3505200"/>
                <a:chExt cx="5486400" cy="1219200"/>
              </a:xfrm>
            </p:grpSpPr>
            <p:sp>
              <p:nvSpPr>
                <p:cNvPr id="521" name="Shape 521"/>
                <p:cNvSpPr/>
                <p:nvPr/>
              </p:nvSpPr>
              <p:spPr>
                <a:xfrm>
                  <a:off x="1219200" y="4267200"/>
                  <a:ext cx="381000" cy="3810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22" name="Shape 522"/>
                <p:cNvSpPr/>
                <p:nvPr/>
              </p:nvSpPr>
              <p:spPr>
                <a:xfrm>
                  <a:off x="3276600" y="4343400"/>
                  <a:ext cx="381000" cy="3810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23" name="Shape 523"/>
                <p:cNvSpPr/>
                <p:nvPr/>
              </p:nvSpPr>
              <p:spPr>
                <a:xfrm>
                  <a:off x="5029200" y="4267200"/>
                  <a:ext cx="381000" cy="3810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24" name="Shape 524"/>
                <p:cNvSpPr/>
                <p:nvPr/>
              </p:nvSpPr>
              <p:spPr>
                <a:xfrm>
                  <a:off x="6324600" y="4343400"/>
                  <a:ext cx="381000" cy="3810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525" name="Shape 525"/>
                <p:cNvCxnSpPr/>
                <p:nvPr/>
              </p:nvCxnSpPr>
              <p:spPr>
                <a:xfrm flipH="1">
                  <a:off x="5257800" y="3581400"/>
                  <a:ext cx="381000" cy="685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6" name="Shape 526"/>
                <p:cNvCxnSpPr/>
                <p:nvPr/>
              </p:nvCxnSpPr>
              <p:spPr>
                <a:xfrm>
                  <a:off x="5943600" y="3505200"/>
                  <a:ext cx="533400" cy="838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7" name="Shape 527"/>
                <p:cNvCxnSpPr/>
                <p:nvPr/>
              </p:nvCxnSpPr>
              <p:spPr>
                <a:xfrm flipH="1">
                  <a:off x="1524000" y="3505200"/>
                  <a:ext cx="838200" cy="838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8" name="Shape 528"/>
                <p:cNvCxnSpPr/>
                <p:nvPr/>
              </p:nvCxnSpPr>
              <p:spPr>
                <a:xfrm>
                  <a:off x="2743200" y="3505200"/>
                  <a:ext cx="609600" cy="9144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29" name="Shape 529"/>
              <p:cNvGrpSpPr/>
              <p:nvPr/>
            </p:nvGrpSpPr>
            <p:grpSpPr>
              <a:xfrm>
                <a:off x="4267200" y="3200400"/>
                <a:ext cx="381000" cy="579300"/>
                <a:chOff x="6629400" y="1752600"/>
                <a:chExt cx="381000" cy="579300"/>
              </a:xfrm>
            </p:grpSpPr>
            <p:sp>
              <p:nvSpPr>
                <p:cNvPr id="530" name="Shape 530"/>
                <p:cNvSpPr/>
                <p:nvPr/>
              </p:nvSpPr>
              <p:spPr>
                <a:xfrm>
                  <a:off x="6629400" y="1828800"/>
                  <a:ext cx="381000" cy="3810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31" name="Shape 531"/>
                <p:cNvSpPr txBox="1"/>
                <p:nvPr/>
              </p:nvSpPr>
              <p:spPr>
                <a:xfrm>
                  <a:off x="6629400" y="1752600"/>
                  <a:ext cx="381000" cy="57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532" name="Shape 532"/>
              <p:cNvGrpSpPr/>
              <p:nvPr/>
            </p:nvGrpSpPr>
            <p:grpSpPr>
              <a:xfrm>
                <a:off x="2590800" y="3505200"/>
                <a:ext cx="3581400" cy="1341300"/>
                <a:chOff x="2362200" y="2438400"/>
                <a:chExt cx="3581400" cy="1341300"/>
              </a:xfrm>
            </p:grpSpPr>
            <p:grpSp>
              <p:nvGrpSpPr>
                <p:cNvPr id="533" name="Shape 533"/>
                <p:cNvGrpSpPr/>
                <p:nvPr/>
              </p:nvGrpSpPr>
              <p:grpSpPr>
                <a:xfrm>
                  <a:off x="5562600" y="32004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534" name="Shape 534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35" name="Shape 535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grpSp>
              <p:nvGrpSpPr>
                <p:cNvPr id="536" name="Shape 536"/>
                <p:cNvGrpSpPr/>
                <p:nvPr/>
              </p:nvGrpSpPr>
              <p:grpSpPr>
                <a:xfrm>
                  <a:off x="2362200" y="32004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537" name="Shape 537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38" name="Shape 538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cxnSp>
              <p:nvCxnSpPr>
                <p:cNvPr id="539" name="Shape 539"/>
                <p:cNvCxnSpPr/>
                <p:nvPr/>
              </p:nvCxnSpPr>
              <p:spPr>
                <a:xfrm flipH="1">
                  <a:off x="2667000" y="2438400"/>
                  <a:ext cx="1371600" cy="838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40" name="Shape 540"/>
                <p:cNvCxnSpPr/>
                <p:nvPr/>
              </p:nvCxnSpPr>
              <p:spPr>
                <a:xfrm>
                  <a:off x="4343400" y="2514600"/>
                  <a:ext cx="1295400" cy="838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41" name="Shape 541"/>
              <p:cNvGrpSpPr/>
              <p:nvPr/>
            </p:nvGrpSpPr>
            <p:grpSpPr>
              <a:xfrm>
                <a:off x="990600" y="5562600"/>
                <a:ext cx="6324600" cy="1036500"/>
                <a:chOff x="762000" y="4495800"/>
                <a:chExt cx="6324600" cy="1036500"/>
              </a:xfrm>
            </p:grpSpPr>
            <p:grpSp>
              <p:nvGrpSpPr>
                <p:cNvPr id="542" name="Shape 542"/>
                <p:cNvGrpSpPr/>
                <p:nvPr/>
              </p:nvGrpSpPr>
              <p:grpSpPr>
                <a:xfrm>
                  <a:off x="762000" y="48768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543" name="Shape 543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44" name="Shape 544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grpSp>
              <p:nvGrpSpPr>
                <p:cNvPr id="545" name="Shape 545"/>
                <p:cNvGrpSpPr/>
                <p:nvPr/>
              </p:nvGrpSpPr>
              <p:grpSpPr>
                <a:xfrm>
                  <a:off x="1752600" y="48768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546" name="Shape 546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47" name="Shape 547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cxnSp>
              <p:nvCxnSpPr>
                <p:cNvPr id="548" name="Shape 548"/>
                <p:cNvCxnSpPr/>
                <p:nvPr/>
              </p:nvCxnSpPr>
              <p:spPr>
                <a:xfrm flipH="1">
                  <a:off x="1066800" y="4572000"/>
                  <a:ext cx="228600" cy="381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49" name="Shape 549"/>
                <p:cNvCxnSpPr/>
                <p:nvPr/>
              </p:nvCxnSpPr>
              <p:spPr>
                <a:xfrm>
                  <a:off x="1600200" y="4495800"/>
                  <a:ext cx="304800" cy="457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550" name="Shape 550"/>
                <p:cNvGrpSpPr/>
                <p:nvPr/>
              </p:nvGrpSpPr>
              <p:grpSpPr>
                <a:xfrm>
                  <a:off x="2819400" y="49530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551" name="Shape 551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52" name="Shape 552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grpSp>
              <p:nvGrpSpPr>
                <p:cNvPr id="553" name="Shape 553"/>
                <p:cNvGrpSpPr/>
                <p:nvPr/>
              </p:nvGrpSpPr>
              <p:grpSpPr>
                <a:xfrm>
                  <a:off x="3810000" y="49530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554" name="Shape 554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55" name="Shape 555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cxnSp>
              <p:nvCxnSpPr>
                <p:cNvPr id="556" name="Shape 556"/>
                <p:cNvCxnSpPr/>
                <p:nvPr/>
              </p:nvCxnSpPr>
              <p:spPr>
                <a:xfrm flipH="1">
                  <a:off x="3124200" y="4648200"/>
                  <a:ext cx="228600" cy="381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57" name="Shape 557"/>
                <p:cNvCxnSpPr/>
                <p:nvPr/>
              </p:nvCxnSpPr>
              <p:spPr>
                <a:xfrm>
                  <a:off x="3657600" y="4572000"/>
                  <a:ext cx="304800" cy="457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558" name="Shape 558"/>
                <p:cNvGrpSpPr/>
                <p:nvPr/>
              </p:nvGrpSpPr>
              <p:grpSpPr>
                <a:xfrm>
                  <a:off x="4648200" y="49530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559" name="Shape 559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60" name="Shape 560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grpSp>
              <p:nvGrpSpPr>
                <p:cNvPr id="561" name="Shape 561"/>
                <p:cNvGrpSpPr/>
                <p:nvPr/>
              </p:nvGrpSpPr>
              <p:grpSpPr>
                <a:xfrm>
                  <a:off x="5334000" y="49530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562" name="Shape 562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63" name="Shape 563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grpSp>
              <p:nvGrpSpPr>
                <p:cNvPr id="564" name="Shape 564"/>
                <p:cNvGrpSpPr/>
                <p:nvPr/>
              </p:nvGrpSpPr>
              <p:grpSpPr>
                <a:xfrm>
                  <a:off x="6019800" y="49530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565" name="Shape 565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66" name="Shape 566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grpSp>
              <p:nvGrpSpPr>
                <p:cNvPr id="567" name="Shape 567"/>
                <p:cNvGrpSpPr/>
                <p:nvPr/>
              </p:nvGrpSpPr>
              <p:grpSpPr>
                <a:xfrm>
                  <a:off x="6705600" y="49530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568" name="Shape 568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69" name="Shape 569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cxnSp>
              <p:nvCxnSpPr>
                <p:cNvPr id="570" name="Shape 570"/>
                <p:cNvCxnSpPr/>
                <p:nvPr/>
              </p:nvCxnSpPr>
              <p:spPr>
                <a:xfrm flipH="1">
                  <a:off x="4876800" y="4648200"/>
                  <a:ext cx="304800" cy="381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1" name="Shape 571"/>
                <p:cNvCxnSpPr/>
                <p:nvPr/>
              </p:nvCxnSpPr>
              <p:spPr>
                <a:xfrm>
                  <a:off x="5334000" y="4648200"/>
                  <a:ext cx="152400" cy="381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2" name="Shape 572"/>
                <p:cNvCxnSpPr/>
                <p:nvPr/>
              </p:nvCxnSpPr>
              <p:spPr>
                <a:xfrm flipH="1">
                  <a:off x="6248400" y="4648200"/>
                  <a:ext cx="152400" cy="381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3" name="Shape 573"/>
                <p:cNvCxnSpPr/>
                <p:nvPr/>
              </p:nvCxnSpPr>
              <p:spPr>
                <a:xfrm>
                  <a:off x="6629400" y="4648200"/>
                  <a:ext cx="304800" cy="381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574" name="Shape 574"/>
            <p:cNvSpPr txBox="1"/>
            <p:nvPr/>
          </p:nvSpPr>
          <p:spPr>
            <a:xfrm>
              <a:off x="4343400" y="15240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 txBox="1"/>
            <p:nvPr/>
          </p:nvSpPr>
          <p:spPr>
            <a:xfrm>
              <a:off x="2667000" y="25908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 txBox="1"/>
            <p:nvPr/>
          </p:nvSpPr>
          <p:spPr>
            <a:xfrm>
              <a:off x="5867400" y="25908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1447800" y="35814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 txBox="1"/>
            <p:nvPr/>
          </p:nvSpPr>
          <p:spPr>
            <a:xfrm>
              <a:off x="3581400" y="36576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 txBox="1"/>
            <p:nvPr/>
          </p:nvSpPr>
          <p:spPr>
            <a:xfrm>
              <a:off x="5334000" y="35814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 txBox="1"/>
            <p:nvPr/>
          </p:nvSpPr>
          <p:spPr>
            <a:xfrm>
              <a:off x="6629400" y="36576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 txBox="1"/>
            <p:nvPr/>
          </p:nvSpPr>
          <p:spPr>
            <a:xfrm>
              <a:off x="1066800" y="42672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 txBox="1"/>
            <p:nvPr/>
          </p:nvSpPr>
          <p:spPr>
            <a:xfrm>
              <a:off x="2057400" y="42672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 txBox="1"/>
            <p:nvPr/>
          </p:nvSpPr>
          <p:spPr>
            <a:xfrm>
              <a:off x="2971800" y="43434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 txBox="1"/>
            <p:nvPr/>
          </p:nvSpPr>
          <p:spPr>
            <a:xfrm>
              <a:off x="4038600" y="43434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 txBox="1"/>
            <p:nvPr/>
          </p:nvSpPr>
          <p:spPr>
            <a:xfrm>
              <a:off x="4800600" y="43434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 txBox="1"/>
            <p:nvPr/>
          </p:nvSpPr>
          <p:spPr>
            <a:xfrm>
              <a:off x="5486400" y="43434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6172200" y="43434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 txBox="1"/>
            <p:nvPr/>
          </p:nvSpPr>
          <p:spPr>
            <a:xfrm>
              <a:off x="6858000" y="43434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9" name="Shape 589"/>
          <p:cNvSpPr/>
          <p:nvPr/>
        </p:nvSpPr>
        <p:spPr>
          <a:xfrm>
            <a:off x="457200" y="1113366"/>
            <a:ext cx="851368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NODE NUMBER PROPERTIES</a:t>
            </a:r>
            <a:endParaRPr sz="3200" dirty="0"/>
          </a:p>
        </p:txBody>
      </p:sp>
      <p:pic>
        <p:nvPicPr>
          <p:cNvPr id="76" name="Shape 112" descr="Image result for ieee logo">
            <a:extLst>
              <a:ext uri="{FF2B5EF4-FFF2-40B4-BE49-F238E27FC236}">
                <a16:creationId xmlns:a16="http://schemas.microsoft.com/office/drawing/2014/main" id="{5DE795FB-EF88-4B49-B16C-13A5C6F528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457200" y="4629151"/>
            <a:ext cx="8305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marR="0" lvl="0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child of node </a:t>
            </a:r>
            <a:r>
              <a:rPr lang="en-GB" sz="2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node </a:t>
            </a:r>
            <a:r>
              <a:rPr lang="en-GB" sz="2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2i+1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unless </a:t>
            </a:r>
            <a:r>
              <a:rPr lang="en-GB" sz="2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2i+1 &gt; n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</a:t>
            </a:r>
            <a:r>
              <a:rPr lang="en-GB" sz="2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number of nodes.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GB" sz="2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2i+1 &gt; n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node</a:t>
            </a:r>
            <a:r>
              <a:rPr lang="en-GB" sz="2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no right child.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5" name="Shape 595"/>
          <p:cNvGrpSpPr/>
          <p:nvPr/>
        </p:nvGrpSpPr>
        <p:grpSpPr>
          <a:xfrm>
            <a:off x="1066800" y="2080024"/>
            <a:ext cx="6477000" cy="2549025"/>
            <a:chOff x="990600" y="1524000"/>
            <a:chExt cx="6477000" cy="3398700"/>
          </a:xfrm>
        </p:grpSpPr>
        <p:grpSp>
          <p:nvGrpSpPr>
            <p:cNvPr id="596" name="Shape 596"/>
            <p:cNvGrpSpPr/>
            <p:nvPr/>
          </p:nvGrpSpPr>
          <p:grpSpPr>
            <a:xfrm>
              <a:off x="990600" y="1524000"/>
              <a:ext cx="6324600" cy="3398700"/>
              <a:chOff x="990600" y="3200400"/>
              <a:chExt cx="6324600" cy="3398700"/>
            </a:xfrm>
          </p:grpSpPr>
          <p:grpSp>
            <p:nvGrpSpPr>
              <p:cNvPr id="597" name="Shape 597"/>
              <p:cNvGrpSpPr/>
              <p:nvPr/>
            </p:nvGrpSpPr>
            <p:grpSpPr>
              <a:xfrm>
                <a:off x="1447800" y="4572000"/>
                <a:ext cx="5486400" cy="1219200"/>
                <a:chOff x="1219200" y="3505200"/>
                <a:chExt cx="5486400" cy="1219200"/>
              </a:xfrm>
            </p:grpSpPr>
            <p:sp>
              <p:nvSpPr>
                <p:cNvPr id="598" name="Shape 598"/>
                <p:cNvSpPr/>
                <p:nvPr/>
              </p:nvSpPr>
              <p:spPr>
                <a:xfrm>
                  <a:off x="1219200" y="4267200"/>
                  <a:ext cx="381000" cy="3810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99" name="Shape 599"/>
                <p:cNvSpPr/>
                <p:nvPr/>
              </p:nvSpPr>
              <p:spPr>
                <a:xfrm>
                  <a:off x="3276600" y="4343400"/>
                  <a:ext cx="381000" cy="3810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00" name="Shape 600"/>
                <p:cNvSpPr/>
                <p:nvPr/>
              </p:nvSpPr>
              <p:spPr>
                <a:xfrm>
                  <a:off x="5029200" y="4267200"/>
                  <a:ext cx="381000" cy="3810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01" name="Shape 601"/>
                <p:cNvSpPr/>
                <p:nvPr/>
              </p:nvSpPr>
              <p:spPr>
                <a:xfrm>
                  <a:off x="6324600" y="4343400"/>
                  <a:ext cx="381000" cy="3810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602" name="Shape 602"/>
                <p:cNvCxnSpPr/>
                <p:nvPr/>
              </p:nvCxnSpPr>
              <p:spPr>
                <a:xfrm flipH="1">
                  <a:off x="5257800" y="3581400"/>
                  <a:ext cx="381000" cy="685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03" name="Shape 603"/>
                <p:cNvCxnSpPr/>
                <p:nvPr/>
              </p:nvCxnSpPr>
              <p:spPr>
                <a:xfrm>
                  <a:off x="5943600" y="3505200"/>
                  <a:ext cx="533400" cy="838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04" name="Shape 604"/>
                <p:cNvCxnSpPr/>
                <p:nvPr/>
              </p:nvCxnSpPr>
              <p:spPr>
                <a:xfrm flipH="1">
                  <a:off x="1524000" y="3505200"/>
                  <a:ext cx="838200" cy="838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05" name="Shape 605"/>
                <p:cNvCxnSpPr/>
                <p:nvPr/>
              </p:nvCxnSpPr>
              <p:spPr>
                <a:xfrm>
                  <a:off x="2743200" y="3505200"/>
                  <a:ext cx="609600" cy="9144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06" name="Shape 606"/>
              <p:cNvGrpSpPr/>
              <p:nvPr/>
            </p:nvGrpSpPr>
            <p:grpSpPr>
              <a:xfrm>
                <a:off x="4267200" y="3200400"/>
                <a:ext cx="381000" cy="579300"/>
                <a:chOff x="6629400" y="1752600"/>
                <a:chExt cx="381000" cy="579300"/>
              </a:xfrm>
            </p:grpSpPr>
            <p:sp>
              <p:nvSpPr>
                <p:cNvPr id="607" name="Shape 607"/>
                <p:cNvSpPr/>
                <p:nvPr/>
              </p:nvSpPr>
              <p:spPr>
                <a:xfrm>
                  <a:off x="6629400" y="1828800"/>
                  <a:ext cx="381000" cy="3810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08" name="Shape 608"/>
                <p:cNvSpPr txBox="1"/>
                <p:nvPr/>
              </p:nvSpPr>
              <p:spPr>
                <a:xfrm>
                  <a:off x="6629400" y="1752600"/>
                  <a:ext cx="381000" cy="57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609" name="Shape 609"/>
              <p:cNvGrpSpPr/>
              <p:nvPr/>
            </p:nvGrpSpPr>
            <p:grpSpPr>
              <a:xfrm>
                <a:off x="2590800" y="3505200"/>
                <a:ext cx="3581400" cy="1341300"/>
                <a:chOff x="2362200" y="2438400"/>
                <a:chExt cx="3581400" cy="1341300"/>
              </a:xfrm>
            </p:grpSpPr>
            <p:grpSp>
              <p:nvGrpSpPr>
                <p:cNvPr id="610" name="Shape 610"/>
                <p:cNvGrpSpPr/>
                <p:nvPr/>
              </p:nvGrpSpPr>
              <p:grpSpPr>
                <a:xfrm>
                  <a:off x="5562600" y="32004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611" name="Shape 611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12" name="Shape 612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grpSp>
              <p:nvGrpSpPr>
                <p:cNvPr id="613" name="Shape 613"/>
                <p:cNvGrpSpPr/>
                <p:nvPr/>
              </p:nvGrpSpPr>
              <p:grpSpPr>
                <a:xfrm>
                  <a:off x="2362200" y="32004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614" name="Shape 614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15" name="Shape 615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cxnSp>
              <p:nvCxnSpPr>
                <p:cNvPr id="616" name="Shape 616"/>
                <p:cNvCxnSpPr/>
                <p:nvPr/>
              </p:nvCxnSpPr>
              <p:spPr>
                <a:xfrm flipH="1">
                  <a:off x="2667000" y="2438400"/>
                  <a:ext cx="1371600" cy="838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7" name="Shape 617"/>
                <p:cNvCxnSpPr/>
                <p:nvPr/>
              </p:nvCxnSpPr>
              <p:spPr>
                <a:xfrm>
                  <a:off x="4343400" y="2514600"/>
                  <a:ext cx="1295400" cy="838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18" name="Shape 618"/>
              <p:cNvGrpSpPr/>
              <p:nvPr/>
            </p:nvGrpSpPr>
            <p:grpSpPr>
              <a:xfrm>
                <a:off x="990600" y="5562600"/>
                <a:ext cx="6324600" cy="1036500"/>
                <a:chOff x="762000" y="4495800"/>
                <a:chExt cx="6324600" cy="1036500"/>
              </a:xfrm>
            </p:grpSpPr>
            <p:grpSp>
              <p:nvGrpSpPr>
                <p:cNvPr id="619" name="Shape 619"/>
                <p:cNvGrpSpPr/>
                <p:nvPr/>
              </p:nvGrpSpPr>
              <p:grpSpPr>
                <a:xfrm>
                  <a:off x="762000" y="48768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620" name="Shape 620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21" name="Shape 621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grpSp>
              <p:nvGrpSpPr>
                <p:cNvPr id="622" name="Shape 622"/>
                <p:cNvGrpSpPr/>
                <p:nvPr/>
              </p:nvGrpSpPr>
              <p:grpSpPr>
                <a:xfrm>
                  <a:off x="1752600" y="48768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623" name="Shape 623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24" name="Shape 624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cxnSp>
              <p:nvCxnSpPr>
                <p:cNvPr id="625" name="Shape 625"/>
                <p:cNvCxnSpPr/>
                <p:nvPr/>
              </p:nvCxnSpPr>
              <p:spPr>
                <a:xfrm flipH="1">
                  <a:off x="1066800" y="4572000"/>
                  <a:ext cx="228600" cy="381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6" name="Shape 626"/>
                <p:cNvCxnSpPr/>
                <p:nvPr/>
              </p:nvCxnSpPr>
              <p:spPr>
                <a:xfrm>
                  <a:off x="1600200" y="4495800"/>
                  <a:ext cx="304800" cy="457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627" name="Shape 627"/>
                <p:cNvGrpSpPr/>
                <p:nvPr/>
              </p:nvGrpSpPr>
              <p:grpSpPr>
                <a:xfrm>
                  <a:off x="2819400" y="49530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628" name="Shape 628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29" name="Shape 629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grpSp>
              <p:nvGrpSpPr>
                <p:cNvPr id="630" name="Shape 630"/>
                <p:cNvGrpSpPr/>
                <p:nvPr/>
              </p:nvGrpSpPr>
              <p:grpSpPr>
                <a:xfrm>
                  <a:off x="3810000" y="49530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631" name="Shape 631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32" name="Shape 632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cxnSp>
              <p:nvCxnSpPr>
                <p:cNvPr id="633" name="Shape 633"/>
                <p:cNvCxnSpPr/>
                <p:nvPr/>
              </p:nvCxnSpPr>
              <p:spPr>
                <a:xfrm flipH="1">
                  <a:off x="3124200" y="4648200"/>
                  <a:ext cx="228600" cy="381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34" name="Shape 634"/>
                <p:cNvCxnSpPr/>
                <p:nvPr/>
              </p:nvCxnSpPr>
              <p:spPr>
                <a:xfrm>
                  <a:off x="3657600" y="4572000"/>
                  <a:ext cx="304800" cy="4572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635" name="Shape 635"/>
                <p:cNvGrpSpPr/>
                <p:nvPr/>
              </p:nvGrpSpPr>
              <p:grpSpPr>
                <a:xfrm>
                  <a:off x="4648200" y="49530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636" name="Shape 636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37" name="Shape 637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grpSp>
              <p:nvGrpSpPr>
                <p:cNvPr id="638" name="Shape 638"/>
                <p:cNvGrpSpPr/>
                <p:nvPr/>
              </p:nvGrpSpPr>
              <p:grpSpPr>
                <a:xfrm>
                  <a:off x="5334000" y="49530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639" name="Shape 639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40" name="Shape 640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grpSp>
              <p:nvGrpSpPr>
                <p:cNvPr id="641" name="Shape 641"/>
                <p:cNvGrpSpPr/>
                <p:nvPr/>
              </p:nvGrpSpPr>
              <p:grpSpPr>
                <a:xfrm>
                  <a:off x="6019800" y="49530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642" name="Shape 642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43" name="Shape 643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grpSp>
              <p:nvGrpSpPr>
                <p:cNvPr id="644" name="Shape 644"/>
                <p:cNvGrpSpPr/>
                <p:nvPr/>
              </p:nvGrpSpPr>
              <p:grpSpPr>
                <a:xfrm>
                  <a:off x="6705600" y="4953000"/>
                  <a:ext cx="381000" cy="579300"/>
                  <a:chOff x="6629400" y="1752600"/>
                  <a:chExt cx="381000" cy="579300"/>
                </a:xfrm>
              </p:grpSpPr>
              <p:sp>
                <p:nvSpPr>
                  <p:cNvPr id="645" name="Shape 645"/>
                  <p:cNvSpPr/>
                  <p:nvPr/>
                </p:nvSpPr>
                <p:spPr>
                  <a:xfrm>
                    <a:off x="6629400" y="1828800"/>
                    <a:ext cx="381000" cy="3810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46" name="Shape 646"/>
                  <p:cNvSpPr txBox="1"/>
                  <p:nvPr/>
                </p:nvSpPr>
                <p:spPr>
                  <a:xfrm>
                    <a:off x="6629400" y="1752600"/>
                    <a:ext cx="381000" cy="579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cxnSp>
              <p:nvCxnSpPr>
                <p:cNvPr id="647" name="Shape 647"/>
                <p:cNvCxnSpPr/>
                <p:nvPr/>
              </p:nvCxnSpPr>
              <p:spPr>
                <a:xfrm flipH="1">
                  <a:off x="4876800" y="4648200"/>
                  <a:ext cx="304800" cy="381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48" name="Shape 648"/>
                <p:cNvCxnSpPr/>
                <p:nvPr/>
              </p:nvCxnSpPr>
              <p:spPr>
                <a:xfrm>
                  <a:off x="5334000" y="4648200"/>
                  <a:ext cx="152400" cy="381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49" name="Shape 649"/>
                <p:cNvCxnSpPr/>
                <p:nvPr/>
              </p:nvCxnSpPr>
              <p:spPr>
                <a:xfrm flipH="1">
                  <a:off x="6248400" y="4648200"/>
                  <a:ext cx="152400" cy="381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50" name="Shape 650"/>
                <p:cNvCxnSpPr/>
                <p:nvPr/>
              </p:nvCxnSpPr>
              <p:spPr>
                <a:xfrm>
                  <a:off x="6629400" y="4648200"/>
                  <a:ext cx="304800" cy="381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651" name="Shape 651"/>
            <p:cNvSpPr txBox="1"/>
            <p:nvPr/>
          </p:nvSpPr>
          <p:spPr>
            <a:xfrm>
              <a:off x="4343400" y="15240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Shape 652"/>
            <p:cNvSpPr txBox="1"/>
            <p:nvPr/>
          </p:nvSpPr>
          <p:spPr>
            <a:xfrm>
              <a:off x="2667000" y="25908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5867400" y="25908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Shape 654"/>
            <p:cNvSpPr txBox="1"/>
            <p:nvPr/>
          </p:nvSpPr>
          <p:spPr>
            <a:xfrm>
              <a:off x="1447800" y="35814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3581400" y="36576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5334000" y="35814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Shape 657"/>
            <p:cNvSpPr txBox="1"/>
            <p:nvPr/>
          </p:nvSpPr>
          <p:spPr>
            <a:xfrm>
              <a:off x="6629400" y="36576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1066800" y="42672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057400" y="4267200"/>
              <a:ext cx="304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Shape 660"/>
            <p:cNvSpPr txBox="1"/>
            <p:nvPr/>
          </p:nvSpPr>
          <p:spPr>
            <a:xfrm>
              <a:off x="2971800" y="43434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Shape 661"/>
            <p:cNvSpPr txBox="1"/>
            <p:nvPr/>
          </p:nvSpPr>
          <p:spPr>
            <a:xfrm>
              <a:off x="4038600" y="43434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Shape 662"/>
            <p:cNvSpPr txBox="1"/>
            <p:nvPr/>
          </p:nvSpPr>
          <p:spPr>
            <a:xfrm>
              <a:off x="4800600" y="43434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Shape 663"/>
            <p:cNvSpPr txBox="1"/>
            <p:nvPr/>
          </p:nvSpPr>
          <p:spPr>
            <a:xfrm>
              <a:off x="5486400" y="43434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Shape 664"/>
            <p:cNvSpPr txBox="1"/>
            <p:nvPr/>
          </p:nvSpPr>
          <p:spPr>
            <a:xfrm>
              <a:off x="6172200" y="43434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Shape 665"/>
            <p:cNvSpPr txBox="1"/>
            <p:nvPr/>
          </p:nvSpPr>
          <p:spPr>
            <a:xfrm>
              <a:off x="6858000" y="4343400"/>
              <a:ext cx="60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5" name="Shape 112" descr="Image result for ieee logo">
            <a:extLst>
              <a:ext uri="{FF2B5EF4-FFF2-40B4-BE49-F238E27FC236}">
                <a16:creationId xmlns:a16="http://schemas.microsoft.com/office/drawing/2014/main" id="{AD3FE2D5-039E-46D0-87A2-2B88DE0568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/>
        </p:nvSpPr>
        <p:spPr>
          <a:xfrm>
            <a:off x="527654" y="1818888"/>
            <a:ext cx="79248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891" marR="0" lvl="0" indent="-34289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labeled binary tree containing the labels 1 to n with root 1, branches leading to nodes labeled 2 and 3, branches from these leading to 4, 5 and 6, 7, respectively, and so 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binary tree with </a:t>
            </a:r>
            <a:r>
              <a:rPr lang="en-GB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nodes and level </a:t>
            </a:r>
            <a:r>
              <a:rPr lang="en-GB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complete </a:t>
            </a:r>
            <a:r>
              <a:rPr lang="en-GB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iff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its nodes correspond to the nodes numbered from 1 to </a:t>
            </a:r>
            <a:r>
              <a:rPr lang="en-GB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full binary tree of level </a:t>
            </a:r>
            <a:r>
              <a:rPr lang="en-GB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1" name="Shape 671"/>
          <p:cNvGrpSpPr/>
          <p:nvPr/>
        </p:nvGrpSpPr>
        <p:grpSpPr>
          <a:xfrm>
            <a:off x="3990095" y="3494921"/>
            <a:ext cx="4284888" cy="2280386"/>
            <a:chOff x="5534025" y="4090987"/>
            <a:chExt cx="3673525" cy="2606700"/>
          </a:xfrm>
        </p:grpSpPr>
        <p:sp>
          <p:nvSpPr>
            <p:cNvPr id="672" name="Shape 672"/>
            <p:cNvSpPr/>
            <p:nvPr/>
          </p:nvSpPr>
          <p:spPr>
            <a:xfrm>
              <a:off x="7142162" y="4102100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3" name="Shape 673"/>
            <p:cNvSpPr txBox="1"/>
            <p:nvPr/>
          </p:nvSpPr>
          <p:spPr>
            <a:xfrm>
              <a:off x="7159625" y="4090987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6154737" y="4678362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5" name="Shape 675"/>
            <p:cNvSpPr txBox="1"/>
            <p:nvPr/>
          </p:nvSpPr>
          <p:spPr>
            <a:xfrm>
              <a:off x="6189662" y="4684712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6" name="Shape 676"/>
            <p:cNvCxnSpPr/>
            <p:nvPr/>
          </p:nvCxnSpPr>
          <p:spPr>
            <a:xfrm flipH="1">
              <a:off x="6335774" y="4349750"/>
              <a:ext cx="817500" cy="339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7" name="Shape 677"/>
            <p:cNvSpPr/>
            <p:nvPr/>
          </p:nvSpPr>
          <p:spPr>
            <a:xfrm>
              <a:off x="8132762" y="4695825"/>
              <a:ext cx="3555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8" name="Shape 678"/>
            <p:cNvSpPr txBox="1"/>
            <p:nvPr/>
          </p:nvSpPr>
          <p:spPr>
            <a:xfrm>
              <a:off x="8167687" y="4702175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8520112" y="5305425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8570912" y="5311775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1" name="Shape 681"/>
            <p:cNvCxnSpPr/>
            <p:nvPr/>
          </p:nvCxnSpPr>
          <p:spPr>
            <a:xfrm>
              <a:off x="8447087" y="4959350"/>
              <a:ext cx="271500" cy="341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2" name="Shape 682"/>
            <p:cNvSpPr/>
            <p:nvPr/>
          </p:nvSpPr>
          <p:spPr>
            <a:xfrm>
              <a:off x="6626225" y="5297487"/>
              <a:ext cx="3555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3" name="Shape 683"/>
            <p:cNvSpPr txBox="1"/>
            <p:nvPr/>
          </p:nvSpPr>
          <p:spPr>
            <a:xfrm>
              <a:off x="6659562" y="5319712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859587" y="5907087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5" name="Shape 685"/>
            <p:cNvSpPr txBox="1"/>
            <p:nvPr/>
          </p:nvSpPr>
          <p:spPr>
            <a:xfrm>
              <a:off x="6942137" y="5930900"/>
              <a:ext cx="4128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" name="Shape 686"/>
            <p:cNvCxnSpPr/>
            <p:nvPr/>
          </p:nvCxnSpPr>
          <p:spPr>
            <a:xfrm>
              <a:off x="6886575" y="5591175"/>
              <a:ext cx="163500" cy="3048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87" name="Shape 687"/>
            <p:cNvSpPr/>
            <p:nvPr/>
          </p:nvSpPr>
          <p:spPr>
            <a:xfrm>
              <a:off x="5711825" y="5321300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8" name="Shape 688"/>
            <p:cNvSpPr txBox="1"/>
            <p:nvPr/>
          </p:nvSpPr>
          <p:spPr>
            <a:xfrm>
              <a:off x="5745162" y="5327650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427787" y="5905500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0" name="Shape 690"/>
            <p:cNvSpPr txBox="1"/>
            <p:nvPr/>
          </p:nvSpPr>
          <p:spPr>
            <a:xfrm>
              <a:off x="6462712" y="5927725"/>
              <a:ext cx="4128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7637462" y="5286375"/>
              <a:ext cx="355500" cy="3000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2" name="Shape 692"/>
            <p:cNvSpPr txBox="1"/>
            <p:nvPr/>
          </p:nvSpPr>
          <p:spPr>
            <a:xfrm>
              <a:off x="7653337" y="5310187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3" name="Shape 693"/>
            <p:cNvCxnSpPr/>
            <p:nvPr/>
          </p:nvCxnSpPr>
          <p:spPr>
            <a:xfrm flipH="1">
              <a:off x="7781937" y="4957762"/>
              <a:ext cx="392100" cy="3429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4" name="Shape 694"/>
            <p:cNvCxnSpPr/>
            <p:nvPr/>
          </p:nvCxnSpPr>
          <p:spPr>
            <a:xfrm>
              <a:off x="6413500" y="4964112"/>
              <a:ext cx="365100" cy="303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5" name="Shape 695"/>
            <p:cNvCxnSpPr/>
            <p:nvPr/>
          </p:nvCxnSpPr>
          <p:spPr>
            <a:xfrm flipH="1">
              <a:off x="5859412" y="4972050"/>
              <a:ext cx="374700" cy="346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" name="Shape 696"/>
            <p:cNvCxnSpPr/>
            <p:nvPr/>
          </p:nvCxnSpPr>
          <p:spPr>
            <a:xfrm flipH="1">
              <a:off x="6572262" y="5581650"/>
              <a:ext cx="163500" cy="330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7" name="Shape 697"/>
            <p:cNvCxnSpPr/>
            <p:nvPr/>
          </p:nvCxnSpPr>
          <p:spPr>
            <a:xfrm>
              <a:off x="7493000" y="4365625"/>
              <a:ext cx="800100" cy="324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8" name="Shape 698"/>
            <p:cNvSpPr/>
            <p:nvPr/>
          </p:nvSpPr>
          <p:spPr>
            <a:xfrm>
              <a:off x="5991225" y="5907087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9" name="Shape 699"/>
            <p:cNvSpPr txBox="1"/>
            <p:nvPr/>
          </p:nvSpPr>
          <p:spPr>
            <a:xfrm>
              <a:off x="6073775" y="5930900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5534025" y="5921375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1" name="Shape 701"/>
            <p:cNvSpPr txBox="1"/>
            <p:nvPr/>
          </p:nvSpPr>
          <p:spPr>
            <a:xfrm>
              <a:off x="5568950" y="5943600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2" name="Shape 702"/>
            <p:cNvCxnSpPr/>
            <p:nvPr/>
          </p:nvCxnSpPr>
          <p:spPr>
            <a:xfrm flipH="1">
              <a:off x="5689662" y="5624512"/>
              <a:ext cx="169800" cy="2889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3" name="Shape 703"/>
            <p:cNvCxnSpPr/>
            <p:nvPr/>
          </p:nvCxnSpPr>
          <p:spPr>
            <a:xfrm>
              <a:off x="5962650" y="5624512"/>
              <a:ext cx="169800" cy="255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4" name="Shape 704"/>
            <p:cNvSpPr/>
            <p:nvPr/>
          </p:nvSpPr>
          <p:spPr>
            <a:xfrm>
              <a:off x="8763000" y="5889625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5" name="Shape 705"/>
            <p:cNvSpPr txBox="1"/>
            <p:nvPr/>
          </p:nvSpPr>
          <p:spPr>
            <a:xfrm>
              <a:off x="8794750" y="5878512"/>
              <a:ext cx="4128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8331200" y="5888037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7" name="Shape 707"/>
            <p:cNvSpPr txBox="1"/>
            <p:nvPr/>
          </p:nvSpPr>
          <p:spPr>
            <a:xfrm>
              <a:off x="8347075" y="5875337"/>
              <a:ext cx="4128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7894637" y="5889625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9" name="Shape 709"/>
            <p:cNvSpPr txBox="1"/>
            <p:nvPr/>
          </p:nvSpPr>
          <p:spPr>
            <a:xfrm>
              <a:off x="7908925" y="5880100"/>
              <a:ext cx="4128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7437437" y="5903912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7489825" y="5892800"/>
              <a:ext cx="4128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2" name="Shape 712"/>
            <p:cNvCxnSpPr/>
            <p:nvPr/>
          </p:nvCxnSpPr>
          <p:spPr>
            <a:xfrm>
              <a:off x="8807450" y="5573712"/>
              <a:ext cx="163500" cy="3048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3" name="Shape 713"/>
            <p:cNvCxnSpPr/>
            <p:nvPr/>
          </p:nvCxnSpPr>
          <p:spPr>
            <a:xfrm flipH="1">
              <a:off x="8493137" y="5564187"/>
              <a:ext cx="163500" cy="330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" name="Shape 714"/>
            <p:cNvCxnSpPr/>
            <p:nvPr/>
          </p:nvCxnSpPr>
          <p:spPr>
            <a:xfrm flipH="1">
              <a:off x="7610537" y="5607050"/>
              <a:ext cx="169800" cy="2889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5" name="Shape 715"/>
            <p:cNvCxnSpPr/>
            <p:nvPr/>
          </p:nvCxnSpPr>
          <p:spPr>
            <a:xfrm>
              <a:off x="7883525" y="5607050"/>
              <a:ext cx="169800" cy="255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" name="Shape 716"/>
            <p:cNvSpPr txBox="1"/>
            <p:nvPr/>
          </p:nvSpPr>
          <p:spPr>
            <a:xfrm>
              <a:off x="5940425" y="6300787"/>
              <a:ext cx="28386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Full binary tree of depth 3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827733" y="3537299"/>
            <a:ext cx="3103860" cy="2242064"/>
            <a:chOff x="1343025" y="4092575"/>
            <a:chExt cx="2625725" cy="2528912"/>
          </a:xfrm>
        </p:grpSpPr>
        <p:sp>
          <p:nvSpPr>
            <p:cNvPr id="718" name="Shape 718"/>
            <p:cNvSpPr/>
            <p:nvPr/>
          </p:nvSpPr>
          <p:spPr>
            <a:xfrm>
              <a:off x="2568575" y="4103687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9" name="Shape 719"/>
            <p:cNvSpPr txBox="1"/>
            <p:nvPr/>
          </p:nvSpPr>
          <p:spPr>
            <a:xfrm>
              <a:off x="2586037" y="4092575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1955800" y="4713287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1" name="Shape 721"/>
            <p:cNvSpPr txBox="1"/>
            <p:nvPr/>
          </p:nvSpPr>
          <p:spPr>
            <a:xfrm>
              <a:off x="1990725" y="4719637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2" name="Shape 722"/>
            <p:cNvCxnSpPr/>
            <p:nvPr/>
          </p:nvCxnSpPr>
          <p:spPr>
            <a:xfrm flipH="1">
              <a:off x="2143025" y="4362450"/>
              <a:ext cx="482700" cy="346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3" name="Shape 723"/>
            <p:cNvSpPr/>
            <p:nvPr/>
          </p:nvSpPr>
          <p:spPr>
            <a:xfrm>
              <a:off x="3151187" y="4730750"/>
              <a:ext cx="3555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4" name="Shape 724"/>
            <p:cNvSpPr txBox="1"/>
            <p:nvPr/>
          </p:nvSpPr>
          <p:spPr>
            <a:xfrm>
              <a:off x="3186112" y="4737100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3471862" y="5305425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6" name="Shape 726"/>
            <p:cNvSpPr txBox="1"/>
            <p:nvPr/>
          </p:nvSpPr>
          <p:spPr>
            <a:xfrm>
              <a:off x="3522662" y="5311775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7" name="Shape 727"/>
            <p:cNvCxnSpPr/>
            <p:nvPr/>
          </p:nvCxnSpPr>
          <p:spPr>
            <a:xfrm>
              <a:off x="3432175" y="5027612"/>
              <a:ext cx="182700" cy="2619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8" name="Shape 728"/>
            <p:cNvSpPr/>
            <p:nvPr/>
          </p:nvSpPr>
          <p:spPr>
            <a:xfrm>
              <a:off x="2290762" y="5332412"/>
              <a:ext cx="3555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9" name="Shape 729"/>
            <p:cNvSpPr txBox="1"/>
            <p:nvPr/>
          </p:nvSpPr>
          <p:spPr>
            <a:xfrm>
              <a:off x="2324100" y="5354637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2032000" y="5992812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1" name="Shape 731"/>
            <p:cNvSpPr txBox="1"/>
            <p:nvPr/>
          </p:nvSpPr>
          <p:spPr>
            <a:xfrm>
              <a:off x="2114550" y="6016625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2" name="Shape 732"/>
            <p:cNvCxnSpPr/>
            <p:nvPr/>
          </p:nvCxnSpPr>
          <p:spPr>
            <a:xfrm>
              <a:off x="1938337" y="5659437"/>
              <a:ext cx="268200" cy="3285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33" name="Shape 733"/>
            <p:cNvSpPr/>
            <p:nvPr/>
          </p:nvSpPr>
          <p:spPr>
            <a:xfrm>
              <a:off x="1665287" y="5321300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4" name="Shape 734"/>
            <p:cNvSpPr txBox="1"/>
            <p:nvPr/>
          </p:nvSpPr>
          <p:spPr>
            <a:xfrm>
              <a:off x="1698625" y="5327650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1343025" y="5973762"/>
              <a:ext cx="357300" cy="2985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6" name="Shape 736"/>
            <p:cNvSpPr txBox="1"/>
            <p:nvPr/>
          </p:nvSpPr>
          <p:spPr>
            <a:xfrm>
              <a:off x="1377950" y="5995987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2859087" y="5303837"/>
              <a:ext cx="355500" cy="3000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8" name="Shape 738"/>
            <p:cNvSpPr txBox="1"/>
            <p:nvPr/>
          </p:nvSpPr>
          <p:spPr>
            <a:xfrm>
              <a:off x="2874962" y="5327650"/>
              <a:ext cx="298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9" name="Shape 739"/>
            <p:cNvCxnSpPr/>
            <p:nvPr/>
          </p:nvCxnSpPr>
          <p:spPr>
            <a:xfrm flipH="1">
              <a:off x="3024287" y="5026025"/>
              <a:ext cx="203100" cy="263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0" name="Shape 740"/>
            <p:cNvCxnSpPr/>
            <p:nvPr/>
          </p:nvCxnSpPr>
          <p:spPr>
            <a:xfrm>
              <a:off x="2197100" y="4999037"/>
              <a:ext cx="234900" cy="32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1" name="Shape 741"/>
            <p:cNvCxnSpPr/>
            <p:nvPr/>
          </p:nvCxnSpPr>
          <p:spPr>
            <a:xfrm flipH="1">
              <a:off x="1830274" y="4989512"/>
              <a:ext cx="204900" cy="327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2" name="Shape 742"/>
            <p:cNvCxnSpPr/>
            <p:nvPr/>
          </p:nvCxnSpPr>
          <p:spPr>
            <a:xfrm flipH="1">
              <a:off x="1519324" y="5649912"/>
              <a:ext cx="268200" cy="309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3" name="Shape 743"/>
            <p:cNvCxnSpPr/>
            <p:nvPr/>
          </p:nvCxnSpPr>
          <p:spPr>
            <a:xfrm>
              <a:off x="2862262" y="4371975"/>
              <a:ext cx="450900" cy="3555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44" name="Shape 744"/>
            <p:cNvSpPr txBox="1"/>
            <p:nvPr/>
          </p:nvSpPr>
          <p:spPr>
            <a:xfrm>
              <a:off x="1644650" y="6224587"/>
              <a:ext cx="23241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Complete binary tree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5" name="Shape 745"/>
          <p:cNvSpPr/>
          <p:nvPr/>
        </p:nvSpPr>
        <p:spPr>
          <a:xfrm>
            <a:off x="754680" y="1105665"/>
            <a:ext cx="800033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COMPLETE BINARY TREE</a:t>
            </a:r>
            <a:endParaRPr sz="3400" dirty="0"/>
          </a:p>
        </p:txBody>
      </p:sp>
      <p:pic>
        <p:nvPicPr>
          <p:cNvPr id="80" name="Shape 112" descr="Image result for ieee logo">
            <a:extLst>
              <a:ext uri="{FF2B5EF4-FFF2-40B4-BE49-F238E27FC236}">
                <a16:creationId xmlns:a16="http://schemas.microsoft.com/office/drawing/2014/main" id="{0A43F22A-066C-4098-B005-1243A28135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/>
        </p:nvSpPr>
        <p:spPr>
          <a:xfrm>
            <a:off x="685799" y="1885950"/>
            <a:ext cx="8582488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891" marR="0" lvl="0" indent="-34289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l, R, and r stand for moving left, visiting </a:t>
            </a:r>
            <a:b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node, and moving right.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279392" algn="l" rtl="0">
              <a:spcBef>
                <a:spcPts val="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six possible combinations of traversal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2" marR="0" lvl="1" indent="-28574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lRr, lrR, Rlr, Rrl, rRl, rlR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2" marR="0" lvl="1" indent="-222244" algn="l" rtl="0">
              <a:spcBef>
                <a:spcPts val="20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Adopt convention that we traverse left before right, only 3 traversals remain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2" marR="0" lvl="1" indent="-28574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lRr, lrR, Rlr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2" marR="0" lvl="1" indent="-28574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inorder, postorder, preorder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295399" y="1100171"/>
            <a:ext cx="87649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TREE TRAVERSALS</a:t>
            </a:r>
            <a:endParaRPr sz="3400" dirty="0"/>
          </a:p>
        </p:txBody>
      </p:sp>
      <p:pic>
        <p:nvPicPr>
          <p:cNvPr id="6" name="Shape 112" descr="Image result for ieee logo">
            <a:extLst>
              <a:ext uri="{FF2B5EF4-FFF2-40B4-BE49-F238E27FC236}">
                <a16:creationId xmlns:a16="http://schemas.microsoft.com/office/drawing/2014/main" id="{F7FF74E4-53B6-428D-B1AA-30D03A4830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148224" y="1759920"/>
            <a:ext cx="8995775" cy="509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marR="0" lvl="0" indent="-2539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•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preorder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the root is visited </a:t>
            </a:r>
            <a:r>
              <a:rPr lang="en-GB" sz="1400" b="0" i="1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first</a:t>
            </a:r>
            <a:endParaRPr sz="1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891" marR="0" lvl="0" indent="-25399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•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Here’s a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preorder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traversal to print out all the elements in the binary tree:</a:t>
            </a:r>
            <a:br>
              <a:rPr lang="en-GB" sz="1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GB" sz="1400" dirty="0" err="1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printPreorder</a:t>
            </a: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(struct node* node)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if (node == NULL)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return;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/* first print data of node */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400" dirty="0" err="1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("%d ", node-&gt;data);  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/* then recur on left </a:t>
            </a:r>
            <a:r>
              <a:rPr lang="en-GB" sz="1400" dirty="0" err="1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sutree</a:t>
            </a: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400" dirty="0" err="1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printPreorder</a:t>
            </a: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(node-&gt;left);  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/* now recur on right subtree */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400" dirty="0" err="1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printPreorder</a:t>
            </a: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(node-&gt;right);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}   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endParaRPr sz="14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7" name="Shape 757"/>
          <p:cNvSpPr/>
          <p:nvPr/>
        </p:nvSpPr>
        <p:spPr>
          <a:xfrm>
            <a:off x="225450" y="1091220"/>
            <a:ext cx="86931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PRE-ORDER TRAVERSAL</a:t>
            </a:r>
            <a:endParaRPr sz="3400" dirty="0"/>
          </a:p>
        </p:txBody>
      </p:sp>
      <p:pic>
        <p:nvPicPr>
          <p:cNvPr id="5" name="Shape 112" descr="Image result for ieee logo">
            <a:extLst>
              <a:ext uri="{FF2B5EF4-FFF2-40B4-BE49-F238E27FC236}">
                <a16:creationId xmlns:a16="http://schemas.microsoft.com/office/drawing/2014/main" id="{60049A38-C3FE-401C-9C95-42D1F5C315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622500" y="1765550"/>
            <a:ext cx="8183100" cy="4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marR="0" lvl="0" indent="-2539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•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in-order, the root is visited </a:t>
            </a:r>
            <a:r>
              <a:rPr lang="en-GB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middle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25399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•"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an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inorder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traversal to print out all the elements in the binary tree: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GB" sz="1400" dirty="0" err="1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printInorder</a:t>
            </a: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(struct node* node)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if (node == NULL)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return; 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/* first recur on left child */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400" dirty="0" err="1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printInorder</a:t>
            </a: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(node-&gt;left); 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/* then print the data of node */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400" dirty="0" err="1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("%d ", node-&gt;data);  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/* now recur on right child */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400" dirty="0" err="1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printInorder</a:t>
            </a: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(node-&gt;right);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sz="1400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marR="0" lvl="0" indent="-25399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99"/>
              </a:buClr>
              <a:buSzPts val="1400"/>
              <a:buFont typeface="Calibri"/>
              <a:buChar char=" "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675750" y="1093596"/>
            <a:ext cx="80766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IN-ORDER TRAVERSAL</a:t>
            </a:r>
            <a:endParaRPr sz="3400" dirty="0"/>
          </a:p>
        </p:txBody>
      </p:sp>
      <p:pic>
        <p:nvPicPr>
          <p:cNvPr id="5" name="Shape 112" descr="Image result for ieee logo">
            <a:extLst>
              <a:ext uri="{FF2B5EF4-FFF2-40B4-BE49-F238E27FC236}">
                <a16:creationId xmlns:a16="http://schemas.microsoft.com/office/drawing/2014/main" id="{D79734EC-D851-451C-8417-0E7AE4CE19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/>
        </p:nvSpPr>
        <p:spPr>
          <a:xfrm>
            <a:off x="94650" y="263601"/>
            <a:ext cx="9132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POST-ORDER TRAVERSAL</a:t>
            </a:r>
            <a:endParaRPr sz="3400" dirty="0"/>
          </a:p>
        </p:txBody>
      </p:sp>
      <p:pic>
        <p:nvPicPr>
          <p:cNvPr id="5" name="Shape 112" descr="Image result for ieee logo">
            <a:extLst>
              <a:ext uri="{FF2B5EF4-FFF2-40B4-BE49-F238E27FC236}">
                <a16:creationId xmlns:a16="http://schemas.microsoft.com/office/drawing/2014/main" id="{0E40B772-0A38-439A-95FA-DF825616C2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556DE2-EF41-4355-AE65-92E80B7D4302}"/>
              </a:ext>
            </a:extLst>
          </p:cNvPr>
          <p:cNvSpPr/>
          <p:nvPr/>
        </p:nvSpPr>
        <p:spPr>
          <a:xfrm>
            <a:off x="668214" y="2054707"/>
            <a:ext cx="6632917" cy="55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lvl="0" indent="-253990">
              <a:lnSpc>
                <a:spcPct val="90000"/>
              </a:lnSpc>
              <a:buClr>
                <a:schemeClr val="dk1"/>
              </a:buClr>
              <a:buSzPts val="1400"/>
              <a:buFont typeface="Georgia"/>
              <a:buChar char="•"/>
            </a:pPr>
            <a:r>
              <a:rPr lang="en-IN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</a:t>
            </a:r>
            <a:r>
              <a:rPr lang="en-IN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postorder</a:t>
            </a:r>
            <a:r>
              <a:rPr lang="en-IN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the root is visited </a:t>
            </a:r>
            <a:r>
              <a:rPr lang="en-IN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last</a:t>
            </a:r>
            <a:endParaRPr lang="en-IN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891" lvl="0" indent="-342891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Georgia"/>
              <a:buChar char="•"/>
            </a:pPr>
            <a:r>
              <a:rPr lang="en-IN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Here’s a </a:t>
            </a:r>
            <a:r>
              <a:rPr lang="en-IN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postorder</a:t>
            </a:r>
            <a:r>
              <a:rPr lang="en-IN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traversal to print out all the elements in the binary tree: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676AE-5E93-4193-9614-5CC8A30CC127}"/>
              </a:ext>
            </a:extLst>
          </p:cNvPr>
          <p:cNvSpPr/>
          <p:nvPr/>
        </p:nvSpPr>
        <p:spPr>
          <a:xfrm>
            <a:off x="668215" y="2805682"/>
            <a:ext cx="4572000" cy="29946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891" lvl="0" indent="-253991">
              <a:lnSpc>
                <a:spcPct val="90000"/>
              </a:lnSpc>
              <a:spcBef>
                <a:spcPts val="560"/>
              </a:spcBef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GB" dirty="0" err="1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printpostorder</a:t>
            </a:r>
            <a:r>
              <a:rPr lang="en-GB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(struct node* node)</a:t>
            </a:r>
          </a:p>
          <a:p>
            <a:pPr marL="342891" lvl="0" indent="-253991">
              <a:lnSpc>
                <a:spcPct val="90000"/>
              </a:lnSpc>
              <a:spcBef>
                <a:spcPts val="560"/>
              </a:spcBef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342891" lvl="0" indent="-253991">
              <a:lnSpc>
                <a:spcPct val="90000"/>
              </a:lnSpc>
              <a:spcBef>
                <a:spcPts val="560"/>
              </a:spcBef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if (node == NULL)</a:t>
            </a:r>
          </a:p>
          <a:p>
            <a:pPr marL="342891" lvl="0" indent="-253991">
              <a:lnSpc>
                <a:spcPct val="90000"/>
              </a:lnSpc>
              <a:spcBef>
                <a:spcPts val="560"/>
              </a:spcBef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return; </a:t>
            </a:r>
          </a:p>
          <a:p>
            <a:pPr marL="342891" lvl="0" indent="-253991">
              <a:lnSpc>
                <a:spcPct val="90000"/>
              </a:lnSpc>
              <a:spcBef>
                <a:spcPts val="560"/>
              </a:spcBef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/* first recur on left child */</a:t>
            </a:r>
          </a:p>
          <a:p>
            <a:pPr marL="342891" lvl="0" indent="-253991">
              <a:lnSpc>
                <a:spcPct val="90000"/>
              </a:lnSpc>
              <a:spcBef>
                <a:spcPts val="560"/>
              </a:spcBef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dirty="0" err="1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printpostorder</a:t>
            </a:r>
            <a:r>
              <a:rPr lang="en-GB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(node-&gt;left</a:t>
            </a:r>
            <a:r>
              <a:rPr lang="en-GB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endParaRPr lang="en-GB" dirty="0"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342891" lvl="0" indent="-253991">
              <a:lnSpc>
                <a:spcPct val="90000"/>
              </a:lnSpc>
              <a:spcBef>
                <a:spcPts val="560"/>
              </a:spcBef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/* now recur on right child */</a:t>
            </a:r>
          </a:p>
          <a:p>
            <a:pPr marL="342891" lvl="0" indent="-253991">
              <a:lnSpc>
                <a:spcPct val="90000"/>
              </a:lnSpc>
              <a:spcBef>
                <a:spcPts val="560"/>
              </a:spcBef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dirty="0" err="1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printpostorder</a:t>
            </a:r>
            <a:r>
              <a:rPr lang="en-GB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(node-&gt;right);</a:t>
            </a:r>
          </a:p>
          <a:p>
            <a:pPr marL="342891" lvl="2" indent="-253991">
              <a:lnSpc>
                <a:spcPct val="90000"/>
              </a:lnSpc>
              <a:spcBef>
                <a:spcPts val="560"/>
              </a:spcBef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/* then print the data of node */</a:t>
            </a:r>
          </a:p>
          <a:p>
            <a:pPr marL="342891" lvl="0" indent="-253991">
              <a:lnSpc>
                <a:spcPct val="90000"/>
              </a:lnSpc>
              <a:spcBef>
                <a:spcPts val="560"/>
              </a:spcBef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dirty="0" err="1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GB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("%d ", node-&gt;data);</a:t>
            </a:r>
          </a:p>
          <a:p>
            <a:pPr marL="342891" lvl="0" indent="-253991">
              <a:lnSpc>
                <a:spcPct val="90000"/>
              </a:lnSpc>
              <a:spcBef>
                <a:spcPts val="560"/>
              </a:spcBef>
              <a:buClr>
                <a:srgbClr val="FFFF99"/>
              </a:buClr>
              <a:buSzPts val="1400"/>
              <a:buFont typeface="Verdana"/>
              <a:buChar char=" "/>
            </a:pPr>
            <a:r>
              <a:rPr lang="en-GB" dirty="0"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685800" y="4171951"/>
            <a:ext cx="1676400" cy="4440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branches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6781800" y="2114551"/>
            <a:ext cx="13716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705600" y="4572000"/>
            <a:ext cx="990600" cy="4632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2457451"/>
            <a:ext cx="2286000" cy="228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Shape 121"/>
          <p:cNvCxnSpPr/>
          <p:nvPr/>
        </p:nvCxnSpPr>
        <p:spPr>
          <a:xfrm rot="10800000" flipH="1">
            <a:off x="2286000" y="3772051"/>
            <a:ext cx="1752600" cy="74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2" name="Shape 122"/>
          <p:cNvCxnSpPr/>
          <p:nvPr/>
        </p:nvCxnSpPr>
        <p:spPr>
          <a:xfrm rot="10800000" flipH="1">
            <a:off x="2286000" y="3714901"/>
            <a:ext cx="1447800" cy="628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3" name="Shape 123"/>
          <p:cNvCxnSpPr/>
          <p:nvPr/>
        </p:nvCxnSpPr>
        <p:spPr>
          <a:xfrm flipH="1">
            <a:off x="4800600" y="2400300"/>
            <a:ext cx="1981200" cy="685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Shape 124"/>
          <p:cNvCxnSpPr/>
          <p:nvPr/>
        </p:nvCxnSpPr>
        <p:spPr>
          <a:xfrm flipH="1">
            <a:off x="4876800" y="2514600"/>
            <a:ext cx="1981200" cy="685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Shape 125"/>
          <p:cNvCxnSpPr/>
          <p:nvPr/>
        </p:nvCxnSpPr>
        <p:spPr>
          <a:xfrm flipH="1">
            <a:off x="4648200" y="2286000"/>
            <a:ext cx="1981200" cy="685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Shape 126"/>
          <p:cNvCxnSpPr/>
          <p:nvPr/>
        </p:nvCxnSpPr>
        <p:spPr>
          <a:xfrm>
            <a:off x="4419600" y="4171951"/>
            <a:ext cx="2209800" cy="571500"/>
          </a:xfrm>
          <a:prstGeom prst="straightConnector1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127" name="Shape 127"/>
          <p:cNvSpPr/>
          <p:nvPr/>
        </p:nvSpPr>
        <p:spPr>
          <a:xfrm>
            <a:off x="993179" y="1041411"/>
            <a:ext cx="77672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 i="0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NATURE VIEW OF A TREE</a:t>
            </a:r>
            <a:endParaRPr sz="4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12" descr="Image result for ieee logo">
            <a:extLst>
              <a:ext uri="{FF2B5EF4-FFF2-40B4-BE49-F238E27FC236}">
                <a16:creationId xmlns:a16="http://schemas.microsoft.com/office/drawing/2014/main" id="{74662B2B-EE9A-424B-9249-BAC9CE2A8D5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title"/>
          </p:nvPr>
        </p:nvSpPr>
        <p:spPr>
          <a:xfrm>
            <a:off x="133350" y="343924"/>
            <a:ext cx="88773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GB" sz="3400" b="1" i="0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INTRODUCTION TO BST</a:t>
            </a:r>
            <a:endParaRPr sz="3400" b="0" i="0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62328" y="1417320"/>
            <a:ext cx="88773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47244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80"/>
              <a:buFont typeface="Calibri"/>
              <a:buNone/>
            </a:pPr>
            <a:endParaRPr sz="888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8880"/>
              <a:buFont typeface="Calibri"/>
              <a:buNone/>
            </a:pPr>
            <a:br>
              <a:rPr lang="en-GB" sz="888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ctr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Char char=" "/>
            </a:pPr>
            <a:r>
              <a:rPr lang="en-GB" sz="18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776" name="Shape 776" descr="Screenshot (84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95467" y="7076098"/>
            <a:ext cx="7124700" cy="21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Shape 777"/>
          <p:cNvSpPr txBox="1"/>
          <p:nvPr/>
        </p:nvSpPr>
        <p:spPr>
          <a:xfrm>
            <a:off x="62328" y="1872943"/>
            <a:ext cx="887730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important special kind of binary tree is binary search tree(BST).In a BST, each node stores some information including a unique key value, and perhaps some associated data. A binary tree is a BST iff, for every node in the tree: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keys in n’s left subtree are less than the key in n, and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keys in n’s right subtree are greater than the key in 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If duplicate keys are allowed, then nodes with values that are equal to the key in node n can be either in n’s left subtree or in its right subtree(but not both).In these notes,we will assume that duplicates are not allowed.</a:t>
            </a:r>
            <a:endParaRPr/>
          </a:p>
        </p:txBody>
      </p:sp>
      <p:pic>
        <p:nvPicPr>
          <p:cNvPr id="6" name="Shape 112" descr="Image result for ieee logo">
            <a:extLst>
              <a:ext uri="{FF2B5EF4-FFF2-40B4-BE49-F238E27FC236}">
                <a16:creationId xmlns:a16="http://schemas.microsoft.com/office/drawing/2014/main" id="{70E46C5B-37D2-4862-855F-C7C59BD308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" name="Shape 782" descr="Screenshot (83)"/>
          <p:cNvPicPr preferRelativeResize="0"/>
          <p:nvPr/>
        </p:nvPicPr>
        <p:blipFill rotWithShape="1">
          <a:blip r:embed="rId3">
            <a:alphaModFix/>
          </a:blip>
          <a:srcRect t="31538" r="57560" b="5030"/>
          <a:stretch/>
        </p:blipFill>
        <p:spPr>
          <a:xfrm>
            <a:off x="822960" y="208944"/>
            <a:ext cx="7644384" cy="365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Shape 783" descr="Screenshot (84)"/>
          <p:cNvPicPr preferRelativeResize="0"/>
          <p:nvPr/>
        </p:nvPicPr>
        <p:blipFill rotWithShape="1">
          <a:blip r:embed="rId4">
            <a:alphaModFix/>
          </a:blip>
          <a:srcRect b="41500"/>
          <a:stretch/>
        </p:blipFill>
        <p:spPr>
          <a:xfrm>
            <a:off x="822960" y="4025154"/>
            <a:ext cx="7644384" cy="232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12" descr="Image result for ieee logo">
            <a:extLst>
              <a:ext uri="{FF2B5EF4-FFF2-40B4-BE49-F238E27FC236}">
                <a16:creationId xmlns:a16="http://schemas.microsoft.com/office/drawing/2014/main" id="{4E919E14-F823-4DF8-9C1D-D09CF2ED352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628650" y="1086327"/>
            <a:ext cx="7886700" cy="440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1117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1117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1117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1117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1117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1117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1117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1549738" y="1086327"/>
            <a:ext cx="82915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IMPORTANCE OF BST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Shape 790"/>
          <p:cNvSpPr txBox="1"/>
          <p:nvPr/>
        </p:nvSpPr>
        <p:spPr>
          <a:xfrm>
            <a:off x="170039" y="2052461"/>
            <a:ext cx="8659500" cy="4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reason binary-search trees are important is that the following operations can be implemented efficiently using a BST: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a key value.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whether a key value is in the tree.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 key value from the tree.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all the key values in sorted order. </a:t>
            </a:r>
            <a:endParaRPr/>
          </a:p>
        </p:txBody>
      </p:sp>
      <p:pic>
        <p:nvPicPr>
          <p:cNvPr id="6" name="Shape 112" descr="Image result for ieee logo">
            <a:extLst>
              <a:ext uri="{FF2B5EF4-FFF2-40B4-BE49-F238E27FC236}">
                <a16:creationId xmlns:a16="http://schemas.microsoft.com/office/drawing/2014/main" id="{A1CEDA9C-6E31-4DE2-B6AE-116A21D6E7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Shape 795" descr="Screenshot (85)"/>
          <p:cNvPicPr preferRelativeResize="0"/>
          <p:nvPr/>
        </p:nvPicPr>
        <p:blipFill rotWithShape="1">
          <a:blip r:embed="rId3">
            <a:alphaModFix/>
          </a:blip>
          <a:srcRect t="33483"/>
          <a:stretch/>
        </p:blipFill>
        <p:spPr>
          <a:xfrm>
            <a:off x="150920" y="1180731"/>
            <a:ext cx="8842160" cy="5379868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Shape 796"/>
          <p:cNvSpPr/>
          <p:nvPr/>
        </p:nvSpPr>
        <p:spPr>
          <a:xfrm>
            <a:off x="1536615" y="505246"/>
            <a:ext cx="745646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INSERTING A NODE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12" descr="Image result for ieee logo">
            <a:extLst>
              <a:ext uri="{FF2B5EF4-FFF2-40B4-BE49-F238E27FC236}">
                <a16:creationId xmlns:a16="http://schemas.microsoft.com/office/drawing/2014/main" id="{2AE11FDA-16A6-482E-81DB-20C07F8B39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Shape 801" descr="C:\Users\user\Pictures\Screenshots\Screenshot (86).png"/>
          <p:cNvPicPr preferRelativeResize="0"/>
          <p:nvPr/>
        </p:nvPicPr>
        <p:blipFill rotWithShape="1">
          <a:blip r:embed="rId3">
            <a:alphaModFix/>
          </a:blip>
          <a:srcRect t="20558" r="80468" b="50612"/>
          <a:stretch/>
        </p:blipFill>
        <p:spPr>
          <a:xfrm>
            <a:off x="7083978" y="1974856"/>
            <a:ext cx="1627741" cy="2707689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Shape 802"/>
          <p:cNvSpPr/>
          <p:nvPr/>
        </p:nvSpPr>
        <p:spPr>
          <a:xfrm>
            <a:off x="2542844" y="1114876"/>
            <a:ext cx="787106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DELETING A NODE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3" name="Shape 803"/>
          <p:cNvGrpSpPr/>
          <p:nvPr/>
        </p:nvGrpSpPr>
        <p:grpSpPr>
          <a:xfrm>
            <a:off x="0" y="1974855"/>
            <a:ext cx="6899668" cy="3600321"/>
            <a:chOff x="556569" y="2235323"/>
            <a:chExt cx="5240549" cy="2208950"/>
          </a:xfrm>
        </p:grpSpPr>
        <p:pic>
          <p:nvPicPr>
            <p:cNvPr id="804" name="Shape 804" descr="C:\Users\user\Pictures\Screenshots\Screenshot (86).png"/>
            <p:cNvPicPr preferRelativeResize="0"/>
            <p:nvPr/>
          </p:nvPicPr>
          <p:blipFill rotWithShape="1">
            <a:blip r:embed="rId3">
              <a:alphaModFix/>
            </a:blip>
            <a:srcRect l="3821" t="4805" r="33292" b="83742"/>
            <a:stretch/>
          </p:blipFill>
          <p:spPr>
            <a:xfrm>
              <a:off x="556569" y="2235323"/>
              <a:ext cx="5240549" cy="1075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5" name="Shape 805" descr="C:\Users\user\Pictures\Screenshots\Screenshot (86).png"/>
            <p:cNvPicPr preferRelativeResize="0"/>
            <p:nvPr/>
          </p:nvPicPr>
          <p:blipFill rotWithShape="1">
            <a:blip r:embed="rId3">
              <a:alphaModFix/>
            </a:blip>
            <a:srcRect l="3632" t="51640" r="35187" b="40216"/>
            <a:stretch/>
          </p:blipFill>
          <p:spPr>
            <a:xfrm>
              <a:off x="627589" y="3305294"/>
              <a:ext cx="5098507" cy="7649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Shape 806" descr="C:\Users\user\Pictures\Screenshots\Screenshot (86).png"/>
            <p:cNvPicPr preferRelativeResize="0"/>
            <p:nvPr/>
          </p:nvPicPr>
          <p:blipFill rotWithShape="1">
            <a:blip r:embed="rId3">
              <a:alphaModFix/>
            </a:blip>
            <a:srcRect l="64377" t="55803" b="40216"/>
            <a:stretch/>
          </p:blipFill>
          <p:spPr>
            <a:xfrm>
              <a:off x="716365" y="4070252"/>
              <a:ext cx="2968671" cy="3740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Shape 807"/>
            <p:cNvSpPr/>
            <p:nvPr/>
          </p:nvSpPr>
          <p:spPr>
            <a:xfrm>
              <a:off x="556569" y="3305294"/>
              <a:ext cx="71020" cy="1138979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627589" y="4070252"/>
              <a:ext cx="71020" cy="374021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Shape 112" descr="Image result for ieee logo">
            <a:extLst>
              <a:ext uri="{FF2B5EF4-FFF2-40B4-BE49-F238E27FC236}">
                <a16:creationId xmlns:a16="http://schemas.microsoft.com/office/drawing/2014/main" id="{0009D834-345F-4CEA-846D-FA79553D10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Shape 814" descr="C:\Users\user\Pictures\Screenshots\Screenshot (86).png"/>
          <p:cNvPicPr preferRelativeResize="0"/>
          <p:nvPr/>
        </p:nvPicPr>
        <p:blipFill rotWithShape="1">
          <a:blip r:embed="rId3">
            <a:alphaModFix/>
          </a:blip>
          <a:srcRect t="60189" r="59131"/>
          <a:stretch/>
        </p:blipFill>
        <p:spPr>
          <a:xfrm>
            <a:off x="1136421" y="2867856"/>
            <a:ext cx="6871158" cy="1999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12" descr="Image result for ieee logo">
            <a:extLst>
              <a:ext uri="{FF2B5EF4-FFF2-40B4-BE49-F238E27FC236}">
                <a16:creationId xmlns:a16="http://schemas.microsoft.com/office/drawing/2014/main" id="{4272ECF3-AEED-441E-A311-0B8FC3D96E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813" descr="C:\Users\user\Pictures\Screenshots\Screenshot (87).png">
            <a:extLst>
              <a:ext uri="{FF2B5EF4-FFF2-40B4-BE49-F238E27FC236}">
                <a16:creationId xmlns:a16="http://schemas.microsoft.com/office/drawing/2014/main" id="{410C9A94-9E57-4606-B209-D920E30CEA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1797" y="516988"/>
            <a:ext cx="6642780" cy="3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815" descr="C:\Users\user\Pictures\Screenshots\Screenshot (88).png">
            <a:extLst>
              <a:ext uri="{FF2B5EF4-FFF2-40B4-BE49-F238E27FC236}">
                <a16:creationId xmlns:a16="http://schemas.microsoft.com/office/drawing/2014/main" id="{B61D7E6C-EA31-49C7-959B-7A86981E6C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797" y="3666588"/>
            <a:ext cx="6438900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12" descr="Image result for ieee logo">
            <a:extLst>
              <a:ext uri="{FF2B5EF4-FFF2-40B4-BE49-F238E27FC236}">
                <a16:creationId xmlns:a16="http://schemas.microsoft.com/office/drawing/2014/main" id="{47AC81D7-88FC-4DF4-8BD1-A87F2C2E4C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00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2457451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533400" y="4229100"/>
            <a:ext cx="1905000" cy="4440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Shape 134"/>
          <p:cNvCxnSpPr/>
          <p:nvPr/>
        </p:nvCxnSpPr>
        <p:spPr>
          <a:xfrm rot="10800000" flipH="1">
            <a:off x="2133600" y="3600600"/>
            <a:ext cx="1752600" cy="74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Shape 135"/>
          <p:cNvCxnSpPr/>
          <p:nvPr/>
        </p:nvCxnSpPr>
        <p:spPr>
          <a:xfrm rot="10800000" flipH="1">
            <a:off x="2209800" y="3886351"/>
            <a:ext cx="1447800" cy="628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Shape 136"/>
          <p:cNvCxnSpPr/>
          <p:nvPr/>
        </p:nvCxnSpPr>
        <p:spPr>
          <a:xfrm flipH="1">
            <a:off x="4724400" y="3257551"/>
            <a:ext cx="1981200" cy="685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7" name="Shape 137"/>
          <p:cNvCxnSpPr/>
          <p:nvPr/>
        </p:nvCxnSpPr>
        <p:spPr>
          <a:xfrm flipH="1">
            <a:off x="4800600" y="3371851"/>
            <a:ext cx="1981200" cy="685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8" name="Shape 138"/>
          <p:cNvSpPr txBox="1"/>
          <p:nvPr/>
        </p:nvSpPr>
        <p:spPr>
          <a:xfrm>
            <a:off x="6705600" y="2857500"/>
            <a:ext cx="13716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Shape 139"/>
          <p:cNvCxnSpPr/>
          <p:nvPr/>
        </p:nvCxnSpPr>
        <p:spPr>
          <a:xfrm flipH="1">
            <a:off x="4572000" y="3143251"/>
            <a:ext cx="1981200" cy="685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40" name="Shape 140"/>
          <p:cNvGrpSpPr/>
          <p:nvPr/>
        </p:nvGrpSpPr>
        <p:grpSpPr>
          <a:xfrm>
            <a:off x="1143000" y="2171700"/>
            <a:ext cx="2971800" cy="857251"/>
            <a:chOff x="1143000" y="1752600"/>
            <a:chExt cx="2971800" cy="1143000"/>
          </a:xfrm>
        </p:grpSpPr>
        <p:sp>
          <p:nvSpPr>
            <p:cNvPr id="141" name="Shape 141"/>
            <p:cNvSpPr txBox="1"/>
            <p:nvPr/>
          </p:nvSpPr>
          <p:spPr>
            <a:xfrm>
              <a:off x="1143000" y="1752600"/>
              <a:ext cx="990600" cy="617400"/>
            </a:xfrm>
            <a:prstGeom prst="rect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root</a:t>
              </a: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" name="Shape 142"/>
            <p:cNvCxnSpPr/>
            <p:nvPr/>
          </p:nvCxnSpPr>
          <p:spPr>
            <a:xfrm>
              <a:off x="1905000" y="2133600"/>
              <a:ext cx="2209800" cy="762000"/>
            </a:xfrm>
            <a:prstGeom prst="straightConnector1">
              <a:avLst/>
            </a:prstGeom>
            <a:noFill/>
            <a:ln w="38100" cap="flat" cmpd="sng">
              <a:solidFill>
                <a:schemeClr val="hlink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43" name="Shape 143"/>
          <p:cNvGrpSpPr/>
          <p:nvPr/>
        </p:nvGrpSpPr>
        <p:grpSpPr>
          <a:xfrm>
            <a:off x="3581400" y="3314701"/>
            <a:ext cx="1676400" cy="1863225"/>
            <a:chOff x="3581400" y="3276600"/>
            <a:chExt cx="1676400" cy="2484300"/>
          </a:xfrm>
        </p:grpSpPr>
        <p:cxnSp>
          <p:nvCxnSpPr>
            <p:cNvPr id="144" name="Shape 144"/>
            <p:cNvCxnSpPr/>
            <p:nvPr/>
          </p:nvCxnSpPr>
          <p:spPr>
            <a:xfrm>
              <a:off x="4267200" y="3276600"/>
              <a:ext cx="0" cy="1981200"/>
            </a:xfrm>
            <a:prstGeom prst="straightConnector1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4038600" y="3581400"/>
              <a:ext cx="0" cy="1676400"/>
            </a:xfrm>
            <a:prstGeom prst="straightConnector1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46" name="Shape 146"/>
            <p:cNvSpPr txBox="1"/>
            <p:nvPr/>
          </p:nvSpPr>
          <p:spPr>
            <a:xfrm>
              <a:off x="3581400" y="5181600"/>
              <a:ext cx="1676400" cy="57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nodes</a:t>
              </a: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Shape 147"/>
          <p:cNvSpPr/>
          <p:nvPr/>
        </p:nvSpPr>
        <p:spPr>
          <a:xfrm>
            <a:off x="804663" y="1033664"/>
            <a:ext cx="799187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COMPUTER SCIENTIST’S VIEW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12" descr="Image result for ieee logo">
            <a:extLst>
              <a:ext uri="{FF2B5EF4-FFF2-40B4-BE49-F238E27FC236}">
                <a16:creationId xmlns:a16="http://schemas.microsoft.com/office/drawing/2014/main" id="{54B4D463-C0E9-4422-B869-5CCA53247B6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820804" y="546385"/>
            <a:ext cx="7153809" cy="160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GB" sz="5000" b="1" i="0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A TREE</a:t>
            </a:r>
            <a:endParaRPr sz="5000" b="0" i="0" strike="noStrike" cap="none" dirty="0">
              <a:solidFill>
                <a:schemeClr val="hlink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69387" y="1832877"/>
            <a:ext cx="8805226" cy="176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marR="0" lvl="0" indent="-34289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tree is a finite nonempty set of elements.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abstract model of a hierarchical structure.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nodes with a parent-child relation.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Shape 154"/>
          <p:cNvGrpSpPr/>
          <p:nvPr/>
        </p:nvGrpSpPr>
        <p:grpSpPr>
          <a:xfrm>
            <a:off x="1764030" y="3682166"/>
            <a:ext cx="5240187" cy="2349197"/>
            <a:chOff x="3460750" y="1519237"/>
            <a:chExt cx="5240187" cy="3132263"/>
          </a:xfrm>
        </p:grpSpPr>
        <p:sp>
          <p:nvSpPr>
            <p:cNvPr id="155" name="Shape 155"/>
            <p:cNvSpPr/>
            <p:nvPr/>
          </p:nvSpPr>
          <p:spPr>
            <a:xfrm>
              <a:off x="5291137" y="1519237"/>
              <a:ext cx="1717800" cy="384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 err="1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Computers”R”Us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4133850" y="2433637"/>
              <a:ext cx="693600" cy="384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Sales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8072437" y="2433637"/>
              <a:ext cx="628500" cy="384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R&amp;D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313487" y="2433637"/>
              <a:ext cx="1517700" cy="384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Manufacturing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6011862" y="3348037"/>
              <a:ext cx="938100" cy="384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Laptops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162800" y="3348037"/>
              <a:ext cx="1054200" cy="384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Desktops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732212" y="3346450"/>
              <a:ext cx="471600" cy="384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US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4418012" y="3348037"/>
              <a:ext cx="1381200" cy="384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International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3" name="Shape 163"/>
            <p:cNvCxnSpPr/>
            <p:nvPr/>
          </p:nvCxnSpPr>
          <p:spPr>
            <a:xfrm flipH="1">
              <a:off x="4481374" y="1912937"/>
              <a:ext cx="1668600" cy="511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" name="Shape 164"/>
            <p:cNvCxnSpPr/>
            <p:nvPr/>
          </p:nvCxnSpPr>
          <p:spPr>
            <a:xfrm>
              <a:off x="6149975" y="1912937"/>
              <a:ext cx="922200" cy="511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Shape 165"/>
            <p:cNvCxnSpPr/>
            <p:nvPr/>
          </p:nvCxnSpPr>
          <p:spPr>
            <a:xfrm>
              <a:off x="6149975" y="1912937"/>
              <a:ext cx="2236800" cy="511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7072312" y="2827337"/>
              <a:ext cx="617400" cy="511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" name="Shape 167"/>
            <p:cNvCxnSpPr/>
            <p:nvPr/>
          </p:nvCxnSpPr>
          <p:spPr>
            <a:xfrm flipH="1">
              <a:off x="6481612" y="2827337"/>
              <a:ext cx="590700" cy="511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4481512" y="2827337"/>
              <a:ext cx="627000" cy="511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9" name="Shape 169"/>
            <p:cNvCxnSpPr/>
            <p:nvPr/>
          </p:nvCxnSpPr>
          <p:spPr>
            <a:xfrm flipH="1">
              <a:off x="3968812" y="2827337"/>
              <a:ext cx="512700" cy="509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0" name="Shape 170"/>
            <p:cNvSpPr/>
            <p:nvPr/>
          </p:nvSpPr>
          <p:spPr>
            <a:xfrm>
              <a:off x="3460750" y="4267200"/>
              <a:ext cx="868500" cy="384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Europe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4799012" y="4267200"/>
              <a:ext cx="593700" cy="384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Asia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Shape 172"/>
            <p:cNvCxnSpPr/>
            <p:nvPr/>
          </p:nvCxnSpPr>
          <p:spPr>
            <a:xfrm flipH="1">
              <a:off x="5095975" y="3741737"/>
              <a:ext cx="12600" cy="51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" name="Shape 173"/>
            <p:cNvCxnSpPr/>
            <p:nvPr/>
          </p:nvCxnSpPr>
          <p:spPr>
            <a:xfrm flipH="1">
              <a:off x="3895675" y="3741737"/>
              <a:ext cx="1212900" cy="51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4" name="Shape 174"/>
            <p:cNvSpPr/>
            <p:nvPr/>
          </p:nvSpPr>
          <p:spPr>
            <a:xfrm>
              <a:off x="5870575" y="4267200"/>
              <a:ext cx="904800" cy="384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Canada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5108575" y="3741737"/>
              <a:ext cx="1214400" cy="51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6" name="Shape 112" descr="Image result for ieee logo">
            <a:extLst>
              <a:ext uri="{FF2B5EF4-FFF2-40B4-BE49-F238E27FC236}">
                <a16:creationId xmlns:a16="http://schemas.microsoft.com/office/drawing/2014/main" id="{A734BF3B-7FE9-4854-8713-EED9C2CC40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6772275" y="3309939"/>
            <a:ext cx="1981200" cy="13716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2651750" rIns="91425" bIns="0" anchor="b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subtree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09600" y="976208"/>
            <a:ext cx="774540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000"/>
              <a:buFont typeface="Arial"/>
              <a:buNone/>
            </a:pPr>
            <a:r>
              <a:rPr lang="en-GB" sz="5000" b="1" i="0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TERMINOLOGY</a:t>
            </a:r>
            <a:endParaRPr sz="5000" b="0" i="1" strike="noStrike" cap="none" dirty="0">
              <a:solidFill>
                <a:schemeClr val="hlink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09600" y="2114551"/>
            <a:ext cx="41910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marR="0" lvl="0" indent="-34289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node without parent (A)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Siblings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nodes share the same parent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node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node with at least one child (A, B, C, F)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node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(leaf ): node without children (E, I, J, K, G, H, D)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Ancestors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node: parent, grandparent, grand-grandparent, etc.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Descendant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node: child, grandchild, grand-grandchild, etc.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Depth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node: number of ancestors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tree: maximum depth of any node (3)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node: the number of its children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tree: the maximum number of its node.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24129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</a:pPr>
            <a:endParaRPr sz="16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83" name="Shape 183"/>
          <p:cNvGrpSpPr/>
          <p:nvPr/>
        </p:nvGrpSpPr>
        <p:grpSpPr>
          <a:xfrm>
            <a:off x="5029201" y="2920603"/>
            <a:ext cx="3708300" cy="2337272"/>
            <a:chOff x="4976812" y="1989137"/>
            <a:chExt cx="3708300" cy="3116363"/>
          </a:xfrm>
        </p:grpSpPr>
        <p:sp>
          <p:nvSpPr>
            <p:cNvPr id="184" name="Shape 184"/>
            <p:cNvSpPr/>
            <p:nvPr/>
          </p:nvSpPr>
          <p:spPr>
            <a:xfrm>
              <a:off x="6694487" y="1989137"/>
              <a:ext cx="338100" cy="368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5373687" y="2903537"/>
              <a:ext cx="335100" cy="368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8329612" y="2901950"/>
              <a:ext cx="355500" cy="3699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548562" y="2903537"/>
              <a:ext cx="338100" cy="368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7134225" y="3816350"/>
              <a:ext cx="352500" cy="3699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948612" y="3816350"/>
              <a:ext cx="354000" cy="3699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976812" y="3816350"/>
              <a:ext cx="330300" cy="3684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5776912" y="3817937"/>
              <a:ext cx="320700" cy="366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Shape 192"/>
            <p:cNvCxnSpPr/>
            <p:nvPr/>
          </p:nvCxnSpPr>
          <p:spPr>
            <a:xfrm flipH="1">
              <a:off x="5541949" y="2371725"/>
              <a:ext cx="1322400" cy="517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" name="Shape 193"/>
            <p:cNvCxnSpPr/>
            <p:nvPr/>
          </p:nvCxnSpPr>
          <p:spPr>
            <a:xfrm>
              <a:off x="6864350" y="2371725"/>
              <a:ext cx="854100" cy="51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4" name="Shape 194"/>
            <p:cNvCxnSpPr/>
            <p:nvPr/>
          </p:nvCxnSpPr>
          <p:spPr>
            <a:xfrm>
              <a:off x="6864350" y="2371725"/>
              <a:ext cx="1644600" cy="51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" name="Shape 195"/>
            <p:cNvCxnSpPr/>
            <p:nvPr/>
          </p:nvCxnSpPr>
          <p:spPr>
            <a:xfrm>
              <a:off x="7718425" y="3287712"/>
              <a:ext cx="408000" cy="514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" name="Shape 196"/>
            <p:cNvCxnSpPr/>
            <p:nvPr/>
          </p:nvCxnSpPr>
          <p:spPr>
            <a:xfrm flipH="1">
              <a:off x="7311925" y="3287712"/>
              <a:ext cx="406500" cy="514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5541962" y="3286125"/>
              <a:ext cx="396900" cy="517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" name="Shape 198"/>
            <p:cNvCxnSpPr/>
            <p:nvPr/>
          </p:nvCxnSpPr>
          <p:spPr>
            <a:xfrm flipH="1">
              <a:off x="5142062" y="3286125"/>
              <a:ext cx="399900" cy="51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9" name="Shape 199"/>
            <p:cNvSpPr/>
            <p:nvPr/>
          </p:nvSpPr>
          <p:spPr>
            <a:xfrm>
              <a:off x="5221287" y="4738687"/>
              <a:ext cx="287400" cy="3636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5802312" y="4738687"/>
              <a:ext cx="297000" cy="3651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J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1" name="Shape 201"/>
            <p:cNvCxnSpPr/>
            <p:nvPr/>
          </p:nvCxnSpPr>
          <p:spPr>
            <a:xfrm>
              <a:off x="5938837" y="4200525"/>
              <a:ext cx="126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Shape 202"/>
            <p:cNvCxnSpPr/>
            <p:nvPr/>
          </p:nvCxnSpPr>
          <p:spPr>
            <a:xfrm flipH="1">
              <a:off x="5365837" y="4200525"/>
              <a:ext cx="573000" cy="522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3" name="Shape 203"/>
            <p:cNvSpPr/>
            <p:nvPr/>
          </p:nvSpPr>
          <p:spPr>
            <a:xfrm>
              <a:off x="6392862" y="4737100"/>
              <a:ext cx="335100" cy="3684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" name="Shape 204"/>
            <p:cNvCxnSpPr/>
            <p:nvPr/>
          </p:nvCxnSpPr>
          <p:spPr>
            <a:xfrm>
              <a:off x="5938837" y="4200525"/>
              <a:ext cx="622200" cy="52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5" name="Shape 205" descr="Rectangle: Click to edit Master text styles Second level Third level Fourth level Fifth level"/>
          <p:cNvSpPr txBox="1"/>
          <p:nvPr/>
        </p:nvSpPr>
        <p:spPr>
          <a:xfrm>
            <a:off x="5181600" y="2057400"/>
            <a:ext cx="35052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marR="0" lvl="0" indent="-34289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Subtree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tree consisting of a node and its descendants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Shape 112" descr="Image result for ieee logo">
            <a:extLst>
              <a:ext uri="{FF2B5EF4-FFF2-40B4-BE49-F238E27FC236}">
                <a16:creationId xmlns:a16="http://schemas.microsoft.com/office/drawing/2014/main" id="{179396EB-68A9-4661-84A0-50B4B29DBB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-26604" y="2000344"/>
            <a:ext cx="9197208" cy="32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marR="0" lvl="0" indent="-3428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tree node: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2" marR="0" lvl="1" indent="-28574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– useful information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2" marR="0" lvl="1" indent="-28574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children – pointers to its children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Shape 211"/>
          <p:cNvGrpSpPr/>
          <p:nvPr/>
        </p:nvGrpSpPr>
        <p:grpSpPr>
          <a:xfrm>
            <a:off x="1905000" y="3593307"/>
            <a:ext cx="1905000" cy="235800"/>
            <a:chOff x="1905000" y="3648075"/>
            <a:chExt cx="1905000" cy="314400"/>
          </a:xfrm>
        </p:grpSpPr>
        <p:sp>
          <p:nvSpPr>
            <p:cNvPr id="212" name="Shape 212"/>
            <p:cNvSpPr txBox="1"/>
            <p:nvPr/>
          </p:nvSpPr>
          <p:spPr>
            <a:xfrm>
              <a:off x="1905000" y="3648075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2667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3048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3429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838200" y="4286251"/>
            <a:ext cx="1905000" cy="235800"/>
            <a:chOff x="1905000" y="3648075"/>
            <a:chExt cx="1905000" cy="314400"/>
          </a:xfrm>
        </p:grpSpPr>
        <p:sp>
          <p:nvSpPr>
            <p:cNvPr id="217" name="Shape 217"/>
            <p:cNvSpPr txBox="1"/>
            <p:nvPr/>
          </p:nvSpPr>
          <p:spPr>
            <a:xfrm>
              <a:off x="1905000" y="3648075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2667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3048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Φ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3429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Φ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3657600" y="4286251"/>
            <a:ext cx="1905000" cy="235800"/>
            <a:chOff x="1905000" y="3648075"/>
            <a:chExt cx="1905000" cy="314400"/>
          </a:xfrm>
        </p:grpSpPr>
        <p:sp>
          <p:nvSpPr>
            <p:cNvPr id="222" name="Shape 222"/>
            <p:cNvSpPr txBox="1"/>
            <p:nvPr/>
          </p:nvSpPr>
          <p:spPr>
            <a:xfrm>
              <a:off x="1905000" y="3648075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2667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3048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3429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Φ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Shape 226"/>
          <p:cNvGrpSpPr/>
          <p:nvPr/>
        </p:nvGrpSpPr>
        <p:grpSpPr>
          <a:xfrm>
            <a:off x="6324600" y="4286251"/>
            <a:ext cx="1905000" cy="235800"/>
            <a:chOff x="1905000" y="3648075"/>
            <a:chExt cx="1905000" cy="314400"/>
          </a:xfrm>
        </p:grpSpPr>
        <p:sp>
          <p:nvSpPr>
            <p:cNvPr id="227" name="Shape 227"/>
            <p:cNvSpPr txBox="1"/>
            <p:nvPr/>
          </p:nvSpPr>
          <p:spPr>
            <a:xfrm>
              <a:off x="1905000" y="3648075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2667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3048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Φ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3429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Φ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1828800" y="5022056"/>
            <a:ext cx="1905000" cy="235800"/>
            <a:chOff x="1905000" y="3648075"/>
            <a:chExt cx="1905000" cy="314400"/>
          </a:xfrm>
        </p:grpSpPr>
        <p:sp>
          <p:nvSpPr>
            <p:cNvPr id="232" name="Shape 232"/>
            <p:cNvSpPr txBox="1"/>
            <p:nvPr/>
          </p:nvSpPr>
          <p:spPr>
            <a:xfrm>
              <a:off x="1905000" y="3648075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2667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3048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Φ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3429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Φ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4343400" y="5022056"/>
            <a:ext cx="1905000" cy="235800"/>
            <a:chOff x="1905000" y="3648075"/>
            <a:chExt cx="1905000" cy="314400"/>
          </a:xfrm>
        </p:grpSpPr>
        <p:sp>
          <p:nvSpPr>
            <p:cNvPr id="237" name="Shape 237"/>
            <p:cNvSpPr txBox="1"/>
            <p:nvPr/>
          </p:nvSpPr>
          <p:spPr>
            <a:xfrm>
              <a:off x="1905000" y="3648075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2667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3048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Φ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3429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Φ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Shape 241"/>
          <p:cNvGrpSpPr/>
          <p:nvPr/>
        </p:nvGrpSpPr>
        <p:grpSpPr>
          <a:xfrm>
            <a:off x="6781800" y="5022056"/>
            <a:ext cx="1905000" cy="235800"/>
            <a:chOff x="1905000" y="3648075"/>
            <a:chExt cx="1905000" cy="314400"/>
          </a:xfrm>
        </p:grpSpPr>
        <p:sp>
          <p:nvSpPr>
            <p:cNvPr id="242" name="Shape 242"/>
            <p:cNvSpPr txBox="1"/>
            <p:nvPr/>
          </p:nvSpPr>
          <p:spPr>
            <a:xfrm>
              <a:off x="1905000" y="3648075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2667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048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Φ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3429000" y="3648075"/>
              <a:ext cx="381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Φ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6" name="Shape 246"/>
          <p:cNvCxnSpPr/>
          <p:nvPr/>
        </p:nvCxnSpPr>
        <p:spPr>
          <a:xfrm flipH="1">
            <a:off x="1790700" y="3829051"/>
            <a:ext cx="1066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7" name="Shape 247"/>
          <p:cNvCxnSpPr/>
          <p:nvPr/>
        </p:nvCxnSpPr>
        <p:spPr>
          <a:xfrm>
            <a:off x="3238500" y="3829051"/>
            <a:ext cx="13716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Shape 248"/>
          <p:cNvCxnSpPr/>
          <p:nvPr/>
        </p:nvCxnSpPr>
        <p:spPr>
          <a:xfrm>
            <a:off x="3619500" y="3829051"/>
            <a:ext cx="36576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9" name="Shape 249"/>
          <p:cNvCxnSpPr/>
          <p:nvPr/>
        </p:nvCxnSpPr>
        <p:spPr>
          <a:xfrm flipH="1">
            <a:off x="2781300" y="4521995"/>
            <a:ext cx="1828800" cy="50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0" name="Shape 250"/>
          <p:cNvCxnSpPr/>
          <p:nvPr/>
        </p:nvCxnSpPr>
        <p:spPr>
          <a:xfrm>
            <a:off x="4991100" y="4521995"/>
            <a:ext cx="304800" cy="50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Shape 251"/>
          <p:cNvCxnSpPr/>
          <p:nvPr/>
        </p:nvCxnSpPr>
        <p:spPr>
          <a:xfrm>
            <a:off x="7277100" y="4521995"/>
            <a:ext cx="457200" cy="50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4" name="Shape 112" descr="Image result for ieee logo">
            <a:extLst>
              <a:ext uri="{FF2B5EF4-FFF2-40B4-BE49-F238E27FC236}">
                <a16:creationId xmlns:a16="http://schemas.microsoft.com/office/drawing/2014/main" id="{C20E716E-82EF-4CDF-BD35-FD0B3B5E5E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4F7569-B392-4348-B96F-B106D19897B4}"/>
              </a:ext>
            </a:extLst>
          </p:cNvPr>
          <p:cNvSpPr/>
          <p:nvPr/>
        </p:nvSpPr>
        <p:spPr>
          <a:xfrm>
            <a:off x="1495279" y="1019319"/>
            <a:ext cx="63720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STRUCTURE OF TREE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Shape 256"/>
          <p:cNvGrpSpPr/>
          <p:nvPr/>
        </p:nvGrpSpPr>
        <p:grpSpPr>
          <a:xfrm>
            <a:off x="880504" y="2266901"/>
            <a:ext cx="2201392" cy="1238500"/>
            <a:chOff x="685800" y="3124200"/>
            <a:chExt cx="1524000" cy="831900"/>
          </a:xfrm>
        </p:grpSpPr>
        <p:sp>
          <p:nvSpPr>
            <p:cNvPr id="257" name="Shape 257"/>
            <p:cNvSpPr txBox="1"/>
            <p:nvPr/>
          </p:nvSpPr>
          <p:spPr>
            <a:xfrm>
              <a:off x="685800" y="3124200"/>
              <a:ext cx="1524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685800" y="3429000"/>
              <a:ext cx="762000" cy="527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Left Child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 txBox="1"/>
            <p:nvPr/>
          </p:nvSpPr>
          <p:spPr>
            <a:xfrm>
              <a:off x="1447800" y="3429000"/>
              <a:ext cx="762000" cy="527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 Sibling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5029187" y="2697142"/>
            <a:ext cx="990626" cy="670818"/>
            <a:chOff x="685800" y="3124200"/>
            <a:chExt cx="1524000" cy="619200"/>
          </a:xfrm>
        </p:grpSpPr>
        <p:sp>
          <p:nvSpPr>
            <p:cNvPr id="261" name="Shape 261"/>
            <p:cNvSpPr txBox="1"/>
            <p:nvPr/>
          </p:nvSpPr>
          <p:spPr>
            <a:xfrm>
              <a:off x="685800" y="3124200"/>
              <a:ext cx="1524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 txBox="1"/>
            <p:nvPr/>
          </p:nvSpPr>
          <p:spPr>
            <a:xfrm>
              <a:off x="685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1447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3962387" y="3325791"/>
            <a:ext cx="990626" cy="670818"/>
            <a:chOff x="685800" y="3124200"/>
            <a:chExt cx="1524000" cy="619200"/>
          </a:xfrm>
        </p:grpSpPr>
        <p:sp>
          <p:nvSpPr>
            <p:cNvPr id="265" name="Shape 265"/>
            <p:cNvSpPr txBox="1"/>
            <p:nvPr/>
          </p:nvSpPr>
          <p:spPr>
            <a:xfrm>
              <a:off x="685800" y="3124200"/>
              <a:ext cx="1524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685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1447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8" name="Shape 268"/>
          <p:cNvGrpSpPr/>
          <p:nvPr/>
        </p:nvGrpSpPr>
        <p:grpSpPr>
          <a:xfrm>
            <a:off x="5029187" y="3325791"/>
            <a:ext cx="990626" cy="670818"/>
            <a:chOff x="685800" y="3124200"/>
            <a:chExt cx="1524000" cy="619200"/>
          </a:xfrm>
        </p:grpSpPr>
        <p:sp>
          <p:nvSpPr>
            <p:cNvPr id="269" name="Shape 269"/>
            <p:cNvSpPr txBox="1"/>
            <p:nvPr/>
          </p:nvSpPr>
          <p:spPr>
            <a:xfrm>
              <a:off x="685800" y="3124200"/>
              <a:ext cx="1524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685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1447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2" name="Shape 272"/>
          <p:cNvGrpSpPr/>
          <p:nvPr/>
        </p:nvGrpSpPr>
        <p:grpSpPr>
          <a:xfrm>
            <a:off x="6172187" y="3325791"/>
            <a:ext cx="990626" cy="670818"/>
            <a:chOff x="685800" y="3124200"/>
            <a:chExt cx="1524000" cy="619200"/>
          </a:xfrm>
        </p:grpSpPr>
        <p:sp>
          <p:nvSpPr>
            <p:cNvPr id="273" name="Shape 273"/>
            <p:cNvSpPr txBox="1"/>
            <p:nvPr/>
          </p:nvSpPr>
          <p:spPr>
            <a:xfrm>
              <a:off x="685800" y="3124200"/>
              <a:ext cx="1524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685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1447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6" name="Shape 276"/>
          <p:cNvGrpSpPr/>
          <p:nvPr/>
        </p:nvGrpSpPr>
        <p:grpSpPr>
          <a:xfrm>
            <a:off x="7162787" y="4068742"/>
            <a:ext cx="990626" cy="670818"/>
            <a:chOff x="685800" y="3124200"/>
            <a:chExt cx="1524000" cy="619200"/>
          </a:xfrm>
        </p:grpSpPr>
        <p:sp>
          <p:nvSpPr>
            <p:cNvPr id="277" name="Shape 277"/>
            <p:cNvSpPr txBox="1"/>
            <p:nvPr/>
          </p:nvSpPr>
          <p:spPr>
            <a:xfrm>
              <a:off x="685800" y="3124200"/>
              <a:ext cx="1524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685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1447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0" name="Shape 280"/>
          <p:cNvGrpSpPr/>
          <p:nvPr/>
        </p:nvGrpSpPr>
        <p:grpSpPr>
          <a:xfrm>
            <a:off x="6019787" y="4068742"/>
            <a:ext cx="990626" cy="670818"/>
            <a:chOff x="685800" y="3124200"/>
            <a:chExt cx="1524000" cy="619200"/>
          </a:xfrm>
        </p:grpSpPr>
        <p:sp>
          <p:nvSpPr>
            <p:cNvPr id="281" name="Shape 281"/>
            <p:cNvSpPr txBox="1"/>
            <p:nvPr/>
          </p:nvSpPr>
          <p:spPr>
            <a:xfrm>
              <a:off x="685800" y="3124200"/>
              <a:ext cx="1524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685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1447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4876787" y="4068742"/>
            <a:ext cx="990626" cy="670818"/>
            <a:chOff x="685800" y="3124200"/>
            <a:chExt cx="1524000" cy="619200"/>
          </a:xfrm>
        </p:grpSpPr>
        <p:sp>
          <p:nvSpPr>
            <p:cNvPr id="285" name="Shape 285"/>
            <p:cNvSpPr txBox="1"/>
            <p:nvPr/>
          </p:nvSpPr>
          <p:spPr>
            <a:xfrm>
              <a:off x="685800" y="3124200"/>
              <a:ext cx="1524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685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1447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3962387" y="4068742"/>
            <a:ext cx="990626" cy="670818"/>
            <a:chOff x="685800" y="3124200"/>
            <a:chExt cx="1524000" cy="619200"/>
          </a:xfrm>
        </p:grpSpPr>
        <p:sp>
          <p:nvSpPr>
            <p:cNvPr id="289" name="Shape 289"/>
            <p:cNvSpPr txBox="1"/>
            <p:nvPr/>
          </p:nvSpPr>
          <p:spPr>
            <a:xfrm>
              <a:off x="685800" y="3124200"/>
              <a:ext cx="1524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685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1447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2971787" y="4068742"/>
            <a:ext cx="990626" cy="670818"/>
            <a:chOff x="685800" y="3124200"/>
            <a:chExt cx="1524000" cy="619200"/>
          </a:xfrm>
        </p:grpSpPr>
        <p:sp>
          <p:nvSpPr>
            <p:cNvPr id="293" name="Shape 293"/>
            <p:cNvSpPr txBox="1"/>
            <p:nvPr/>
          </p:nvSpPr>
          <p:spPr>
            <a:xfrm>
              <a:off x="685800" y="3124200"/>
              <a:ext cx="1524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685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1447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2438387" y="4868842"/>
            <a:ext cx="990626" cy="670818"/>
            <a:chOff x="685800" y="3124200"/>
            <a:chExt cx="1524000" cy="619200"/>
          </a:xfrm>
        </p:grpSpPr>
        <p:sp>
          <p:nvSpPr>
            <p:cNvPr id="297" name="Shape 297"/>
            <p:cNvSpPr txBox="1"/>
            <p:nvPr/>
          </p:nvSpPr>
          <p:spPr>
            <a:xfrm>
              <a:off x="685800" y="3124200"/>
              <a:ext cx="1524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685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1447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00" name="Shape 300"/>
          <p:cNvGrpSpPr/>
          <p:nvPr/>
        </p:nvGrpSpPr>
        <p:grpSpPr>
          <a:xfrm>
            <a:off x="3428987" y="4868842"/>
            <a:ext cx="990626" cy="670818"/>
            <a:chOff x="685800" y="3124200"/>
            <a:chExt cx="1524000" cy="619200"/>
          </a:xfrm>
        </p:grpSpPr>
        <p:sp>
          <p:nvSpPr>
            <p:cNvPr id="301" name="Shape 301"/>
            <p:cNvSpPr txBox="1"/>
            <p:nvPr/>
          </p:nvSpPr>
          <p:spPr>
            <a:xfrm>
              <a:off x="685800" y="3124200"/>
              <a:ext cx="1524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685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1447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5843574" y="4868842"/>
            <a:ext cx="990626" cy="670818"/>
            <a:chOff x="685800" y="3124200"/>
            <a:chExt cx="1524000" cy="619200"/>
          </a:xfrm>
        </p:grpSpPr>
        <p:sp>
          <p:nvSpPr>
            <p:cNvPr id="305" name="Shape 305"/>
            <p:cNvSpPr txBox="1"/>
            <p:nvPr/>
          </p:nvSpPr>
          <p:spPr>
            <a:xfrm>
              <a:off x="685800" y="3124200"/>
              <a:ext cx="1524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685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1447800" y="3429000"/>
              <a:ext cx="762000" cy="314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08" name="Shape 308"/>
          <p:cNvCxnSpPr/>
          <p:nvPr/>
        </p:nvCxnSpPr>
        <p:spPr>
          <a:xfrm flipH="1">
            <a:off x="4457851" y="3264695"/>
            <a:ext cx="895200" cy="16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9" name="Shape 309"/>
          <p:cNvCxnSpPr/>
          <p:nvPr/>
        </p:nvCxnSpPr>
        <p:spPr>
          <a:xfrm flipH="1">
            <a:off x="3466951" y="3893344"/>
            <a:ext cx="819300" cy="2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0" name="Shape 310"/>
          <p:cNvCxnSpPr/>
          <p:nvPr/>
        </p:nvCxnSpPr>
        <p:spPr>
          <a:xfrm flipH="1">
            <a:off x="2933551" y="4636295"/>
            <a:ext cx="362100" cy="33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1" name="Shape 311"/>
          <p:cNvCxnSpPr/>
          <p:nvPr/>
        </p:nvCxnSpPr>
        <p:spPr>
          <a:xfrm rot="10800000" flipH="1">
            <a:off x="4806354" y="3775472"/>
            <a:ext cx="375246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2" name="Shape 312"/>
          <p:cNvCxnSpPr/>
          <p:nvPr/>
        </p:nvCxnSpPr>
        <p:spPr>
          <a:xfrm rot="10800000" flipH="1">
            <a:off x="5874305" y="3775472"/>
            <a:ext cx="450295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3" name="Shape 313"/>
          <p:cNvCxnSpPr/>
          <p:nvPr/>
        </p:nvCxnSpPr>
        <p:spPr>
          <a:xfrm rot="10800000" flipH="1">
            <a:off x="3814603" y="4518423"/>
            <a:ext cx="300197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4" name="Shape 314"/>
          <p:cNvCxnSpPr/>
          <p:nvPr/>
        </p:nvCxnSpPr>
        <p:spPr>
          <a:xfrm rot="10800000" flipH="1">
            <a:off x="3281203" y="5318523"/>
            <a:ext cx="300197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4804052" y="4518423"/>
            <a:ext cx="225148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6" name="Shape 316"/>
          <p:cNvCxnSpPr/>
          <p:nvPr/>
        </p:nvCxnSpPr>
        <p:spPr>
          <a:xfrm>
            <a:off x="6496051" y="3893344"/>
            <a:ext cx="18900" cy="2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7" name="Shape 317"/>
          <p:cNvCxnSpPr/>
          <p:nvPr/>
        </p:nvCxnSpPr>
        <p:spPr>
          <a:xfrm flipH="1">
            <a:off x="6337782" y="4636295"/>
            <a:ext cx="5867" cy="41030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8" name="Shape 318"/>
          <p:cNvCxnSpPr/>
          <p:nvPr/>
        </p:nvCxnSpPr>
        <p:spPr>
          <a:xfrm rot="10800000" flipH="1">
            <a:off x="6864905" y="4518423"/>
            <a:ext cx="450295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9" name="Shape 319"/>
          <p:cNvSpPr/>
          <p:nvPr/>
        </p:nvSpPr>
        <p:spPr>
          <a:xfrm>
            <a:off x="-57826" y="1141878"/>
            <a:ext cx="926035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LEFT CHILD,RIGHT SIBLING REPRESENTATION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Shape 112" descr="Image result for ieee logo">
            <a:extLst>
              <a:ext uri="{FF2B5EF4-FFF2-40B4-BE49-F238E27FC236}">
                <a16:creationId xmlns:a16="http://schemas.microsoft.com/office/drawing/2014/main" id="{F5658FE5-76D3-4E1B-BAA2-C5017D720D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2171700"/>
            <a:ext cx="4495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marR="0" lvl="0" indent="-34289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binary tree is a tree with the following properties: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2" marR="0" lvl="1" indent="-285744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internal node has at most two children (degree of two)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2" marR="0" lvl="1" indent="-285744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children of a node are an ordered pair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2" marR="0" lvl="1" indent="-222244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call the children of an internal node left child and right child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279392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marR="0" lvl="0" indent="-342891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recursive definition: a binary tree is either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2" marR="0" lvl="1" indent="-285744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tree consisting of a single node, 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2" marR="0" lvl="1" indent="-285744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tree whose root has an ordered pair of children, each of which is a binary tree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 descr="Rectangle: Click to edit Master text styles Second level Third level Fourth level Fifth level"/>
          <p:cNvSpPr txBox="1"/>
          <p:nvPr/>
        </p:nvSpPr>
        <p:spPr>
          <a:xfrm>
            <a:off x="5181600" y="2171700"/>
            <a:ext cx="3276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marR="0" lvl="0" indent="-34289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2" marR="0" lvl="1" indent="-285744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expressions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2" marR="0" lvl="1" indent="-285744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processes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2" marR="0" lvl="1" indent="-285744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</a:pPr>
            <a:r>
              <a:rPr lang="en-GB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6924675" y="3657278"/>
            <a:ext cx="341400" cy="283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5938838" y="4343078"/>
            <a:ext cx="338100" cy="283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7905751" y="4341886"/>
            <a:ext cx="341400" cy="285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7424737" y="5027686"/>
            <a:ext cx="322200" cy="285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8407401" y="5027686"/>
            <a:ext cx="355500" cy="285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5422901" y="5026496"/>
            <a:ext cx="357300" cy="285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6450013" y="5027686"/>
            <a:ext cx="330300" cy="285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Shape 333"/>
          <p:cNvCxnSpPr/>
          <p:nvPr/>
        </p:nvCxnSpPr>
        <p:spPr>
          <a:xfrm flipH="1">
            <a:off x="6108826" y="3947790"/>
            <a:ext cx="987300" cy="388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4" name="Shape 334"/>
          <p:cNvCxnSpPr/>
          <p:nvPr/>
        </p:nvCxnSpPr>
        <p:spPr>
          <a:xfrm>
            <a:off x="7096125" y="3947790"/>
            <a:ext cx="981000" cy="38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5" name="Shape 335"/>
          <p:cNvCxnSpPr/>
          <p:nvPr/>
        </p:nvCxnSpPr>
        <p:spPr>
          <a:xfrm>
            <a:off x="8077201" y="4634779"/>
            <a:ext cx="507900" cy="3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6" name="Shape 336"/>
          <p:cNvCxnSpPr/>
          <p:nvPr/>
        </p:nvCxnSpPr>
        <p:spPr>
          <a:xfrm flipH="1">
            <a:off x="7586699" y="4634779"/>
            <a:ext cx="490500" cy="3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7" name="Shape 337"/>
          <p:cNvCxnSpPr/>
          <p:nvPr/>
        </p:nvCxnSpPr>
        <p:spPr>
          <a:xfrm>
            <a:off x="6108700" y="4633590"/>
            <a:ext cx="506400" cy="38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8" name="Shape 338"/>
          <p:cNvCxnSpPr/>
          <p:nvPr/>
        </p:nvCxnSpPr>
        <p:spPr>
          <a:xfrm flipH="1">
            <a:off x="5602299" y="4633590"/>
            <a:ext cx="506400" cy="38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9" name="Shape 339"/>
          <p:cNvSpPr/>
          <p:nvPr/>
        </p:nvSpPr>
        <p:spPr>
          <a:xfrm>
            <a:off x="6069013" y="5718248"/>
            <a:ext cx="355500" cy="283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" name="Shape 340"/>
          <p:cNvCxnSpPr/>
          <p:nvPr/>
        </p:nvCxnSpPr>
        <p:spPr>
          <a:xfrm flipH="1">
            <a:off x="6246712" y="5320579"/>
            <a:ext cx="368400" cy="39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1" name="Shape 341"/>
          <p:cNvSpPr/>
          <p:nvPr/>
        </p:nvSpPr>
        <p:spPr>
          <a:xfrm>
            <a:off x="6805613" y="5717058"/>
            <a:ext cx="288900" cy="285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Shape 342"/>
          <p:cNvCxnSpPr/>
          <p:nvPr/>
        </p:nvCxnSpPr>
        <p:spPr>
          <a:xfrm>
            <a:off x="6615113" y="5320580"/>
            <a:ext cx="335100" cy="389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3" name="Shape 343"/>
          <p:cNvSpPr/>
          <p:nvPr/>
        </p:nvSpPr>
        <p:spPr>
          <a:xfrm>
            <a:off x="1821402" y="881002"/>
            <a:ext cx="527311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TREE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112" descr="Image result for ieee logo">
            <a:extLst>
              <a:ext uri="{FF2B5EF4-FFF2-40B4-BE49-F238E27FC236}">
                <a16:creationId xmlns:a16="http://schemas.microsoft.com/office/drawing/2014/main" id="{7A46EB9E-B13B-4E7D-A0A8-A15C9F70F1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Shape 348"/>
          <p:cNvGrpSpPr/>
          <p:nvPr/>
        </p:nvGrpSpPr>
        <p:grpSpPr>
          <a:xfrm>
            <a:off x="4343508" y="2114609"/>
            <a:ext cx="4426064" cy="3372043"/>
            <a:chOff x="4267200" y="2143125"/>
            <a:chExt cx="4502150" cy="4599075"/>
          </a:xfrm>
        </p:grpSpPr>
        <p:grpSp>
          <p:nvGrpSpPr>
            <p:cNvPr id="349" name="Shape 349"/>
            <p:cNvGrpSpPr/>
            <p:nvPr/>
          </p:nvGrpSpPr>
          <p:grpSpPr>
            <a:xfrm>
              <a:off x="6767512" y="2667000"/>
              <a:ext cx="571500" cy="570000"/>
              <a:chOff x="6713537" y="2139950"/>
              <a:chExt cx="571500" cy="570000"/>
            </a:xfrm>
          </p:grpSpPr>
          <p:sp>
            <p:nvSpPr>
              <p:cNvPr id="350" name="Shape 350"/>
              <p:cNvSpPr/>
              <p:nvPr/>
            </p:nvSpPr>
            <p:spPr>
              <a:xfrm>
                <a:off x="6713537" y="2139950"/>
                <a:ext cx="571500" cy="570000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1" name="Shape 351"/>
              <p:cNvSpPr txBox="1"/>
              <p:nvPr/>
            </p:nvSpPr>
            <p:spPr>
              <a:xfrm>
                <a:off x="6823075" y="2224087"/>
                <a:ext cx="411300" cy="4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Shape 352"/>
            <p:cNvGrpSpPr/>
            <p:nvPr/>
          </p:nvGrpSpPr>
          <p:grpSpPr>
            <a:xfrm>
              <a:off x="5797550" y="3808412"/>
              <a:ext cx="571500" cy="570000"/>
              <a:chOff x="5743575" y="3281362"/>
              <a:chExt cx="571500" cy="570000"/>
            </a:xfrm>
          </p:grpSpPr>
          <p:sp>
            <p:nvSpPr>
              <p:cNvPr id="353" name="Shape 353"/>
              <p:cNvSpPr/>
              <p:nvPr/>
            </p:nvSpPr>
            <p:spPr>
              <a:xfrm>
                <a:off x="5743575" y="3281362"/>
                <a:ext cx="571500" cy="570000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4" name="Shape 354"/>
              <p:cNvSpPr txBox="1"/>
              <p:nvPr/>
            </p:nvSpPr>
            <p:spPr>
              <a:xfrm>
                <a:off x="5853112" y="3365500"/>
                <a:ext cx="393600" cy="4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55" name="Shape 355"/>
            <p:cNvCxnSpPr/>
            <p:nvPr/>
          </p:nvCxnSpPr>
          <p:spPr>
            <a:xfrm flipH="1">
              <a:off x="6095875" y="3157537"/>
              <a:ext cx="765300" cy="646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56" name="Shape 356"/>
            <p:cNvGrpSpPr/>
            <p:nvPr/>
          </p:nvGrpSpPr>
          <p:grpSpPr>
            <a:xfrm>
              <a:off x="7688262" y="3841750"/>
              <a:ext cx="571500" cy="570000"/>
              <a:chOff x="7634287" y="3314700"/>
              <a:chExt cx="571500" cy="570000"/>
            </a:xfrm>
          </p:grpSpPr>
          <p:sp>
            <p:nvSpPr>
              <p:cNvPr id="357" name="Shape 357"/>
              <p:cNvSpPr/>
              <p:nvPr/>
            </p:nvSpPr>
            <p:spPr>
              <a:xfrm>
                <a:off x="7634287" y="3314700"/>
                <a:ext cx="571500" cy="570000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8" name="Shape 358"/>
              <p:cNvSpPr txBox="1"/>
              <p:nvPr/>
            </p:nvSpPr>
            <p:spPr>
              <a:xfrm>
                <a:off x="7743825" y="3398837"/>
                <a:ext cx="395400" cy="4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Shape 359"/>
            <p:cNvGrpSpPr/>
            <p:nvPr/>
          </p:nvGrpSpPr>
          <p:grpSpPr>
            <a:xfrm>
              <a:off x="8197850" y="4914900"/>
              <a:ext cx="571500" cy="570000"/>
              <a:chOff x="8143875" y="4387850"/>
              <a:chExt cx="571500" cy="570000"/>
            </a:xfrm>
          </p:grpSpPr>
          <p:sp>
            <p:nvSpPr>
              <p:cNvPr id="360" name="Shape 360"/>
              <p:cNvSpPr/>
              <p:nvPr/>
            </p:nvSpPr>
            <p:spPr>
              <a:xfrm>
                <a:off x="8143875" y="4387850"/>
                <a:ext cx="571500" cy="570000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1" name="Shape 361"/>
              <p:cNvSpPr txBox="1"/>
              <p:nvPr/>
            </p:nvSpPr>
            <p:spPr>
              <a:xfrm>
                <a:off x="8253412" y="4471987"/>
                <a:ext cx="411300" cy="4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62" name="Shape 362"/>
            <p:cNvCxnSpPr/>
            <p:nvPr/>
          </p:nvCxnSpPr>
          <p:spPr>
            <a:xfrm>
              <a:off x="8139112" y="4400550"/>
              <a:ext cx="287400" cy="492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63" name="Shape 363"/>
            <p:cNvGrpSpPr/>
            <p:nvPr/>
          </p:nvGrpSpPr>
          <p:grpSpPr>
            <a:xfrm>
              <a:off x="6326187" y="4964112"/>
              <a:ext cx="571500" cy="570000"/>
              <a:chOff x="6272212" y="4437062"/>
              <a:chExt cx="571500" cy="570000"/>
            </a:xfrm>
          </p:grpSpPr>
          <p:sp>
            <p:nvSpPr>
              <p:cNvPr id="364" name="Shape 364"/>
              <p:cNvSpPr/>
              <p:nvPr/>
            </p:nvSpPr>
            <p:spPr>
              <a:xfrm>
                <a:off x="6272212" y="4437062"/>
                <a:ext cx="571500" cy="570000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5" name="Shape 365"/>
              <p:cNvSpPr txBox="1"/>
              <p:nvPr/>
            </p:nvSpPr>
            <p:spPr>
              <a:xfrm>
                <a:off x="6381750" y="4521200"/>
                <a:ext cx="376200" cy="4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Shape 366"/>
            <p:cNvGrpSpPr/>
            <p:nvPr/>
          </p:nvGrpSpPr>
          <p:grpSpPr>
            <a:xfrm>
              <a:off x="5867400" y="6172200"/>
              <a:ext cx="571500" cy="570000"/>
              <a:chOff x="5813425" y="5645150"/>
              <a:chExt cx="571500" cy="570000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5813425" y="5645150"/>
                <a:ext cx="571500" cy="570000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8" name="Shape 368"/>
              <p:cNvSpPr txBox="1"/>
              <p:nvPr/>
            </p:nvSpPr>
            <p:spPr>
              <a:xfrm>
                <a:off x="5922962" y="5729287"/>
                <a:ext cx="290400" cy="4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69" name="Shape 369"/>
            <p:cNvCxnSpPr/>
            <p:nvPr/>
          </p:nvCxnSpPr>
          <p:spPr>
            <a:xfrm>
              <a:off x="5722937" y="5554662"/>
              <a:ext cx="423900" cy="6129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70" name="Shape 370"/>
            <p:cNvGrpSpPr/>
            <p:nvPr/>
          </p:nvGrpSpPr>
          <p:grpSpPr>
            <a:xfrm>
              <a:off x="5337175" y="4946650"/>
              <a:ext cx="571500" cy="570000"/>
              <a:chOff x="5283200" y="4419600"/>
              <a:chExt cx="571500" cy="570000"/>
            </a:xfrm>
          </p:grpSpPr>
          <p:sp>
            <p:nvSpPr>
              <p:cNvPr id="371" name="Shape 371"/>
              <p:cNvSpPr/>
              <p:nvPr/>
            </p:nvSpPr>
            <p:spPr>
              <a:xfrm>
                <a:off x="5283200" y="4419600"/>
                <a:ext cx="571500" cy="570000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2" name="Shape 372"/>
              <p:cNvSpPr txBox="1"/>
              <p:nvPr/>
            </p:nvSpPr>
            <p:spPr>
              <a:xfrm>
                <a:off x="5392737" y="4503737"/>
                <a:ext cx="412800" cy="4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Shape 373"/>
            <p:cNvGrpSpPr/>
            <p:nvPr/>
          </p:nvGrpSpPr>
          <p:grpSpPr>
            <a:xfrm>
              <a:off x="4776787" y="6135687"/>
              <a:ext cx="571500" cy="570000"/>
              <a:chOff x="4722812" y="5608637"/>
              <a:chExt cx="571500" cy="570000"/>
            </a:xfrm>
          </p:grpSpPr>
          <p:sp>
            <p:nvSpPr>
              <p:cNvPr id="374" name="Shape 374"/>
              <p:cNvSpPr/>
              <p:nvPr/>
            </p:nvSpPr>
            <p:spPr>
              <a:xfrm>
                <a:off x="4722812" y="5608637"/>
                <a:ext cx="571500" cy="570000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5" name="Shape 375"/>
              <p:cNvSpPr txBox="1"/>
              <p:nvPr/>
            </p:nvSpPr>
            <p:spPr>
              <a:xfrm>
                <a:off x="4832350" y="5692775"/>
                <a:ext cx="404700" cy="4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6" name="Shape 376"/>
            <p:cNvGrpSpPr/>
            <p:nvPr/>
          </p:nvGrpSpPr>
          <p:grpSpPr>
            <a:xfrm>
              <a:off x="7226300" y="4913312"/>
              <a:ext cx="571500" cy="570000"/>
              <a:chOff x="7172325" y="4386262"/>
              <a:chExt cx="571500" cy="570000"/>
            </a:xfrm>
          </p:grpSpPr>
          <p:sp>
            <p:nvSpPr>
              <p:cNvPr id="377" name="Shape 377"/>
              <p:cNvSpPr/>
              <p:nvPr/>
            </p:nvSpPr>
            <p:spPr>
              <a:xfrm>
                <a:off x="7172325" y="4386262"/>
                <a:ext cx="571500" cy="570000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8" name="Shape 378"/>
              <p:cNvSpPr txBox="1"/>
              <p:nvPr/>
            </p:nvSpPr>
            <p:spPr>
              <a:xfrm>
                <a:off x="7281862" y="4470400"/>
                <a:ext cx="360300" cy="4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79" name="Shape 379"/>
            <p:cNvCxnSpPr/>
            <p:nvPr/>
          </p:nvCxnSpPr>
          <p:spPr>
            <a:xfrm flipH="1">
              <a:off x="7491474" y="4398962"/>
              <a:ext cx="322200" cy="4938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0" name="Shape 380"/>
            <p:cNvCxnSpPr/>
            <p:nvPr/>
          </p:nvCxnSpPr>
          <p:spPr>
            <a:xfrm>
              <a:off x="6181725" y="4348162"/>
              <a:ext cx="373200" cy="6129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1" name="Shape 381"/>
            <p:cNvCxnSpPr/>
            <p:nvPr/>
          </p:nvCxnSpPr>
          <p:spPr>
            <a:xfrm flipH="1">
              <a:off x="5602137" y="4330700"/>
              <a:ext cx="324000" cy="6129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2" name="Shape 382"/>
            <p:cNvCxnSpPr/>
            <p:nvPr/>
          </p:nvCxnSpPr>
          <p:spPr>
            <a:xfrm flipH="1">
              <a:off x="5057825" y="5537200"/>
              <a:ext cx="425400" cy="579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3" name="Shape 383"/>
            <p:cNvCxnSpPr/>
            <p:nvPr/>
          </p:nvCxnSpPr>
          <p:spPr>
            <a:xfrm>
              <a:off x="7235825" y="3175000"/>
              <a:ext cx="714300" cy="663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84" name="Shape 384"/>
            <p:cNvSpPr txBox="1"/>
            <p:nvPr/>
          </p:nvSpPr>
          <p:spPr>
            <a:xfrm>
              <a:off x="5664200" y="2143125"/>
              <a:ext cx="29544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003399"/>
                  </a:solidFill>
                  <a:latin typeface="Calibri"/>
                  <a:ea typeface="Calibri"/>
                  <a:cs typeface="Calibri"/>
                  <a:sym typeface="Calibri"/>
                </a:rPr>
                <a:t>Complete Binary Tree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 txBox="1"/>
            <p:nvPr/>
          </p:nvSpPr>
          <p:spPr>
            <a:xfrm>
              <a:off x="4845050" y="2740025"/>
              <a:ext cx="3429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4886325" y="3768725"/>
              <a:ext cx="3414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 txBox="1"/>
            <p:nvPr/>
          </p:nvSpPr>
          <p:spPr>
            <a:xfrm>
              <a:off x="4886325" y="4949825"/>
              <a:ext cx="341400" cy="4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4267200" y="6248400"/>
              <a:ext cx="3429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457204" y="2119277"/>
            <a:ext cx="3833851" cy="3497911"/>
            <a:chOff x="354012" y="1447800"/>
            <a:chExt cx="3937000" cy="4894237"/>
          </a:xfrm>
        </p:grpSpPr>
        <p:grpSp>
          <p:nvGrpSpPr>
            <p:cNvPr id="390" name="Shape 390"/>
            <p:cNvGrpSpPr/>
            <p:nvPr/>
          </p:nvGrpSpPr>
          <p:grpSpPr>
            <a:xfrm>
              <a:off x="1816100" y="2074862"/>
              <a:ext cx="571500" cy="570000"/>
              <a:chOff x="2205037" y="1798637"/>
              <a:chExt cx="571500" cy="570000"/>
            </a:xfrm>
          </p:grpSpPr>
          <p:sp>
            <p:nvSpPr>
              <p:cNvPr id="391" name="Shape 391"/>
              <p:cNvSpPr/>
              <p:nvPr/>
            </p:nvSpPr>
            <p:spPr>
              <a:xfrm>
                <a:off x="2205037" y="1798637"/>
                <a:ext cx="571500" cy="570000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2" name="Shape 392"/>
              <p:cNvSpPr txBox="1"/>
              <p:nvPr/>
            </p:nvSpPr>
            <p:spPr>
              <a:xfrm>
                <a:off x="2314575" y="1882775"/>
                <a:ext cx="4158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Shape 393"/>
            <p:cNvGrpSpPr/>
            <p:nvPr/>
          </p:nvGrpSpPr>
          <p:grpSpPr>
            <a:xfrm>
              <a:off x="1204912" y="2978150"/>
              <a:ext cx="571500" cy="570000"/>
              <a:chOff x="1593850" y="2701925"/>
              <a:chExt cx="571500" cy="570000"/>
            </a:xfrm>
          </p:grpSpPr>
          <p:sp>
            <p:nvSpPr>
              <p:cNvPr id="394" name="Shape 394"/>
              <p:cNvSpPr/>
              <p:nvPr/>
            </p:nvSpPr>
            <p:spPr>
              <a:xfrm>
                <a:off x="1593850" y="2701925"/>
                <a:ext cx="571500" cy="570000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5" name="Shape 395"/>
              <p:cNvSpPr txBox="1"/>
              <p:nvPr/>
            </p:nvSpPr>
            <p:spPr>
              <a:xfrm>
                <a:off x="1703387" y="2784475"/>
                <a:ext cx="396900" cy="48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96" name="Shape 396"/>
            <p:cNvCxnSpPr/>
            <p:nvPr/>
          </p:nvCxnSpPr>
          <p:spPr>
            <a:xfrm flipH="1">
              <a:off x="1587412" y="2633662"/>
              <a:ext cx="341400" cy="357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97" name="Shape 397"/>
            <p:cNvGrpSpPr/>
            <p:nvPr/>
          </p:nvGrpSpPr>
          <p:grpSpPr>
            <a:xfrm>
              <a:off x="3124200" y="2133600"/>
              <a:ext cx="571500" cy="570000"/>
              <a:chOff x="3328987" y="1782762"/>
              <a:chExt cx="571500" cy="570000"/>
            </a:xfrm>
          </p:grpSpPr>
          <p:sp>
            <p:nvSpPr>
              <p:cNvPr id="398" name="Shape 398"/>
              <p:cNvSpPr/>
              <p:nvPr/>
            </p:nvSpPr>
            <p:spPr>
              <a:xfrm>
                <a:off x="3328987" y="1782762"/>
                <a:ext cx="571500" cy="570000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9" name="Shape 399"/>
              <p:cNvSpPr txBox="1"/>
              <p:nvPr/>
            </p:nvSpPr>
            <p:spPr>
              <a:xfrm>
                <a:off x="3438525" y="1865312"/>
                <a:ext cx="414300" cy="48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0" name="Shape 400"/>
            <p:cNvGrpSpPr/>
            <p:nvPr/>
          </p:nvGrpSpPr>
          <p:grpSpPr>
            <a:xfrm>
              <a:off x="3719512" y="3054350"/>
              <a:ext cx="571500" cy="570000"/>
              <a:chOff x="3924300" y="2703512"/>
              <a:chExt cx="571500" cy="570000"/>
            </a:xfrm>
          </p:grpSpPr>
          <p:sp>
            <p:nvSpPr>
              <p:cNvPr id="401" name="Shape 401"/>
              <p:cNvSpPr/>
              <p:nvPr/>
            </p:nvSpPr>
            <p:spPr>
              <a:xfrm>
                <a:off x="3924300" y="2703512"/>
                <a:ext cx="571500" cy="570000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2" name="Shape 402"/>
              <p:cNvSpPr txBox="1"/>
              <p:nvPr/>
            </p:nvSpPr>
            <p:spPr>
              <a:xfrm>
                <a:off x="4033837" y="2787650"/>
                <a:ext cx="3969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03" name="Shape 403"/>
            <p:cNvCxnSpPr/>
            <p:nvPr/>
          </p:nvCxnSpPr>
          <p:spPr>
            <a:xfrm>
              <a:off x="3541712" y="2690812"/>
              <a:ext cx="406500" cy="341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04" name="Shape 404"/>
            <p:cNvSpPr txBox="1"/>
            <p:nvPr/>
          </p:nvSpPr>
          <p:spPr>
            <a:xfrm>
              <a:off x="1447800" y="1447800"/>
              <a:ext cx="27606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003399"/>
                  </a:solidFill>
                  <a:latin typeface="Calibri"/>
                  <a:ea typeface="Calibri"/>
                  <a:cs typeface="Calibri"/>
                  <a:sym typeface="Calibri"/>
                </a:rPr>
                <a:t>Skewed Binary Tree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5" name="Shape 405"/>
            <p:cNvGrpSpPr/>
            <p:nvPr/>
          </p:nvGrpSpPr>
          <p:grpSpPr>
            <a:xfrm>
              <a:off x="354012" y="5700712"/>
              <a:ext cx="571500" cy="570000"/>
              <a:chOff x="742950" y="5505450"/>
              <a:chExt cx="571500" cy="570000"/>
            </a:xfrm>
          </p:grpSpPr>
          <p:sp>
            <p:nvSpPr>
              <p:cNvPr id="406" name="Shape 406"/>
              <p:cNvSpPr/>
              <p:nvPr/>
            </p:nvSpPr>
            <p:spPr>
              <a:xfrm>
                <a:off x="742950" y="5505450"/>
                <a:ext cx="571500" cy="570000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7" name="Shape 407"/>
              <p:cNvSpPr txBox="1"/>
              <p:nvPr/>
            </p:nvSpPr>
            <p:spPr>
              <a:xfrm>
                <a:off x="852487" y="5588000"/>
                <a:ext cx="379500" cy="48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08" name="Shape 408"/>
            <p:cNvCxnSpPr/>
            <p:nvPr/>
          </p:nvCxnSpPr>
          <p:spPr>
            <a:xfrm flipH="1">
              <a:off x="566799" y="5270500"/>
              <a:ext cx="322200" cy="444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09" name="Shape 409"/>
            <p:cNvGrpSpPr/>
            <p:nvPr/>
          </p:nvGrpSpPr>
          <p:grpSpPr>
            <a:xfrm>
              <a:off x="996950" y="3910012"/>
              <a:ext cx="571500" cy="570000"/>
              <a:chOff x="1385887" y="3633787"/>
              <a:chExt cx="571500" cy="570000"/>
            </a:xfrm>
          </p:grpSpPr>
          <p:sp>
            <p:nvSpPr>
              <p:cNvPr id="410" name="Shape 410"/>
              <p:cNvSpPr/>
              <p:nvPr/>
            </p:nvSpPr>
            <p:spPr>
              <a:xfrm>
                <a:off x="1385887" y="3633787"/>
                <a:ext cx="571500" cy="570000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1" name="Shape 411"/>
              <p:cNvSpPr txBox="1"/>
              <p:nvPr/>
            </p:nvSpPr>
            <p:spPr>
              <a:xfrm>
                <a:off x="1495425" y="3716337"/>
                <a:ext cx="396900" cy="48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Shape 412"/>
            <p:cNvGrpSpPr/>
            <p:nvPr/>
          </p:nvGrpSpPr>
          <p:grpSpPr>
            <a:xfrm>
              <a:off x="639762" y="4694237"/>
              <a:ext cx="571500" cy="570000"/>
              <a:chOff x="1028700" y="4498975"/>
              <a:chExt cx="571500" cy="570000"/>
            </a:xfrm>
          </p:grpSpPr>
          <p:sp>
            <p:nvSpPr>
              <p:cNvPr id="413" name="Shape 413"/>
              <p:cNvSpPr/>
              <p:nvPr/>
            </p:nvSpPr>
            <p:spPr>
              <a:xfrm>
                <a:off x="1028700" y="4498975"/>
                <a:ext cx="571500" cy="570000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4" name="Shape 414"/>
              <p:cNvSpPr txBox="1"/>
              <p:nvPr/>
            </p:nvSpPr>
            <p:spPr>
              <a:xfrm>
                <a:off x="1138237" y="4581525"/>
                <a:ext cx="414300" cy="48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15" name="Shape 415"/>
            <p:cNvCxnSpPr/>
            <p:nvPr/>
          </p:nvCxnSpPr>
          <p:spPr>
            <a:xfrm flipH="1">
              <a:off x="1262174" y="3568700"/>
              <a:ext cx="138000" cy="338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6" name="Shape 416"/>
            <p:cNvCxnSpPr/>
            <p:nvPr/>
          </p:nvCxnSpPr>
          <p:spPr>
            <a:xfrm flipH="1">
              <a:off x="974700" y="4419600"/>
              <a:ext cx="168300" cy="292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17" name="Shape 417"/>
            <p:cNvSpPr txBox="1"/>
            <p:nvPr/>
          </p:nvSpPr>
          <p:spPr>
            <a:xfrm>
              <a:off x="1585912" y="5862637"/>
              <a:ext cx="3462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4" name="Shape 112" descr="Image result for ieee logo">
            <a:extLst>
              <a:ext uri="{FF2B5EF4-FFF2-40B4-BE49-F238E27FC236}">
                <a16:creationId xmlns:a16="http://schemas.microsoft.com/office/drawing/2014/main" id="{4BF24992-35B1-4360-960E-6D1E753FD1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233" y="51702"/>
            <a:ext cx="1323131" cy="46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1173</Words>
  <Application>Microsoft Office PowerPoint</Application>
  <PresentationFormat>On-screen Show (4:3)</PresentationFormat>
  <Paragraphs>311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</vt:lpstr>
      <vt:lpstr>Arial</vt:lpstr>
      <vt:lpstr>Times New Roman</vt:lpstr>
      <vt:lpstr>Courier New</vt:lpstr>
      <vt:lpstr>Tahoma</vt:lpstr>
      <vt:lpstr>Georgia</vt:lpstr>
      <vt:lpstr>Noto Sans Symbols</vt:lpstr>
      <vt:lpstr>Verdana</vt:lpstr>
      <vt:lpstr>Retrospect</vt:lpstr>
      <vt:lpstr>PowerPoint Presentation</vt:lpstr>
      <vt:lpstr>PowerPoint Presentation</vt:lpstr>
      <vt:lpstr>PowerPoint Presentation</vt:lpstr>
      <vt:lpstr>WHAT IS A TREE</vt:lpstr>
      <vt:lpstr>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BST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VISHNU THAKRAL</cp:lastModifiedBy>
  <cp:revision>6</cp:revision>
  <dcterms:modified xsi:type="dcterms:W3CDTF">2018-03-21T15:40:25Z</dcterms:modified>
</cp:coreProperties>
</file>