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2" r:id="rId2"/>
    <p:sldId id="274" r:id="rId3"/>
    <p:sldId id="275" r:id="rId4"/>
    <p:sldId id="276" r:id="rId5"/>
    <p:sldId id="277" r:id="rId6"/>
    <p:sldId id="278" r:id="rId7"/>
    <p:sldId id="279" r:id="rId8"/>
    <p:sldId id="283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4B75B-82B6-4E91-A33F-A1AC7CE94E0D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8F8D7-BCC0-4E98-9EF4-17BA2BEF1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45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8F8D7-BCC0-4E98-9EF4-17BA2BEF1C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09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EED2F-D372-49FC-91E3-B51DFEAD0E94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2E54-4A9A-4C1D-B625-6C436052D0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EED2F-D372-49FC-91E3-B51DFEAD0E94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2E54-4A9A-4C1D-B625-6C436052D0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10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EED2F-D372-49FC-91E3-B51DFEAD0E94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2E54-4A9A-4C1D-B625-6C436052D0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EED2F-D372-49FC-91E3-B51DFEAD0E94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2E54-4A9A-4C1D-B625-6C436052D0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EED2F-D372-49FC-91E3-B51DFEAD0E94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2E54-4A9A-4C1D-B625-6C436052D0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D92EED2F-D372-49FC-91E3-B51DFEAD0E94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E4F2E54-4A9A-4C1D-B625-6C436052D0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EED2F-D372-49FC-91E3-B51DFEAD0E94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2E54-4A9A-4C1D-B625-6C436052D0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EED2F-D372-49FC-91E3-B51DFEAD0E94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2E54-4A9A-4C1D-B625-6C436052D0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8" name="Freeform 25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EED2F-D372-49FC-91E3-B51DFEAD0E94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2E54-4A9A-4C1D-B625-6C436052D0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11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EED2F-D372-49FC-91E3-B51DFEAD0E94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2E54-4A9A-4C1D-B625-6C436052D0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5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EED2F-D372-49FC-91E3-B51DFEAD0E94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2E54-4A9A-4C1D-B625-6C436052D0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D92EED2F-D372-49FC-91E3-B51DFEAD0E94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EE4F2E54-4A9A-4C1D-B625-6C436052D0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programming/c_continue_statement.htm" TargetMode="External"/><Relationship Id="rId2" Type="http://schemas.openxmlformats.org/officeDocument/2006/relationships/hyperlink" Target="http://www.tutorialspoint.com/cprogramming/c_break_statemen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gif"/><Relationship Id="rId4" Type="http://schemas.openxmlformats.org/officeDocument/2006/relationships/hyperlink" Target="http://www.tutorialspoint.com/cprogramming/c_goto_statement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31" y="30553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3681" y="2574498"/>
            <a:ext cx="57520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INTRODUCTION TO C </a:t>
            </a:r>
            <a:endParaRPr lang="en-US" sz="4400" b="1" dirty="0" smtClean="0"/>
          </a:p>
          <a:p>
            <a:pPr algn="ctr"/>
            <a:r>
              <a:rPr lang="en-US" sz="4400" b="1" dirty="0" smtClean="0"/>
              <a:t>(</a:t>
            </a:r>
            <a:r>
              <a:rPr lang="en-US" sz="4400" b="1" dirty="0" err="1" smtClean="0"/>
              <a:t>contd</a:t>
            </a:r>
            <a:r>
              <a:rPr lang="en-US" sz="4400" b="1" dirty="0" smtClean="0"/>
              <a:t>…)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3815999" y="827712"/>
            <a:ext cx="16874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DAY 2</a:t>
            </a:r>
          </a:p>
        </p:txBody>
      </p:sp>
      <p:pic>
        <p:nvPicPr>
          <p:cNvPr id="5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9460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844824"/>
            <a:ext cx="8892480" cy="4464496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EXAMPLE:</a:t>
            </a:r>
          </a:p>
          <a:p>
            <a:pPr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Suppose </a:t>
            </a: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i'm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store roll number of  five 2k11 </a:t>
            </a: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students.Instead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of storing  it in 5 different variables as:</a:t>
            </a:r>
          </a:p>
          <a:p>
            <a:pPr>
              <a:buNone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neel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=1001,aparajita=1153,richa=1080,meera=1219,roshin=1151;</a:t>
            </a:r>
          </a:p>
          <a:p>
            <a:pPr>
              <a:buNone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would simply write</a:t>
            </a:r>
          </a:p>
          <a:p>
            <a:pPr>
              <a:buNone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roll[5]={1001,1153,1080,1219,1153};</a:t>
            </a:r>
          </a:p>
          <a:p>
            <a:pPr>
              <a:buNone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for </a:t>
            </a: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richa's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roll number we would use index 2 </a:t>
            </a: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i.e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a[2];     //( 0 1 2)</a:t>
            </a:r>
          </a:p>
          <a:p>
            <a:pPr>
              <a:buNone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 bwMode="auto">
          <a:xfrm>
            <a:off x="609600" y="4905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ARRAY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5138" y="2564904"/>
            <a:ext cx="7408862" cy="3451225"/>
          </a:xfrm>
        </p:spPr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roll[5];</a:t>
            </a:r>
            <a:endParaRPr lang="en-IN" dirty="0"/>
          </a:p>
        </p:txBody>
      </p:sp>
      <p:pic>
        <p:nvPicPr>
          <p:cNvPr id="4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304800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347864" y="3212976"/>
            <a:ext cx="914400" cy="914400"/>
          </a:xfrm>
          <a:prstGeom prst="straightConnector1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15816" y="3140968"/>
            <a:ext cx="21704" cy="1202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835696" y="3068960"/>
            <a:ext cx="453752" cy="91440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14908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725144"/>
            <a:ext cx="1847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4221088"/>
            <a:ext cx="866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ARRAY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3425014"/>
            <a:ext cx="7408862" cy="3451225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means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assinging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values to each index.</a:t>
            </a:r>
          </a:p>
          <a:p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roll[5]={1001,1153,1080,1219,1153};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060848"/>
            <a:ext cx="8229600" cy="1252537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ARRAY INITIALIZATION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 bwMode="auto">
          <a:xfrm>
            <a:off x="609600" y="4905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ARRAY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1640" y="3068960"/>
            <a:ext cx="7408862" cy="3451225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If you want to access 1st element, you write: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temp=a[0];</a:t>
            </a:r>
          </a:p>
          <a:p>
            <a:pPr>
              <a:buNone/>
            </a:pPr>
            <a:r>
              <a:rPr lang="en-IN" dirty="0" smtClean="0"/>
              <a:t>where temp is a variable which would store 1st element of the array a[ ].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2060848"/>
            <a:ext cx="8532440" cy="1252537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ACCESSING ELEMENT IN ARRAY</a:t>
            </a:r>
            <a:b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 bwMode="auto">
          <a:xfrm>
            <a:off x="609600" y="4905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ARRAY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700808"/>
            <a:ext cx="8424936" cy="4968552"/>
          </a:xfrm>
        </p:spPr>
        <p:txBody>
          <a:bodyPr/>
          <a:lstStyle/>
          <a:p>
            <a:pPr>
              <a:buNone/>
            </a:pPr>
            <a:r>
              <a:rPr lang="en-IN" sz="2500" dirty="0" smtClean="0"/>
              <a:t>ARRAYS can be single dimensional , double dimensional or multi dimensional;</a:t>
            </a:r>
          </a:p>
          <a:p>
            <a:endParaRPr lang="en-IN" sz="2500" dirty="0" smtClean="0"/>
          </a:p>
          <a:p>
            <a:r>
              <a:rPr lang="en-IN" sz="2500" dirty="0" smtClean="0"/>
              <a:t>SINGLE DIMENSIONAL:</a:t>
            </a:r>
          </a:p>
          <a:p>
            <a:endParaRPr lang="en-IN" sz="2500" dirty="0" smtClean="0"/>
          </a:p>
          <a:p>
            <a:pPr>
              <a:buNone/>
            </a:pPr>
            <a:r>
              <a:rPr lang="en-IN" sz="2500" dirty="0" smtClean="0"/>
              <a:t>it is array in a form of a single row which may have number of columns same as that of array's size.</a:t>
            </a:r>
          </a:p>
          <a:p>
            <a:endParaRPr lang="en-IN" sz="2500" dirty="0" smtClean="0"/>
          </a:p>
          <a:p>
            <a:pPr>
              <a:buNone/>
            </a:pPr>
            <a:r>
              <a:rPr lang="en-IN" sz="2500" dirty="0" smtClean="0"/>
              <a:t>EXAMPLE:</a:t>
            </a:r>
          </a:p>
          <a:p>
            <a:endParaRPr lang="en-IN" sz="2500" dirty="0" smtClean="0"/>
          </a:p>
          <a:p>
            <a:pPr>
              <a:buNone/>
            </a:pPr>
            <a:r>
              <a:rPr lang="en-IN" sz="2500" dirty="0" err="1" smtClean="0"/>
              <a:t>int</a:t>
            </a:r>
            <a:r>
              <a:rPr lang="en-IN" sz="2500" dirty="0" smtClean="0"/>
              <a:t> a[3]={1,1,2};</a:t>
            </a:r>
          </a:p>
          <a:p>
            <a:endParaRPr lang="en-IN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 bwMode="auto">
          <a:xfrm>
            <a:off x="609600" y="4905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ARRAY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628800"/>
            <a:ext cx="8208912" cy="4968552"/>
          </a:xfrm>
        </p:spPr>
        <p:txBody>
          <a:bodyPr/>
          <a:lstStyle/>
          <a:p>
            <a:pPr>
              <a:buNone/>
            </a:pPr>
            <a:r>
              <a:rPr lang="en-IN" sz="2000" dirty="0" smtClean="0"/>
              <a:t>DOUBLE DIMENSIONAL ARRAY:</a:t>
            </a:r>
          </a:p>
          <a:p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Stores element in a form of table/matrix.</a:t>
            </a:r>
          </a:p>
          <a:p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EXAMPLE:</a:t>
            </a:r>
          </a:p>
          <a:p>
            <a:endParaRPr lang="en-IN" sz="2000" dirty="0" smtClean="0"/>
          </a:p>
          <a:p>
            <a:pPr>
              <a:buNone/>
            </a:pPr>
            <a:r>
              <a:rPr lang="en-IN" sz="2000" dirty="0" err="1" smtClean="0"/>
              <a:t>int</a:t>
            </a:r>
            <a:r>
              <a:rPr lang="en-IN" sz="2000" dirty="0" smtClean="0"/>
              <a:t> b[2][2]={{1,2},{3,4</a:t>
            </a:r>
            <a:r>
              <a:rPr lang="en-IN" sz="2000" smtClean="0"/>
              <a:t>}};             // 2X2 matrix</a:t>
            </a:r>
            <a:endParaRPr lang="en-IN" sz="2000" dirty="0" smtClean="0"/>
          </a:p>
          <a:p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would get stored as  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//  </a:t>
            </a:r>
            <a:r>
              <a:rPr lang="en-IN" sz="2000" dirty="0" smtClean="0"/>
              <a:t>in order to access "3" we write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      </a:t>
            </a:r>
            <a:r>
              <a:rPr lang="en-IN" sz="2000" dirty="0" smtClean="0"/>
              <a:t>b[1][0];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</a:t>
            </a:r>
          </a:p>
          <a:p>
            <a:pPr>
              <a:buNone/>
            </a:pPr>
            <a:r>
              <a:rPr lang="en-IN" sz="2000" dirty="0" smtClean="0"/>
              <a:t>(index of row and column  starts from 0).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437112"/>
            <a:ext cx="17430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6672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3"/>
          <p:cNvSpPr txBox="1">
            <a:spLocks/>
          </p:cNvSpPr>
          <p:nvPr/>
        </p:nvSpPr>
        <p:spPr bwMode="auto">
          <a:xfrm>
            <a:off x="609600" y="4905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ARRAY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844824"/>
            <a:ext cx="8352928" cy="4824536"/>
          </a:xfrm>
        </p:spPr>
        <p:txBody>
          <a:bodyPr/>
          <a:lstStyle/>
          <a:p>
            <a:pPr>
              <a:buNone/>
            </a:pPr>
            <a:r>
              <a:rPr lang="en-IN" sz="2000" dirty="0" smtClean="0"/>
              <a:t>Any group of characters (except “)defined between “  “marks is a string</a:t>
            </a:r>
          </a:p>
          <a:p>
            <a:pPr>
              <a:buNone/>
            </a:pPr>
            <a:r>
              <a:rPr lang="en-IN" sz="2000" dirty="0" smtClean="0"/>
              <a:t>constant.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Declaring String Variables:</a:t>
            </a:r>
          </a:p>
          <a:p>
            <a:pPr>
              <a:buNone/>
            </a:pPr>
            <a:r>
              <a:rPr lang="en-IN" sz="2000" dirty="0" smtClean="0"/>
              <a:t>char ct[10]=“NEW DELHI”;</a:t>
            </a:r>
          </a:p>
          <a:p>
            <a:pPr>
              <a:buNone/>
            </a:pPr>
            <a:r>
              <a:rPr lang="en-IN" sz="2000" dirty="0" smtClean="0"/>
              <a:t>char ct[10]={‘N’,’E’,’W’,’ ‘,’D’,’E’,L’,’H’,’I’};</a:t>
            </a:r>
          </a:p>
          <a:p>
            <a:pPr>
              <a:buNone/>
            </a:pPr>
            <a:r>
              <a:rPr lang="en-IN" sz="2000" dirty="0" smtClean="0"/>
              <a:t>char c[10];</a:t>
            </a:r>
          </a:p>
          <a:p>
            <a:pPr>
              <a:buNone/>
            </a:pPr>
            <a:r>
              <a:rPr lang="en-IN" sz="2000" dirty="0" smtClean="0"/>
              <a:t>c=ct; //ERROR</a:t>
            </a:r>
          </a:p>
          <a:p>
            <a:pPr>
              <a:buNone/>
            </a:pPr>
            <a:r>
              <a:rPr lang="en-IN" sz="2000" dirty="0" smtClean="0"/>
              <a:t>char ct[15]=“NEW DELHI”; // Rest of the elements are initialized as null</a:t>
            </a:r>
          </a:p>
          <a:p>
            <a:pPr>
              <a:buNone/>
            </a:pPr>
            <a:r>
              <a:rPr lang="en-IN" sz="2000" dirty="0" smtClean="0"/>
              <a:t>We can specify field width using the form %</a:t>
            </a:r>
            <a:r>
              <a:rPr lang="en-IN" sz="2000" dirty="0" err="1" smtClean="0"/>
              <a:t>ws</a:t>
            </a:r>
            <a:r>
              <a:rPr lang="en-IN" sz="2000" dirty="0" smtClean="0"/>
              <a:t> inside the </a:t>
            </a:r>
            <a:r>
              <a:rPr lang="en-IN" sz="2000" dirty="0" err="1" smtClean="0"/>
              <a:t>scanf</a:t>
            </a:r>
            <a:r>
              <a:rPr lang="en-IN" sz="2000" dirty="0" smtClean="0"/>
              <a:t> statement.</a:t>
            </a:r>
          </a:p>
          <a:p>
            <a:pPr>
              <a:buNone/>
            </a:pPr>
            <a:r>
              <a:rPr lang="en-IN" sz="2000" dirty="0" err="1" smtClean="0"/>
              <a:t>scanf</a:t>
            </a:r>
            <a:r>
              <a:rPr lang="en-IN" sz="2000" dirty="0" smtClean="0"/>
              <a:t>(“%</a:t>
            </a:r>
            <a:r>
              <a:rPr lang="en-IN" sz="2000" dirty="0" err="1" smtClean="0"/>
              <a:t>ws</a:t>
            </a:r>
            <a:r>
              <a:rPr lang="en-IN" sz="2000" dirty="0" smtClean="0"/>
              <a:t>”, name); // w is an integer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 Arrays and</a:t>
            </a:r>
            <a:b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3894" y="285729"/>
            <a:ext cx="1724366" cy="50006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420888"/>
            <a:ext cx="7668840" cy="399442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char add[10];</a:t>
            </a:r>
          </a:p>
          <a:p>
            <a:pPr>
              <a:buNone/>
            </a:pPr>
            <a:r>
              <a:rPr lang="en-IN" dirty="0" err="1" smtClean="0"/>
              <a:t>scanf</a:t>
            </a:r>
            <a:r>
              <a:rPr lang="en-IN" dirty="0" smtClean="0"/>
              <a:t>(“%s”, add); //The problem with </a:t>
            </a:r>
            <a:r>
              <a:rPr lang="en-IN" dirty="0" err="1" smtClean="0"/>
              <a:t>scanf</a:t>
            </a:r>
            <a:r>
              <a:rPr lang="en-IN" dirty="0" smtClean="0"/>
              <a:t> is the it</a:t>
            </a:r>
          </a:p>
          <a:p>
            <a:pPr>
              <a:buNone/>
            </a:pPr>
            <a:r>
              <a:rPr lang="en-IN" dirty="0" smtClean="0"/>
              <a:t>			      //terminates in the 1st white space it 			      //finds.</a:t>
            </a:r>
          </a:p>
          <a:p>
            <a:pPr>
              <a:buNone/>
            </a:pPr>
            <a:r>
              <a:rPr lang="en-IN" dirty="0" smtClean="0"/>
              <a:t>The unused location is filled with garbage values.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gets(add); // it terminates when new line is encountered and automatically appends a null characters to the string.</a:t>
            </a:r>
          </a:p>
          <a:p>
            <a:pPr>
              <a:buNone/>
            </a:pPr>
            <a:r>
              <a:rPr lang="en-IN" dirty="0" smtClean="0"/>
              <a:t>gets, unlike </a:t>
            </a:r>
            <a:r>
              <a:rPr lang="en-IN" dirty="0" err="1" smtClean="0"/>
              <a:t>scanf</a:t>
            </a:r>
            <a:r>
              <a:rPr lang="en-IN" dirty="0" smtClean="0"/>
              <a:t>, does not skip a white space.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Reading Strings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196752"/>
            <a:ext cx="9433048" cy="5517232"/>
          </a:xfrm>
        </p:spPr>
        <p:txBody>
          <a:bodyPr/>
          <a:lstStyle/>
          <a:p>
            <a:pPr>
              <a:buNone/>
            </a:pPr>
            <a:r>
              <a:rPr lang="en-IN" sz="1500" dirty="0" smtClean="0"/>
              <a:t>#include&lt;</a:t>
            </a:r>
            <a:r>
              <a:rPr lang="en-IN" sz="1500" dirty="0" err="1" smtClean="0"/>
              <a:t>cstdio</a:t>
            </a:r>
            <a:r>
              <a:rPr lang="en-IN" sz="1500" dirty="0" smtClean="0"/>
              <a:t>&gt;</a:t>
            </a:r>
          </a:p>
          <a:p>
            <a:pPr>
              <a:buNone/>
            </a:pPr>
            <a:r>
              <a:rPr lang="en-IN" sz="1500" dirty="0" smtClean="0"/>
              <a:t>#include&lt;</a:t>
            </a:r>
            <a:r>
              <a:rPr lang="en-IN" sz="1500" dirty="0" err="1" smtClean="0"/>
              <a:t>conio.h</a:t>
            </a:r>
            <a:r>
              <a:rPr lang="en-IN" sz="1500" dirty="0" smtClean="0"/>
              <a:t>&gt;</a:t>
            </a:r>
          </a:p>
          <a:p>
            <a:pPr>
              <a:buNone/>
            </a:pPr>
            <a:r>
              <a:rPr lang="en-IN" sz="1500" dirty="0" smtClean="0"/>
              <a:t>using namespace std;</a:t>
            </a:r>
          </a:p>
          <a:p>
            <a:pPr>
              <a:buNone/>
            </a:pPr>
            <a:r>
              <a:rPr lang="en-IN" sz="1500" dirty="0" err="1" smtClean="0"/>
              <a:t>int</a:t>
            </a:r>
            <a:r>
              <a:rPr lang="en-IN" sz="1500" dirty="0" smtClean="0"/>
              <a:t> main()</a:t>
            </a:r>
          </a:p>
          <a:p>
            <a:pPr>
              <a:buNone/>
            </a:pPr>
            <a:r>
              <a:rPr lang="en-IN" sz="1500" dirty="0" smtClean="0"/>
              <a:t>{</a:t>
            </a:r>
          </a:p>
          <a:p>
            <a:pPr>
              <a:buNone/>
            </a:pPr>
            <a:r>
              <a:rPr lang="en-IN" sz="1500" dirty="0" smtClean="0"/>
              <a:t>char country[15] = "United kingdom";</a:t>
            </a:r>
          </a:p>
          <a:p>
            <a:pPr>
              <a:buNone/>
            </a:pPr>
            <a:r>
              <a:rPr lang="en-IN" sz="1500" dirty="0" err="1" smtClean="0"/>
              <a:t>printf</a:t>
            </a:r>
            <a:r>
              <a:rPr lang="en-IN" sz="1500" dirty="0" smtClean="0"/>
              <a:t>("\n\n");</a:t>
            </a:r>
          </a:p>
          <a:p>
            <a:pPr>
              <a:buNone/>
            </a:pPr>
            <a:r>
              <a:rPr lang="en-IN" sz="1500" dirty="0" err="1" smtClean="0"/>
              <a:t>printf</a:t>
            </a:r>
            <a:r>
              <a:rPr lang="en-IN" sz="1500" dirty="0" smtClean="0"/>
              <a:t>("*123456789012345*\n");</a:t>
            </a:r>
          </a:p>
          <a:p>
            <a:pPr>
              <a:buNone/>
            </a:pPr>
            <a:r>
              <a:rPr lang="en-IN" sz="1500" dirty="0" err="1" smtClean="0"/>
              <a:t>printf</a:t>
            </a:r>
            <a:r>
              <a:rPr lang="en-IN" sz="1500" dirty="0" smtClean="0"/>
              <a:t>("----- \n");</a:t>
            </a:r>
          </a:p>
          <a:p>
            <a:pPr>
              <a:buNone/>
            </a:pPr>
            <a:r>
              <a:rPr lang="en-IN" sz="1500" dirty="0" err="1" smtClean="0"/>
              <a:t>printf</a:t>
            </a:r>
            <a:r>
              <a:rPr lang="en-IN" sz="1500" dirty="0" smtClean="0"/>
              <a:t>("%15s\n", country);</a:t>
            </a:r>
          </a:p>
          <a:p>
            <a:pPr>
              <a:buNone/>
            </a:pPr>
            <a:r>
              <a:rPr lang="en-IN" sz="1500" dirty="0" err="1" smtClean="0"/>
              <a:t>printf</a:t>
            </a:r>
            <a:r>
              <a:rPr lang="en-IN" sz="1500" dirty="0" smtClean="0"/>
              <a:t>("%5s\n", country);</a:t>
            </a:r>
          </a:p>
          <a:p>
            <a:pPr>
              <a:buNone/>
            </a:pPr>
            <a:r>
              <a:rPr lang="en-IN" sz="1500" dirty="0" err="1" smtClean="0"/>
              <a:t>printf</a:t>
            </a:r>
            <a:r>
              <a:rPr lang="en-IN" sz="1500" dirty="0" smtClean="0"/>
              <a:t>("%15.6s\n", country);</a:t>
            </a:r>
          </a:p>
          <a:p>
            <a:pPr>
              <a:buNone/>
            </a:pPr>
            <a:r>
              <a:rPr lang="en-IN" sz="1500" dirty="0" err="1" smtClean="0"/>
              <a:t>printf</a:t>
            </a:r>
            <a:r>
              <a:rPr lang="en-IN" sz="1500" dirty="0" smtClean="0"/>
              <a:t>("%-5.4s sum\n", country);</a:t>
            </a:r>
          </a:p>
          <a:p>
            <a:pPr>
              <a:buNone/>
            </a:pPr>
            <a:r>
              <a:rPr lang="en-IN" sz="1500" dirty="0" err="1" smtClean="0"/>
              <a:t>printf</a:t>
            </a:r>
            <a:r>
              <a:rPr lang="en-IN" sz="1500" dirty="0" smtClean="0"/>
              <a:t>("%15.0s\n", country);</a:t>
            </a:r>
          </a:p>
          <a:p>
            <a:pPr>
              <a:buNone/>
            </a:pPr>
            <a:r>
              <a:rPr lang="en-IN" sz="1500" dirty="0" err="1" smtClean="0"/>
              <a:t>printf</a:t>
            </a:r>
            <a:r>
              <a:rPr lang="en-IN" sz="1500" dirty="0" smtClean="0"/>
              <a:t>("%.3s\n", country);</a:t>
            </a:r>
          </a:p>
          <a:p>
            <a:pPr>
              <a:buNone/>
            </a:pPr>
            <a:r>
              <a:rPr lang="en-IN" sz="1500" dirty="0" err="1" smtClean="0"/>
              <a:t>printf</a:t>
            </a:r>
            <a:r>
              <a:rPr lang="en-IN" sz="1500" dirty="0" smtClean="0"/>
              <a:t>("%s\n", country);</a:t>
            </a:r>
          </a:p>
          <a:p>
            <a:pPr>
              <a:buNone/>
            </a:pPr>
            <a:r>
              <a:rPr lang="en-IN" sz="1500" dirty="0" err="1" smtClean="0"/>
              <a:t>printf</a:t>
            </a:r>
            <a:r>
              <a:rPr lang="en-IN" sz="1500" dirty="0" smtClean="0"/>
              <a:t>("----- \n");</a:t>
            </a:r>
          </a:p>
          <a:p>
            <a:pPr>
              <a:buNone/>
            </a:pPr>
            <a:r>
              <a:rPr lang="en-IN" sz="1500" dirty="0" err="1" smtClean="0"/>
              <a:t>getch</a:t>
            </a:r>
            <a:r>
              <a:rPr lang="en-IN" sz="1500" dirty="0" smtClean="0"/>
              <a:t>();</a:t>
            </a:r>
          </a:p>
          <a:p>
            <a:pPr>
              <a:buNone/>
            </a:pPr>
            <a:r>
              <a:rPr lang="en-IN" sz="1500" dirty="0" smtClean="0"/>
              <a:t>}</a:t>
            </a:r>
            <a:endParaRPr lang="en-IN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252537"/>
          </a:xfrm>
        </p:spPr>
        <p:txBody>
          <a:bodyPr/>
          <a:lstStyle/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Printing Strings….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404664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285729"/>
            <a:ext cx="2357434" cy="68365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112568"/>
          </a:xfrm>
        </p:spPr>
        <p:txBody>
          <a:bodyPr/>
          <a:lstStyle/>
          <a:p>
            <a:pPr>
              <a:buNone/>
            </a:pPr>
            <a:r>
              <a:rPr lang="en-IN" sz="2000" dirty="0" smtClean="0"/>
              <a:t>Strings cannot be used as integers, i.e. arithmetic operations cannot be</a:t>
            </a:r>
          </a:p>
          <a:p>
            <a:pPr>
              <a:buNone/>
            </a:pPr>
            <a:r>
              <a:rPr lang="en-IN" sz="2000" dirty="0" smtClean="0"/>
              <a:t>performed on strings.</a:t>
            </a:r>
          </a:p>
          <a:p>
            <a:pPr>
              <a:buNone/>
            </a:pPr>
            <a:r>
              <a:rPr lang="en-IN" sz="2000" dirty="0" smtClean="0"/>
              <a:t>Some important string handling functions:</a:t>
            </a:r>
          </a:p>
          <a:p>
            <a:pPr>
              <a:buNone/>
            </a:pPr>
            <a:r>
              <a:rPr lang="en-IN" sz="2000" dirty="0" smtClean="0"/>
              <a:t>1.strcat(</a:t>
            </a:r>
            <a:r>
              <a:rPr lang="en-IN" sz="2000" dirty="0" err="1" smtClean="0"/>
              <a:t>a,b</a:t>
            </a:r>
            <a:r>
              <a:rPr lang="en-IN" sz="2000" dirty="0" smtClean="0"/>
              <a:t>)                             // concatenates 2 strings</a:t>
            </a:r>
          </a:p>
          <a:p>
            <a:pPr>
              <a:buNone/>
            </a:pPr>
            <a:r>
              <a:rPr lang="en-IN" sz="2000" dirty="0" smtClean="0"/>
              <a:t>2.strcmp(</a:t>
            </a:r>
            <a:r>
              <a:rPr lang="en-IN" sz="2000" dirty="0" err="1" smtClean="0"/>
              <a:t>a,b</a:t>
            </a:r>
            <a:r>
              <a:rPr lang="en-IN" sz="2000" dirty="0" smtClean="0"/>
              <a:t>)                          //compares 2 strings (a-b)</a:t>
            </a:r>
          </a:p>
          <a:p>
            <a:pPr>
              <a:buNone/>
            </a:pPr>
            <a:r>
              <a:rPr lang="en-IN" sz="2000" dirty="0" smtClean="0"/>
              <a:t>3.strcpy(</a:t>
            </a:r>
            <a:r>
              <a:rPr lang="en-IN" sz="2000" dirty="0" err="1" smtClean="0"/>
              <a:t>a,b</a:t>
            </a:r>
            <a:r>
              <a:rPr lang="en-IN" sz="2000" dirty="0" smtClean="0"/>
              <a:t>)                            // copies b to a</a:t>
            </a:r>
          </a:p>
          <a:p>
            <a:pPr>
              <a:buNone/>
            </a:pPr>
            <a:r>
              <a:rPr lang="en-IN" sz="2000" dirty="0" smtClean="0"/>
              <a:t>4.strlen(a)                             // finds the length of a</a:t>
            </a:r>
          </a:p>
          <a:p>
            <a:pPr>
              <a:buNone/>
            </a:pPr>
            <a:r>
              <a:rPr lang="en-IN" sz="2000" dirty="0" smtClean="0"/>
              <a:t>5.strncpy(</a:t>
            </a:r>
            <a:r>
              <a:rPr lang="en-IN" sz="2000" dirty="0" err="1" smtClean="0"/>
              <a:t>a,b,n</a:t>
            </a:r>
            <a:r>
              <a:rPr lang="en-IN" sz="2000" dirty="0" smtClean="0"/>
              <a:t>) // copies left most n letters of b to a</a:t>
            </a:r>
          </a:p>
          <a:p>
            <a:pPr>
              <a:buNone/>
            </a:pPr>
            <a:r>
              <a:rPr lang="en-IN" sz="2000" dirty="0" smtClean="0"/>
              <a:t>6.strncmp(</a:t>
            </a:r>
            <a:r>
              <a:rPr lang="en-IN" sz="2000" dirty="0" err="1" smtClean="0"/>
              <a:t>a,b,n</a:t>
            </a:r>
            <a:r>
              <a:rPr lang="en-IN" sz="2000" dirty="0" smtClean="0"/>
              <a:t>) // compares the left most n characters of b to a</a:t>
            </a:r>
          </a:p>
          <a:p>
            <a:pPr>
              <a:buNone/>
            </a:pPr>
            <a:r>
              <a:rPr lang="en-IN" sz="2000" dirty="0" smtClean="0"/>
              <a:t>7.strncat(</a:t>
            </a:r>
            <a:r>
              <a:rPr lang="en-IN" sz="2000" dirty="0" err="1" smtClean="0"/>
              <a:t>a,b,n</a:t>
            </a:r>
            <a:r>
              <a:rPr lang="en-IN" sz="2000" dirty="0" smtClean="0"/>
              <a:t>) // concatenates the left most n characters of b to a</a:t>
            </a:r>
          </a:p>
          <a:p>
            <a:pPr>
              <a:buNone/>
            </a:pPr>
            <a:r>
              <a:rPr lang="en-IN" sz="2000" dirty="0" smtClean="0"/>
              <a:t>8.strstr(</a:t>
            </a:r>
            <a:r>
              <a:rPr lang="en-IN" sz="2000" dirty="0" err="1" smtClean="0"/>
              <a:t>a,b</a:t>
            </a:r>
            <a:r>
              <a:rPr lang="en-IN" sz="2000" dirty="0" smtClean="0"/>
              <a:t>)                 // the function searches whether b is a substring of a</a:t>
            </a:r>
          </a:p>
          <a:p>
            <a:pPr>
              <a:buNone/>
            </a:pPr>
            <a:r>
              <a:rPr lang="en-IN" sz="2000" dirty="0" smtClean="0"/>
              <a:t>9.strchr(</a:t>
            </a:r>
            <a:r>
              <a:rPr lang="en-IN" sz="2000" dirty="0" err="1" smtClean="0"/>
              <a:t>a,’x</a:t>
            </a:r>
            <a:r>
              <a:rPr lang="en-IN" sz="2000" dirty="0" smtClean="0"/>
              <a:t>’)               // searches for 1 </a:t>
            </a:r>
            <a:r>
              <a:rPr lang="en-IN" sz="2000" dirty="0" err="1" smtClean="0"/>
              <a:t>st</a:t>
            </a:r>
            <a:r>
              <a:rPr lang="en-IN" sz="2000" dirty="0" smtClean="0"/>
              <a:t> occurrence of character x in a</a:t>
            </a:r>
          </a:p>
          <a:p>
            <a:pPr>
              <a:buNone/>
            </a:pPr>
            <a:r>
              <a:rPr lang="en-IN" sz="2000" dirty="0" smtClean="0"/>
              <a:t>All the above are included under the header file &lt;</a:t>
            </a:r>
            <a:r>
              <a:rPr lang="en-IN" sz="2000" dirty="0" err="1" smtClean="0"/>
              <a:t>string.h</a:t>
            </a:r>
            <a:r>
              <a:rPr lang="en-IN" sz="2000" dirty="0" smtClean="0"/>
              <a:t>&gt;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332656"/>
            <a:ext cx="6984776" cy="864096"/>
          </a:xfrm>
        </p:spPr>
        <p:txBody>
          <a:bodyPr/>
          <a:lstStyle/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Handling</a:t>
            </a:r>
            <a:b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304800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692696"/>
            <a:ext cx="401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TODAY’S OUTLINE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1" y="2636912"/>
            <a:ext cx="56949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LOOPING STATEMENTS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INTRODUCTION TO ARRAYS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STRINGS </a:t>
            </a:r>
            <a:r>
              <a:rPr lang="en-US" sz="3200" b="1" smtClean="0"/>
              <a:t>IN C</a:t>
            </a:r>
            <a:endParaRPr lang="en-US" sz="3200" b="1" dirty="0" smtClean="0"/>
          </a:p>
        </p:txBody>
      </p:sp>
      <p:pic>
        <p:nvPicPr>
          <p:cNvPr id="1026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85729"/>
            <a:ext cx="2214558" cy="642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3483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14253" y="2967335"/>
            <a:ext cx="51155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That’s all folks !!!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Wingdings" pitchFamily="2" charset="2"/>
              </a:rPr>
              <a:t>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6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809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47813" y="1916113"/>
            <a:ext cx="6048375" cy="4249737"/>
          </a:xfrm>
          <a:prstGeom prst="roundRect">
            <a:avLst/>
          </a:prstGeom>
          <a:solidFill>
            <a:srgbClr val="2C843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The C language provides 3 types of loop operations: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b="1" dirty="0">
                <a:solidFill>
                  <a:schemeClr val="tx1"/>
                </a:solidFill>
              </a:rPr>
              <a:t>while statement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b="1" dirty="0">
                <a:solidFill>
                  <a:schemeClr val="tx1"/>
                </a:solidFill>
              </a:rPr>
              <a:t>do statement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b="1" dirty="0">
                <a:solidFill>
                  <a:schemeClr val="tx1"/>
                </a:solidFill>
              </a:rPr>
              <a:t>for statement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9" name="Picture 8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419872" y="592674"/>
            <a:ext cx="2093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Looping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4000" dirty="0"/>
          </a:p>
        </p:txBody>
      </p:sp>
      <p:pic>
        <p:nvPicPr>
          <p:cNvPr id="5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6354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95536" y="2276872"/>
            <a:ext cx="3241675" cy="2087562"/>
          </a:xfrm>
          <a:prstGeom prst="roundRect">
            <a:avLst/>
          </a:prstGeom>
          <a:solidFill>
            <a:srgbClr val="2C843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while(test condition)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body of the loop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92080" y="2298648"/>
            <a:ext cx="2952328" cy="30025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</a:rPr>
              <a:t>Sample Program: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</a:rPr>
              <a:t> i=1;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</a:rPr>
              <a:t>while (i&lt;3)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  <a:endParaRPr lang="en-US" i="1" dirty="0">
              <a:solidFill>
                <a:schemeClr val="tx1"/>
              </a:solidFill>
              <a:latin typeface="Lucida Console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US" i="1" dirty="0" err="1" smtClean="0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</a:rPr>
              <a:t>(“%d\</a:t>
            </a:r>
            <a:r>
              <a:rPr lang="en-US" i="1" dirty="0" err="1" smtClean="0">
                <a:solidFill>
                  <a:schemeClr val="tx1"/>
                </a:solidFill>
                <a:latin typeface="Lucida Console" pitchFamily="49" charset="0"/>
              </a:rPr>
              <a:t>n”,i</a:t>
            </a:r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</a:rPr>
              <a:t> i++;</a:t>
            </a:r>
            <a:endParaRPr lang="en-US" i="1" dirty="0">
              <a:solidFill>
                <a:schemeClr val="tx1"/>
              </a:solidFill>
              <a:latin typeface="Lucida Console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pic>
        <p:nvPicPr>
          <p:cNvPr id="14" name="Picture 13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056763" y="4839543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Lucida Console" pitchFamily="49" charset="0"/>
              </a:rPr>
              <a:t>Output: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Lucida Console" pitchFamily="49" charset="0"/>
              </a:rPr>
              <a:t>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Lucida Console" pitchFamily="49" charset="0"/>
              </a:rPr>
              <a:t>2</a:t>
            </a:r>
            <a:endParaRPr lang="en-US" i="1" dirty="0">
              <a:latin typeface="Lucida Console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776" y="548680"/>
            <a:ext cx="4618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While Statement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3600" dirty="0"/>
          </a:p>
        </p:txBody>
      </p:sp>
      <p:pic>
        <p:nvPicPr>
          <p:cNvPr id="7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285728"/>
            <a:ext cx="1714492" cy="497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2229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47813" y="1916113"/>
            <a:ext cx="6048375" cy="4249737"/>
          </a:xfrm>
          <a:prstGeom prst="roundRect">
            <a:avLst/>
          </a:prstGeom>
          <a:solidFill>
            <a:srgbClr val="2C843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body of the loop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while (test condition);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NOTE: in do while statements, while is followed by a semicolon (;).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483768" y="548680"/>
            <a:ext cx="48584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While Statement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b="1" dirty="0"/>
          </a:p>
        </p:txBody>
      </p:sp>
      <p:pic>
        <p:nvPicPr>
          <p:cNvPr id="5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3894" y="285729"/>
            <a:ext cx="1724366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2318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47813" y="1916113"/>
            <a:ext cx="6048375" cy="4249737"/>
          </a:xfrm>
          <a:prstGeom prst="roundRect">
            <a:avLst/>
          </a:prstGeom>
          <a:solidFill>
            <a:srgbClr val="2C843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</a:rPr>
              <a:t>while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an entry controlled loop statement whereas </a:t>
            </a:r>
            <a:r>
              <a:rPr lang="en-US" b="1" dirty="0" smtClean="0">
                <a:solidFill>
                  <a:schemeClr val="tx1"/>
                </a:solidFill>
              </a:rPr>
              <a:t>do…while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an exit control loop statement.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The do while loop will be evaluated at least once even if the condition is unfulfilled.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339752" y="476672"/>
            <a:ext cx="50719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Difference between while </a:t>
            </a:r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while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3200" dirty="0"/>
          </a:p>
        </p:txBody>
      </p:sp>
      <p:pic>
        <p:nvPicPr>
          <p:cNvPr id="5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3894" y="285729"/>
            <a:ext cx="1724366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8972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47813" y="1916113"/>
            <a:ext cx="4824387" cy="1800919"/>
          </a:xfrm>
          <a:prstGeom prst="roundRect">
            <a:avLst/>
          </a:prstGeom>
          <a:solidFill>
            <a:srgbClr val="2C843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for( initialization ; test condition; increment)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body of the loop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9" name="Picture 8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32770" y="3940020"/>
            <a:ext cx="2903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Program: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n=3;</a:t>
            </a:r>
          </a:p>
          <a:p>
            <a:r>
              <a:rPr lang="en-US" dirty="0" smtClean="0"/>
              <a:t>for( </a:t>
            </a:r>
            <a:r>
              <a:rPr lang="en-US" dirty="0" err="1" smtClean="0"/>
              <a:t>int</a:t>
            </a:r>
            <a:r>
              <a:rPr lang="en-US" dirty="0" smtClean="0"/>
              <a:t> i=1 ; i&lt;=n ; i++ )</a:t>
            </a:r>
          </a:p>
          <a:p>
            <a:r>
              <a:rPr lang="en-US" dirty="0" smtClean="0"/>
              <a:t>{      </a:t>
            </a:r>
            <a:r>
              <a:rPr lang="en-US" dirty="0" err="1" smtClean="0"/>
              <a:t>printf</a:t>
            </a:r>
            <a:r>
              <a:rPr lang="en-US" dirty="0" smtClean="0"/>
              <a:t>(“%d\</a:t>
            </a:r>
            <a:r>
              <a:rPr lang="en-US" dirty="0" err="1" smtClean="0"/>
              <a:t>n”,i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4149080"/>
            <a:ext cx="944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81611" y="548680"/>
            <a:ext cx="3790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FOR Statement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3200" dirty="0"/>
          </a:p>
        </p:txBody>
      </p:sp>
      <p:pic>
        <p:nvPicPr>
          <p:cNvPr id="7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8542" y="285729"/>
            <a:ext cx="2709717" cy="785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7126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43709512"/>
              </p:ext>
            </p:extLst>
          </p:nvPr>
        </p:nvGraphicFramePr>
        <p:xfrm>
          <a:off x="755576" y="1772816"/>
          <a:ext cx="7848872" cy="3863089"/>
        </p:xfrm>
        <a:graphic>
          <a:graphicData uri="http://schemas.openxmlformats.org/drawingml/2006/table">
            <a:tbl>
              <a:tblPr/>
              <a:tblGrid>
                <a:gridCol w="2200487"/>
                <a:gridCol w="5648385"/>
              </a:tblGrid>
              <a:tr h="629645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Control Statement</a:t>
                      </a:r>
                    </a:p>
                  </a:txBody>
                  <a:tcPr marL="41641" marR="41641" marT="41641" marB="4164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41641" marR="41641" marT="41641" marB="4164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436350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900B09"/>
                          </a:solidFill>
                          <a:effectLst/>
                          <a:hlinkClick r:id="rId2" tooltip="break statement in C"/>
                        </a:rPr>
                        <a:t>break statement</a:t>
                      </a:r>
                      <a:endParaRPr lang="en-IN" sz="1600">
                        <a:effectLst/>
                      </a:endParaRPr>
                    </a:p>
                  </a:txBody>
                  <a:tcPr marL="41641" marR="41641" marT="41641" marB="4164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Terminates the </a:t>
                      </a:r>
                      <a:r>
                        <a:rPr lang="en-IN" sz="1600" b="1">
                          <a:effectLst/>
                        </a:rPr>
                        <a:t>loop</a:t>
                      </a:r>
                      <a:r>
                        <a:rPr lang="en-IN" sz="1600">
                          <a:effectLst/>
                        </a:rPr>
                        <a:t> or </a:t>
                      </a:r>
                      <a:r>
                        <a:rPr lang="en-IN" sz="1600" b="1">
                          <a:effectLst/>
                        </a:rPr>
                        <a:t>switch</a:t>
                      </a:r>
                      <a:r>
                        <a:rPr lang="en-IN" sz="1600">
                          <a:effectLst/>
                        </a:rPr>
                        <a:t> statement and transfers execution to the statement immediately following the loop or switch.</a:t>
                      </a:r>
                    </a:p>
                  </a:txBody>
                  <a:tcPr marL="41641" marR="41641" marT="41641" marB="4164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98547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900B09"/>
                          </a:solidFill>
                          <a:effectLst/>
                          <a:hlinkClick r:id="rId3" tooltip="continue statement in C"/>
                        </a:rPr>
                        <a:t>continue statement</a:t>
                      </a:r>
                      <a:endParaRPr lang="en-IN" sz="1600">
                        <a:effectLst/>
                      </a:endParaRPr>
                    </a:p>
                  </a:txBody>
                  <a:tcPr marL="41641" marR="41641" marT="41641" marB="4164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Causes the loop to skip the remainder of its body and immediately retest its condition prior to reiterating.</a:t>
                      </a:r>
                    </a:p>
                  </a:txBody>
                  <a:tcPr marL="41641" marR="41641" marT="41641" marB="4164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98547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900B09"/>
                          </a:solidFill>
                          <a:effectLst/>
                          <a:hlinkClick r:id="rId4" tooltip="goto statement in C"/>
                        </a:rPr>
                        <a:t>goto statement</a:t>
                      </a:r>
                      <a:endParaRPr lang="en-IN" sz="1600">
                        <a:effectLst/>
                      </a:endParaRPr>
                    </a:p>
                  </a:txBody>
                  <a:tcPr marL="41641" marR="41641" marT="41641" marB="4164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Transfers control to the </a:t>
                      </a:r>
                      <a:r>
                        <a:rPr lang="en-IN" sz="1600" dirty="0" err="1">
                          <a:effectLst/>
                        </a:rPr>
                        <a:t>labeled</a:t>
                      </a:r>
                      <a:r>
                        <a:rPr lang="en-IN" sz="1600" dirty="0">
                          <a:effectLst/>
                        </a:rPr>
                        <a:t> statement. Though it is not advised to use </a:t>
                      </a:r>
                      <a:r>
                        <a:rPr lang="en-IN" sz="1600" dirty="0" err="1">
                          <a:effectLst/>
                        </a:rPr>
                        <a:t>goto</a:t>
                      </a:r>
                      <a:r>
                        <a:rPr lang="en-IN" sz="1600" dirty="0">
                          <a:effectLst/>
                        </a:rPr>
                        <a:t> statement in your program.</a:t>
                      </a:r>
                    </a:p>
                  </a:txBody>
                  <a:tcPr marL="41641" marR="41641" marT="41641" marB="4164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LOOP CONTROL STATEMENTS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20" y="285728"/>
            <a:ext cx="1428740" cy="414335"/>
          </a:xfrm>
          <a:prstGeom prst="rect">
            <a:avLst/>
          </a:prstGeom>
          <a:noFill/>
        </p:spPr>
      </p:pic>
      <p:pic>
        <p:nvPicPr>
          <p:cNvPr id="6" name="Picture 5" descr="C:\Users\Sloths\Documents\IET_Logo_small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332656"/>
            <a:ext cx="1105770" cy="88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408871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Arrays in C is a group of the same type of variables </a:t>
            </a:r>
            <a:r>
              <a:rPr lang="en-IN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refrenced</a:t>
            </a:r>
            <a:r>
              <a:rPr lang="en-IN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under a common name using an index.</a:t>
            </a:r>
          </a:p>
          <a:p>
            <a:r>
              <a:rPr lang="en-IN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c/</a:t>
            </a:r>
            <a:r>
              <a:rPr lang="en-IN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c++</a:t>
            </a:r>
            <a:r>
              <a:rPr lang="en-IN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/java index starts from zero.</a:t>
            </a:r>
            <a:endParaRPr lang="en-IN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ARRAY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304800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MATLAB Day 1</Template>
  <TotalTime>243</TotalTime>
  <Words>808</Words>
  <Application>Microsoft Office PowerPoint</Application>
  <PresentationFormat>On-screen Show (4:3)</PresentationFormat>
  <Paragraphs>175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Slide 1</vt:lpstr>
      <vt:lpstr>Slide 2</vt:lpstr>
      <vt:lpstr>Slide 3</vt:lpstr>
      <vt:lpstr>Slide 4</vt:lpstr>
      <vt:lpstr>Slide 5</vt:lpstr>
      <vt:lpstr>Slide 6</vt:lpstr>
      <vt:lpstr>Slide 7</vt:lpstr>
      <vt:lpstr>LOOP CONTROL STATEMENTS</vt:lpstr>
      <vt:lpstr> ARRAY</vt:lpstr>
      <vt:lpstr> </vt:lpstr>
      <vt:lpstr> ARRAY</vt:lpstr>
      <vt:lpstr>ARRAY INITIALIZATION</vt:lpstr>
      <vt:lpstr>ACCESSING ELEMENT IN ARRAY </vt:lpstr>
      <vt:lpstr> </vt:lpstr>
      <vt:lpstr> </vt:lpstr>
      <vt:lpstr>Character Arrays and Strings</vt:lpstr>
      <vt:lpstr>Reading Strings</vt:lpstr>
      <vt:lpstr>Printing Strings….</vt:lpstr>
      <vt:lpstr>String Handling Functions</vt:lpstr>
      <vt:lpstr>Slide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ARRAY?</dc:title>
  <dc:creator>DELL</dc:creator>
  <cp:lastModifiedBy>Arnab_Das</cp:lastModifiedBy>
  <cp:revision>31</cp:revision>
  <dcterms:created xsi:type="dcterms:W3CDTF">2012-07-30T14:39:33Z</dcterms:created>
  <dcterms:modified xsi:type="dcterms:W3CDTF">2016-08-17T07:54:04Z</dcterms:modified>
</cp:coreProperties>
</file>