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662" autoAdjust="0"/>
    <p:restoredTop sz="86323" autoAdjust="0"/>
  </p:normalViewPr>
  <p:slideViewPr>
    <p:cSldViewPr>
      <p:cViewPr>
        <p:scale>
          <a:sx n="70" d="100"/>
          <a:sy n="70" d="100"/>
        </p:scale>
        <p:origin x="-117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3D880-779B-4121-97B2-7C4780B587BC}" type="datetimeFigureOut">
              <a:rPr lang="en-IN" smtClean="0"/>
              <a:pPr/>
              <a:t>17-08-2016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1B94E-67D2-4246-9E3D-E231903574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098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FD05C-7D53-497B-B2D2-445E0782CC1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EAC5004-BC63-451B-9A20-4FA5A9EB0CEE}" type="datetimeFigureOut">
              <a:rPr lang="en-IN" smtClean="0"/>
              <a:pPr/>
              <a:t>17-08-2016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EF3827D-E158-4851-904F-22ED935FEE5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howstuffworks.com/ram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31" y="30553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41571" y="2446548"/>
            <a:ext cx="6479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Advanced C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51920" y="703557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ambria" pitchFamily="18" charset="0"/>
                <a:cs typeface="Aharoni" pitchFamily="2" charset="-79"/>
              </a:rPr>
              <a:t>DAY 3</a:t>
            </a:r>
            <a:endParaRPr lang="en-US" sz="3600" b="1" dirty="0">
              <a:latin typeface="Cambria" pitchFamily="18" charset="0"/>
              <a:cs typeface="Aharoni" pitchFamily="2" charset="-79"/>
            </a:endParaRPr>
          </a:p>
        </p:txBody>
      </p:sp>
      <p:pic>
        <p:nvPicPr>
          <p:cNvPr id="6" name="Picture 5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622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015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better ‘C’.</a:t>
            </a:r>
          </a:p>
          <a:p>
            <a:pPr lvl="1"/>
            <a:r>
              <a:rPr lang="en-US" dirty="0" smtClean="0"/>
              <a:t>You don’t need to put all declarations at the top of each block</a:t>
            </a:r>
          </a:p>
          <a:p>
            <a:pPr lvl="1"/>
            <a:r>
              <a:rPr lang="en-US" dirty="0" smtClean="0"/>
              <a:t>Stronger Type Checking</a:t>
            </a:r>
          </a:p>
          <a:p>
            <a:pPr lvl="1"/>
            <a:r>
              <a:rPr lang="en-US" dirty="0" smtClean="0"/>
              <a:t>Object Oriented Features </a:t>
            </a:r>
          </a:p>
          <a:p>
            <a:pPr lvl="1"/>
            <a:r>
              <a:rPr lang="en-US" dirty="0" smtClean="0"/>
              <a:t>Operator Overloading, Exception Handling</a:t>
            </a:r>
          </a:p>
          <a:p>
            <a:pPr lvl="1"/>
            <a:r>
              <a:rPr lang="en-US" dirty="0" smtClean="0"/>
              <a:t>Backward Compatible with ANSI C</a:t>
            </a:r>
          </a:p>
          <a:p>
            <a:pPr lvl="1"/>
            <a:r>
              <a:rPr lang="en-US" dirty="0" smtClean="0"/>
              <a:t>Bigger Standard Template Library</a:t>
            </a:r>
          </a:p>
          <a:p>
            <a:pPr lvl="1"/>
            <a:r>
              <a:rPr lang="en-US" dirty="0" smtClean="0"/>
              <a:t>Rich collection of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2"/>
            <a:r>
              <a:rPr lang="en-US" dirty="0" smtClean="0"/>
              <a:t>Qt, Boost, Wt, 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C++ 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30002274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language for competitive coding</a:t>
            </a:r>
          </a:p>
          <a:p>
            <a:pPr lvl="1"/>
            <a:r>
              <a:rPr lang="en-US" dirty="0" smtClean="0"/>
              <a:t>Faster than Java and as fast as C</a:t>
            </a:r>
          </a:p>
          <a:p>
            <a:pPr lvl="1"/>
            <a:r>
              <a:rPr lang="en-US" dirty="0" smtClean="0"/>
              <a:t>STL provides the luxury of focusing more on the problem rather than the underlying implementation.</a:t>
            </a:r>
          </a:p>
          <a:p>
            <a:pPr lvl="2"/>
            <a:r>
              <a:rPr lang="en-US" dirty="0" smtClean="0"/>
              <a:t>Built-in algorithms and Data Structures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C++ 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6082479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comfortable with C</a:t>
            </a:r>
          </a:p>
          <a:p>
            <a:r>
              <a:rPr lang="en-US" dirty="0" smtClean="0"/>
              <a:t>Slowly start migrating to C++</a:t>
            </a:r>
          </a:p>
          <a:p>
            <a:pPr lvl="1"/>
            <a:r>
              <a:rPr lang="en-US" dirty="0" smtClean="0"/>
              <a:t>C code is fully compatible with C++</a:t>
            </a:r>
          </a:p>
          <a:p>
            <a:pPr lvl="1"/>
            <a:r>
              <a:rPr lang="en-US" dirty="0" smtClean="0"/>
              <a:t>Keep solving at some online judge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cplusplus.com</a:t>
            </a:r>
          </a:p>
          <a:p>
            <a:pPr lvl="1"/>
            <a:r>
              <a:rPr lang="en-US" dirty="0" smtClean="0"/>
              <a:t>Thinking in C++, Bruce </a:t>
            </a:r>
            <a:r>
              <a:rPr lang="en-US" dirty="0" err="1" smtClean="0"/>
              <a:t>Eckel</a:t>
            </a:r>
            <a:endParaRPr lang="en-US" dirty="0" smtClean="0"/>
          </a:p>
          <a:p>
            <a:pPr lvl="1"/>
            <a:r>
              <a:rPr lang="en-US" dirty="0" smtClean="0"/>
              <a:t>The C++ Programming Language,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Moving to C++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3150149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#include&lt;</a:t>
                      </a:r>
                      <a:r>
                        <a:rPr lang="en-US" dirty="0" err="1" smtClean="0"/>
                        <a:t>stdio.h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main()</a:t>
                      </a:r>
                    </a:p>
                    <a:p>
                      <a:r>
                        <a:rPr lang="en-US" baseline="0" dirty="0" smtClean="0"/>
                        <a:t>{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i,j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scanf</a:t>
                      </a:r>
                      <a:r>
                        <a:rPr lang="en-US" baseline="0" dirty="0" smtClean="0"/>
                        <a:t>(“%d %d”, &amp;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&amp;j);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(“%d + %d = %d\n”,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, j, </a:t>
                      </a:r>
                      <a:r>
                        <a:rPr lang="en-US" baseline="0" dirty="0" err="1" smtClean="0"/>
                        <a:t>i+j</a:t>
                      </a:r>
                      <a:r>
                        <a:rPr lang="en-US" baseline="0" dirty="0" smtClean="0"/>
                        <a:t>);</a:t>
                      </a:r>
                    </a:p>
                    <a:p>
                      <a:r>
                        <a:rPr lang="en-US" baseline="0" dirty="0" smtClean="0"/>
                        <a:t>    return 0;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#include&lt;</a:t>
                      </a:r>
                      <a:r>
                        <a:rPr lang="en-US" dirty="0" err="1" smtClean="0"/>
                        <a:t>iostream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using namespace std;</a:t>
                      </a:r>
                    </a:p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main()</a:t>
                      </a:r>
                    </a:p>
                    <a:p>
                      <a:r>
                        <a:rPr lang="en-US" baseline="0" dirty="0" smtClean="0"/>
                        <a:t>{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i,j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cin</a:t>
                      </a:r>
                      <a:r>
                        <a:rPr lang="en-US" baseline="0" dirty="0" smtClean="0"/>
                        <a:t>&gt;&gt;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&gt;&gt;j;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cout</a:t>
                      </a:r>
                      <a:r>
                        <a:rPr lang="en-US" baseline="0" dirty="0" smtClean="0"/>
                        <a:t>&lt;&lt;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&lt;&lt;“+”&lt;&lt;j&lt;&lt;“=“&lt;&lt;</a:t>
                      </a:r>
                      <a:r>
                        <a:rPr lang="en-US" baseline="0" dirty="0" err="1" smtClean="0"/>
                        <a:t>i+j</a:t>
                      </a:r>
                      <a:r>
                        <a:rPr lang="en-US" baseline="0" dirty="0" smtClean="0"/>
                        <a:t>&lt;&lt;“\n”;</a:t>
                      </a:r>
                    </a:p>
                    <a:p>
                      <a:r>
                        <a:rPr lang="en-US" baseline="0" dirty="0" smtClean="0"/>
                        <a:t>    return 0;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Example (C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C++)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285729"/>
            <a:ext cx="2071682" cy="6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45433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14253" y="2967335"/>
            <a:ext cx="51155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That’s all folks !!!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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Picture 5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8215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304800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692696"/>
            <a:ext cx="401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TODAY’S OUTLINE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1" y="2636912"/>
            <a:ext cx="54954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POINTERS IN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TRANSITION FROM C TO C++</a:t>
            </a:r>
          </a:p>
        </p:txBody>
      </p:sp>
      <p:pic>
        <p:nvPicPr>
          <p:cNvPr id="7" name="Picture 6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285729"/>
            <a:ext cx="2357434" cy="683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91270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428604"/>
            <a:ext cx="6929486" cy="2286017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POINTERS</a:t>
            </a:r>
            <a:endParaRPr lang="en-IN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700862" cy="1995486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variable which holds the </a:t>
            </a:r>
            <a:r>
              <a:rPr lang="en-US" sz="3200" b="1" dirty="0" smtClean="0">
                <a:ln>
                  <a:solidFill>
                    <a:schemeClr val="accent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ADDRESS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another variable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66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78010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9592" y="620688"/>
            <a:ext cx="8115328" cy="876319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Understanding Memory Addresses</a:t>
            </a:r>
            <a:br>
              <a:rPr lang="en-I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dirty="0" smtClean="0"/>
              <a:t>All computers have </a:t>
            </a:r>
            <a:r>
              <a:rPr lang="en-IN" sz="2000" b="1" dirty="0" smtClean="0"/>
              <a:t>memory</a:t>
            </a:r>
            <a:r>
              <a:rPr lang="en-IN" sz="2000" dirty="0" smtClean="0"/>
              <a:t>, also known as </a:t>
            </a:r>
            <a:r>
              <a:rPr lang="en-IN" sz="2000" b="1" dirty="0" smtClean="0"/>
              <a:t>RAM</a:t>
            </a:r>
            <a:r>
              <a:rPr lang="en-IN" sz="2000" dirty="0" smtClean="0"/>
              <a:t> (</a:t>
            </a:r>
            <a:r>
              <a:rPr lang="en-IN" sz="2000" dirty="0" smtClean="0">
                <a:hlinkClick r:id="rId2"/>
              </a:rPr>
              <a:t>random access memory</a:t>
            </a:r>
            <a:r>
              <a:rPr lang="en-IN" sz="2000" dirty="0" smtClean="0"/>
              <a:t>). For example, your computer might have 1 or 2 or 4 gigabytes of RAM installed right now.</a:t>
            </a:r>
          </a:p>
          <a:p>
            <a:r>
              <a:rPr lang="en-IN" sz="2000" dirty="0" smtClean="0"/>
              <a:t>Memory can be thought of simply as an array of bytes. In this array, every memory location has its own address -- the address of the first byte is 0, followed by 1, 2, 3, and so on. </a:t>
            </a:r>
            <a:endParaRPr lang="en-IN" sz="2000" dirty="0"/>
          </a:p>
        </p:txBody>
      </p:sp>
      <p:pic>
        <p:nvPicPr>
          <p:cNvPr id="1027" name="Picture 3" descr="C:\Users\dell\Desktop\image.gif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88024" y="1988840"/>
            <a:ext cx="4206906" cy="4117191"/>
          </a:xfrm>
          <a:prstGeom prst="rect">
            <a:avLst/>
          </a:prstGeom>
          <a:noFill/>
        </p:spPr>
      </p:pic>
      <p:pic>
        <p:nvPicPr>
          <p:cNvPr id="8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742" y="404664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96" y="285728"/>
            <a:ext cx="1285864" cy="372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868886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DECLARATION AND INITIALIZATION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4466849" cy="3750204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x, y, *p;</a:t>
            </a:r>
          </a:p>
          <a:p>
            <a:pPr>
              <a:buNone/>
            </a:pPr>
            <a:r>
              <a:rPr lang="en-US" sz="1800" dirty="0" smtClean="0"/>
              <a:t>x=10;</a:t>
            </a:r>
          </a:p>
          <a:p>
            <a:pPr>
              <a:buNone/>
            </a:pPr>
            <a:r>
              <a:rPr lang="en-US" sz="1800" dirty="0" smtClean="0"/>
              <a:t>p=&amp;x;</a:t>
            </a:r>
          </a:p>
          <a:p>
            <a:pPr>
              <a:buNone/>
            </a:pPr>
            <a:r>
              <a:rPr lang="en-US" sz="1800" dirty="0" smtClean="0"/>
              <a:t>y=*p;</a:t>
            </a:r>
          </a:p>
          <a:p>
            <a:pPr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 %d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 %u\n” ,x, &amp;x);</a:t>
            </a:r>
          </a:p>
          <a:p>
            <a:pPr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(“%d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%u\n”,*&amp;</a:t>
            </a:r>
            <a:r>
              <a:rPr lang="en-US" sz="1800" dirty="0" err="1" smtClean="0"/>
              <a:t>x,&amp;x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(“%d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%u\n”,*</a:t>
            </a:r>
            <a:r>
              <a:rPr lang="en-US" sz="1800" dirty="0" err="1" smtClean="0"/>
              <a:t>p,p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(“%d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%u\</a:t>
            </a:r>
            <a:r>
              <a:rPr lang="en-US" sz="1800" dirty="0" err="1" smtClean="0"/>
              <a:t>n”,p,&amp;p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(“%d 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%u\</a:t>
            </a:r>
            <a:r>
              <a:rPr lang="en-US" sz="1800" dirty="0" err="1" smtClean="0"/>
              <a:t>n”,y,&amp;y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000628" y="2679192"/>
            <a:ext cx="3466716" cy="32501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</a:t>
            </a:r>
            <a:r>
              <a:rPr lang="en-US" sz="1800" dirty="0" smtClean="0"/>
              <a:t>pointer declaration  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pointer initialization </a:t>
            </a:r>
          </a:p>
          <a:p>
            <a:pPr>
              <a:buNone/>
            </a:pPr>
            <a:r>
              <a:rPr lang="en-US" sz="1800" dirty="0" smtClean="0"/>
              <a:t>           10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4104</a:t>
            </a:r>
          </a:p>
          <a:p>
            <a:pPr>
              <a:buNone/>
            </a:pPr>
            <a:r>
              <a:rPr lang="en-US" sz="1800" dirty="0" smtClean="0"/>
              <a:t>           10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4104</a:t>
            </a:r>
          </a:p>
          <a:p>
            <a:pPr>
              <a:buNone/>
            </a:pPr>
            <a:r>
              <a:rPr lang="en-US" sz="1800" dirty="0" smtClean="0"/>
              <a:t>          10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4104</a:t>
            </a:r>
          </a:p>
          <a:p>
            <a:pPr>
              <a:buNone/>
            </a:pPr>
            <a:r>
              <a:rPr lang="en-US" sz="1800" dirty="0" smtClean="0"/>
              <a:t>          4104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4106</a:t>
            </a:r>
          </a:p>
          <a:p>
            <a:pPr>
              <a:buNone/>
            </a:pPr>
            <a:r>
              <a:rPr lang="en-US" sz="1800" dirty="0" smtClean="0"/>
              <a:t>          10 is stored at </a:t>
            </a:r>
            <a:r>
              <a:rPr lang="en-US" sz="1800" dirty="0" err="1" smtClean="0"/>
              <a:t>addr</a:t>
            </a:r>
            <a:r>
              <a:rPr lang="en-US" sz="1800" dirty="0" smtClean="0"/>
              <a:t> 4108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5286380" y="2857496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5286380" y="5500702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5286380" y="4143380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5286380" y="4500570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286380" y="4857760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5286380" y="5214950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5286380" y="3857628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714380" cy="5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85729"/>
            <a:ext cx="1643054" cy="476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16275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00034" y="3071810"/>
            <a:ext cx="4429156" cy="321471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p2                          p1                        variable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472" y="1142984"/>
            <a:ext cx="4143404" cy="178595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CHAIN OF POINTERS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628" y="2285992"/>
            <a:ext cx="4143372" cy="3500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x,*p1,**p2;</a:t>
            </a:r>
          </a:p>
          <a:p>
            <a:pPr>
              <a:buNone/>
            </a:pPr>
            <a:r>
              <a:rPr lang="en-US" dirty="0" smtClean="0"/>
              <a:t>    x=100;</a:t>
            </a:r>
          </a:p>
          <a:p>
            <a:pPr>
              <a:buNone/>
            </a:pPr>
            <a:r>
              <a:rPr lang="en-US" dirty="0" smtClean="0"/>
              <a:t>    p1=&amp;x;    /* address of x */</a:t>
            </a:r>
          </a:p>
          <a:p>
            <a:pPr>
              <a:buNone/>
            </a:pPr>
            <a:r>
              <a:rPr lang="en-US" dirty="0" smtClean="0"/>
              <a:t>    p2=&amp;p1;  /*address of p1 */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(“%d”,**p2); /* 100 */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</a:t>
            </a:r>
            <a:endParaRPr lang="en-IN" dirty="0"/>
          </a:p>
        </p:txBody>
      </p:sp>
      <p:sp>
        <p:nvSpPr>
          <p:cNvPr id="8" name="Flowchart: Process 7"/>
          <p:cNvSpPr/>
          <p:nvPr/>
        </p:nvSpPr>
        <p:spPr>
          <a:xfrm>
            <a:off x="571472" y="4143380"/>
            <a:ext cx="1143008" cy="785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2</a:t>
            </a:r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2071670" y="4143380"/>
            <a:ext cx="1143008" cy="785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1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3571868" y="4143380"/>
            <a:ext cx="1071570" cy="785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8" idx="3"/>
            <a:endCxn id="11" idx="1"/>
          </p:cNvCxnSpPr>
          <p:nvPr/>
        </p:nvCxnSpPr>
        <p:spPr>
          <a:xfrm>
            <a:off x="1714480" y="453628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2" idx="1"/>
          </p:cNvCxnSpPr>
          <p:nvPr/>
        </p:nvCxnSpPr>
        <p:spPr>
          <a:xfrm>
            <a:off x="3214678" y="453628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96574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34" y="1928802"/>
            <a:ext cx="8286808" cy="419736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Like other variables pointers can also be used in expressions.</a:t>
            </a:r>
          </a:p>
          <a:p>
            <a:pPr>
              <a:buNone/>
            </a:pPr>
            <a:r>
              <a:rPr lang="en-US" dirty="0" smtClean="0"/>
              <a:t>Y=*p1*p2;  same as (*p1)*(*p2)</a:t>
            </a:r>
          </a:p>
          <a:p>
            <a:pPr>
              <a:buNone/>
            </a:pPr>
            <a:r>
              <a:rPr lang="en-US" dirty="0" smtClean="0"/>
              <a:t>Sum=sum+*p1;</a:t>
            </a:r>
          </a:p>
          <a:p>
            <a:pPr>
              <a:buNone/>
            </a:pPr>
            <a:r>
              <a:rPr lang="en-US" dirty="0" smtClean="0"/>
              <a:t>Z=5*-*p1/*p2;   same as (5*(-(*p2)))/(*p1)</a:t>
            </a:r>
          </a:p>
          <a:p>
            <a:pPr>
              <a:buNone/>
            </a:pPr>
            <a:r>
              <a:rPr lang="en-US" dirty="0" smtClean="0"/>
              <a:t>If p1 and p2 are pointers of the same array then p2-p1 gives the number of elements between p1 and p2</a:t>
            </a:r>
          </a:p>
          <a:p>
            <a:pPr>
              <a:buNone/>
            </a:pPr>
            <a:r>
              <a:rPr lang="en-US" dirty="0" smtClean="0"/>
              <a:t>p1/p2 or p1*p2 or p1+p2 are illegal.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POINTER EXPRESSIONS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242871"/>
            <a:ext cx="1857368" cy="538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84800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POINTERS AND ARRAYS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76655" y="2071678"/>
            <a:ext cx="3752469" cy="3786214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1000  </a:t>
            </a:r>
            <a:r>
              <a:rPr lang="en-US" sz="2000" dirty="0" smtClean="0">
                <a:solidFill>
                  <a:srgbClr val="7030A0"/>
                </a:solidFill>
              </a:rPr>
              <a:t>      </a:t>
            </a:r>
            <a:r>
              <a:rPr lang="en-US" sz="2000" dirty="0" smtClean="0"/>
              <a:t>1002        1004       1006 </a:t>
            </a:r>
          </a:p>
          <a:p>
            <a:pPr>
              <a:buNone/>
            </a:pPr>
            <a:r>
              <a:rPr lang="en-US" sz="2000" dirty="0" smtClean="0"/>
              <a:t>p=&amp;x[0]; =(1000)</a:t>
            </a:r>
          </a:p>
          <a:p>
            <a:pPr>
              <a:buNone/>
            </a:pPr>
            <a:r>
              <a:rPr lang="en-US" sz="2000" dirty="0" smtClean="0"/>
              <a:t>p+1=&amp;x[1]; =(1002)</a:t>
            </a:r>
          </a:p>
          <a:p>
            <a:pPr>
              <a:buNone/>
            </a:pPr>
            <a:r>
              <a:rPr lang="en-US" sz="2000" dirty="0" smtClean="0"/>
              <a:t>p+2=&amp;x[2]; =(1004)</a:t>
            </a:r>
          </a:p>
          <a:p>
            <a:pPr>
              <a:buNone/>
            </a:pPr>
            <a:r>
              <a:rPr lang="en-US" sz="2000" dirty="0" smtClean="0"/>
              <a:t>p+3=&amp;x[3];=(1006)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Address of x[3]=</a:t>
            </a:r>
            <a:r>
              <a:rPr lang="en-US" sz="2000" b="1" dirty="0" smtClean="0">
                <a:solidFill>
                  <a:srgbClr val="7030A0"/>
                </a:solidFill>
              </a:rPr>
              <a:t>base address</a:t>
            </a:r>
            <a:r>
              <a:rPr lang="en-US" sz="2000" dirty="0" smtClean="0"/>
              <a:t>+</a:t>
            </a:r>
            <a:br>
              <a:rPr lang="en-US" sz="2000" dirty="0" smtClean="0"/>
            </a:br>
            <a:r>
              <a:rPr lang="en-US" sz="2000" dirty="0" smtClean="0"/>
              <a:t>(3*scale factor of </a:t>
            </a:r>
            <a:r>
              <a:rPr lang="en-US" sz="2000" dirty="0" err="1" smtClean="0"/>
              <a:t>int</a:t>
            </a:r>
            <a:r>
              <a:rPr lang="en-US" sz="2000" dirty="0" smtClean="0"/>
              <a:t>)=1006</a:t>
            </a:r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0" y="2000240"/>
            <a:ext cx="4357718" cy="412624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*p, sum=0,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x[4]={1,3,2,6};</a:t>
            </a:r>
          </a:p>
          <a:p>
            <a:pPr>
              <a:buNone/>
            </a:pPr>
            <a:r>
              <a:rPr lang="en-US" sz="2000" dirty="0" smtClean="0"/>
              <a:t>p=x;</a:t>
            </a:r>
          </a:p>
          <a:p>
            <a:pPr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=0;i&lt;4;i++)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(“x[%d] %d %u\</a:t>
            </a:r>
            <a:r>
              <a:rPr lang="en-US" sz="2000" dirty="0" err="1" smtClean="0"/>
              <a:t>n”,i</a:t>
            </a:r>
            <a:r>
              <a:rPr lang="en-US" sz="2000" dirty="0" smtClean="0"/>
              <a:t>,*(</a:t>
            </a:r>
            <a:r>
              <a:rPr lang="en-US" sz="2000" dirty="0" err="1" smtClean="0"/>
              <a:t>p+i</a:t>
            </a:r>
            <a:r>
              <a:rPr lang="en-US" sz="2000" dirty="0" smtClean="0"/>
              <a:t>),(</a:t>
            </a:r>
            <a:r>
              <a:rPr lang="en-US" sz="2000" dirty="0" err="1" smtClean="0"/>
              <a:t>p+i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sum=sum+*(</a:t>
            </a:r>
            <a:r>
              <a:rPr lang="en-US" sz="2000" dirty="0" err="1" smtClean="0"/>
              <a:t>p+i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(“%d\</a:t>
            </a:r>
            <a:r>
              <a:rPr lang="en-US" sz="2000" dirty="0" err="1" smtClean="0"/>
              <a:t>n”,sum</a:t>
            </a:r>
            <a:r>
              <a:rPr lang="en-US" sz="2000" dirty="0" smtClean="0"/>
              <a:t>); /* 12 */</a:t>
            </a:r>
          </a:p>
          <a:p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85784" y="1397000"/>
          <a:ext cx="3643340" cy="67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35"/>
                <a:gridCol w="910835"/>
                <a:gridCol w="910835"/>
                <a:gridCol w="910835"/>
              </a:tblGrid>
              <a:tr h="6746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</a:t>
                      </a:r>
                      <a:r>
                        <a:rPr lang="en-US" sz="3600" dirty="0" smtClean="0"/>
                        <a:t>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4" descr="C:\Users\Sloths\Documents\IET_Logo_sm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1466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285729"/>
            <a:ext cx="1785930" cy="517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380347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loths\Documents\IET_Logo_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467272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24200" y="30480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Migrating from C to C++</a:t>
            </a:r>
            <a:endParaRPr lang="en-US" sz="4000" b="1" dirty="0"/>
          </a:p>
        </p:txBody>
      </p:sp>
      <p:pic>
        <p:nvPicPr>
          <p:cNvPr id="5" name="Picture 4" descr="E:\ARNAB's Documents\IET\2016-17\C_C++ Workshop\49263_ieee_mb_bl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28"/>
            <a:ext cx="2857500" cy="82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973664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1080</TotalTime>
  <Words>632</Words>
  <Application>Microsoft Office PowerPoint</Application>
  <PresentationFormat>On-screen Show (4:3)</PresentationFormat>
  <Paragraphs>123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Slide 1</vt:lpstr>
      <vt:lpstr>Slide 2</vt:lpstr>
      <vt:lpstr>POINTERS</vt:lpstr>
      <vt:lpstr>Understanding Memory Addresses </vt:lpstr>
      <vt:lpstr>DECLARATION AND INITIALIZATION</vt:lpstr>
      <vt:lpstr>CHAIN OF POINTERS</vt:lpstr>
      <vt:lpstr>POINTER EXPRESSIONS</vt:lpstr>
      <vt:lpstr>POINTERS AND ARRAYS</vt:lpstr>
      <vt:lpstr>Slide 9</vt:lpstr>
      <vt:lpstr>Why C++ ?</vt:lpstr>
      <vt:lpstr>Why C++ ?</vt:lpstr>
      <vt:lpstr>Moving to C++</vt:lpstr>
      <vt:lpstr>An Example (C vs C++)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Arnab_Das</cp:lastModifiedBy>
  <cp:revision>148</cp:revision>
  <dcterms:created xsi:type="dcterms:W3CDTF">2012-06-13T15:35:30Z</dcterms:created>
  <dcterms:modified xsi:type="dcterms:W3CDTF">2016-08-17T07:56:19Z</dcterms:modified>
</cp:coreProperties>
</file>